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Montserrat Medium" charset="1" panose="00000600000000000000"/>
      <p:regular r:id="rId13"/>
    </p:embeddedFont>
    <p:embeddedFont>
      <p:font typeface="Montserrat" charset="1" panose="00000500000000000000"/>
      <p:regular r:id="rId14"/>
    </p:embeddedFont>
    <p:embeddedFont>
      <p:font typeface="Montserrat Italics" charset="1" panose="00000500000000000000"/>
      <p:regular r:id="rId15"/>
    </p:embeddedFont>
    <p:embeddedFont>
      <p:font typeface="League Spartan"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jpeg" Type="http://schemas.openxmlformats.org/officeDocument/2006/relationships/image"/><Relationship Id="rId11" Target="../media/image14.jpeg" Type="http://schemas.openxmlformats.org/officeDocument/2006/relationships/image"/><Relationship Id="rId12" Target="../media/image15.jpeg" Type="http://schemas.openxmlformats.org/officeDocument/2006/relationships/image"/><Relationship Id="rId13" Target="../media/image16.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35293" y="1704688"/>
            <a:ext cx="6842469" cy="6382158"/>
          </a:xfrm>
          <a:custGeom>
            <a:avLst/>
            <a:gdLst/>
            <a:ahLst/>
            <a:cxnLst/>
            <a:rect r="r" b="b" t="t" l="l"/>
            <a:pathLst>
              <a:path h="6382158" w="6842469">
                <a:moveTo>
                  <a:pt x="0" y="0"/>
                </a:moveTo>
                <a:lnTo>
                  <a:pt x="6842469" y="0"/>
                </a:lnTo>
                <a:lnTo>
                  <a:pt x="6842469" y="6382158"/>
                </a:lnTo>
                <a:lnTo>
                  <a:pt x="0" y="6382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086072" y="6930315"/>
            <a:ext cx="4556778" cy="2058381"/>
            <a:chOff x="0" y="0"/>
            <a:chExt cx="1200139" cy="542125"/>
          </a:xfrm>
        </p:grpSpPr>
        <p:sp>
          <p:nvSpPr>
            <p:cNvPr name="Freeform 4" id="4"/>
            <p:cNvSpPr/>
            <p:nvPr/>
          </p:nvSpPr>
          <p:spPr>
            <a:xfrm flipH="false" flipV="false" rot="0">
              <a:off x="0" y="0"/>
              <a:ext cx="1200139" cy="542125"/>
            </a:xfrm>
            <a:custGeom>
              <a:avLst/>
              <a:gdLst/>
              <a:ahLst/>
              <a:cxnLst/>
              <a:rect r="r" b="b" t="t" l="l"/>
              <a:pathLst>
                <a:path h="542125" w="1200139">
                  <a:moveTo>
                    <a:pt x="0" y="0"/>
                  </a:moveTo>
                  <a:lnTo>
                    <a:pt x="1200139" y="0"/>
                  </a:lnTo>
                  <a:lnTo>
                    <a:pt x="1200139" y="542125"/>
                  </a:lnTo>
                  <a:lnTo>
                    <a:pt x="0" y="542125"/>
                  </a:lnTo>
                  <a:close/>
                </a:path>
              </a:pathLst>
            </a:custGeom>
            <a:solidFill>
              <a:srgbClr val="8D57F6"/>
            </a:solidFill>
          </p:spPr>
        </p:sp>
        <p:sp>
          <p:nvSpPr>
            <p:cNvPr name="TextBox 5" id="5"/>
            <p:cNvSpPr txBox="true"/>
            <p:nvPr/>
          </p:nvSpPr>
          <p:spPr>
            <a:xfrm>
              <a:off x="0" y="-133350"/>
              <a:ext cx="1200139" cy="675475"/>
            </a:xfrm>
            <a:prstGeom prst="rect">
              <a:avLst/>
            </a:prstGeom>
          </p:spPr>
          <p:txBody>
            <a:bodyPr anchor="ctr" rtlCol="false" tIns="50800" lIns="50800" bIns="50800" rIns="50800"/>
            <a:lstStyle/>
            <a:p>
              <a:pPr algn="ctr">
                <a:lnSpc>
                  <a:spcPts val="10080"/>
                </a:lnSpc>
                <a:spcBef>
                  <a:spcPct val="0"/>
                </a:spcBef>
              </a:pPr>
              <a:r>
                <a:rPr lang="en-US" b="true" sz="7200">
                  <a:solidFill>
                    <a:srgbClr val="FDFDFD"/>
                  </a:solidFill>
                  <a:latin typeface="Montserrat Medium"/>
                  <a:ea typeface="Montserrat Medium"/>
                  <a:cs typeface="Montserrat Medium"/>
                  <a:sym typeface="Montserrat Medium"/>
                </a:rPr>
                <a:t>$ 900M</a:t>
              </a:r>
            </a:p>
          </p:txBody>
        </p:sp>
      </p:grpSp>
      <p:sp>
        <p:nvSpPr>
          <p:cNvPr name="Freeform 6" id="6"/>
          <p:cNvSpPr/>
          <p:nvPr/>
        </p:nvSpPr>
        <p:spPr>
          <a:xfrm flipH="false" flipV="false" rot="0">
            <a:off x="16669726" y="9150485"/>
            <a:ext cx="805104" cy="805104"/>
          </a:xfrm>
          <a:custGeom>
            <a:avLst/>
            <a:gdLst/>
            <a:ahLst/>
            <a:cxnLst/>
            <a:rect r="r" b="b" t="t" l="l"/>
            <a:pathLst>
              <a:path h="805104" w="805104">
                <a:moveTo>
                  <a:pt x="0" y="0"/>
                </a:moveTo>
                <a:lnTo>
                  <a:pt x="805104" y="0"/>
                </a:lnTo>
                <a:lnTo>
                  <a:pt x="805104" y="805103"/>
                </a:lnTo>
                <a:lnTo>
                  <a:pt x="0" y="805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819805" y="7959505"/>
            <a:ext cx="4763917" cy="2381958"/>
          </a:xfrm>
          <a:custGeom>
            <a:avLst/>
            <a:gdLst/>
            <a:ahLst/>
            <a:cxnLst/>
            <a:rect r="r" b="b" t="t" l="l"/>
            <a:pathLst>
              <a:path h="2381958" w="4763917">
                <a:moveTo>
                  <a:pt x="0" y="0"/>
                </a:moveTo>
                <a:lnTo>
                  <a:pt x="4763916" y="0"/>
                </a:lnTo>
                <a:lnTo>
                  <a:pt x="4763916" y="2381959"/>
                </a:lnTo>
                <a:lnTo>
                  <a:pt x="0" y="23819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0">
            <a:off x="16036382" y="-162279"/>
            <a:ext cx="4763917" cy="2381958"/>
          </a:xfrm>
          <a:custGeom>
            <a:avLst/>
            <a:gdLst/>
            <a:ahLst/>
            <a:cxnLst/>
            <a:rect r="r" b="b" t="t" l="l"/>
            <a:pathLst>
              <a:path h="2381958" w="4763917">
                <a:moveTo>
                  <a:pt x="0" y="2381958"/>
                </a:moveTo>
                <a:lnTo>
                  <a:pt x="4763917" y="2381958"/>
                </a:lnTo>
                <a:lnTo>
                  <a:pt x="4763917" y="0"/>
                </a:lnTo>
                <a:lnTo>
                  <a:pt x="0" y="0"/>
                </a:lnTo>
                <a:lnTo>
                  <a:pt x="0" y="23819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1322261" y="7554449"/>
            <a:ext cx="3819674" cy="898747"/>
          </a:xfrm>
          <a:custGeom>
            <a:avLst/>
            <a:gdLst/>
            <a:ahLst/>
            <a:cxnLst/>
            <a:rect r="r" b="b" t="t" l="l"/>
            <a:pathLst>
              <a:path h="898747" w="3819674">
                <a:moveTo>
                  <a:pt x="0" y="0"/>
                </a:moveTo>
                <a:lnTo>
                  <a:pt x="3819675" y="0"/>
                </a:lnTo>
                <a:lnTo>
                  <a:pt x="3819675" y="898747"/>
                </a:lnTo>
                <a:lnTo>
                  <a:pt x="0" y="898747"/>
                </a:lnTo>
                <a:lnTo>
                  <a:pt x="0" y="0"/>
                </a:lnTo>
                <a:close/>
              </a:path>
            </a:pathLst>
          </a:custGeom>
          <a:blipFill>
            <a:blip r:embed="rId10"/>
            <a:stretch>
              <a:fillRect l="0" t="0" r="0" b="0"/>
            </a:stretch>
          </a:blipFill>
        </p:spPr>
      </p:sp>
      <p:sp>
        <p:nvSpPr>
          <p:cNvPr name="Freeform 10" id="10"/>
          <p:cNvSpPr/>
          <p:nvPr/>
        </p:nvSpPr>
        <p:spPr>
          <a:xfrm flipH="false" flipV="false" rot="0">
            <a:off x="15437211" y="7560325"/>
            <a:ext cx="1266689" cy="937290"/>
          </a:xfrm>
          <a:custGeom>
            <a:avLst/>
            <a:gdLst/>
            <a:ahLst/>
            <a:cxnLst/>
            <a:rect r="r" b="b" t="t" l="l"/>
            <a:pathLst>
              <a:path h="937290" w="1266689">
                <a:moveTo>
                  <a:pt x="0" y="0"/>
                </a:moveTo>
                <a:lnTo>
                  <a:pt x="1266689" y="0"/>
                </a:lnTo>
                <a:lnTo>
                  <a:pt x="1266689" y="937290"/>
                </a:lnTo>
                <a:lnTo>
                  <a:pt x="0" y="937290"/>
                </a:lnTo>
                <a:lnTo>
                  <a:pt x="0" y="0"/>
                </a:lnTo>
                <a:close/>
              </a:path>
            </a:pathLst>
          </a:custGeom>
          <a:blipFill>
            <a:blip r:embed="rId11"/>
            <a:stretch>
              <a:fillRect l="0" t="0" r="0" b="0"/>
            </a:stretch>
          </a:blipFill>
        </p:spPr>
      </p:sp>
      <p:sp>
        <p:nvSpPr>
          <p:cNvPr name="TextBox 11" id="11"/>
          <p:cNvSpPr txBox="true"/>
          <p:nvPr/>
        </p:nvSpPr>
        <p:spPr>
          <a:xfrm rot="0">
            <a:off x="9026742" y="3409749"/>
            <a:ext cx="8888131" cy="2453005"/>
          </a:xfrm>
          <a:prstGeom prst="rect">
            <a:avLst/>
          </a:prstGeom>
        </p:spPr>
        <p:txBody>
          <a:bodyPr anchor="t" rtlCol="false" tIns="0" lIns="0" bIns="0" rIns="0">
            <a:spAutoFit/>
          </a:bodyPr>
          <a:lstStyle/>
          <a:p>
            <a:pPr algn="ctr">
              <a:lnSpc>
                <a:spcPts val="3919"/>
              </a:lnSpc>
            </a:pPr>
            <a:r>
              <a:rPr lang="en-US" sz="2799">
                <a:solidFill>
                  <a:srgbClr val="3779E3"/>
                </a:solidFill>
                <a:latin typeface="Montserrat"/>
                <a:ea typeface="Montserrat"/>
                <a:cs typeface="Montserrat"/>
                <a:sym typeface="Montserrat"/>
              </a:rPr>
              <a:t>To analyze Adidas’ sales performance across products, regions, channels, and customer segments, providing insights that support strategic decision-making and identify key growth opportunities.</a:t>
            </a:r>
          </a:p>
        </p:txBody>
      </p:sp>
      <p:sp>
        <p:nvSpPr>
          <p:cNvPr name="TextBox 12" id="12"/>
          <p:cNvSpPr txBox="true"/>
          <p:nvPr/>
        </p:nvSpPr>
        <p:spPr>
          <a:xfrm rot="0">
            <a:off x="13076449" y="6600750"/>
            <a:ext cx="3247181" cy="306705"/>
          </a:xfrm>
          <a:prstGeom prst="rect">
            <a:avLst/>
          </a:prstGeom>
        </p:spPr>
        <p:txBody>
          <a:bodyPr anchor="t" rtlCol="false" tIns="0" lIns="0" bIns="0" rIns="0">
            <a:spAutoFit/>
          </a:bodyPr>
          <a:lstStyle/>
          <a:p>
            <a:pPr algn="r">
              <a:lnSpc>
                <a:spcPts val="2520"/>
              </a:lnSpc>
            </a:pPr>
            <a:r>
              <a:rPr lang="en-US" sz="1800" i="true">
                <a:solidFill>
                  <a:srgbClr val="3779E3"/>
                </a:solidFill>
                <a:latin typeface="Montserrat Italics"/>
                <a:ea typeface="Montserrat Italics"/>
                <a:cs typeface="Montserrat Italics"/>
                <a:sym typeface="Montserrat Italics"/>
              </a:rPr>
              <a:t>-Sabaribala R</a:t>
            </a:r>
          </a:p>
        </p:txBody>
      </p:sp>
      <p:sp>
        <p:nvSpPr>
          <p:cNvPr name="TextBox 13" id="13"/>
          <p:cNvSpPr txBox="true"/>
          <p:nvPr/>
        </p:nvSpPr>
        <p:spPr>
          <a:xfrm rot="0">
            <a:off x="8761759" y="2648026"/>
            <a:ext cx="9418097" cy="419100"/>
          </a:xfrm>
          <a:prstGeom prst="rect">
            <a:avLst/>
          </a:prstGeom>
        </p:spPr>
        <p:txBody>
          <a:bodyPr anchor="t" rtlCol="false" tIns="0" lIns="0" bIns="0" rIns="0">
            <a:spAutoFit/>
          </a:bodyPr>
          <a:lstStyle/>
          <a:p>
            <a:pPr algn="ctr">
              <a:lnSpc>
                <a:spcPts val="3150"/>
              </a:lnSpc>
            </a:pPr>
            <a:r>
              <a:rPr lang="en-US" sz="3000">
                <a:solidFill>
                  <a:srgbClr val="FF3131"/>
                </a:solidFill>
                <a:latin typeface="League Spartan"/>
                <a:ea typeface="League Spartan"/>
                <a:cs typeface="League Spartan"/>
                <a:sym typeface="League Spartan"/>
              </a:rPr>
              <a:t>OBJ</a:t>
            </a:r>
            <a:r>
              <a:rPr lang="en-US" sz="3000">
                <a:solidFill>
                  <a:srgbClr val="FF3131"/>
                </a:solidFill>
                <a:latin typeface="League Spartan"/>
                <a:ea typeface="League Spartan"/>
                <a:cs typeface="League Spartan"/>
                <a:sym typeface="League Spartan"/>
              </a:rPr>
              <a:t>ECTIVE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43807" y="2347852"/>
            <a:ext cx="5581130" cy="5591296"/>
          </a:xfrm>
          <a:custGeom>
            <a:avLst/>
            <a:gdLst/>
            <a:ahLst/>
            <a:cxnLst/>
            <a:rect r="r" b="b" t="t" l="l"/>
            <a:pathLst>
              <a:path h="5591296" w="5581130">
                <a:moveTo>
                  <a:pt x="0" y="0"/>
                </a:moveTo>
                <a:lnTo>
                  <a:pt x="5581130" y="0"/>
                </a:lnTo>
                <a:lnTo>
                  <a:pt x="5581130" y="5591296"/>
                </a:lnTo>
                <a:lnTo>
                  <a:pt x="0" y="559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8409" y="8428644"/>
            <a:ext cx="4763917" cy="2381958"/>
          </a:xfrm>
          <a:custGeom>
            <a:avLst/>
            <a:gdLst/>
            <a:ahLst/>
            <a:cxnLst/>
            <a:rect r="r" b="b" t="t" l="l"/>
            <a:pathLst>
              <a:path h="2381958" w="4763917">
                <a:moveTo>
                  <a:pt x="0" y="0"/>
                </a:moveTo>
                <a:lnTo>
                  <a:pt x="4763917" y="0"/>
                </a:lnTo>
                <a:lnTo>
                  <a:pt x="4763917" y="2381958"/>
                </a:lnTo>
                <a:lnTo>
                  <a:pt x="0" y="2381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6520482" y="-162279"/>
            <a:ext cx="4763917" cy="2381958"/>
          </a:xfrm>
          <a:custGeom>
            <a:avLst/>
            <a:gdLst/>
            <a:ahLst/>
            <a:cxnLst/>
            <a:rect r="r" b="b" t="t" l="l"/>
            <a:pathLst>
              <a:path h="2381958" w="4763917">
                <a:moveTo>
                  <a:pt x="0" y="2381958"/>
                </a:moveTo>
                <a:lnTo>
                  <a:pt x="4763916" y="2381958"/>
                </a:lnTo>
                <a:lnTo>
                  <a:pt x="4763916" y="0"/>
                </a:lnTo>
                <a:lnTo>
                  <a:pt x="0" y="0"/>
                </a:lnTo>
                <a:lnTo>
                  <a:pt x="0" y="23819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671752" y="8720876"/>
            <a:ext cx="3819674" cy="898747"/>
          </a:xfrm>
          <a:custGeom>
            <a:avLst/>
            <a:gdLst/>
            <a:ahLst/>
            <a:cxnLst/>
            <a:rect r="r" b="b" t="t" l="l"/>
            <a:pathLst>
              <a:path h="898747" w="3819674">
                <a:moveTo>
                  <a:pt x="0" y="0"/>
                </a:moveTo>
                <a:lnTo>
                  <a:pt x="3819675" y="0"/>
                </a:lnTo>
                <a:lnTo>
                  <a:pt x="3819675" y="898747"/>
                </a:lnTo>
                <a:lnTo>
                  <a:pt x="0" y="898747"/>
                </a:lnTo>
                <a:lnTo>
                  <a:pt x="0" y="0"/>
                </a:lnTo>
                <a:close/>
              </a:path>
            </a:pathLst>
          </a:custGeom>
          <a:blipFill>
            <a:blip r:embed="rId8"/>
            <a:stretch>
              <a:fillRect l="0" t="0" r="0" b="0"/>
            </a:stretch>
          </a:blipFill>
        </p:spPr>
      </p:sp>
      <p:sp>
        <p:nvSpPr>
          <p:cNvPr name="TextBox 6" id="6"/>
          <p:cNvSpPr txBox="true"/>
          <p:nvPr/>
        </p:nvSpPr>
        <p:spPr>
          <a:xfrm rot="0">
            <a:off x="0" y="638175"/>
            <a:ext cx="9418097" cy="419100"/>
          </a:xfrm>
          <a:prstGeom prst="rect">
            <a:avLst/>
          </a:prstGeom>
        </p:spPr>
        <p:txBody>
          <a:bodyPr anchor="t" rtlCol="false" tIns="0" lIns="0" bIns="0" rIns="0">
            <a:spAutoFit/>
          </a:bodyPr>
          <a:lstStyle/>
          <a:p>
            <a:pPr algn="ctr">
              <a:lnSpc>
                <a:spcPts val="3150"/>
              </a:lnSpc>
            </a:pPr>
            <a:r>
              <a:rPr lang="en-US" sz="3000">
                <a:solidFill>
                  <a:srgbClr val="003D20"/>
                </a:solidFill>
                <a:latin typeface="League Spartan"/>
                <a:ea typeface="League Spartan"/>
                <a:cs typeface="League Spartan"/>
                <a:sym typeface="League Spartan"/>
              </a:rPr>
              <a:t>SALES PERFORMANCE OVERVIEW</a:t>
            </a:r>
          </a:p>
        </p:txBody>
      </p:sp>
      <p:sp>
        <p:nvSpPr>
          <p:cNvPr name="TextBox 7" id="7"/>
          <p:cNvSpPr txBox="true"/>
          <p:nvPr/>
        </p:nvSpPr>
        <p:spPr>
          <a:xfrm rot="0">
            <a:off x="1858159" y="1345308"/>
            <a:ext cx="9183116" cy="13662025"/>
          </a:xfrm>
          <a:prstGeom prst="rect">
            <a:avLst/>
          </a:prstGeom>
        </p:spPr>
        <p:txBody>
          <a:bodyPr anchor="t" rtlCol="false" tIns="0" lIns="0" bIns="0" rIns="0">
            <a:spAutoFit/>
          </a:bodyPr>
          <a:lstStyle/>
          <a:p>
            <a:pPr algn="l" marL="539749" indent="-269875" lvl="1">
              <a:lnSpc>
                <a:spcPts val="4549"/>
              </a:lnSpc>
              <a:buFont typeface="Arial"/>
              <a:buChar char="•"/>
            </a:pPr>
            <a:r>
              <a:rPr lang="en-US" sz="2499">
                <a:solidFill>
                  <a:srgbClr val="3779E3"/>
                </a:solidFill>
                <a:latin typeface="Montserrat"/>
                <a:ea typeface="Montserrat"/>
                <a:cs typeface="Montserrat"/>
                <a:sym typeface="Montserrat"/>
              </a:rPr>
              <a:t>Overall revenue reached $900M with 9,644 units distributed.</a:t>
            </a:r>
          </a:p>
          <a:p>
            <a:pPr algn="l" marL="539749" indent="-269875" lvl="1">
              <a:lnSpc>
                <a:spcPts val="4549"/>
              </a:lnSpc>
              <a:buFont typeface="Arial"/>
              <a:buChar char="•"/>
            </a:pPr>
            <a:r>
              <a:rPr lang="en-US" sz="2499">
                <a:solidFill>
                  <a:srgbClr val="3779E3"/>
                </a:solidFill>
                <a:latin typeface="Montserrat"/>
                <a:ea typeface="Montserrat"/>
                <a:cs typeface="Montserrat"/>
                <a:sym typeface="Montserrat"/>
              </a:rPr>
              <a:t>Net profit achieved: $332M with a profit margin of 4.08K.</a:t>
            </a:r>
          </a:p>
          <a:p>
            <a:pPr algn="l" marL="539749" indent="-269875" lvl="1">
              <a:lnSpc>
                <a:spcPts val="4549"/>
              </a:lnSpc>
              <a:buFont typeface="Arial"/>
              <a:buChar char="•"/>
            </a:pPr>
            <a:r>
              <a:rPr lang="en-US" sz="2499">
                <a:solidFill>
                  <a:srgbClr val="3779E3"/>
                </a:solidFill>
                <a:latin typeface="Montserrat"/>
                <a:ea typeface="Montserrat"/>
                <a:cs typeface="Montserrat"/>
                <a:sym typeface="Montserrat"/>
              </a:rPr>
              <a:t>Street Footwear led product sales ($337M), followed by Apparel ($303M) and Athletic Footwear ($260M).</a:t>
            </a:r>
          </a:p>
          <a:p>
            <a:pPr algn="l" marL="539749" indent="-269875" lvl="1">
              <a:lnSpc>
                <a:spcPts val="4549"/>
              </a:lnSpc>
              <a:buFont typeface="Arial"/>
              <a:buChar char="•"/>
            </a:pPr>
            <a:r>
              <a:rPr lang="en-US" sz="2499">
                <a:solidFill>
                  <a:srgbClr val="3779E3"/>
                </a:solidFill>
                <a:latin typeface="Montserrat"/>
                <a:ea typeface="Montserrat"/>
                <a:cs typeface="Montserrat"/>
                <a:sym typeface="Montserrat"/>
              </a:rPr>
              <a:t>Gender-wise sales: Men $486M (54.03%), Women $414M (45.97%).</a:t>
            </a:r>
          </a:p>
          <a:p>
            <a:pPr algn="l" marL="539749" indent="-269875" lvl="1">
              <a:lnSpc>
                <a:spcPts val="4549"/>
              </a:lnSpc>
              <a:buFont typeface="Arial"/>
              <a:buChar char="•"/>
            </a:pPr>
            <a:r>
              <a:rPr lang="en-US" sz="2499">
                <a:solidFill>
                  <a:srgbClr val="3779E3"/>
                </a:solidFill>
                <a:latin typeface="Montserrat"/>
                <a:ea typeface="Montserrat"/>
                <a:cs typeface="Montserrat"/>
                <a:sym typeface="Montserrat"/>
              </a:rPr>
              <a:t>Regional sales highest in the Northeast ($270M, 30%), followed by South ($186M).</a:t>
            </a:r>
          </a:p>
          <a:p>
            <a:pPr algn="l" marL="539749" indent="-269875" lvl="1">
              <a:lnSpc>
                <a:spcPts val="4549"/>
              </a:lnSpc>
              <a:buFont typeface="Arial"/>
              <a:buChar char="•"/>
            </a:pPr>
            <a:r>
              <a:rPr lang="en-US" sz="2499">
                <a:solidFill>
                  <a:srgbClr val="3779E3"/>
                </a:solidFill>
                <a:latin typeface="Montserrat"/>
                <a:ea typeface="Montserrat"/>
                <a:cs typeface="Montserrat"/>
                <a:sym typeface="Montserrat"/>
              </a:rPr>
              <a:t>Top retailers: West Gear ($243M) and Foot Locker ($220M)</a:t>
            </a:r>
          </a:p>
          <a:p>
            <a:pPr algn="l">
              <a:lnSpc>
                <a:spcPts val="4549"/>
              </a:lnSpc>
            </a:pPr>
          </a:p>
          <a:p>
            <a:pPr algn="l">
              <a:lnSpc>
                <a:spcPts val="4549"/>
              </a:lnSpc>
            </a:pPr>
          </a:p>
          <a:p>
            <a:pPr algn="l">
              <a:lnSpc>
                <a:spcPts val="4549"/>
              </a:lnSpc>
            </a:pPr>
          </a:p>
          <a:p>
            <a:pPr algn="l">
              <a:lnSpc>
                <a:spcPts val="4549"/>
              </a:lnSpc>
            </a:pPr>
          </a:p>
          <a:p>
            <a:pPr algn="l">
              <a:lnSpc>
                <a:spcPts val="4549"/>
              </a:lnSpc>
            </a:pPr>
          </a:p>
          <a:p>
            <a:pPr algn="l">
              <a:lnSpc>
                <a:spcPts val="4549"/>
              </a:lnSpc>
            </a:pPr>
          </a:p>
          <a:p>
            <a:pPr algn="l">
              <a:lnSpc>
                <a:spcPts val="4549"/>
              </a:lnSpc>
            </a:pPr>
          </a:p>
          <a:p>
            <a:pPr algn="l">
              <a:lnSpc>
                <a:spcPts val="4549"/>
              </a:lnSpc>
            </a:pPr>
          </a:p>
          <a:p>
            <a:pPr algn="l">
              <a:lnSpc>
                <a:spcPts val="4549"/>
              </a:lnSpc>
            </a:pPr>
          </a:p>
          <a:p>
            <a:pPr algn="l">
              <a:lnSpc>
                <a:spcPts val="4549"/>
              </a:lnSpc>
            </a:pPr>
          </a:p>
          <a:p>
            <a:pPr algn="l">
              <a:lnSpc>
                <a:spcPts val="4549"/>
              </a:lnSpc>
            </a:pPr>
          </a:p>
          <a:p>
            <a:pPr algn="l">
              <a:lnSpc>
                <a:spcPts val="4549"/>
              </a:lnSpc>
            </a:pPr>
          </a:p>
        </p:txBody>
      </p:sp>
      <p:sp>
        <p:nvSpPr>
          <p:cNvPr name="Freeform 8" id="8"/>
          <p:cNvSpPr/>
          <p:nvPr/>
        </p:nvSpPr>
        <p:spPr>
          <a:xfrm flipH="false" flipV="false" rot="0">
            <a:off x="14922855" y="8682333"/>
            <a:ext cx="1266689" cy="937290"/>
          </a:xfrm>
          <a:custGeom>
            <a:avLst/>
            <a:gdLst/>
            <a:ahLst/>
            <a:cxnLst/>
            <a:rect r="r" b="b" t="t" l="l"/>
            <a:pathLst>
              <a:path h="937290" w="1266689">
                <a:moveTo>
                  <a:pt x="0" y="0"/>
                </a:moveTo>
                <a:lnTo>
                  <a:pt x="1266689" y="0"/>
                </a:lnTo>
                <a:lnTo>
                  <a:pt x="1266689" y="937290"/>
                </a:lnTo>
                <a:lnTo>
                  <a:pt x="0" y="937290"/>
                </a:lnTo>
                <a:lnTo>
                  <a:pt x="0" y="0"/>
                </a:lnTo>
                <a:close/>
              </a:path>
            </a:pathLst>
          </a:custGeom>
          <a:blipFill>
            <a:blip r:embed="rId9"/>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43807" y="2347852"/>
            <a:ext cx="5581130" cy="5591296"/>
          </a:xfrm>
          <a:custGeom>
            <a:avLst/>
            <a:gdLst/>
            <a:ahLst/>
            <a:cxnLst/>
            <a:rect r="r" b="b" t="t" l="l"/>
            <a:pathLst>
              <a:path h="5591296" w="5581130">
                <a:moveTo>
                  <a:pt x="0" y="0"/>
                </a:moveTo>
                <a:lnTo>
                  <a:pt x="5581130" y="0"/>
                </a:lnTo>
                <a:lnTo>
                  <a:pt x="5581130" y="5591296"/>
                </a:lnTo>
                <a:lnTo>
                  <a:pt x="0" y="559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8409" y="8428644"/>
            <a:ext cx="4763917" cy="2381958"/>
          </a:xfrm>
          <a:custGeom>
            <a:avLst/>
            <a:gdLst/>
            <a:ahLst/>
            <a:cxnLst/>
            <a:rect r="r" b="b" t="t" l="l"/>
            <a:pathLst>
              <a:path h="2381958" w="4763917">
                <a:moveTo>
                  <a:pt x="0" y="0"/>
                </a:moveTo>
                <a:lnTo>
                  <a:pt x="4763917" y="0"/>
                </a:lnTo>
                <a:lnTo>
                  <a:pt x="4763917" y="2381958"/>
                </a:lnTo>
                <a:lnTo>
                  <a:pt x="0" y="2381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6520482" y="-162279"/>
            <a:ext cx="4763917" cy="2381958"/>
          </a:xfrm>
          <a:custGeom>
            <a:avLst/>
            <a:gdLst/>
            <a:ahLst/>
            <a:cxnLst/>
            <a:rect r="r" b="b" t="t" l="l"/>
            <a:pathLst>
              <a:path h="2381958" w="4763917">
                <a:moveTo>
                  <a:pt x="0" y="2381958"/>
                </a:moveTo>
                <a:lnTo>
                  <a:pt x="4763916" y="2381958"/>
                </a:lnTo>
                <a:lnTo>
                  <a:pt x="4763916" y="0"/>
                </a:lnTo>
                <a:lnTo>
                  <a:pt x="0" y="0"/>
                </a:lnTo>
                <a:lnTo>
                  <a:pt x="0" y="23819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671752" y="8720876"/>
            <a:ext cx="3819674" cy="898747"/>
          </a:xfrm>
          <a:custGeom>
            <a:avLst/>
            <a:gdLst/>
            <a:ahLst/>
            <a:cxnLst/>
            <a:rect r="r" b="b" t="t" l="l"/>
            <a:pathLst>
              <a:path h="898747" w="3819674">
                <a:moveTo>
                  <a:pt x="0" y="0"/>
                </a:moveTo>
                <a:lnTo>
                  <a:pt x="3819675" y="0"/>
                </a:lnTo>
                <a:lnTo>
                  <a:pt x="3819675" y="898747"/>
                </a:lnTo>
                <a:lnTo>
                  <a:pt x="0" y="898747"/>
                </a:lnTo>
                <a:lnTo>
                  <a:pt x="0" y="0"/>
                </a:lnTo>
                <a:close/>
              </a:path>
            </a:pathLst>
          </a:custGeom>
          <a:blipFill>
            <a:blip r:embed="rId8"/>
            <a:stretch>
              <a:fillRect l="0" t="0" r="0" b="0"/>
            </a:stretch>
          </a:blipFill>
        </p:spPr>
      </p:sp>
      <p:sp>
        <p:nvSpPr>
          <p:cNvPr name="TextBox 6" id="6"/>
          <p:cNvSpPr txBox="true"/>
          <p:nvPr/>
        </p:nvSpPr>
        <p:spPr>
          <a:xfrm rot="0">
            <a:off x="-726150" y="609600"/>
            <a:ext cx="9418097" cy="419100"/>
          </a:xfrm>
          <a:prstGeom prst="rect">
            <a:avLst/>
          </a:prstGeom>
        </p:spPr>
        <p:txBody>
          <a:bodyPr anchor="t" rtlCol="false" tIns="0" lIns="0" bIns="0" rIns="0">
            <a:spAutoFit/>
          </a:bodyPr>
          <a:lstStyle/>
          <a:p>
            <a:pPr algn="ctr">
              <a:lnSpc>
                <a:spcPts val="3150"/>
              </a:lnSpc>
            </a:pPr>
            <a:r>
              <a:rPr lang="en-US" sz="3000">
                <a:solidFill>
                  <a:srgbClr val="003D20"/>
                </a:solidFill>
                <a:latin typeface="League Spartan"/>
                <a:ea typeface="League Spartan"/>
                <a:cs typeface="League Spartan"/>
                <a:sym typeface="League Spartan"/>
              </a:rPr>
              <a:t>ADID</a:t>
            </a:r>
            <a:r>
              <a:rPr lang="en-US" sz="3000">
                <a:solidFill>
                  <a:srgbClr val="003D20"/>
                </a:solidFill>
                <a:latin typeface="League Spartan"/>
                <a:ea typeface="League Spartan"/>
                <a:cs typeface="League Spartan"/>
                <a:sym typeface="League Spartan"/>
              </a:rPr>
              <a:t>AS MARKET INSIGHTS</a:t>
            </a:r>
          </a:p>
        </p:txBody>
      </p:sp>
      <p:sp>
        <p:nvSpPr>
          <p:cNvPr name="TextBox 7" id="7"/>
          <p:cNvSpPr txBox="true"/>
          <p:nvPr/>
        </p:nvSpPr>
        <p:spPr>
          <a:xfrm rot="0">
            <a:off x="1734334" y="1326258"/>
            <a:ext cx="10245822" cy="6945666"/>
          </a:xfrm>
          <a:prstGeom prst="rect">
            <a:avLst/>
          </a:prstGeom>
        </p:spPr>
        <p:txBody>
          <a:bodyPr anchor="t" rtlCol="false" tIns="0" lIns="0" bIns="0" rIns="0">
            <a:spAutoFit/>
          </a:bodyPr>
          <a:lstStyle/>
          <a:p>
            <a:pPr algn="l" marL="602211" indent="-301106" lvl="1">
              <a:lnSpc>
                <a:spcPts val="5076"/>
              </a:lnSpc>
              <a:buFont typeface="Arial"/>
              <a:buChar char="•"/>
            </a:pPr>
            <a:r>
              <a:rPr lang="en-US" sz="2789">
                <a:solidFill>
                  <a:srgbClr val="3779E3"/>
                </a:solidFill>
                <a:latin typeface="Montserrat"/>
                <a:ea typeface="Montserrat"/>
                <a:cs typeface="Montserrat"/>
                <a:sym typeface="Montserrat"/>
              </a:rPr>
              <a:t>Sales mix by channel: Online $357M (39.63%), In-store $296M (32.85%), Outlet $248M (27.52%).</a:t>
            </a:r>
          </a:p>
          <a:p>
            <a:pPr algn="l" marL="602211" indent="-301106" lvl="1">
              <a:lnSpc>
                <a:spcPts val="5076"/>
              </a:lnSpc>
              <a:buFont typeface="Arial"/>
              <a:buChar char="•"/>
            </a:pPr>
            <a:r>
              <a:rPr lang="en-US" sz="2789">
                <a:solidFill>
                  <a:srgbClr val="3779E3"/>
                </a:solidFill>
                <a:latin typeface="Montserrat"/>
                <a:ea typeface="Montserrat"/>
                <a:cs typeface="Montserrat"/>
                <a:sym typeface="Montserrat"/>
              </a:rPr>
              <a:t>City-level sales: Charleston and New York led with $40M each, followed by San Francisco ($35M).</a:t>
            </a:r>
          </a:p>
          <a:p>
            <a:pPr algn="l" marL="602211" indent="-301106" lvl="1">
              <a:lnSpc>
                <a:spcPts val="5076"/>
              </a:lnSpc>
              <a:buFont typeface="Arial"/>
              <a:buChar char="•"/>
            </a:pPr>
            <a:r>
              <a:rPr lang="en-US" sz="2789">
                <a:solidFill>
                  <a:srgbClr val="3779E3"/>
                </a:solidFill>
                <a:latin typeface="Montserrat"/>
                <a:ea typeface="Montserrat"/>
                <a:cs typeface="Montserrat"/>
                <a:sym typeface="Montserrat"/>
              </a:rPr>
              <a:t>Stat</a:t>
            </a:r>
            <a:r>
              <a:rPr lang="en-US" sz="2789">
                <a:solidFill>
                  <a:srgbClr val="3779E3"/>
                </a:solidFill>
                <a:latin typeface="Montserrat"/>
                <a:ea typeface="Montserrat"/>
                <a:cs typeface="Montserrat"/>
                <a:sym typeface="Montserrat"/>
              </a:rPr>
              <a:t>e-level sales: New York ($64M) and California ($60M) ranked highest.</a:t>
            </a:r>
          </a:p>
          <a:p>
            <a:pPr algn="l" marL="602211" indent="-301106" lvl="1">
              <a:lnSpc>
                <a:spcPts val="5076"/>
              </a:lnSpc>
              <a:buFont typeface="Arial"/>
              <a:buChar char="•"/>
            </a:pPr>
            <a:r>
              <a:rPr lang="en-US" sz="2789">
                <a:solidFill>
                  <a:srgbClr val="3779E3"/>
                </a:solidFill>
                <a:latin typeface="Montserrat"/>
                <a:ea typeface="Montserrat"/>
                <a:cs typeface="Montserrat"/>
                <a:sym typeface="Montserrat"/>
              </a:rPr>
              <a:t>Retailer identifiers show largest revenue at $452M.</a:t>
            </a:r>
          </a:p>
          <a:p>
            <a:pPr algn="l" marL="602211" indent="-301106" lvl="1">
              <a:lnSpc>
                <a:spcPts val="5076"/>
              </a:lnSpc>
              <a:buFont typeface="Arial"/>
              <a:buChar char="•"/>
            </a:pPr>
            <a:r>
              <a:rPr lang="en-US" sz="2789">
                <a:solidFill>
                  <a:srgbClr val="3779E3"/>
                </a:solidFill>
                <a:latin typeface="Montserrat"/>
                <a:ea typeface="Montserrat"/>
                <a:cs typeface="Montserrat"/>
                <a:sym typeface="Montserrat"/>
              </a:rPr>
              <a:t>Gender vs Product Demand: Balanced sales across Men &amp; Women, with steady demand for Apparel, Footwear, and Streetwear.</a:t>
            </a:r>
          </a:p>
          <a:p>
            <a:pPr algn="l">
              <a:lnSpc>
                <a:spcPts val="4909"/>
              </a:lnSpc>
            </a:pPr>
          </a:p>
        </p:txBody>
      </p:sp>
      <p:sp>
        <p:nvSpPr>
          <p:cNvPr name="Freeform 8" id="8"/>
          <p:cNvSpPr/>
          <p:nvPr/>
        </p:nvSpPr>
        <p:spPr>
          <a:xfrm flipH="false" flipV="false" rot="0">
            <a:off x="14937983" y="8720876"/>
            <a:ext cx="1266689" cy="937290"/>
          </a:xfrm>
          <a:custGeom>
            <a:avLst/>
            <a:gdLst/>
            <a:ahLst/>
            <a:cxnLst/>
            <a:rect r="r" b="b" t="t" l="l"/>
            <a:pathLst>
              <a:path h="937290" w="1266689">
                <a:moveTo>
                  <a:pt x="0" y="0"/>
                </a:moveTo>
                <a:lnTo>
                  <a:pt x="1266689" y="0"/>
                </a:lnTo>
                <a:lnTo>
                  <a:pt x="1266689" y="937290"/>
                </a:lnTo>
                <a:lnTo>
                  <a:pt x="0" y="937290"/>
                </a:lnTo>
                <a:lnTo>
                  <a:pt x="0" y="0"/>
                </a:lnTo>
                <a:close/>
              </a:path>
            </a:pathLst>
          </a:custGeom>
          <a:blipFill>
            <a:blip r:embed="rId9"/>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43807" y="2347852"/>
            <a:ext cx="5581130" cy="5591296"/>
          </a:xfrm>
          <a:custGeom>
            <a:avLst/>
            <a:gdLst/>
            <a:ahLst/>
            <a:cxnLst/>
            <a:rect r="r" b="b" t="t" l="l"/>
            <a:pathLst>
              <a:path h="5591296" w="5581130">
                <a:moveTo>
                  <a:pt x="0" y="0"/>
                </a:moveTo>
                <a:lnTo>
                  <a:pt x="5581130" y="0"/>
                </a:lnTo>
                <a:lnTo>
                  <a:pt x="5581130" y="5591296"/>
                </a:lnTo>
                <a:lnTo>
                  <a:pt x="0" y="559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8409" y="8428644"/>
            <a:ext cx="4763917" cy="2381958"/>
          </a:xfrm>
          <a:custGeom>
            <a:avLst/>
            <a:gdLst/>
            <a:ahLst/>
            <a:cxnLst/>
            <a:rect r="r" b="b" t="t" l="l"/>
            <a:pathLst>
              <a:path h="2381958" w="4763917">
                <a:moveTo>
                  <a:pt x="0" y="0"/>
                </a:moveTo>
                <a:lnTo>
                  <a:pt x="4763917" y="0"/>
                </a:lnTo>
                <a:lnTo>
                  <a:pt x="4763917" y="2381958"/>
                </a:lnTo>
                <a:lnTo>
                  <a:pt x="0" y="2381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6520482" y="-162279"/>
            <a:ext cx="4763917" cy="2381958"/>
          </a:xfrm>
          <a:custGeom>
            <a:avLst/>
            <a:gdLst/>
            <a:ahLst/>
            <a:cxnLst/>
            <a:rect r="r" b="b" t="t" l="l"/>
            <a:pathLst>
              <a:path h="2381958" w="4763917">
                <a:moveTo>
                  <a:pt x="0" y="2381958"/>
                </a:moveTo>
                <a:lnTo>
                  <a:pt x="4763916" y="2381958"/>
                </a:lnTo>
                <a:lnTo>
                  <a:pt x="4763916" y="0"/>
                </a:lnTo>
                <a:lnTo>
                  <a:pt x="0" y="0"/>
                </a:lnTo>
                <a:lnTo>
                  <a:pt x="0" y="23819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671752" y="8720876"/>
            <a:ext cx="3819674" cy="898747"/>
          </a:xfrm>
          <a:custGeom>
            <a:avLst/>
            <a:gdLst/>
            <a:ahLst/>
            <a:cxnLst/>
            <a:rect r="r" b="b" t="t" l="l"/>
            <a:pathLst>
              <a:path h="898747" w="3819674">
                <a:moveTo>
                  <a:pt x="0" y="0"/>
                </a:moveTo>
                <a:lnTo>
                  <a:pt x="3819675" y="0"/>
                </a:lnTo>
                <a:lnTo>
                  <a:pt x="3819675" y="898747"/>
                </a:lnTo>
                <a:lnTo>
                  <a:pt x="0" y="898747"/>
                </a:lnTo>
                <a:lnTo>
                  <a:pt x="0" y="0"/>
                </a:lnTo>
                <a:close/>
              </a:path>
            </a:pathLst>
          </a:custGeom>
          <a:blipFill>
            <a:blip r:embed="rId8"/>
            <a:stretch>
              <a:fillRect l="0" t="0" r="0" b="0"/>
            </a:stretch>
          </a:blipFill>
        </p:spPr>
      </p:sp>
      <p:sp>
        <p:nvSpPr>
          <p:cNvPr name="TextBox 6" id="6"/>
          <p:cNvSpPr txBox="true"/>
          <p:nvPr/>
        </p:nvSpPr>
        <p:spPr>
          <a:xfrm rot="0">
            <a:off x="0" y="638175"/>
            <a:ext cx="9418097" cy="419100"/>
          </a:xfrm>
          <a:prstGeom prst="rect">
            <a:avLst/>
          </a:prstGeom>
        </p:spPr>
        <p:txBody>
          <a:bodyPr anchor="t" rtlCol="false" tIns="0" lIns="0" bIns="0" rIns="0">
            <a:spAutoFit/>
          </a:bodyPr>
          <a:lstStyle/>
          <a:p>
            <a:pPr algn="ctr">
              <a:lnSpc>
                <a:spcPts val="3150"/>
              </a:lnSpc>
            </a:pPr>
            <a:r>
              <a:rPr lang="en-US" sz="3000">
                <a:solidFill>
                  <a:srgbClr val="003D20"/>
                </a:solidFill>
                <a:latin typeface="League Spartan"/>
                <a:ea typeface="League Spartan"/>
                <a:cs typeface="League Spartan"/>
                <a:sym typeface="League Spartan"/>
              </a:rPr>
              <a:t>GEOSPATI</a:t>
            </a:r>
            <a:r>
              <a:rPr lang="en-US" sz="3000">
                <a:solidFill>
                  <a:srgbClr val="003D20"/>
                </a:solidFill>
                <a:latin typeface="League Spartan"/>
                <a:ea typeface="League Spartan"/>
                <a:cs typeface="League Spartan"/>
                <a:sym typeface="League Spartan"/>
              </a:rPr>
              <a:t>AL BUSINESS INSIGHTS</a:t>
            </a:r>
          </a:p>
        </p:txBody>
      </p:sp>
      <p:sp>
        <p:nvSpPr>
          <p:cNvPr name="TextBox 7" id="7"/>
          <p:cNvSpPr txBox="true"/>
          <p:nvPr/>
        </p:nvSpPr>
        <p:spPr>
          <a:xfrm rot="0">
            <a:off x="1666095" y="1293987"/>
            <a:ext cx="10245822" cy="6099810"/>
          </a:xfrm>
          <a:prstGeom prst="rect">
            <a:avLst/>
          </a:prstGeom>
        </p:spPr>
        <p:txBody>
          <a:bodyPr anchor="t" rtlCol="false" tIns="0" lIns="0" bIns="0" rIns="0">
            <a:spAutoFit/>
          </a:bodyPr>
          <a:lstStyle/>
          <a:p>
            <a:pPr algn="l" marL="647700" indent="-323850" lvl="1">
              <a:lnSpc>
                <a:spcPts val="5460"/>
              </a:lnSpc>
              <a:buFont typeface="Arial"/>
              <a:buChar char="•"/>
            </a:pPr>
            <a:r>
              <a:rPr lang="en-US" sz="3000">
                <a:solidFill>
                  <a:srgbClr val="3779E3"/>
                </a:solidFill>
                <a:latin typeface="Montserrat"/>
                <a:ea typeface="Montserrat"/>
                <a:cs typeface="Montserrat"/>
                <a:sym typeface="Montserrat"/>
              </a:rPr>
              <a:t>State-wise distribution shows widespread coverage across the US with stronger clusters in the Northeast and West.</a:t>
            </a:r>
          </a:p>
          <a:p>
            <a:pPr algn="l" marL="647700" indent="-323850" lvl="1">
              <a:lnSpc>
                <a:spcPts val="5460"/>
              </a:lnSpc>
              <a:buFont typeface="Arial"/>
              <a:buChar char="•"/>
            </a:pPr>
            <a:r>
              <a:rPr lang="en-US" sz="3000">
                <a:solidFill>
                  <a:srgbClr val="3779E3"/>
                </a:solidFill>
                <a:latin typeface="Montserrat"/>
                <a:ea typeface="Montserrat"/>
                <a:cs typeface="Montserrat"/>
                <a:sym typeface="Montserrat"/>
              </a:rPr>
              <a:t>City</a:t>
            </a:r>
            <a:r>
              <a:rPr lang="en-US" sz="3000">
                <a:solidFill>
                  <a:srgbClr val="3779E3"/>
                </a:solidFill>
                <a:latin typeface="Montserrat"/>
                <a:ea typeface="Montserrat"/>
                <a:cs typeface="Montserrat"/>
                <a:sym typeface="Montserrat"/>
              </a:rPr>
              <a:t>-wise insights highlight dense urban sales concentration, particularly in the East Coast and central US regions.</a:t>
            </a:r>
          </a:p>
          <a:p>
            <a:pPr algn="l" marL="647700" indent="-323850" lvl="1">
              <a:lnSpc>
                <a:spcPts val="5460"/>
              </a:lnSpc>
              <a:buFont typeface="Arial"/>
              <a:buChar char="•"/>
            </a:pPr>
            <a:r>
              <a:rPr lang="en-US" sz="3000">
                <a:solidFill>
                  <a:srgbClr val="3779E3"/>
                </a:solidFill>
                <a:latin typeface="Montserrat"/>
                <a:ea typeface="Montserrat"/>
                <a:cs typeface="Montserrat"/>
                <a:sym typeface="Montserrat"/>
              </a:rPr>
              <a:t>Data enables deeper analysis of geographic hotspots for targeted business strategy</a:t>
            </a:r>
          </a:p>
          <a:p>
            <a:pPr algn="l">
              <a:lnSpc>
                <a:spcPts val="5280"/>
              </a:lnSpc>
            </a:pPr>
          </a:p>
        </p:txBody>
      </p:sp>
      <p:sp>
        <p:nvSpPr>
          <p:cNvPr name="Freeform 8" id="8"/>
          <p:cNvSpPr/>
          <p:nvPr/>
        </p:nvSpPr>
        <p:spPr>
          <a:xfrm flipH="false" flipV="false" rot="0">
            <a:off x="14892599" y="8720876"/>
            <a:ext cx="1266689" cy="937290"/>
          </a:xfrm>
          <a:custGeom>
            <a:avLst/>
            <a:gdLst/>
            <a:ahLst/>
            <a:cxnLst/>
            <a:rect r="r" b="b" t="t" l="l"/>
            <a:pathLst>
              <a:path h="937290" w="1266689">
                <a:moveTo>
                  <a:pt x="0" y="0"/>
                </a:moveTo>
                <a:lnTo>
                  <a:pt x="1266689" y="0"/>
                </a:lnTo>
                <a:lnTo>
                  <a:pt x="1266689" y="937290"/>
                </a:lnTo>
                <a:lnTo>
                  <a:pt x="0" y="937290"/>
                </a:lnTo>
                <a:lnTo>
                  <a:pt x="0" y="0"/>
                </a:lnTo>
                <a:close/>
              </a:path>
            </a:pathLst>
          </a:custGeom>
          <a:blipFill>
            <a:blip r:embed="rId9"/>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43807" y="2347852"/>
            <a:ext cx="5581130" cy="5591296"/>
          </a:xfrm>
          <a:custGeom>
            <a:avLst/>
            <a:gdLst/>
            <a:ahLst/>
            <a:cxnLst/>
            <a:rect r="r" b="b" t="t" l="l"/>
            <a:pathLst>
              <a:path h="5591296" w="5581130">
                <a:moveTo>
                  <a:pt x="0" y="0"/>
                </a:moveTo>
                <a:lnTo>
                  <a:pt x="5581130" y="0"/>
                </a:lnTo>
                <a:lnTo>
                  <a:pt x="5581130" y="5591296"/>
                </a:lnTo>
                <a:lnTo>
                  <a:pt x="0" y="559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8409" y="8428644"/>
            <a:ext cx="4763917" cy="2381958"/>
          </a:xfrm>
          <a:custGeom>
            <a:avLst/>
            <a:gdLst/>
            <a:ahLst/>
            <a:cxnLst/>
            <a:rect r="r" b="b" t="t" l="l"/>
            <a:pathLst>
              <a:path h="2381958" w="4763917">
                <a:moveTo>
                  <a:pt x="0" y="0"/>
                </a:moveTo>
                <a:lnTo>
                  <a:pt x="4763917" y="0"/>
                </a:lnTo>
                <a:lnTo>
                  <a:pt x="4763917" y="2381958"/>
                </a:lnTo>
                <a:lnTo>
                  <a:pt x="0" y="2381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6520482" y="-162279"/>
            <a:ext cx="4763917" cy="2381958"/>
          </a:xfrm>
          <a:custGeom>
            <a:avLst/>
            <a:gdLst/>
            <a:ahLst/>
            <a:cxnLst/>
            <a:rect r="r" b="b" t="t" l="l"/>
            <a:pathLst>
              <a:path h="2381958" w="4763917">
                <a:moveTo>
                  <a:pt x="0" y="2381958"/>
                </a:moveTo>
                <a:lnTo>
                  <a:pt x="4763916" y="2381958"/>
                </a:lnTo>
                <a:lnTo>
                  <a:pt x="4763916" y="0"/>
                </a:lnTo>
                <a:lnTo>
                  <a:pt x="0" y="0"/>
                </a:lnTo>
                <a:lnTo>
                  <a:pt x="0" y="23819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671752" y="8720876"/>
            <a:ext cx="3819674" cy="898747"/>
          </a:xfrm>
          <a:custGeom>
            <a:avLst/>
            <a:gdLst/>
            <a:ahLst/>
            <a:cxnLst/>
            <a:rect r="r" b="b" t="t" l="l"/>
            <a:pathLst>
              <a:path h="898747" w="3819674">
                <a:moveTo>
                  <a:pt x="0" y="0"/>
                </a:moveTo>
                <a:lnTo>
                  <a:pt x="3819675" y="0"/>
                </a:lnTo>
                <a:lnTo>
                  <a:pt x="3819675" y="898747"/>
                </a:lnTo>
                <a:lnTo>
                  <a:pt x="0" y="898747"/>
                </a:lnTo>
                <a:lnTo>
                  <a:pt x="0" y="0"/>
                </a:lnTo>
                <a:close/>
              </a:path>
            </a:pathLst>
          </a:custGeom>
          <a:blipFill>
            <a:blip r:embed="rId8"/>
            <a:stretch>
              <a:fillRect l="0" t="0" r="0" b="0"/>
            </a:stretch>
          </a:blipFill>
        </p:spPr>
      </p:sp>
      <p:sp>
        <p:nvSpPr>
          <p:cNvPr name="TextBox 6" id="6"/>
          <p:cNvSpPr txBox="true"/>
          <p:nvPr/>
        </p:nvSpPr>
        <p:spPr>
          <a:xfrm rot="0">
            <a:off x="-1467427" y="609600"/>
            <a:ext cx="9418097" cy="419100"/>
          </a:xfrm>
          <a:prstGeom prst="rect">
            <a:avLst/>
          </a:prstGeom>
        </p:spPr>
        <p:txBody>
          <a:bodyPr anchor="t" rtlCol="false" tIns="0" lIns="0" bIns="0" rIns="0">
            <a:spAutoFit/>
          </a:bodyPr>
          <a:lstStyle/>
          <a:p>
            <a:pPr algn="ctr">
              <a:lnSpc>
                <a:spcPts val="3150"/>
              </a:lnSpc>
            </a:pPr>
            <a:r>
              <a:rPr lang="en-US" sz="3000">
                <a:solidFill>
                  <a:srgbClr val="003D20"/>
                </a:solidFill>
                <a:latin typeface="League Spartan"/>
                <a:ea typeface="League Spartan"/>
                <a:cs typeface="League Spartan"/>
                <a:sym typeface="League Spartan"/>
              </a:rPr>
              <a:t>OVERAL</a:t>
            </a:r>
            <a:r>
              <a:rPr lang="en-US" sz="3000">
                <a:solidFill>
                  <a:srgbClr val="003D20"/>
                </a:solidFill>
                <a:latin typeface="League Spartan"/>
                <a:ea typeface="League Spartan"/>
                <a:cs typeface="League Spartan"/>
                <a:sym typeface="League Spartan"/>
              </a:rPr>
              <a:t>L SUMMARY</a:t>
            </a:r>
          </a:p>
        </p:txBody>
      </p:sp>
      <p:sp>
        <p:nvSpPr>
          <p:cNvPr name="TextBox 7" id="7"/>
          <p:cNvSpPr txBox="true"/>
          <p:nvPr/>
        </p:nvSpPr>
        <p:spPr>
          <a:xfrm rot="0">
            <a:off x="1666095" y="1293987"/>
            <a:ext cx="10245822" cy="7471410"/>
          </a:xfrm>
          <a:prstGeom prst="rect">
            <a:avLst/>
          </a:prstGeom>
        </p:spPr>
        <p:txBody>
          <a:bodyPr anchor="t" rtlCol="false" tIns="0" lIns="0" bIns="0" rIns="0">
            <a:spAutoFit/>
          </a:bodyPr>
          <a:lstStyle/>
          <a:p>
            <a:pPr algn="l" marL="647700" indent="-323850" lvl="1">
              <a:lnSpc>
                <a:spcPts val="5460"/>
              </a:lnSpc>
              <a:buFont typeface="Arial"/>
              <a:buChar char="•"/>
            </a:pPr>
            <a:r>
              <a:rPr lang="en-US" sz="3000">
                <a:solidFill>
                  <a:srgbClr val="3779E3"/>
                </a:solidFill>
                <a:latin typeface="Montserrat"/>
                <a:ea typeface="Montserrat"/>
                <a:cs typeface="Montserrat"/>
                <a:sym typeface="Montserrat"/>
              </a:rPr>
              <a:t>Adidas achieved strong performance with $900M revenue and $332M profit.</a:t>
            </a:r>
          </a:p>
          <a:p>
            <a:pPr algn="l" marL="647700" indent="-323850" lvl="1">
              <a:lnSpc>
                <a:spcPts val="5460"/>
              </a:lnSpc>
              <a:buFont typeface="Arial"/>
              <a:buChar char="•"/>
            </a:pPr>
            <a:r>
              <a:rPr lang="en-US" sz="3000">
                <a:solidFill>
                  <a:srgbClr val="3779E3"/>
                </a:solidFill>
                <a:latin typeface="Montserrat"/>
                <a:ea typeface="Montserrat"/>
                <a:cs typeface="Montserrat"/>
                <a:sym typeface="Montserrat"/>
              </a:rPr>
              <a:t>Street Footwear dominated sales, with men contributing slightly more than women.</a:t>
            </a:r>
          </a:p>
          <a:p>
            <a:pPr algn="l" marL="647700" indent="-323850" lvl="1">
              <a:lnSpc>
                <a:spcPts val="5460"/>
              </a:lnSpc>
              <a:buFont typeface="Arial"/>
              <a:buChar char="•"/>
            </a:pPr>
            <a:r>
              <a:rPr lang="en-US" sz="3000">
                <a:solidFill>
                  <a:srgbClr val="3779E3"/>
                </a:solidFill>
                <a:latin typeface="Montserrat"/>
                <a:ea typeface="Montserrat"/>
                <a:cs typeface="Montserrat"/>
                <a:sym typeface="Montserrat"/>
              </a:rPr>
              <a:t>Sales channels show online dominance, while in-store and outlet also contributed significantly.</a:t>
            </a:r>
          </a:p>
          <a:p>
            <a:pPr algn="l" marL="647700" indent="-323850" lvl="1">
              <a:lnSpc>
                <a:spcPts val="5460"/>
              </a:lnSpc>
              <a:buFont typeface="Arial"/>
              <a:buChar char="•"/>
            </a:pPr>
            <a:r>
              <a:rPr lang="en-US" sz="3000">
                <a:solidFill>
                  <a:srgbClr val="3779E3"/>
                </a:solidFill>
                <a:latin typeface="Montserrat"/>
                <a:ea typeface="Montserrat"/>
                <a:cs typeface="Montserrat"/>
                <a:sym typeface="Montserrat"/>
              </a:rPr>
              <a:t>Northeast region and key states (New York, California) lead in sales.</a:t>
            </a:r>
          </a:p>
          <a:p>
            <a:pPr algn="l" marL="647700" indent="-323850" lvl="1">
              <a:lnSpc>
                <a:spcPts val="5460"/>
              </a:lnSpc>
              <a:buFont typeface="Arial"/>
              <a:buChar char="•"/>
            </a:pPr>
            <a:r>
              <a:rPr lang="en-US" sz="3000">
                <a:solidFill>
                  <a:srgbClr val="3779E3"/>
                </a:solidFill>
                <a:latin typeface="Montserrat"/>
                <a:ea typeface="Montserrat"/>
                <a:cs typeface="Montserrat"/>
                <a:sym typeface="Montserrat"/>
              </a:rPr>
              <a:t>Insights from geospatial distribution reveal urban hubs as key drivers for future growth.</a:t>
            </a:r>
          </a:p>
          <a:p>
            <a:pPr algn="l">
              <a:lnSpc>
                <a:spcPts val="5280"/>
              </a:lnSpc>
            </a:pPr>
          </a:p>
        </p:txBody>
      </p:sp>
      <p:sp>
        <p:nvSpPr>
          <p:cNvPr name="Freeform 8" id="8"/>
          <p:cNvSpPr/>
          <p:nvPr/>
        </p:nvSpPr>
        <p:spPr>
          <a:xfrm flipH="false" flipV="false" rot="0">
            <a:off x="14922855" y="8682333"/>
            <a:ext cx="1266689" cy="937290"/>
          </a:xfrm>
          <a:custGeom>
            <a:avLst/>
            <a:gdLst/>
            <a:ahLst/>
            <a:cxnLst/>
            <a:rect r="r" b="b" t="t" l="l"/>
            <a:pathLst>
              <a:path h="937290" w="1266689">
                <a:moveTo>
                  <a:pt x="0" y="0"/>
                </a:moveTo>
                <a:lnTo>
                  <a:pt x="1266689" y="0"/>
                </a:lnTo>
                <a:lnTo>
                  <a:pt x="1266689" y="937290"/>
                </a:lnTo>
                <a:lnTo>
                  <a:pt x="0" y="937290"/>
                </a:lnTo>
                <a:lnTo>
                  <a:pt x="0" y="0"/>
                </a:lnTo>
                <a:close/>
              </a:path>
            </a:pathLst>
          </a:custGeom>
          <a:blipFill>
            <a:blip r:embed="rId9"/>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13195" y="4297698"/>
            <a:ext cx="3952697" cy="3959897"/>
          </a:xfrm>
          <a:custGeom>
            <a:avLst/>
            <a:gdLst/>
            <a:ahLst/>
            <a:cxnLst/>
            <a:rect r="r" b="b" t="t" l="l"/>
            <a:pathLst>
              <a:path h="3959897" w="3952697">
                <a:moveTo>
                  <a:pt x="0" y="0"/>
                </a:moveTo>
                <a:lnTo>
                  <a:pt x="3952697" y="0"/>
                </a:lnTo>
                <a:lnTo>
                  <a:pt x="3952697" y="3959898"/>
                </a:lnTo>
                <a:lnTo>
                  <a:pt x="0" y="3959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1295" y="8929062"/>
            <a:ext cx="4763917" cy="2381958"/>
          </a:xfrm>
          <a:custGeom>
            <a:avLst/>
            <a:gdLst/>
            <a:ahLst/>
            <a:cxnLst/>
            <a:rect r="r" b="b" t="t" l="l"/>
            <a:pathLst>
              <a:path h="2381958" w="4763917">
                <a:moveTo>
                  <a:pt x="0" y="0"/>
                </a:moveTo>
                <a:lnTo>
                  <a:pt x="4763917" y="0"/>
                </a:lnTo>
                <a:lnTo>
                  <a:pt x="4763917" y="2381958"/>
                </a:lnTo>
                <a:lnTo>
                  <a:pt x="0" y="2381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6520482" y="-162279"/>
            <a:ext cx="4763917" cy="2381958"/>
          </a:xfrm>
          <a:custGeom>
            <a:avLst/>
            <a:gdLst/>
            <a:ahLst/>
            <a:cxnLst/>
            <a:rect r="r" b="b" t="t" l="l"/>
            <a:pathLst>
              <a:path h="2381958" w="4763917">
                <a:moveTo>
                  <a:pt x="0" y="2381958"/>
                </a:moveTo>
                <a:lnTo>
                  <a:pt x="4763916" y="2381958"/>
                </a:lnTo>
                <a:lnTo>
                  <a:pt x="4763916" y="0"/>
                </a:lnTo>
                <a:lnTo>
                  <a:pt x="0" y="0"/>
                </a:lnTo>
                <a:lnTo>
                  <a:pt x="0" y="23819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671752" y="8720876"/>
            <a:ext cx="3819674" cy="898747"/>
          </a:xfrm>
          <a:custGeom>
            <a:avLst/>
            <a:gdLst/>
            <a:ahLst/>
            <a:cxnLst/>
            <a:rect r="r" b="b" t="t" l="l"/>
            <a:pathLst>
              <a:path h="898747" w="3819674">
                <a:moveTo>
                  <a:pt x="0" y="0"/>
                </a:moveTo>
                <a:lnTo>
                  <a:pt x="3819675" y="0"/>
                </a:lnTo>
                <a:lnTo>
                  <a:pt x="3819675" y="898747"/>
                </a:lnTo>
                <a:lnTo>
                  <a:pt x="0" y="898747"/>
                </a:lnTo>
                <a:lnTo>
                  <a:pt x="0" y="0"/>
                </a:lnTo>
                <a:close/>
              </a:path>
            </a:pathLst>
          </a:custGeom>
          <a:blipFill>
            <a:blip r:embed="rId8"/>
            <a:stretch>
              <a:fillRect l="0" t="0" r="0" b="0"/>
            </a:stretch>
          </a:blipFill>
        </p:spPr>
      </p:sp>
      <p:sp>
        <p:nvSpPr>
          <p:cNvPr name="Freeform 6" id="6"/>
          <p:cNvSpPr/>
          <p:nvPr/>
        </p:nvSpPr>
        <p:spPr>
          <a:xfrm flipH="false" flipV="false" rot="0">
            <a:off x="14922855" y="8682333"/>
            <a:ext cx="1266689" cy="937290"/>
          </a:xfrm>
          <a:custGeom>
            <a:avLst/>
            <a:gdLst/>
            <a:ahLst/>
            <a:cxnLst/>
            <a:rect r="r" b="b" t="t" l="l"/>
            <a:pathLst>
              <a:path h="937290" w="1266689">
                <a:moveTo>
                  <a:pt x="0" y="0"/>
                </a:moveTo>
                <a:lnTo>
                  <a:pt x="1266689" y="0"/>
                </a:lnTo>
                <a:lnTo>
                  <a:pt x="1266689" y="937290"/>
                </a:lnTo>
                <a:lnTo>
                  <a:pt x="0" y="937290"/>
                </a:lnTo>
                <a:lnTo>
                  <a:pt x="0" y="0"/>
                </a:lnTo>
                <a:close/>
              </a:path>
            </a:pathLst>
          </a:custGeom>
          <a:blipFill>
            <a:blip r:embed="rId9"/>
            <a:stretch>
              <a:fillRect l="0" t="0" r="0" b="0"/>
            </a:stretch>
          </a:blipFill>
        </p:spPr>
      </p:sp>
      <p:sp>
        <p:nvSpPr>
          <p:cNvPr name="Freeform 7" id="7"/>
          <p:cNvSpPr/>
          <p:nvPr/>
        </p:nvSpPr>
        <p:spPr>
          <a:xfrm flipH="false" flipV="false" rot="0">
            <a:off x="421295" y="1448814"/>
            <a:ext cx="6091148" cy="3406769"/>
          </a:xfrm>
          <a:custGeom>
            <a:avLst/>
            <a:gdLst/>
            <a:ahLst/>
            <a:cxnLst/>
            <a:rect r="r" b="b" t="t" l="l"/>
            <a:pathLst>
              <a:path h="3406769" w="6091148">
                <a:moveTo>
                  <a:pt x="0" y="0"/>
                </a:moveTo>
                <a:lnTo>
                  <a:pt x="6091148" y="0"/>
                </a:lnTo>
                <a:lnTo>
                  <a:pt x="6091148" y="3406768"/>
                </a:lnTo>
                <a:lnTo>
                  <a:pt x="0" y="3406768"/>
                </a:lnTo>
                <a:lnTo>
                  <a:pt x="0" y="0"/>
                </a:lnTo>
                <a:close/>
              </a:path>
            </a:pathLst>
          </a:custGeom>
          <a:blipFill>
            <a:blip r:embed="rId10"/>
            <a:stretch>
              <a:fillRect l="0" t="0" r="0" b="0"/>
            </a:stretch>
          </a:blipFill>
          <a:ln w="19050" cap="sq">
            <a:solidFill>
              <a:srgbClr val="000000"/>
            </a:solidFill>
            <a:prstDash val="solid"/>
            <a:miter/>
          </a:ln>
        </p:spPr>
      </p:sp>
      <p:sp>
        <p:nvSpPr>
          <p:cNvPr name="Freeform 8" id="8"/>
          <p:cNvSpPr/>
          <p:nvPr/>
        </p:nvSpPr>
        <p:spPr>
          <a:xfrm flipH="false" flipV="false" rot="0">
            <a:off x="7329558" y="1448814"/>
            <a:ext cx="6066522" cy="3406769"/>
          </a:xfrm>
          <a:custGeom>
            <a:avLst/>
            <a:gdLst/>
            <a:ahLst/>
            <a:cxnLst/>
            <a:rect r="r" b="b" t="t" l="l"/>
            <a:pathLst>
              <a:path h="3406769" w="6066522">
                <a:moveTo>
                  <a:pt x="0" y="0"/>
                </a:moveTo>
                <a:lnTo>
                  <a:pt x="6066522" y="0"/>
                </a:lnTo>
                <a:lnTo>
                  <a:pt x="6066522" y="3406768"/>
                </a:lnTo>
                <a:lnTo>
                  <a:pt x="0" y="3406768"/>
                </a:lnTo>
                <a:lnTo>
                  <a:pt x="0" y="0"/>
                </a:lnTo>
                <a:close/>
              </a:path>
            </a:pathLst>
          </a:custGeom>
          <a:blipFill>
            <a:blip r:embed="rId11"/>
            <a:stretch>
              <a:fillRect l="0" t="0" r="0" b="0"/>
            </a:stretch>
          </a:blipFill>
          <a:ln w="19050" cap="sq">
            <a:solidFill>
              <a:srgbClr val="000000"/>
            </a:solidFill>
            <a:prstDash val="solid"/>
            <a:miter/>
          </a:ln>
        </p:spPr>
      </p:sp>
      <p:sp>
        <p:nvSpPr>
          <p:cNvPr name="Freeform 9" id="9"/>
          <p:cNvSpPr/>
          <p:nvPr/>
        </p:nvSpPr>
        <p:spPr>
          <a:xfrm flipH="false" flipV="false" rot="0">
            <a:off x="547532" y="5370699"/>
            <a:ext cx="5966586" cy="3350177"/>
          </a:xfrm>
          <a:custGeom>
            <a:avLst/>
            <a:gdLst/>
            <a:ahLst/>
            <a:cxnLst/>
            <a:rect r="r" b="b" t="t" l="l"/>
            <a:pathLst>
              <a:path h="3350177" w="5966586">
                <a:moveTo>
                  <a:pt x="0" y="0"/>
                </a:moveTo>
                <a:lnTo>
                  <a:pt x="5966586" y="0"/>
                </a:lnTo>
                <a:lnTo>
                  <a:pt x="5966586" y="3350177"/>
                </a:lnTo>
                <a:lnTo>
                  <a:pt x="0" y="3350177"/>
                </a:lnTo>
                <a:lnTo>
                  <a:pt x="0" y="0"/>
                </a:lnTo>
                <a:close/>
              </a:path>
            </a:pathLst>
          </a:custGeom>
          <a:blipFill>
            <a:blip r:embed="rId12"/>
            <a:stretch>
              <a:fillRect l="0" t="0" r="0" b="0"/>
            </a:stretch>
          </a:blipFill>
          <a:ln w="19050" cap="sq">
            <a:solidFill>
              <a:srgbClr val="000000"/>
            </a:solidFill>
            <a:prstDash val="solid"/>
            <a:miter/>
          </a:ln>
        </p:spPr>
      </p:sp>
      <p:sp>
        <p:nvSpPr>
          <p:cNvPr name="Freeform 10" id="10"/>
          <p:cNvSpPr/>
          <p:nvPr/>
        </p:nvSpPr>
        <p:spPr>
          <a:xfrm flipH="false" flipV="false" rot="0">
            <a:off x="7333268" y="5314108"/>
            <a:ext cx="6062813" cy="3406769"/>
          </a:xfrm>
          <a:custGeom>
            <a:avLst/>
            <a:gdLst/>
            <a:ahLst/>
            <a:cxnLst/>
            <a:rect r="r" b="b" t="t" l="l"/>
            <a:pathLst>
              <a:path h="3406769" w="6062813">
                <a:moveTo>
                  <a:pt x="0" y="0"/>
                </a:moveTo>
                <a:lnTo>
                  <a:pt x="6062812" y="0"/>
                </a:lnTo>
                <a:lnTo>
                  <a:pt x="6062812" y="3406768"/>
                </a:lnTo>
                <a:lnTo>
                  <a:pt x="0" y="3406768"/>
                </a:lnTo>
                <a:lnTo>
                  <a:pt x="0" y="0"/>
                </a:lnTo>
                <a:close/>
              </a:path>
            </a:pathLst>
          </a:custGeom>
          <a:blipFill>
            <a:blip r:embed="rId13"/>
            <a:stretch>
              <a:fillRect l="0" t="0" r="0" b="0"/>
            </a:stretch>
          </a:blipFill>
          <a:ln w="19050" cap="sq">
            <a:solidFill>
              <a:srgbClr val="000000"/>
            </a:solidFill>
            <a:prstDash val="solid"/>
            <a:miter/>
          </a:ln>
        </p:spPr>
      </p:sp>
      <p:sp>
        <p:nvSpPr>
          <p:cNvPr name="TextBox 11" id="11"/>
          <p:cNvSpPr txBox="true"/>
          <p:nvPr/>
        </p:nvSpPr>
        <p:spPr>
          <a:xfrm rot="0">
            <a:off x="-1467427" y="609600"/>
            <a:ext cx="9418097" cy="419100"/>
          </a:xfrm>
          <a:prstGeom prst="rect">
            <a:avLst/>
          </a:prstGeom>
        </p:spPr>
        <p:txBody>
          <a:bodyPr anchor="t" rtlCol="false" tIns="0" lIns="0" bIns="0" rIns="0">
            <a:spAutoFit/>
          </a:bodyPr>
          <a:lstStyle/>
          <a:p>
            <a:pPr algn="ctr">
              <a:lnSpc>
                <a:spcPts val="3150"/>
              </a:lnSpc>
            </a:pPr>
            <a:r>
              <a:rPr lang="en-US" sz="3000">
                <a:solidFill>
                  <a:srgbClr val="003D20"/>
                </a:solidFill>
                <a:latin typeface="League Spartan"/>
                <a:ea typeface="League Spartan"/>
                <a:cs typeface="League Spartan"/>
                <a:sym typeface="League Spartan"/>
              </a:rPr>
              <a:t>DASHBOARD 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43807" y="2347852"/>
            <a:ext cx="5581130" cy="5591296"/>
          </a:xfrm>
          <a:custGeom>
            <a:avLst/>
            <a:gdLst/>
            <a:ahLst/>
            <a:cxnLst/>
            <a:rect r="r" b="b" t="t" l="l"/>
            <a:pathLst>
              <a:path h="5591296" w="5581130">
                <a:moveTo>
                  <a:pt x="0" y="0"/>
                </a:moveTo>
                <a:lnTo>
                  <a:pt x="5581130" y="0"/>
                </a:lnTo>
                <a:lnTo>
                  <a:pt x="5581130" y="5591296"/>
                </a:lnTo>
                <a:lnTo>
                  <a:pt x="0" y="559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8409" y="8428644"/>
            <a:ext cx="4763917" cy="2381958"/>
          </a:xfrm>
          <a:custGeom>
            <a:avLst/>
            <a:gdLst/>
            <a:ahLst/>
            <a:cxnLst/>
            <a:rect r="r" b="b" t="t" l="l"/>
            <a:pathLst>
              <a:path h="2381958" w="4763917">
                <a:moveTo>
                  <a:pt x="0" y="0"/>
                </a:moveTo>
                <a:lnTo>
                  <a:pt x="4763917" y="0"/>
                </a:lnTo>
                <a:lnTo>
                  <a:pt x="4763917" y="2381958"/>
                </a:lnTo>
                <a:lnTo>
                  <a:pt x="0" y="2381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6520482" y="-162279"/>
            <a:ext cx="4763917" cy="2381958"/>
          </a:xfrm>
          <a:custGeom>
            <a:avLst/>
            <a:gdLst/>
            <a:ahLst/>
            <a:cxnLst/>
            <a:rect r="r" b="b" t="t" l="l"/>
            <a:pathLst>
              <a:path h="2381958" w="4763917">
                <a:moveTo>
                  <a:pt x="0" y="2381958"/>
                </a:moveTo>
                <a:lnTo>
                  <a:pt x="4763916" y="2381958"/>
                </a:lnTo>
                <a:lnTo>
                  <a:pt x="4763916" y="0"/>
                </a:lnTo>
                <a:lnTo>
                  <a:pt x="0" y="0"/>
                </a:lnTo>
                <a:lnTo>
                  <a:pt x="0" y="238195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671752" y="8720876"/>
            <a:ext cx="3819674" cy="898747"/>
          </a:xfrm>
          <a:custGeom>
            <a:avLst/>
            <a:gdLst/>
            <a:ahLst/>
            <a:cxnLst/>
            <a:rect r="r" b="b" t="t" l="l"/>
            <a:pathLst>
              <a:path h="898747" w="3819674">
                <a:moveTo>
                  <a:pt x="0" y="0"/>
                </a:moveTo>
                <a:lnTo>
                  <a:pt x="3819675" y="0"/>
                </a:lnTo>
                <a:lnTo>
                  <a:pt x="3819675" y="898747"/>
                </a:lnTo>
                <a:lnTo>
                  <a:pt x="0" y="898747"/>
                </a:lnTo>
                <a:lnTo>
                  <a:pt x="0" y="0"/>
                </a:lnTo>
                <a:close/>
              </a:path>
            </a:pathLst>
          </a:custGeom>
          <a:blipFill>
            <a:blip r:embed="rId8"/>
            <a:stretch>
              <a:fillRect l="0" t="0" r="0" b="0"/>
            </a:stretch>
          </a:blipFill>
        </p:spPr>
      </p:sp>
      <p:sp>
        <p:nvSpPr>
          <p:cNvPr name="TextBox 6" id="6"/>
          <p:cNvSpPr txBox="true"/>
          <p:nvPr/>
        </p:nvSpPr>
        <p:spPr>
          <a:xfrm rot="0">
            <a:off x="2055811" y="1066800"/>
            <a:ext cx="9418097" cy="419100"/>
          </a:xfrm>
          <a:prstGeom prst="rect">
            <a:avLst/>
          </a:prstGeom>
        </p:spPr>
        <p:txBody>
          <a:bodyPr anchor="t" rtlCol="false" tIns="0" lIns="0" bIns="0" rIns="0">
            <a:spAutoFit/>
          </a:bodyPr>
          <a:lstStyle/>
          <a:p>
            <a:pPr algn="ctr">
              <a:lnSpc>
                <a:spcPts val="3150"/>
              </a:lnSpc>
            </a:pPr>
            <a:r>
              <a:rPr lang="en-US" sz="3000">
                <a:solidFill>
                  <a:srgbClr val="003D20"/>
                </a:solidFill>
                <a:latin typeface="League Spartan"/>
                <a:ea typeface="League Spartan"/>
                <a:cs typeface="League Spartan"/>
                <a:sym typeface="League Spartan"/>
              </a:rPr>
              <a:t>FINAL CONC</a:t>
            </a:r>
            <a:r>
              <a:rPr lang="en-US" sz="3000">
                <a:solidFill>
                  <a:srgbClr val="003D20"/>
                </a:solidFill>
                <a:latin typeface="League Spartan"/>
                <a:ea typeface="League Spartan"/>
                <a:cs typeface="League Spartan"/>
                <a:sym typeface="League Spartan"/>
              </a:rPr>
              <a:t>LUSION</a:t>
            </a:r>
          </a:p>
        </p:txBody>
      </p:sp>
      <p:sp>
        <p:nvSpPr>
          <p:cNvPr name="TextBox 7" id="7"/>
          <p:cNvSpPr txBox="true"/>
          <p:nvPr/>
        </p:nvSpPr>
        <p:spPr>
          <a:xfrm rot="0">
            <a:off x="1228087" y="1842981"/>
            <a:ext cx="10245822" cy="5939790"/>
          </a:xfrm>
          <a:prstGeom prst="rect">
            <a:avLst/>
          </a:prstGeom>
        </p:spPr>
        <p:txBody>
          <a:bodyPr anchor="t" rtlCol="false" tIns="0" lIns="0" bIns="0" rIns="0">
            <a:spAutoFit/>
          </a:bodyPr>
          <a:lstStyle/>
          <a:p>
            <a:pPr algn="ctr">
              <a:lnSpc>
                <a:spcPts val="5280"/>
              </a:lnSpc>
            </a:pPr>
            <a:r>
              <a:rPr lang="en-US" sz="3000">
                <a:solidFill>
                  <a:srgbClr val="3779E3"/>
                </a:solidFill>
                <a:latin typeface="Montserrat"/>
                <a:ea typeface="Montserrat"/>
                <a:cs typeface="Montserrat"/>
                <a:sym typeface="Montserrat"/>
              </a:rPr>
              <a:t>Adidas achieved strong sales performance with $900M in revenue and $332M in profit. Street Footwear emerged as the leading product category, while men contributed slightly higher sales than women. Online channels and major retailers drove significant revenue, with New York and California leading state-level sales. Geospatial insights highlight urban hubs as critical growth centers, positioning Adidas for continued market expansion.</a:t>
            </a:r>
          </a:p>
        </p:txBody>
      </p:sp>
      <p:sp>
        <p:nvSpPr>
          <p:cNvPr name="Freeform 8" id="8"/>
          <p:cNvSpPr/>
          <p:nvPr/>
        </p:nvSpPr>
        <p:spPr>
          <a:xfrm flipH="false" flipV="false" rot="0">
            <a:off x="14847214" y="8682333"/>
            <a:ext cx="1266689" cy="937290"/>
          </a:xfrm>
          <a:custGeom>
            <a:avLst/>
            <a:gdLst/>
            <a:ahLst/>
            <a:cxnLst/>
            <a:rect r="r" b="b" t="t" l="l"/>
            <a:pathLst>
              <a:path h="937290" w="1266689">
                <a:moveTo>
                  <a:pt x="0" y="0"/>
                </a:moveTo>
                <a:lnTo>
                  <a:pt x="1266689" y="0"/>
                </a:lnTo>
                <a:lnTo>
                  <a:pt x="1266689" y="937290"/>
                </a:lnTo>
                <a:lnTo>
                  <a:pt x="0" y="937290"/>
                </a:lnTo>
                <a:lnTo>
                  <a:pt x="0" y="0"/>
                </a:lnTo>
                <a:close/>
              </a:path>
            </a:pathLst>
          </a:custGeom>
          <a:blipFill>
            <a:blip r:embed="rId9"/>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DAGz-2BGguQ</dc:identifier>
  <dcterms:modified xsi:type="dcterms:W3CDTF">2011-08-01T06:04:30Z</dcterms:modified>
  <cp:revision>1</cp:revision>
  <dc:title>Sales Report</dc:title>
</cp:coreProperties>
</file>