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71"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57852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0216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47966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51530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293910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4"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72"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9"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7"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62"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093149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0743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00360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700196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04963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82599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82616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562348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6560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57460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png"/><Relationship Id="rId3" Type="http://schemas.openxmlformats.org/officeDocument/2006/relationships/hyperlink" Target="https://colab.research.google.com/drive/1IMIAx4udW7TMk51IbinzwX5TmuiWimtI?usp=sharing" TargetMode="Externa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png"/><Relationship Id="rId3"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2233612" y="1524000"/>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1609725" y="251205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4169798" y="891180"/>
            <a:ext cx="6038912" cy="30359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Sabari </a:t>
            </a: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Giridhar</a:t>
            </a: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 N</a:t>
            </a:r>
            <a:br>
              <a:rPr lang="zh-CN" altLang="en-US" sz="2400" b="0" i="0" u="none" strike="noStrike" kern="0" cap="none" spc="-20" baseline="0">
                <a:solidFill>
                  <a:schemeClr val="tx1"/>
                </a:solidFill>
                <a:latin typeface="Trebuchet MS" pitchFamily="0" charset="0"/>
                <a:ea typeface="宋体" pitchFamily="0" charset="0"/>
                <a:cs typeface="Trebuchet MS" pitchFamily="0" charset="0"/>
              </a:rPr>
            </a:br>
            <a:br>
              <a:rPr lang="zh-CN" altLang="en-US" sz="2400" b="0" i="0" u="none" strike="noStrike" kern="0" cap="none" spc="-20" baseline="0">
                <a:solidFill>
                  <a:schemeClr val="tx1"/>
                </a:solidFill>
                <a:latin typeface="Trebuchet MS" pitchFamily="0" charset="0"/>
                <a:ea typeface="宋体" pitchFamily="0" charset="0"/>
                <a:cs typeface="Trebuchet MS" pitchFamily="0" charset="0"/>
              </a:rPr>
            </a:b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Nmid</a:t>
            </a: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:ADA31D2AA515786B7194871920CCD22D</a:t>
            </a:r>
            <a:br>
              <a:rPr lang="zh-CN" altLang="en-US" sz="2400" b="0" i="0" u="none" strike="noStrike" kern="0" cap="none" spc="-20" baseline="0">
                <a:solidFill>
                  <a:schemeClr val="tx1"/>
                </a:solidFill>
                <a:latin typeface="Trebuchet MS" pitchFamily="0" charset="0"/>
                <a:ea typeface="宋体" pitchFamily="0" charset="0"/>
                <a:cs typeface="Trebuchet MS" pitchFamily="0" charset="0"/>
              </a:rPr>
            </a:br>
            <a:br>
              <a:rPr lang="zh-CN" altLang="en-US" sz="2400" b="0" i="0" u="none" strike="noStrike" kern="0" cap="none" spc="-20" baseline="0">
                <a:solidFill>
                  <a:schemeClr val="tx1"/>
                </a:solidFill>
                <a:latin typeface="Trebuchet MS" pitchFamily="0" charset="0"/>
                <a:ea typeface="宋体" pitchFamily="0" charset="0"/>
                <a:cs typeface="Trebuchet MS" pitchFamily="0" charset="0"/>
              </a:rPr>
            </a:br>
            <a:r>
              <a:rPr lang="en-US" altLang="zh-CN" sz="2400" b="0" i="0" u="none" strike="noStrike" kern="0" cap="none" spc="-20" baseline="0">
                <a:solidFill>
                  <a:schemeClr val="tx1"/>
                </a:solidFill>
                <a:latin typeface="Trebuchet MS" pitchFamily="0" charset="0"/>
                <a:ea typeface="宋体" pitchFamily="0" charset="0"/>
                <a:cs typeface="Trebuchet MS" pitchFamily="0" charset="0"/>
              </a:rPr>
              <a:t>Madras Institute of Technology campus, Anna University</a:t>
            </a:r>
            <a:br>
              <a:rPr lang="zh-CN" altLang="en-US" sz="32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38" name="矩形"/>
          <p:cNvSpPr>
            <a:spLocks/>
          </p:cNvSpPr>
          <p:nvPr/>
        </p:nvSpPr>
        <p:spPr>
          <a:xfrm rot="0">
            <a:off x="4169798" y="4343400"/>
            <a:ext cx="4343400" cy="7365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CNN </a:t>
            </a: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Based Stock Price Prediction Using stock Price Dataset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18591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686182" y="6486037"/>
            <a:ext cx="1773554"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8" name="图片"/>
          <p:cNvPicPr>
            <a:picLocks noChangeAspect="1"/>
          </p:cNvPicPr>
          <p:nvPr/>
        </p:nvPicPr>
        <p:blipFill>
          <a:blip r:embed="rId1" cstate="print"/>
          <a:srcRect t="3833"/>
          <a:stretch>
            <a:fillRect/>
          </a:stretch>
        </p:blipFill>
        <p:spPr>
          <a:xfrm rot="0">
            <a:off x="695951" y="2520950"/>
            <a:ext cx="5029200" cy="2867025"/>
          </a:xfrm>
          <a:prstGeom prst="rect"/>
          <a:noFill/>
          <a:ln w="12700" cmpd="sng" cap="flat">
            <a:noFill/>
            <a:prstDash val="solid"/>
            <a:miter/>
          </a:ln>
        </p:spPr>
      </p:pic>
      <p:pic>
        <p:nvPicPr>
          <p:cNvPr id="159" name="图片"/>
          <p:cNvPicPr>
            <a:picLocks noChangeAspect="1"/>
          </p:cNvPicPr>
          <p:nvPr/>
        </p:nvPicPr>
        <p:blipFill>
          <a:blip r:embed="rId2" cstate="print"/>
          <a:stretch>
            <a:fillRect/>
          </a:stretch>
        </p:blipFill>
        <p:spPr>
          <a:xfrm rot="0">
            <a:off x="5486400" y="2511181"/>
            <a:ext cx="4588503" cy="3186461"/>
          </a:xfrm>
          <a:prstGeom prst="rect"/>
          <a:noFill/>
          <a:ln w="12700" cmpd="sng" cap="flat">
            <a:noFill/>
            <a:prstDash val="solid"/>
            <a:miter/>
          </a:ln>
        </p:spPr>
      </p:pic>
      <p:sp>
        <p:nvSpPr>
          <p:cNvPr id="160" name="矩形"/>
          <p:cNvSpPr>
            <a:spLocks/>
          </p:cNvSpPr>
          <p:nvPr/>
        </p:nvSpPr>
        <p:spPr>
          <a:xfrm rot="0">
            <a:off x="755332" y="1126683"/>
            <a:ext cx="1905000"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宋体" pitchFamily="0" charset="0"/>
                <a:cs typeface="Calibri" pitchFamily="0" charset="0"/>
              </a:rPr>
              <a:t>Demo Link:</a:t>
            </a:r>
            <a:endParaRPr lang="zh-CN" altLang="en-US" sz="2400" b="0" i="0" u="none" strike="noStrike" kern="1200" cap="none" spc="0" baseline="0">
              <a:solidFill>
                <a:schemeClr val="tx1"/>
              </a:solidFill>
              <a:latin typeface="Trebuchet MS" pitchFamily="0" charset="0"/>
              <a:ea typeface="宋体" pitchFamily="0" charset="0"/>
              <a:cs typeface="Calibri" pitchFamily="0" charset="0"/>
            </a:endParaRPr>
          </a:p>
        </p:txBody>
      </p:sp>
      <p:sp>
        <p:nvSpPr>
          <p:cNvPr id="161" name="矩形"/>
          <p:cNvSpPr>
            <a:spLocks/>
          </p:cNvSpPr>
          <p:nvPr/>
        </p:nvSpPr>
        <p:spPr>
          <a:xfrm rot="0">
            <a:off x="838200" y="1752599"/>
            <a:ext cx="7924800"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hlinkClick r:id="rId3"/>
              </a:rPr>
              <a:t>https://colab.research.google.com/drive/1IMIAx4udW7TMk51IbinzwX5TmuiWimtI?usp=sharing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841734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609600" y="152400"/>
            <a:ext cx="3396602"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Trebuchet MS" pitchFamily="0" charset="0"/>
                <a:ea typeface="宋体" pitchFamily="0" charset="0"/>
                <a:cs typeface="Calibri" pitchFamily="0" charset="0"/>
              </a:rPr>
              <a:t>Accuuracy</a:t>
            </a:r>
            <a:r>
              <a:rPr lang="en-US" altLang="zh-CN" sz="3000" b="0" i="0" u="none" strike="noStrike" kern="1200" cap="none" spc="0" baseline="0">
                <a:solidFill>
                  <a:schemeClr val="tx1"/>
                </a:solidFill>
                <a:latin typeface="Trebuchet MS" pitchFamily="0" charset="0"/>
                <a:ea typeface="宋体" pitchFamily="0" charset="0"/>
                <a:cs typeface="Calibri" pitchFamily="0" charset="0"/>
              </a:rPr>
              <a:t>:</a:t>
            </a:r>
            <a:endParaRPr lang="zh-CN" altLang="en-US" sz="3000" b="0" i="0" u="none" strike="noStrike" kern="1200" cap="none" spc="0" baseline="0">
              <a:solidFill>
                <a:schemeClr val="tx1"/>
              </a:solidFill>
              <a:latin typeface="Trebuchet MS" pitchFamily="0" charset="0"/>
              <a:ea typeface="宋体" pitchFamily="0" charset="0"/>
              <a:cs typeface="Calibri" pitchFamily="0" charset="0"/>
            </a:endParaRPr>
          </a:p>
        </p:txBody>
      </p:sp>
      <p:pic>
        <p:nvPicPr>
          <p:cNvPr id="176" name="图片"/>
          <p:cNvPicPr>
            <a:picLocks noChangeAspect="1"/>
          </p:cNvPicPr>
          <p:nvPr/>
        </p:nvPicPr>
        <p:blipFill>
          <a:blip r:embed="rId1" cstate="print"/>
          <a:stretch>
            <a:fillRect/>
          </a:stretch>
        </p:blipFill>
        <p:spPr>
          <a:xfrm rot="0">
            <a:off x="914400" y="2514600"/>
            <a:ext cx="8000999" cy="3957417"/>
          </a:xfrm>
          <a:prstGeom prst="rect"/>
          <a:noFill/>
          <a:ln w="12700" cmpd="sng" cap="flat">
            <a:noFill/>
            <a:prstDash val="solid"/>
            <a:miter/>
          </a:ln>
        </p:spPr>
      </p:pic>
      <p:pic>
        <p:nvPicPr>
          <p:cNvPr id="177" name="图片"/>
          <p:cNvPicPr>
            <a:picLocks noChangeAspect="1"/>
          </p:cNvPicPr>
          <p:nvPr/>
        </p:nvPicPr>
        <p:blipFill>
          <a:blip r:embed="rId2" cstate="print"/>
          <a:stretch>
            <a:fillRect/>
          </a:stretch>
        </p:blipFill>
        <p:spPr>
          <a:xfrm rot="0">
            <a:off x="505967" y="1219200"/>
            <a:ext cx="8409432" cy="1207620"/>
          </a:xfrm>
          <a:prstGeom prst="rect"/>
          <a:noFill/>
          <a:ln w="12700" cmpd="sng" cap="flat">
            <a:noFill/>
            <a:prstDash val="solid"/>
            <a:miter/>
          </a:ln>
        </p:spPr>
      </p:pic>
    </p:spTree>
    <p:extLst>
      <p:ext uri="{BB962C8B-B14F-4D97-AF65-F5344CB8AC3E}">
        <p14:creationId xmlns:p14="http://schemas.microsoft.com/office/powerpoint/2010/main" val="20150879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6" name="曲线"/>
          <p:cNvSpPr>
            <a:spLocks/>
          </p:cNvSpPr>
          <p:nvPr/>
        </p:nvSpPr>
        <p:spPr>
          <a:xfrm rot="0">
            <a:off x="819785"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9" name="曲线"/>
          <p:cNvSpPr>
            <a:spLocks/>
          </p:cNvSpPr>
          <p:nvPr/>
        </p:nvSpPr>
        <p:spPr>
          <a:xfrm rot="0">
            <a:off x="7205982" y="1507807"/>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7" name="矩形"/>
          <p:cNvSpPr>
            <a:spLocks/>
          </p:cNvSpPr>
          <p:nvPr/>
        </p:nvSpPr>
        <p:spPr>
          <a:xfrm rot="0">
            <a:off x="2090614" y="2644170"/>
            <a:ext cx="6946554"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rebuchet MS" pitchFamily="0" charset="0"/>
                <a:ea typeface="宋体" pitchFamily="0" charset="0"/>
                <a:cs typeface="Calibri" pitchFamily="0" charset="0"/>
              </a:rPr>
              <a:t>CNN based </a:t>
            </a:r>
            <a:r>
              <a:rPr lang="en-US" altLang="zh-CN" sz="3200" b="1" i="0" u="none" strike="noStrike" kern="1200" cap="none" spc="0" baseline="0">
                <a:solidFill>
                  <a:schemeClr val="tx1"/>
                </a:solidFill>
                <a:latin typeface="Trebuchet MS" pitchFamily="0" charset="0"/>
                <a:ea typeface="宋体" pitchFamily="0" charset="0"/>
                <a:cs typeface="Calibri" pitchFamily="0" charset="0"/>
              </a:rPr>
              <a:t>stock price Prediction using Stock price Dataset</a:t>
            </a:r>
            <a:endParaRPr lang="zh-CN" altLang="en-US" sz="3200" b="1" i="0" u="none" strike="noStrike" kern="1200" cap="none" spc="0" baseline="0">
              <a:solidFill>
                <a:schemeClr val="tx1"/>
              </a:solidFill>
              <a:latin typeface="Trebuchet MS" pitchFamily="0" charset="0"/>
              <a:ea typeface="宋体" pitchFamily="0" charset="0"/>
              <a:cs typeface="Calibri" pitchFamily="0" charset="0"/>
            </a:endParaRPr>
          </a:p>
        </p:txBody>
      </p:sp>
    </p:spTree>
    <p:extLst>
      <p:ext uri="{BB962C8B-B14F-4D97-AF65-F5344CB8AC3E}">
        <p14:creationId xmlns:p14="http://schemas.microsoft.com/office/powerpoint/2010/main" val="821919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0" showMasterSp="0">
  <p:cSld>
    <p:bg>
      <p:bgPr>
        <a:solidFill>
          <a:schemeClr val="bg1"/>
        </a:solidFill>
      </p:bgPr>
    </p:bg>
    <p:spTree>
      <p:nvGrpSpPr>
        <p:cNvPr id="1" name=""/>
        <p:cNvGrpSpPr/>
        <p:nvPr/>
      </p:nvGrpSpPr>
      <p:grpSpPr>
        <a:xfrm>
          <a:off x="0" y="0"/>
          <a:ext cx="0" cy="0"/>
          <a:chOff x="0" y="0"/>
          <a:chExt cx="0" cy="0"/>
        </a:xfrm>
      </p:grpSpPr>
      <p:sp>
        <p:nvSpPr>
          <p:cNvPr id="7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8" name="组合"/>
          <p:cNvGrpSpPr>
            <a:grpSpLocks/>
          </p:cNvGrpSpPr>
          <p:nvPr/>
        </p:nvGrpSpPr>
        <p:grpSpPr>
          <a:xfrm>
            <a:off x="7448612" y="0"/>
            <a:ext cx="4743795" cy="6858466"/>
            <a:chOff x="7448612" y="0"/>
            <a:chExt cx="4743795" cy="6858466"/>
          </a:xfrm>
        </p:grpSpPr>
        <p:sp>
          <p:nvSpPr>
            <p:cNvPr id="7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6" name="组合"/>
          <p:cNvGrpSpPr>
            <a:grpSpLocks/>
          </p:cNvGrpSpPr>
          <p:nvPr/>
        </p:nvGrpSpPr>
        <p:grpSpPr>
          <a:xfrm>
            <a:off x="47625" y="3819523"/>
            <a:ext cx="4124324" cy="3009897"/>
            <a:chOff x="47625" y="3819523"/>
            <a:chExt cx="4124324" cy="3009897"/>
          </a:xfrm>
        </p:grpSpPr>
        <p:pic>
          <p:nvPicPr>
            <p:cNvPr id="9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矩形"/>
          <p:cNvSpPr>
            <a:spLocks/>
          </p:cNvSpPr>
          <p:nvPr/>
        </p:nvSpPr>
        <p:spPr>
          <a:xfrm rot="0">
            <a:off x="1466298" y="1202942"/>
            <a:ext cx="8019828" cy="4892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Söhne" pitchFamily="0" charset="0"/>
                <a:ea typeface="宋体" pitchFamily="0" charset="0"/>
                <a:cs typeface="Calibri" pitchFamily="0" charset="0"/>
              </a:rPr>
              <a:t>The agenda of the project is to develop a </a:t>
            </a:r>
            <a:r>
              <a:rPr lang="en-US" altLang="zh-CN" sz="1800" b="1" i="0" u="none" strike="noStrike" kern="1200" cap="none" spc="0" baseline="0">
                <a:solidFill>
                  <a:srgbClr val="0D0D0D"/>
                </a:solidFill>
                <a:latin typeface="Söhne" pitchFamily="0" charset="0"/>
                <a:ea typeface="宋体" pitchFamily="0" charset="0"/>
                <a:cs typeface="Calibri" pitchFamily="0" charset="0"/>
              </a:rPr>
              <a:t>S</a:t>
            </a:r>
            <a:r>
              <a:rPr lang="en-US" altLang="zh-CN" sz="1800" b="1" i="0" u="none" strike="noStrike" kern="1200" cap="none" spc="0" baseline="0">
                <a:solidFill>
                  <a:srgbClr val="0D0D0D"/>
                </a:solidFill>
                <a:latin typeface="Söhne" pitchFamily="0" charset="0"/>
                <a:ea typeface="宋体" pitchFamily="0" charset="0"/>
                <a:cs typeface="Calibri" pitchFamily="0" charset="0"/>
              </a:rPr>
              <a:t>entiment analysis system for IMDb movie reviews </a:t>
            </a:r>
            <a:r>
              <a:rPr lang="en-US" altLang="zh-CN" sz="1800" b="0" i="0" u="none" strike="noStrike" kern="1200" cap="none" spc="0" baseline="0">
                <a:solidFill>
                  <a:srgbClr val="0D0D0D"/>
                </a:solidFill>
                <a:latin typeface="Söhne" pitchFamily="0" charset="0"/>
                <a:ea typeface="宋体" pitchFamily="0" charset="0"/>
                <a:cs typeface="Calibri" pitchFamily="0" charset="0"/>
              </a:rPr>
              <a:t>using convolutional neural networks (CNNs).</a:t>
            </a:r>
            <a:r>
              <a:rPr lang="en-US" altLang="zh-CN" sz="1800" b="0" i="0" u="none" strike="noStrike" kern="1200" cap="none" spc="0" baseline="0">
                <a:solidFill>
                  <a:srgbClr val="0D0D0D"/>
                </a:solidFill>
                <a:latin typeface="Söhne" pitchFamily="0" charset="0"/>
                <a:ea typeface="宋体" pitchFamily="0" charset="0"/>
                <a:cs typeface="Calibri" pitchFamily="0" charset="0"/>
              </a:rPr>
              <a:t> </a:t>
            </a:r>
            <a:endParaRPr lang="en-US" altLang="zh-CN" sz="1800" b="0" i="0" u="none" strike="noStrike" kern="1200" cap="none" spc="0" baseline="0">
              <a:solidFill>
                <a:srgbClr val="0D0D0D"/>
              </a:solidFill>
              <a:latin typeface="Söhne"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Söhne"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Söhne" pitchFamily="0" charset="0"/>
                <a:ea typeface="Calibri" pitchFamily="0" charset="0"/>
                <a:cs typeface="Calibri" pitchFamily="0" charset="0"/>
              </a:rPr>
              <a:t>In this project, we embark on the task of predicting stock market prices using Convolutional Neural Networks (CNNs). Our journey begins with preprocessing the stock market dataset, which involves steps like normalization and feature selection to ensure the data is ready for model training. We then delve into designing a CNN architecture tailored for time-series data analysis, considering factors such as kernel size and filter selection. Once our model is constructed, we train it using historical stock market data, leveraging techniques like batch training and optimization algorithms. Following the training phase, we evaluate the performance of our CNN model using standard metrics such as Mean Absolute Error (MAE) and Mean Squared Error (MSE) to gauge its accuracy and generalization capabilities. Finally, we deploy the trained model, enabling it to make predictions on future stock prices, thereby providing valuable insights for investors and financial analysts in navigating the dynamic world of stock market trading.</a:t>
            </a:r>
            <a:endParaRPr lang="zh-CN" altLang="en-US" sz="1800" b="0" i="0" u="none" strike="noStrike" kern="1200" cap="none" spc="0" baseline="0">
              <a:solidFill>
                <a:srgbClr val="0D0D0D"/>
              </a:solidFill>
              <a:latin typeface="Söhne" pitchFamily="0" charset="0"/>
              <a:ea typeface="宋体" pitchFamily="0" charset="0"/>
              <a:cs typeface="Calibri" pitchFamily="0" charset="0"/>
            </a:endParaRPr>
          </a:p>
        </p:txBody>
      </p:sp>
    </p:spTree>
    <p:extLst>
      <p:ext uri="{BB962C8B-B14F-4D97-AF65-F5344CB8AC3E}">
        <p14:creationId xmlns:p14="http://schemas.microsoft.com/office/powerpoint/2010/main" val="19824806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7991475" y="2933700"/>
            <a:ext cx="2762249" cy="3257550"/>
            <a:chOff x="7991475" y="2933700"/>
            <a:chExt cx="2762249" cy="3257550"/>
          </a:xfrm>
        </p:grpSpPr>
        <p:sp>
          <p:nvSpPr>
            <p:cNvPr id="1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4" name="曲线"/>
          <p:cNvSpPr>
            <a:spLocks/>
          </p:cNvSpPr>
          <p:nvPr/>
        </p:nvSpPr>
        <p:spPr>
          <a:xfrm rot="0">
            <a:off x="7834311" y="1524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文本框"/>
          <p:cNvSpPr>
            <a:spLocks noGrp="1"/>
          </p:cNvSpPr>
          <p:nvPr>
            <p:ph type="title"/>
          </p:nvPr>
        </p:nvSpPr>
        <p:spPr>
          <a:xfrm rot="0">
            <a:off x="834071" y="670313"/>
            <a:ext cx="56368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835868" y="2171061"/>
            <a:ext cx="6291415"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D0D0D"/>
                </a:solidFill>
                <a:latin typeface="Arial" pitchFamily="34" charset="0"/>
                <a:ea typeface="Calibri" pitchFamily="0" charset="0"/>
                <a:cs typeface="Calibri" pitchFamily="0" charset="0"/>
              </a:rPr>
              <a:t>The project endeavors to construct a predictive model utilizing </a:t>
            </a:r>
            <a:r>
              <a:rPr lang="en-US" altLang="zh-CN" sz="2200" b="0" i="0" u="none" strike="noStrike" kern="1200" cap="none" spc="0" baseline="0">
                <a:solidFill>
                  <a:srgbClr val="0D0D0D"/>
                </a:solidFill>
                <a:latin typeface="Arial" pitchFamily="34" charset="0"/>
                <a:ea typeface="Calibri" pitchFamily="0" charset="0"/>
                <a:cs typeface="Calibri" pitchFamily="0" charset="0"/>
              </a:rPr>
              <a:t>Convolutional</a:t>
            </a:r>
            <a:r>
              <a:rPr lang="en-US" altLang="zh-CN" sz="1800" b="0" i="0" u="none" strike="noStrike" kern="1200" cap="none" spc="0" baseline="0">
                <a:solidFill>
                  <a:srgbClr val="0D0D0D"/>
                </a:solidFill>
                <a:latin typeface="Arial" pitchFamily="34" charset="0"/>
                <a:ea typeface="Calibri" pitchFamily="0" charset="0"/>
                <a:cs typeface="Calibri" pitchFamily="0" charset="0"/>
              </a:rPr>
              <a:t> Neural Networks (CNNs) for Stock Market Price Prediction. The stock market dataset encompasses historical data of stock prices, including attributes like opening price, closing price, high and low prices, and trading volume. Through the CNN model, the goal is to forecast future stock prices by analyzing patterns and trends in the historical data. The primary objective is to accurately predict the movement of stock prices, facilitating informed decision-making for investors and traders in financial markets.</a:t>
            </a:r>
            <a:endParaRPr lang="zh-CN" altLang="en-US" sz="1800" b="0" i="0" u="none" strike="noStrike" kern="1200" cap="none" spc="0" baseline="0">
              <a:solidFill>
                <a:srgbClr val="0D0D0D"/>
              </a:solidFill>
              <a:latin typeface="Arial" pitchFamily="34" charset="0"/>
              <a:ea typeface="Calibri" pitchFamily="0" charset="0"/>
              <a:cs typeface="Calibri" pitchFamily="0" charset="0"/>
            </a:endParaRPr>
          </a:p>
        </p:txBody>
      </p:sp>
    </p:spTree>
    <p:extLst>
      <p:ext uri="{BB962C8B-B14F-4D97-AF65-F5344CB8AC3E}">
        <p14:creationId xmlns:p14="http://schemas.microsoft.com/office/powerpoint/2010/main" val="1850698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8678043" y="238125"/>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7200" y="609184"/>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7"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675709" y="1395305"/>
            <a:ext cx="7772400" cy="54254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200" b="0" i="0" u="none" strike="noStrike" kern="1200" cap="none" spc="0" baseline="0">
                <a:solidFill>
                  <a:srgbClr val="0D0D0D"/>
                </a:solidFill>
                <a:latin typeface="Arial" pitchFamily="34" charset="0"/>
                <a:ea typeface="Calibri" pitchFamily="0" charset="0"/>
                <a:cs typeface="Calibri" pitchFamily="0" charset="0"/>
              </a:rPr>
              <a:t>The project </a:t>
            </a:r>
            <a:r>
              <a:rPr lang="en-US" altLang="zh-CN" sz="2200" b="0" i="0" u="none" strike="noStrike" kern="1200" cap="none" spc="0" baseline="0">
                <a:solidFill>
                  <a:srgbClr val="0D0D0D"/>
                </a:solidFill>
                <a:latin typeface="Arial" pitchFamily="34" charset="0"/>
                <a:ea typeface="Calibri" pitchFamily="0" charset="0"/>
                <a:cs typeface="Calibri" pitchFamily="0" charset="0"/>
              </a:rPr>
              <a:t>revolves around utilizing a dataset sourced from </a:t>
            </a:r>
            <a:r>
              <a:rPr lang="en-US" altLang="zh-CN" sz="2200" b="0" i="0" u="none" strike="noStrike" kern="1200" cap="none" spc="0" baseline="0">
                <a:solidFill>
                  <a:srgbClr val="0D0D0D"/>
                </a:solidFill>
                <a:latin typeface="Arial" pitchFamily="34" charset="0"/>
                <a:ea typeface="Calibri" pitchFamily="0" charset="0"/>
                <a:cs typeface="Calibri" pitchFamily="0" charset="0"/>
              </a:rPr>
              <a:t>the </a:t>
            </a:r>
            <a:r>
              <a:rPr lang="en-US" altLang="zh-CN" sz="2200" b="0" i="0" u="none" strike="noStrike" kern="1200" cap="none" spc="0" baseline="0">
                <a:solidFill>
                  <a:srgbClr val="0D0D0D"/>
                </a:solidFill>
                <a:latin typeface="Arial" pitchFamily="34" charset="0"/>
                <a:ea typeface="Calibri" pitchFamily="0" charset="0"/>
                <a:cs typeface="Calibri" pitchFamily="0" charset="0"/>
              </a:rPr>
              <a:t>stock market</a:t>
            </a:r>
            <a:r>
              <a:rPr lang="en-US" altLang="zh-CN" sz="2200" b="0" i="0" u="none" strike="noStrike" kern="1200" cap="none" spc="0" baseline="0">
                <a:solidFill>
                  <a:srgbClr val="0D0D0D"/>
                </a:solidFill>
                <a:latin typeface="Arial" pitchFamily="34" charset="0"/>
                <a:ea typeface="Calibri" pitchFamily="0" charset="0"/>
                <a:cs typeface="Calibri" pitchFamily="0" charset="0"/>
              </a:rPr>
              <a:t>, </a:t>
            </a:r>
            <a:r>
              <a:rPr lang="en-US" altLang="zh-CN" sz="2200" b="0" i="0" u="none" strike="noStrike" kern="1200" cap="none" spc="0" baseline="0">
                <a:solidFill>
                  <a:srgbClr val="0D0D0D"/>
                </a:solidFill>
                <a:latin typeface="Arial" pitchFamily="34" charset="0"/>
                <a:ea typeface="Calibri" pitchFamily="0" charset="0"/>
                <a:cs typeface="Calibri" pitchFamily="0" charset="0"/>
              </a:rPr>
              <a:t>containing historical stock prices and relevant attributes</a:t>
            </a:r>
            <a:r>
              <a:rPr lang="en-US" altLang="zh-CN" sz="2200" b="0" i="0" u="none" strike="noStrike" kern="1200" cap="none" spc="0" baseline="0">
                <a:solidFill>
                  <a:srgbClr val="0D0D0D"/>
                </a:solidFill>
                <a:latin typeface="Arial" pitchFamily="34" charset="0"/>
                <a:ea typeface="Calibri" pitchFamily="0" charset="0"/>
                <a:cs typeface="Calibri" pitchFamily="0" charset="0"/>
              </a:rPr>
              <a:t>, for training and </a:t>
            </a:r>
            <a:r>
              <a:rPr lang="en-US" altLang="zh-CN" sz="2200" b="0" i="0" u="none" strike="noStrike" kern="1200" cap="none" spc="0" baseline="0">
                <a:solidFill>
                  <a:srgbClr val="0D0D0D"/>
                </a:solidFill>
                <a:latin typeface="Arial" pitchFamily="34" charset="0"/>
                <a:ea typeface="Calibri" pitchFamily="0" charset="0"/>
                <a:cs typeface="Calibri" pitchFamily="0" charset="0"/>
              </a:rPr>
              <a:t>evaluating a Convolutional Neural Network (CNN) model</a:t>
            </a:r>
            <a:r>
              <a:rPr lang="en-US" altLang="zh-CN" sz="2200" b="0" i="0" u="none" strike="noStrike" kern="1200" cap="none" spc="0" baseline="0">
                <a:solidFill>
                  <a:srgbClr val="0D0D0D"/>
                </a:solidFill>
                <a:latin typeface="Arial" pitchFamily="34" charset="0"/>
                <a:ea typeface="Calibri" pitchFamily="0" charset="0"/>
                <a:cs typeface="Calibri" pitchFamily="0" charset="0"/>
              </a:rPr>
              <a:t>. </a:t>
            </a:r>
            <a:r>
              <a:rPr lang="en-US" altLang="zh-CN" sz="2200" b="0" i="0" u="none" strike="noStrike" kern="1200" cap="none" spc="0" baseline="0">
                <a:solidFill>
                  <a:srgbClr val="0D0D0D"/>
                </a:solidFill>
                <a:latin typeface="Arial" pitchFamily="34" charset="0"/>
                <a:ea typeface="Calibri" pitchFamily="0" charset="0"/>
                <a:cs typeface="Calibri" pitchFamily="0" charset="0"/>
              </a:rPr>
              <a:t>The dataset is partitioned into a training set and </a:t>
            </a:r>
            <a:r>
              <a:rPr lang="en-US" altLang="zh-CN" sz="2200" b="0" i="0" u="none" strike="noStrike" kern="1200" cap="none" spc="0" baseline="0">
                <a:solidFill>
                  <a:srgbClr val="0D0D0D"/>
                </a:solidFill>
                <a:latin typeface="Arial" pitchFamily="34" charset="0"/>
                <a:ea typeface="Calibri" pitchFamily="0" charset="0"/>
                <a:cs typeface="Calibri" pitchFamily="0" charset="0"/>
              </a:rPr>
              <a:t>a </a:t>
            </a:r>
            <a:r>
              <a:rPr lang="en-US" altLang="zh-CN" sz="2200" b="0" i="0" u="none" strike="noStrike" kern="1200" cap="none" spc="0" baseline="0">
                <a:solidFill>
                  <a:srgbClr val="0D0D0D"/>
                </a:solidFill>
                <a:latin typeface="Arial" pitchFamily="34" charset="0"/>
                <a:ea typeface="Calibri" pitchFamily="0" charset="0"/>
                <a:cs typeface="Calibri" pitchFamily="0" charset="0"/>
              </a:rPr>
              <a:t>test set</a:t>
            </a:r>
            <a:r>
              <a:rPr lang="en-US" altLang="zh-CN" sz="2200" b="0" i="0" u="none" strike="noStrike" kern="1200" cap="none" spc="0" baseline="0">
                <a:solidFill>
                  <a:srgbClr val="0D0D0D"/>
                </a:solidFill>
                <a:latin typeface="Arial" pitchFamily="34" charset="0"/>
                <a:ea typeface="Calibri" pitchFamily="0" charset="0"/>
                <a:cs typeface="Calibri" pitchFamily="0" charset="0"/>
              </a:rPr>
              <a:t>, with the </a:t>
            </a:r>
            <a:r>
              <a:rPr lang="en-US" altLang="zh-CN" sz="2200" b="0" i="0" u="none" strike="noStrike" kern="1200" cap="none" spc="0" baseline="0">
                <a:solidFill>
                  <a:srgbClr val="0D0D0D"/>
                </a:solidFill>
                <a:latin typeface="Arial" pitchFamily="34" charset="0"/>
                <a:ea typeface="Calibri" pitchFamily="0" charset="0"/>
                <a:cs typeface="Calibri" pitchFamily="0" charset="0"/>
              </a:rPr>
              <a:t>former utilized to train the CNN while </a:t>
            </a:r>
            <a:r>
              <a:rPr lang="en-US" altLang="zh-CN" sz="2200" b="0" i="0" u="none" strike="noStrike" kern="1200" cap="none" spc="0" baseline="0">
                <a:solidFill>
                  <a:srgbClr val="0D0D0D"/>
                </a:solidFill>
                <a:latin typeface="Arial" pitchFamily="34" charset="0"/>
                <a:ea typeface="Calibri" pitchFamily="0" charset="0"/>
                <a:cs typeface="Calibri" pitchFamily="0" charset="0"/>
              </a:rPr>
              <a:t>the </a:t>
            </a:r>
            <a:r>
              <a:rPr lang="en-US" altLang="zh-CN" sz="2200" b="0" i="0" u="none" strike="noStrike" kern="1200" cap="none" spc="0" baseline="0">
                <a:solidFill>
                  <a:srgbClr val="0D0D0D"/>
                </a:solidFill>
                <a:latin typeface="Arial" pitchFamily="34" charset="0"/>
                <a:ea typeface="Calibri" pitchFamily="0" charset="0"/>
                <a:cs typeface="Calibri" pitchFamily="0" charset="0"/>
              </a:rPr>
              <a:t>latter reserved </a:t>
            </a:r>
            <a:r>
              <a:rPr lang="en-US" altLang="zh-CN" sz="2200" b="0" i="0" u="none" strike="noStrike" kern="1200" cap="none" spc="0" baseline="0">
                <a:solidFill>
                  <a:srgbClr val="0D0D0D"/>
                </a:solidFill>
                <a:latin typeface="Arial" pitchFamily="34" charset="0"/>
                <a:ea typeface="Calibri" pitchFamily="0" charset="0"/>
                <a:cs typeface="Calibri" pitchFamily="0" charset="0"/>
              </a:rPr>
              <a:t>for </a:t>
            </a:r>
            <a:r>
              <a:rPr lang="en-US" altLang="zh-CN" sz="2200" b="0" i="0" u="none" strike="noStrike" kern="1200" cap="none" spc="0" baseline="0">
                <a:solidFill>
                  <a:srgbClr val="0D0D0D"/>
                </a:solidFill>
                <a:latin typeface="Arial" pitchFamily="34" charset="0"/>
                <a:ea typeface="Calibri" pitchFamily="0" charset="0"/>
                <a:cs typeface="Calibri" pitchFamily="0" charset="0"/>
              </a:rPr>
              <a:t>evaluating its performance</a:t>
            </a:r>
            <a:r>
              <a:rPr lang="en-US" altLang="zh-CN" sz="2200" b="0" i="0" u="none" strike="noStrike" kern="1200" cap="none" spc="0" baseline="0">
                <a:solidFill>
                  <a:srgbClr val="0D0D0D"/>
                </a:solidFill>
                <a:latin typeface="Arial" pitchFamily="34" charset="0"/>
                <a:ea typeface="Calibri" pitchFamily="0" charset="0"/>
                <a:cs typeface="Calibri" pitchFamily="0" charset="0"/>
              </a:rPr>
              <a:t>.</a:t>
            </a:r>
            <a:endParaRPr lang="en-US" altLang="zh-CN" sz="2200" b="0" i="0" u="none" strike="noStrike" kern="1200" cap="none" spc="0" baseline="0">
              <a:solidFill>
                <a:srgbClr val="0D0D0D"/>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200" b="0" i="0" u="none" strike="noStrike" kern="1200" cap="none" spc="0" baseline="0">
                <a:solidFill>
                  <a:srgbClr val="0D0D0D"/>
                </a:solidFill>
                <a:latin typeface="Arial" pitchFamily="34" charset="0"/>
                <a:ea typeface="Calibri" pitchFamily="0" charset="0"/>
                <a:cs typeface="Calibri" pitchFamily="0" charset="0"/>
              </a:rPr>
              <a:t>The </a:t>
            </a:r>
            <a:r>
              <a:rPr lang="en-US" altLang="zh-CN" sz="2200" b="0" i="0" u="none" strike="noStrike" kern="1200" cap="none" spc="0" baseline="0">
                <a:solidFill>
                  <a:srgbClr val="0D0D0D"/>
                </a:solidFill>
                <a:latin typeface="Arial" pitchFamily="34" charset="0"/>
                <a:ea typeface="Calibri" pitchFamily="0" charset="0"/>
                <a:cs typeface="Calibri" pitchFamily="0" charset="0"/>
              </a:rPr>
              <a:t>primary objective </a:t>
            </a:r>
            <a:r>
              <a:rPr lang="en-US" altLang="zh-CN" sz="2200" b="0" i="0" u="none" strike="noStrike" kern="1200" cap="none" spc="0" baseline="0">
                <a:solidFill>
                  <a:srgbClr val="0D0D0D"/>
                </a:solidFill>
                <a:latin typeface="Arial" pitchFamily="34" charset="0"/>
                <a:ea typeface="Calibri" pitchFamily="0" charset="0"/>
                <a:cs typeface="Calibri" pitchFamily="0" charset="0"/>
              </a:rPr>
              <a:t>is to develop a robust CNN model capable of </a:t>
            </a:r>
            <a:r>
              <a:rPr lang="en-US" altLang="zh-CN" sz="2200" b="0" i="0" u="none" strike="noStrike" kern="1200" cap="none" spc="0" baseline="0">
                <a:solidFill>
                  <a:srgbClr val="0D0D0D"/>
                </a:solidFill>
                <a:latin typeface="Arial" pitchFamily="34" charset="0"/>
                <a:ea typeface="Calibri" pitchFamily="0" charset="0"/>
                <a:cs typeface="Calibri" pitchFamily="0" charset="0"/>
              </a:rPr>
              <a:t>effectively predicting future stock prices by discerning patterns </a:t>
            </a:r>
            <a:r>
              <a:rPr lang="en-US" altLang="zh-CN" sz="2200" b="0" i="0" u="none" strike="noStrike" kern="1200" cap="none" spc="0" baseline="0">
                <a:solidFill>
                  <a:srgbClr val="0D0D0D"/>
                </a:solidFill>
                <a:latin typeface="Arial" pitchFamily="34" charset="0"/>
                <a:ea typeface="Calibri" pitchFamily="0" charset="0"/>
                <a:cs typeface="Calibri" pitchFamily="0" charset="0"/>
              </a:rPr>
              <a:t>and </a:t>
            </a:r>
            <a:r>
              <a:rPr lang="en-US" altLang="zh-CN" sz="2200" b="0" i="0" u="none" strike="noStrike" kern="1200" cap="none" spc="0" baseline="0">
                <a:solidFill>
                  <a:srgbClr val="0D0D0D"/>
                </a:solidFill>
                <a:latin typeface="Arial" pitchFamily="34" charset="0"/>
                <a:ea typeface="Calibri" pitchFamily="0" charset="0"/>
                <a:cs typeface="Calibri" pitchFamily="0" charset="0"/>
              </a:rPr>
              <a:t>trends from historical data</a:t>
            </a:r>
            <a:r>
              <a:rPr lang="en-US" altLang="zh-CN" sz="2200" b="0" i="0" u="none" strike="noStrike" kern="1200" cap="none" spc="0" baseline="0">
                <a:solidFill>
                  <a:srgbClr val="0D0D0D"/>
                </a:solidFill>
                <a:latin typeface="Arial" pitchFamily="34" charset="0"/>
                <a:ea typeface="Calibri" pitchFamily="0" charset="0"/>
                <a:cs typeface="Calibri" pitchFamily="0" charset="0"/>
              </a:rPr>
              <a:t>.</a:t>
            </a:r>
            <a:endParaRPr lang="en-US" altLang="zh-CN" sz="2200" b="0" i="0" u="none" strike="noStrike" kern="1200" cap="none" spc="0" baseline="0">
              <a:solidFill>
                <a:srgbClr val="0D0D0D"/>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200" b="0" i="0" u="none" strike="noStrike" kern="1200" cap="none" spc="0" baseline="0">
                <a:solidFill>
                  <a:srgbClr val="0D0D0D"/>
                </a:solidFill>
                <a:latin typeface="Arial" pitchFamily="34" charset="0"/>
                <a:ea typeface="Calibri" pitchFamily="0" charset="0"/>
                <a:cs typeface="Calibri" pitchFamily="0" charset="0"/>
              </a:rPr>
              <a:t>The performance </a:t>
            </a:r>
            <a:r>
              <a:rPr lang="en-US" altLang="zh-CN" sz="2200" b="0" i="0" u="none" strike="noStrike" kern="1200" cap="none" spc="0" baseline="0">
                <a:solidFill>
                  <a:srgbClr val="0D0D0D"/>
                </a:solidFill>
                <a:latin typeface="Arial" pitchFamily="34" charset="0"/>
                <a:ea typeface="Calibri" pitchFamily="0" charset="0"/>
                <a:cs typeface="Calibri" pitchFamily="0" charset="0"/>
              </a:rPr>
              <a:t>of the CNN model </a:t>
            </a:r>
            <a:r>
              <a:rPr lang="en-US" altLang="zh-CN" sz="2200" b="0" i="0" u="none" strike="noStrike" kern="1200" cap="none" spc="0" baseline="0">
                <a:solidFill>
                  <a:srgbClr val="0D0D0D"/>
                </a:solidFill>
                <a:latin typeface="Arial" pitchFamily="34" charset="0"/>
                <a:ea typeface="Calibri" pitchFamily="0" charset="0"/>
                <a:cs typeface="Calibri" pitchFamily="0" charset="0"/>
              </a:rPr>
              <a:t>will be </a:t>
            </a:r>
            <a:r>
              <a:rPr lang="en-US" altLang="zh-CN" sz="2200" b="0" i="0" u="none" strike="noStrike" kern="1200" cap="none" spc="0" baseline="0">
                <a:solidFill>
                  <a:srgbClr val="0D0D0D"/>
                </a:solidFill>
                <a:latin typeface="Arial" pitchFamily="34" charset="0"/>
                <a:ea typeface="Calibri" pitchFamily="0" charset="0"/>
                <a:cs typeface="Calibri" pitchFamily="0" charset="0"/>
              </a:rPr>
              <a:t>gauged using </a:t>
            </a:r>
            <a:r>
              <a:rPr lang="en-US" altLang="zh-CN" sz="2200" b="0" i="0" u="none" strike="noStrike" kern="1200" cap="none" spc="0" baseline="0">
                <a:solidFill>
                  <a:srgbClr val="0D0D0D"/>
                </a:solidFill>
                <a:latin typeface="Arial" pitchFamily="34" charset="0"/>
                <a:ea typeface="Calibri" pitchFamily="0" charset="0"/>
                <a:cs typeface="Calibri" pitchFamily="0" charset="0"/>
              </a:rPr>
              <a:t>metrics such as </a:t>
            </a:r>
            <a:r>
              <a:rPr lang="en-US" altLang="zh-CN" sz="2200" b="0" i="0" u="none" strike="noStrike" kern="1200" cap="none" spc="0" baseline="0">
                <a:solidFill>
                  <a:srgbClr val="0D0D0D"/>
                </a:solidFill>
                <a:latin typeface="Arial" pitchFamily="34" charset="0"/>
                <a:ea typeface="Calibri" pitchFamily="0" charset="0"/>
                <a:cs typeface="Calibri" pitchFamily="0" charset="0"/>
              </a:rPr>
              <a:t>Mean Absolute Error (MAE), Mean Squared Error (MSE), </a:t>
            </a:r>
            <a:r>
              <a:rPr lang="en-US" altLang="zh-CN" sz="2200" b="0" i="0" u="none" strike="noStrike" kern="1200" cap="none" spc="0" baseline="0">
                <a:solidFill>
                  <a:srgbClr val="0D0D0D"/>
                </a:solidFill>
                <a:latin typeface="Arial" pitchFamily="34" charset="0"/>
                <a:ea typeface="Calibri" pitchFamily="0" charset="0"/>
                <a:cs typeface="Calibri" pitchFamily="0" charset="0"/>
              </a:rPr>
              <a:t>and </a:t>
            </a:r>
            <a:r>
              <a:rPr lang="en-US" altLang="zh-CN" sz="2200" b="0" i="0" u="none" strike="noStrike" kern="1200" cap="none" spc="0" baseline="0">
                <a:solidFill>
                  <a:srgbClr val="0D0D0D"/>
                </a:solidFill>
                <a:latin typeface="Arial" pitchFamily="34" charset="0"/>
                <a:ea typeface="Calibri" pitchFamily="0" charset="0"/>
                <a:cs typeface="Calibri" pitchFamily="0" charset="0"/>
              </a:rPr>
              <a:t>Root Mean Squared Error (RMSE), </a:t>
            </a:r>
            <a:r>
              <a:rPr lang="en-US" altLang="zh-CN" sz="2200" b="0" i="0" u="none" strike="noStrike" kern="1200" cap="none" spc="0" baseline="0">
                <a:solidFill>
                  <a:srgbClr val="0D0D0D"/>
                </a:solidFill>
                <a:latin typeface="Arial" pitchFamily="34" charset="0"/>
                <a:ea typeface="Calibri" pitchFamily="0" charset="0"/>
                <a:cs typeface="Calibri" pitchFamily="0" charset="0"/>
              </a:rPr>
              <a:t>ensuring its </a:t>
            </a:r>
            <a:r>
              <a:rPr lang="en-US" altLang="zh-CN" sz="2200" b="0" i="0" u="none" strike="noStrike" kern="1200" cap="none" spc="0" baseline="0">
                <a:solidFill>
                  <a:srgbClr val="0D0D0D"/>
                </a:solidFill>
                <a:latin typeface="Arial" pitchFamily="34" charset="0"/>
                <a:ea typeface="Calibri" pitchFamily="0" charset="0"/>
                <a:cs typeface="Calibri" pitchFamily="0" charset="0"/>
              </a:rPr>
              <a:t>efficacy </a:t>
            </a:r>
            <a:r>
              <a:rPr lang="en-US" altLang="zh-CN" sz="2200" b="0" i="0" u="none" strike="noStrike" kern="1200" cap="none" spc="0" baseline="0">
                <a:solidFill>
                  <a:srgbClr val="0D0D0D"/>
                </a:solidFill>
                <a:latin typeface="Arial" pitchFamily="34" charset="0"/>
                <a:ea typeface="Calibri" pitchFamily="0" charset="0"/>
                <a:cs typeface="Calibri" pitchFamily="0" charset="0"/>
              </a:rPr>
              <a:t>in practical </a:t>
            </a:r>
            <a:r>
              <a:rPr lang="en-US" altLang="zh-CN" sz="2200" b="0" i="0" u="none" strike="noStrike" kern="1200" cap="none" spc="0" baseline="0">
                <a:solidFill>
                  <a:srgbClr val="0D0D0D"/>
                </a:solidFill>
                <a:latin typeface="Arial" pitchFamily="34" charset="0"/>
                <a:ea typeface="Calibri" pitchFamily="0" charset="0"/>
                <a:cs typeface="Calibri" pitchFamily="0" charset="0"/>
              </a:rPr>
              <a:t>stock market price prediction </a:t>
            </a:r>
            <a:r>
              <a:rPr lang="en-US" altLang="zh-CN" sz="2200" b="0" i="0" u="none" strike="noStrike" kern="1200" cap="none" spc="0" baseline="0">
                <a:solidFill>
                  <a:srgbClr val="0D0D0D"/>
                </a:solidFill>
                <a:latin typeface="Arial" pitchFamily="34" charset="0"/>
                <a:ea typeface="Calibri" pitchFamily="0" charset="0"/>
                <a:cs typeface="Calibri" pitchFamily="0" charset="0"/>
              </a:rPr>
              <a:t>applications.</a:t>
            </a:r>
            <a:endParaRPr lang="en-US" altLang="zh-CN" sz="2200" b="0" i="0" u="none" strike="noStrike" kern="1200" cap="none" spc="0" baseline="0">
              <a:solidFill>
                <a:srgbClr val="0D0D0D"/>
              </a:solidFill>
              <a:latin typeface="Arial" pitchFamily="34" charset="0"/>
              <a:ea typeface="Calibri" pitchFamily="0" charset="0"/>
              <a:cs typeface="Calibri" pitchFamily="0" charset="0"/>
            </a:endParaRPr>
          </a:p>
          <a:p>
            <a:pPr marL="285750" indent="-285750" algn="l">
              <a:lnSpc>
                <a:spcPct val="100000"/>
              </a:lnSpc>
              <a:spcBef>
                <a:spcPts val="0"/>
              </a:spcBef>
              <a:spcAft>
                <a:spcPts val="0"/>
              </a:spcAft>
              <a:buSzPct val="100000"/>
              <a:buFont typeface="Arial" pitchFamily="34" charset="0"/>
              <a:buChar char="•"/>
            </a:pP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
        <p:nvSpPr>
          <p:cNvPr id="120" name="矩形"/>
          <p:cNvSpPr>
            <a:spLocks/>
          </p:cNvSpPr>
          <p:nvPr/>
        </p:nvSpPr>
        <p:spPr>
          <a:xfrm rot="0">
            <a:off x="0" y="-307657"/>
            <a:ext cx="192404" cy="624840"/>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br>
              <a:rPr lang="zh-CN" altLang="en-US" sz="1800" b="0" i="0" u="none" strike="noStrike" kern="1200" cap="none" spc="0" baseline="0">
                <a:solidFill>
                  <a:srgbClr val="000000"/>
                </a:solidFill>
                <a:latin typeface="Söhne" pitchFamily="0" charset="0"/>
                <a:ea typeface="宋体" pitchFamily="0" charset="0"/>
                <a:cs typeface="Calibri" pitchFamily="0" charset="0"/>
              </a:rPr>
            </a:b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3071922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7315200" y="1095818"/>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695763" y="1824826"/>
            <a:ext cx="7564758" cy="420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700" b="1" i="0" u="none" strike="noStrike" kern="1200" cap="none" spc="0" baseline="0">
                <a:solidFill>
                  <a:srgbClr val="0D0D0D"/>
                </a:solidFill>
                <a:latin typeface="Arial" pitchFamily="34" charset="0"/>
                <a:ea typeface="Calibri" pitchFamily="0" charset="0"/>
                <a:cs typeface="Calibri" pitchFamily="0" charset="0"/>
              </a:rPr>
              <a:t>Stock Market Investors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r>
              <a:rPr lang="en-US" altLang="zh-CN" sz="1700" b="0" i="0" u="none" strike="noStrike" kern="1200" cap="none" spc="0" baseline="0">
                <a:solidFill>
                  <a:srgbClr val="0D0D0D"/>
                </a:solidFill>
                <a:latin typeface="Arial" pitchFamily="34" charset="0"/>
                <a:ea typeface="Calibri" pitchFamily="0" charset="0"/>
                <a:cs typeface="Calibri" pitchFamily="0" charset="0"/>
              </a:rPr>
              <a:t>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Individuals involved in stock market trading </a:t>
            </a:r>
            <a:r>
              <a:rPr lang="en-US" altLang="zh-CN" sz="1700" b="0" i="0" u="none" strike="noStrike" kern="1200" cap="none" spc="0" baseline="0">
                <a:solidFill>
                  <a:srgbClr val="0D0D0D"/>
                </a:solidFill>
                <a:latin typeface="Arial" pitchFamily="34" charset="0"/>
                <a:ea typeface="Calibri" pitchFamily="0" charset="0"/>
                <a:cs typeface="Calibri" pitchFamily="0" charset="0"/>
              </a:rPr>
              <a:t>can </a:t>
            </a:r>
            <a:r>
              <a:rPr lang="en-US" altLang="zh-CN" sz="1700" b="0" i="0" u="none" strike="noStrike" kern="1200" cap="none" spc="0" baseline="0">
                <a:solidFill>
                  <a:srgbClr val="0D0D0D"/>
                </a:solidFill>
                <a:latin typeface="Arial" pitchFamily="34" charset="0"/>
                <a:ea typeface="Calibri" pitchFamily="0" charset="0"/>
                <a:cs typeface="Calibri" pitchFamily="0" charset="0"/>
              </a:rPr>
              <a:t>leverage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 model to </a:t>
            </a:r>
            <a:r>
              <a:rPr lang="en-US" altLang="zh-CN" sz="1700" b="0" i="0" u="none" strike="noStrike" kern="1200" cap="none" spc="0" baseline="0">
                <a:solidFill>
                  <a:srgbClr val="0D0D0D"/>
                </a:solidFill>
                <a:latin typeface="Arial" pitchFamily="34" charset="0"/>
                <a:ea typeface="Calibri" pitchFamily="0" charset="0"/>
                <a:cs typeface="Calibri" pitchFamily="0" charset="0"/>
              </a:rPr>
              <a:t>make informed investment decisions by predicting future stock prices and understanding market trends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endParaRPr lang="en-US" altLang="zh-CN" sz="1700" b="0" i="0" u="none" strike="noStrike" kern="1200" cap="none" spc="0" baseline="0">
              <a:solidFill>
                <a:schemeClr val="tx1"/>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700" b="1" i="0" u="none" strike="noStrike" kern="1200" cap="none" spc="0" baseline="0">
                <a:solidFill>
                  <a:srgbClr val="0D0D0D"/>
                </a:solidFill>
                <a:latin typeface="Arial" pitchFamily="34" charset="0"/>
                <a:ea typeface="Calibri" pitchFamily="0" charset="0"/>
                <a:cs typeface="Calibri" pitchFamily="0" charset="0"/>
              </a:rPr>
              <a:t>Financial Analysts</a:t>
            </a:r>
            <a:r>
              <a:rPr lang="en-US" altLang="zh-CN" sz="1700" b="1" i="0" u="none" strike="noStrike" kern="1200" cap="none" spc="0" baseline="0">
                <a:solidFill>
                  <a:srgbClr val="0D0D0D"/>
                </a:solidFill>
                <a:latin typeface="Arial" pitchFamily="34" charset="0"/>
                <a:ea typeface="Calibri" pitchFamily="0" charset="0"/>
                <a:cs typeface="Calibri" pitchFamily="0" charset="0"/>
              </a:rPr>
              <a:t>:</a:t>
            </a:r>
            <a:r>
              <a:rPr lang="en-US" altLang="zh-CN" sz="1700" b="0" i="0" u="none" strike="noStrike" kern="1200" cap="none" spc="0" baseline="0">
                <a:solidFill>
                  <a:srgbClr val="0D0D0D"/>
                </a:solidFill>
                <a:latin typeface="Arial" pitchFamily="34" charset="0"/>
                <a:ea typeface="Calibri" pitchFamily="0" charset="0"/>
                <a:cs typeface="Calibri" pitchFamily="0" charset="0"/>
              </a:rPr>
              <a:t> </a:t>
            </a:r>
            <a:r>
              <a:rPr lang="en-US" altLang="zh-CN" sz="1700" b="0" i="0" u="none" strike="noStrike" kern="1200" cap="none" spc="0" baseline="0">
                <a:solidFill>
                  <a:srgbClr val="0D0D0D"/>
                </a:solidFill>
                <a:latin typeface="Arial" pitchFamily="34" charset="0"/>
                <a:ea typeface="Calibri" pitchFamily="0" charset="0"/>
                <a:cs typeface="Calibri" pitchFamily="0" charset="0"/>
              </a:rPr>
              <a:t>Professionals in the finance industry </a:t>
            </a:r>
            <a:r>
              <a:rPr lang="en-US" altLang="zh-CN" sz="1700" b="0" i="0" u="none" strike="noStrike" kern="1200" cap="none" spc="0" baseline="0">
                <a:solidFill>
                  <a:srgbClr val="0D0D0D"/>
                </a:solidFill>
                <a:latin typeface="Arial" pitchFamily="34" charset="0"/>
                <a:ea typeface="Calibri" pitchFamily="0" charset="0"/>
                <a:cs typeface="Calibri" pitchFamily="0" charset="0"/>
              </a:rPr>
              <a:t>can </a:t>
            </a:r>
            <a:r>
              <a:rPr lang="en-US" altLang="zh-CN" sz="1700" b="0" i="0" u="none" strike="noStrike" kern="1200" cap="none" spc="0" baseline="0">
                <a:solidFill>
                  <a:srgbClr val="0D0D0D"/>
                </a:solidFill>
                <a:latin typeface="Arial" pitchFamily="34" charset="0"/>
                <a:ea typeface="Calibri" pitchFamily="0" charset="0"/>
                <a:cs typeface="Calibri" pitchFamily="0" charset="0"/>
              </a:rPr>
              <a:t>utilize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 model to </a:t>
            </a:r>
            <a:r>
              <a:rPr lang="en-US" altLang="zh-CN" sz="1700" b="0" i="0" u="none" strike="noStrike" kern="1200" cap="none" spc="0" baseline="0">
                <a:solidFill>
                  <a:srgbClr val="0D0D0D"/>
                </a:solidFill>
                <a:latin typeface="Arial" pitchFamily="34" charset="0"/>
                <a:ea typeface="Calibri" pitchFamily="0" charset="0"/>
                <a:cs typeface="Calibri" pitchFamily="0" charset="0"/>
              </a:rPr>
              <a:t>analyze historical stock data, identify patterns, </a:t>
            </a:r>
            <a:r>
              <a:rPr lang="en-US" altLang="zh-CN" sz="1700" b="0" i="0" u="none" strike="noStrike" kern="1200" cap="none" spc="0" baseline="0">
                <a:solidFill>
                  <a:srgbClr val="0D0D0D"/>
                </a:solidFill>
                <a:latin typeface="Arial" pitchFamily="34" charset="0"/>
                <a:ea typeface="Calibri" pitchFamily="0" charset="0"/>
                <a:cs typeface="Calibri" pitchFamily="0" charset="0"/>
              </a:rPr>
              <a:t>and </a:t>
            </a:r>
            <a:r>
              <a:rPr lang="en-US" altLang="zh-CN" sz="1700" b="0" i="0" u="none" strike="noStrike" kern="1200" cap="none" spc="0" baseline="0">
                <a:solidFill>
                  <a:srgbClr val="0D0D0D"/>
                </a:solidFill>
                <a:latin typeface="Arial" pitchFamily="34" charset="0"/>
                <a:ea typeface="Calibri" pitchFamily="0" charset="0"/>
                <a:cs typeface="Calibri" pitchFamily="0" charset="0"/>
              </a:rPr>
              <a:t>generate insights to support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their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investment strategies and recommendations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endParaRPr lang="en-US" altLang="zh-CN" sz="1700" b="0" i="0" u="none" strike="noStrike" kern="1200" cap="none" spc="0" baseline="0">
              <a:solidFill>
                <a:schemeClr val="tx1"/>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700" b="1" i="0" u="none" strike="noStrike" kern="1200" cap="none" spc="0" baseline="0">
                <a:solidFill>
                  <a:srgbClr val="0D0D0D"/>
                </a:solidFill>
                <a:latin typeface="Arial" pitchFamily="34" charset="0"/>
                <a:ea typeface="Calibri" pitchFamily="0" charset="0"/>
                <a:cs typeface="Calibri" pitchFamily="0" charset="0"/>
              </a:rPr>
              <a:t>Algorithmic Traders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r>
              <a:rPr lang="en-US" altLang="zh-CN" sz="1700" b="0" i="0" u="none" strike="noStrike" kern="1200" cap="none" spc="0" baseline="0">
                <a:solidFill>
                  <a:srgbClr val="0D0D0D"/>
                </a:solidFill>
                <a:latin typeface="Arial" pitchFamily="34" charset="0"/>
                <a:ea typeface="Calibri" pitchFamily="0" charset="0"/>
                <a:cs typeface="Calibri" pitchFamily="0" charset="0"/>
              </a:rPr>
              <a:t> </a:t>
            </a:r>
            <a:r>
              <a:rPr lang="en-US" altLang="zh-CN" sz="1700" b="0" i="0" u="none" strike="noStrike" kern="1200" cap="none" spc="0" baseline="0">
                <a:solidFill>
                  <a:srgbClr val="0D0D0D"/>
                </a:solidFill>
                <a:latin typeface="Arial" pitchFamily="34" charset="0"/>
                <a:ea typeface="Calibri" pitchFamily="0" charset="0"/>
                <a:cs typeface="Calibri" pitchFamily="0" charset="0"/>
              </a:rPr>
              <a:t>Traders employing algorithmic trading strategies </a:t>
            </a:r>
            <a:r>
              <a:rPr lang="en-US" altLang="zh-CN" sz="1700" b="0" i="0" u="none" strike="noStrike" kern="1200" cap="none" spc="0" baseline="0">
                <a:solidFill>
                  <a:srgbClr val="0D0D0D"/>
                </a:solidFill>
                <a:latin typeface="Arial" pitchFamily="34" charset="0"/>
                <a:ea typeface="Calibri" pitchFamily="0" charset="0"/>
                <a:cs typeface="Calibri" pitchFamily="0" charset="0"/>
              </a:rPr>
              <a:t>can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integrate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 model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into their trading algorithms </a:t>
            </a:r>
            <a:r>
              <a:rPr lang="en-US" altLang="zh-CN" sz="1700" b="0" i="0" u="none" strike="noStrike" kern="1200" cap="none" spc="0" baseline="0">
                <a:solidFill>
                  <a:srgbClr val="0D0D0D"/>
                </a:solidFill>
                <a:latin typeface="Arial" pitchFamily="34" charset="0"/>
                <a:ea typeface="Calibri" pitchFamily="0" charset="0"/>
                <a:cs typeface="Calibri" pitchFamily="0" charset="0"/>
              </a:rPr>
              <a:t>to </a:t>
            </a:r>
            <a:r>
              <a:rPr lang="en-US" altLang="zh-CN" sz="1700" b="0" i="0" u="none" strike="noStrike" kern="1200" cap="none" spc="0" baseline="0">
                <a:solidFill>
                  <a:srgbClr val="0D0D0D"/>
                </a:solidFill>
                <a:latin typeface="Arial" pitchFamily="34" charset="0"/>
                <a:ea typeface="Calibri" pitchFamily="0" charset="0"/>
                <a:cs typeface="Calibri" pitchFamily="0" charset="0"/>
              </a:rPr>
              <a:t>automate buy/sell decisions </a:t>
            </a:r>
            <a:r>
              <a:rPr lang="en-US" altLang="zh-CN" sz="1700" b="0" i="0" u="none" strike="noStrike" kern="1200" cap="none" spc="0" baseline="0">
                <a:solidFill>
                  <a:srgbClr val="0D0D0D"/>
                </a:solidFill>
                <a:latin typeface="Arial" pitchFamily="34" charset="0"/>
                <a:ea typeface="Calibri" pitchFamily="0" charset="0"/>
                <a:cs typeface="Calibri" pitchFamily="0" charset="0"/>
              </a:rPr>
              <a:t>based on </a:t>
            </a:r>
            <a:r>
              <a:rPr lang="en-US" altLang="zh-CN" sz="1700" b="0" i="0" u="none" strike="noStrike" kern="1200" cap="none" spc="0" baseline="0">
                <a:solidFill>
                  <a:srgbClr val="0D0D0D"/>
                </a:solidFill>
                <a:latin typeface="Arial" pitchFamily="34" charset="0"/>
                <a:ea typeface="Calibri" pitchFamily="0" charset="0"/>
                <a:cs typeface="Calibri" pitchFamily="0" charset="0"/>
              </a:rPr>
              <a:t>predicted stock price movements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endParaRPr lang="en-US" altLang="zh-CN" sz="1700" b="0" i="0" u="none" strike="noStrike" kern="1200" cap="none" spc="0" baseline="0">
              <a:solidFill>
                <a:schemeClr val="tx1"/>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700" b="1" i="0" u="none" strike="noStrike" kern="1200" cap="none" spc="0" baseline="0">
                <a:solidFill>
                  <a:srgbClr val="0D0D0D"/>
                </a:solidFill>
                <a:latin typeface="Arial" pitchFamily="34" charset="0"/>
                <a:ea typeface="Calibri" pitchFamily="0" charset="0"/>
                <a:cs typeface="Calibri" pitchFamily="0" charset="0"/>
              </a:rPr>
              <a:t>Portfolio Managers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r>
              <a:rPr lang="en-US" altLang="zh-CN" sz="1700" b="0" i="0" u="none" strike="noStrike" kern="1200" cap="none" spc="0" baseline="0">
                <a:solidFill>
                  <a:srgbClr val="0D0D0D"/>
                </a:solidFill>
                <a:latin typeface="Arial" pitchFamily="34" charset="0"/>
                <a:ea typeface="Calibri" pitchFamily="0" charset="0"/>
                <a:cs typeface="Calibri" pitchFamily="0" charset="0"/>
              </a:rPr>
              <a:t> </a:t>
            </a:r>
            <a:r>
              <a:rPr lang="en-US" altLang="zh-CN" sz="1700" b="0" i="0" u="none" strike="noStrike" kern="1200" cap="none" spc="0" baseline="0">
                <a:solidFill>
                  <a:srgbClr val="0D0D0D"/>
                </a:solidFill>
                <a:latin typeface="Arial" pitchFamily="34" charset="0"/>
                <a:ea typeface="Calibri" pitchFamily="0" charset="0"/>
                <a:cs typeface="Calibri" pitchFamily="0" charset="0"/>
              </a:rPr>
              <a:t>Managers responsible for overseeing investment portfolios </a:t>
            </a:r>
            <a:r>
              <a:rPr lang="en-US" altLang="zh-CN" sz="1700" b="0" i="0" u="none" strike="noStrike" kern="1200" cap="none" spc="0" baseline="0">
                <a:solidFill>
                  <a:srgbClr val="0D0D0D"/>
                </a:solidFill>
                <a:latin typeface="Arial" pitchFamily="34" charset="0"/>
                <a:ea typeface="Calibri" pitchFamily="0" charset="0"/>
                <a:cs typeface="Calibri" pitchFamily="0" charset="0"/>
              </a:rPr>
              <a:t>can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incorporate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 </a:t>
            </a:r>
            <a:r>
              <a:rPr lang="en-US" altLang="zh-CN" sz="1700" b="0" i="0" u="none" strike="noStrike" kern="1200" cap="none" spc="0" baseline="0">
                <a:solidFill>
                  <a:srgbClr val="0D0D0D"/>
                </a:solidFill>
                <a:latin typeface="Arial" pitchFamily="34" charset="0"/>
                <a:ea typeface="Calibri" pitchFamily="0" charset="0"/>
                <a:cs typeface="Calibri" pitchFamily="0" charset="0"/>
              </a:rPr>
              <a:t>model's predictions </a:t>
            </a:r>
            <a:r>
              <a:rPr lang="en-US" altLang="zh-CN" sz="1700" b="0" i="0" u="none" strike="noStrike" kern="1200" cap="none" spc="0" baseline="0">
                <a:solidFill>
                  <a:srgbClr val="0D0D0D"/>
                </a:solidFill>
                <a:latin typeface="Arial" pitchFamily="34" charset="0"/>
                <a:ea typeface="Calibri" pitchFamily="0" charset="0"/>
                <a:cs typeface="Calibri" pitchFamily="0" charset="0"/>
              </a:rPr>
              <a:t>into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their portfolio management strategies to optimize asset allocation </a:t>
            </a:r>
            <a:r>
              <a:rPr lang="en-US" altLang="zh-CN" sz="1700" b="0" i="0" u="none" strike="noStrike" kern="1200" cap="none" spc="0" baseline="0">
                <a:solidFill>
                  <a:srgbClr val="0D0D0D"/>
                </a:solidFill>
                <a:latin typeface="Arial" pitchFamily="34" charset="0"/>
                <a:ea typeface="Calibri" pitchFamily="0" charset="0"/>
                <a:cs typeface="Calibri" pitchFamily="0" charset="0"/>
              </a:rPr>
              <a:t>and </a:t>
            </a:r>
            <a:r>
              <a:rPr lang="en-US" altLang="zh-CN" sz="1700" b="0" i="0" u="none" strike="noStrike" kern="1200" cap="none" spc="0" baseline="0">
                <a:solidFill>
                  <a:srgbClr val="0D0D0D"/>
                </a:solidFill>
                <a:latin typeface="Arial" pitchFamily="34" charset="0"/>
                <a:ea typeface="Calibri" pitchFamily="0" charset="0"/>
                <a:cs typeface="Calibri" pitchFamily="0" charset="0"/>
              </a:rPr>
              <a:t>risk management</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endParaRPr lang="en-US" altLang="zh-CN" sz="1700" b="0" i="0" u="none" strike="noStrike" kern="1200" cap="none" spc="0" baseline="0">
              <a:solidFill>
                <a:schemeClr val="tx1"/>
              </a:solidFill>
              <a:latin typeface="Arial" pitchFamily="34"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700" b="1" i="0" u="none" strike="noStrike" kern="1200" cap="none" spc="0" baseline="0">
                <a:solidFill>
                  <a:srgbClr val="0D0D0D"/>
                </a:solidFill>
                <a:latin typeface="Arial" pitchFamily="34" charset="0"/>
                <a:ea typeface="Calibri" pitchFamily="0" charset="0"/>
                <a:cs typeface="Calibri" pitchFamily="0" charset="0"/>
              </a:rPr>
              <a:t>Financial Institutions</a:t>
            </a:r>
            <a:r>
              <a:rPr lang="en-US" altLang="zh-CN" sz="1700" b="1" i="0" u="none" strike="noStrike" kern="1200" cap="none" spc="0" baseline="0">
                <a:solidFill>
                  <a:srgbClr val="0D0D0D"/>
                </a:solidFill>
                <a:latin typeface="Arial" pitchFamily="34" charset="0"/>
                <a:ea typeface="Calibri" pitchFamily="0" charset="0"/>
                <a:cs typeface="Calibri" pitchFamily="0" charset="0"/>
              </a:rPr>
              <a:t>:</a:t>
            </a:r>
            <a:r>
              <a:rPr lang="en-US" altLang="zh-CN" sz="1700" b="0" i="0" u="none" strike="noStrike" kern="1200" cap="none" spc="0" baseline="0">
                <a:solidFill>
                  <a:srgbClr val="0D0D0D"/>
                </a:solidFill>
                <a:latin typeface="Arial" pitchFamily="34" charset="0"/>
                <a:ea typeface="Calibri" pitchFamily="0" charset="0"/>
                <a:cs typeface="Calibri" pitchFamily="0" charset="0"/>
              </a:rPr>
              <a:t> </a:t>
            </a:r>
            <a:r>
              <a:rPr lang="en-US" altLang="zh-CN" sz="1700" b="0" i="0" u="none" strike="noStrike" kern="1200" cap="none" spc="0" baseline="0">
                <a:solidFill>
                  <a:srgbClr val="0D0D0D"/>
                </a:solidFill>
                <a:latin typeface="Arial" pitchFamily="34" charset="0"/>
                <a:ea typeface="Calibri" pitchFamily="0" charset="0"/>
                <a:cs typeface="Calibri" pitchFamily="0" charset="0"/>
              </a:rPr>
              <a:t>Banks, hedge funds, </a:t>
            </a:r>
            <a:r>
              <a:rPr lang="en-US" altLang="zh-CN" sz="1700" b="0" i="0" u="none" strike="noStrike" kern="1200" cap="none" spc="0" baseline="0">
                <a:solidFill>
                  <a:srgbClr val="0D0D0D"/>
                </a:solidFill>
                <a:latin typeface="Arial" pitchFamily="34" charset="0"/>
                <a:ea typeface="Calibri" pitchFamily="0" charset="0"/>
                <a:cs typeface="Calibri" pitchFamily="0" charset="0"/>
              </a:rPr>
              <a:t>and </a:t>
            </a:r>
            <a:r>
              <a:rPr lang="en-US" altLang="zh-CN" sz="1700" b="0" i="0" u="none" strike="noStrike" kern="1200" cap="none" spc="0" baseline="0">
                <a:solidFill>
                  <a:srgbClr val="0D0D0D"/>
                </a:solidFill>
                <a:latin typeface="Arial" pitchFamily="34" charset="0"/>
                <a:ea typeface="Calibri" pitchFamily="0" charset="0"/>
                <a:cs typeface="Calibri" pitchFamily="0" charset="0"/>
              </a:rPr>
              <a:t>other financial institutions </a:t>
            </a:r>
            <a:r>
              <a:rPr lang="en-US" altLang="zh-CN" sz="1700" b="0" i="0" u="none" strike="noStrike" kern="1200" cap="none" spc="0" baseline="0">
                <a:solidFill>
                  <a:srgbClr val="0D0D0D"/>
                </a:solidFill>
                <a:latin typeface="Arial" pitchFamily="34" charset="0"/>
                <a:ea typeface="Calibri" pitchFamily="0" charset="0"/>
                <a:cs typeface="Calibri" pitchFamily="0" charset="0"/>
              </a:rPr>
              <a:t>can </a:t>
            </a:r>
            <a:r>
              <a:rPr lang="en-US" altLang="zh-CN" sz="1700" b="0" i="0" u="none" strike="noStrike" kern="1200" cap="none" spc="0" baseline="0">
                <a:solidFill>
                  <a:srgbClr val="0D0D0D"/>
                </a:solidFill>
                <a:latin typeface="Arial" pitchFamily="34" charset="0"/>
                <a:ea typeface="Calibri" pitchFamily="0" charset="0"/>
                <a:cs typeface="Calibri" pitchFamily="0" charset="0"/>
              </a:rPr>
              <a:t>deploy </a:t>
            </a:r>
            <a:r>
              <a:rPr lang="en-US" altLang="zh-CN" sz="1700" b="0" i="0" u="none" strike="noStrike" kern="1200" cap="none" spc="0" baseline="0">
                <a:solidFill>
                  <a:srgbClr val="0D0D0D"/>
                </a:solidFill>
                <a:latin typeface="Arial" pitchFamily="34" charset="0"/>
                <a:ea typeface="Calibri" pitchFamily="0" charset="0"/>
                <a:cs typeface="Calibri" pitchFamily="0" charset="0"/>
              </a:rPr>
              <a:t>the model to </a:t>
            </a:r>
            <a:r>
              <a:rPr lang="en-US" altLang="zh-CN" sz="1700" b="0" i="0" u="none" strike="noStrike" kern="1200" cap="none" spc="0" baseline="0">
                <a:solidFill>
                  <a:srgbClr val="0D0D0D"/>
                </a:solidFill>
                <a:latin typeface="Arial" pitchFamily="34" charset="0"/>
                <a:ea typeface="Calibri" pitchFamily="0" charset="0"/>
                <a:cs typeface="Calibri" pitchFamily="0" charset="0"/>
              </a:rPr>
              <a:t>enhance their trading strategies, risk assessment processes, </a:t>
            </a:r>
            <a:r>
              <a:rPr lang="en-US" altLang="zh-CN" sz="1700" b="0" i="0" u="none" strike="noStrike" kern="1200" cap="none" spc="0" baseline="0">
                <a:solidFill>
                  <a:srgbClr val="0D0D0D"/>
                </a:solidFill>
                <a:latin typeface="Arial" pitchFamily="34" charset="0"/>
                <a:ea typeface="Calibri" pitchFamily="0" charset="0"/>
                <a:cs typeface="Calibri" pitchFamily="0" charset="0"/>
              </a:rPr>
              <a:t>and </a:t>
            </a:r>
            <a:r>
              <a:rPr lang="en-US" altLang="zh-CN" sz="1700" b="0" i="0" u="none" strike="noStrike" kern="1200" cap="none" spc="0" baseline="0">
                <a:solidFill>
                  <a:srgbClr val="0D0D0D"/>
                </a:solidFill>
                <a:latin typeface="Arial" pitchFamily="34" charset="0"/>
                <a:ea typeface="Calibri" pitchFamily="0" charset="0"/>
                <a:cs typeface="Calibri" pitchFamily="0" charset="0"/>
              </a:rPr>
              <a:t>overall decision-making in stock market investments</a:t>
            </a:r>
            <a:r>
              <a:rPr lang="en-US" altLang="zh-CN" sz="1700" b="0" i="0" u="none" strike="noStrike" kern="1200" cap="none" spc="0" baseline="0">
                <a:solidFill>
                  <a:srgbClr val="0D0D0D"/>
                </a:solidFill>
                <a:latin typeface="Arial" pitchFamily="34" charset="0"/>
                <a:ea typeface="Calibri" pitchFamily="0" charset="0"/>
                <a:cs typeface="Calibri" pitchFamily="0" charset="0"/>
              </a:rPr>
              <a:t>.</a:t>
            </a:r>
            <a:endParaRPr lang="en-US" altLang="zh-CN" sz="1700" b="0" i="0" u="none" strike="noStrike" kern="1200" cap="none" spc="0" baseline="0">
              <a:solidFill>
                <a:schemeClr val="tx1"/>
              </a:solidFill>
              <a:latin typeface="Arial" pitchFamily="34" charset="0"/>
              <a:ea typeface="Calibri" pitchFamily="0" charset="0"/>
              <a:cs typeface="Calibri" pitchFamily="0" charset="0"/>
            </a:endParaRPr>
          </a:p>
          <a:p>
            <a:pPr marL="0" indent="0" algn="l">
              <a:lnSpc>
                <a:spcPct val="100000"/>
              </a:lnSpc>
              <a:spcBef>
                <a:spcPts val="0"/>
              </a:spcBef>
              <a:spcAft>
                <a:spcPts val="0"/>
              </a:spcAft>
              <a:buClrTx/>
              <a:buAutoNum type="arabicPeriod"/>
            </a:pPr>
            <a:endParaRPr lang="zh-CN" altLang="en-US" sz="1700" b="0" i="0" u="none" strike="noStrike" kern="1200" cap="none" spc="0" baseline="0">
              <a:solidFill>
                <a:srgbClr val="0D0D0D"/>
              </a:solidFill>
              <a:latin typeface="Söhne" pitchFamily="0" charset="0"/>
              <a:ea typeface="宋体" pitchFamily="0" charset="0"/>
              <a:cs typeface="Calibri" pitchFamily="0" charset="0"/>
            </a:endParaRPr>
          </a:p>
        </p:txBody>
      </p:sp>
    </p:spTree>
    <p:extLst>
      <p:ext uri="{BB962C8B-B14F-4D97-AF65-F5344CB8AC3E}">
        <p14:creationId xmlns:p14="http://schemas.microsoft.com/office/powerpoint/2010/main" val="21033546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381000" y="510786"/>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pitchFamily="0" charset="0"/>
                <a:ea typeface="宋体" pitchFamily="0" charset="0"/>
                <a:cs typeface="Trebuchet MS" pitchFamily="0" charset="0"/>
              </a:rPr>
              <a:t>Y</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4" name="矩形"/>
          <p:cNvSpPr>
            <a:spLocks/>
          </p:cNvSpPr>
          <p:nvPr/>
        </p:nvSpPr>
        <p:spPr>
          <a:xfrm rot="0">
            <a:off x="739774" y="6473336"/>
            <a:ext cx="1798955" cy="191770"/>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2905022" y="1215691"/>
            <a:ext cx="6762750" cy="70173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Calibri" pitchFamily="0" charset="0"/>
                <a:cs typeface="Calibri" pitchFamily="0" charset="0"/>
              </a:rPr>
              <a:t>Predictive Stock Price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Analysis:</a:t>
            </a:r>
            <a:r>
              <a:rPr lang="en-US" altLang="zh-CN" sz="1800" b="0" i="0" u="none" strike="noStrike" kern="1200" cap="none" spc="0" baseline="0">
                <a:solidFill>
                  <a:srgbClr val="0D0D0D"/>
                </a:solidFill>
                <a:latin typeface="Calibri" pitchFamily="0" charset="0"/>
                <a:ea typeface="Calibri" pitchFamily="0" charset="0"/>
                <a:cs typeface="Calibri" pitchFamily="0" charset="0"/>
              </a:rPr>
              <a:t> </a:t>
            </a:r>
            <a:r>
              <a:rPr lang="en-US" altLang="zh-CN" sz="1800" b="0" i="0" u="none" strike="noStrike" kern="1200" cap="none" spc="0" baseline="0">
                <a:solidFill>
                  <a:srgbClr val="0D0D0D"/>
                </a:solidFill>
                <a:latin typeface="Calibri" pitchFamily="0" charset="0"/>
                <a:ea typeface="Calibri" pitchFamily="0" charset="0"/>
                <a:cs typeface="Calibri" pitchFamily="0" charset="0"/>
              </a:rPr>
              <a:t>Our solution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automates the process of analyzing </a:t>
            </a:r>
            <a:r>
              <a:rPr lang="en-US" altLang="zh-CN" sz="1800" b="0" i="0" u="none" strike="noStrike" kern="1200" cap="none" spc="0" baseline="0">
                <a:solidFill>
                  <a:srgbClr val="0D0D0D"/>
                </a:solidFill>
                <a:latin typeface="Calibri" pitchFamily="0" charset="0"/>
                <a:ea typeface="Calibri" pitchFamily="0" charset="0"/>
                <a:cs typeface="Calibri" pitchFamily="0" charset="0"/>
              </a:rPr>
              <a:t>historical stock market data and predicting future stock prices</a:t>
            </a:r>
            <a:r>
              <a:rPr lang="en-US" altLang="zh-CN" sz="1800" b="0" i="0" u="none" strike="noStrike" kern="1200" cap="none" spc="0" baseline="0">
                <a:solidFill>
                  <a:srgbClr val="0D0D0D"/>
                </a:solidFill>
                <a:latin typeface="Calibri" pitchFamily="0" charset="0"/>
                <a:ea typeface="Calibri" pitchFamily="0" charset="0"/>
                <a:cs typeface="Calibri" pitchFamily="0" charset="0"/>
              </a:rPr>
              <a:t>, </a:t>
            </a:r>
            <a:r>
              <a:rPr lang="en-US" altLang="zh-CN" sz="1800" b="0" i="0" u="none" strike="noStrike" kern="1200" cap="none" spc="0" baseline="0">
                <a:solidFill>
                  <a:srgbClr val="0D0D0D"/>
                </a:solidFill>
                <a:latin typeface="Calibri" pitchFamily="0" charset="0"/>
                <a:ea typeface="Calibri" pitchFamily="0" charset="0"/>
                <a:cs typeface="Calibri" pitchFamily="0" charset="0"/>
              </a:rPr>
              <a:t>streamlining decision-making for investors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and </a:t>
            </a:r>
            <a:r>
              <a:rPr lang="en-US" altLang="zh-CN" sz="1800" b="0" i="0" u="none" strike="noStrike" kern="1200" cap="none" spc="0" baseline="0">
                <a:solidFill>
                  <a:srgbClr val="0D0D0D"/>
                </a:solidFill>
                <a:latin typeface="Calibri" pitchFamily="0" charset="0"/>
                <a:ea typeface="Calibri" pitchFamily="0" charset="0"/>
                <a:cs typeface="Calibri" pitchFamily="0" charset="0"/>
              </a:rPr>
              <a:t>traders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compared to manual analysis.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endParaRPr lang="en-US" altLang="zh-CN" sz="1800" b="0" i="0" u="none" strike="noStrike" kern="1200" cap="none" spc="0" baseline="0">
              <a:solidFill>
                <a:srgbClr val="0D0D0D"/>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Calibri" pitchFamily="0" charset="0"/>
                <a:cs typeface="Calibri" pitchFamily="0" charset="0"/>
              </a:rPr>
              <a:t>Improved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Accuracy:</a:t>
            </a:r>
            <a:r>
              <a:rPr lang="en-US" altLang="zh-CN" sz="1800" b="0" i="0" u="none" strike="noStrike" kern="1200" cap="none" spc="0" baseline="0">
                <a:solidFill>
                  <a:srgbClr val="0D0D0D"/>
                </a:solidFill>
                <a:latin typeface="Calibri" pitchFamily="0" charset="0"/>
                <a:ea typeface="Calibri" pitchFamily="0" charset="0"/>
                <a:cs typeface="Calibri" pitchFamily="0" charset="0"/>
              </a:rPr>
              <a:t> By </a:t>
            </a:r>
            <a:r>
              <a:rPr lang="en-US" altLang="zh-CN" sz="1800" b="0" i="0" u="none" strike="noStrike" kern="1200" cap="none" spc="0" baseline="0">
                <a:solidFill>
                  <a:srgbClr val="0D0D0D"/>
                </a:solidFill>
                <a:latin typeface="Calibri" pitchFamily="0" charset="0"/>
                <a:ea typeface="Calibri" pitchFamily="0" charset="0"/>
                <a:cs typeface="Calibri" pitchFamily="0" charset="0"/>
              </a:rPr>
              <a:t>harnessing the power of Convolutional Neural Networks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(CNNs),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our </a:t>
            </a:r>
            <a:r>
              <a:rPr lang="en-US" altLang="zh-CN" sz="1800" b="0" i="0" u="none" strike="noStrike" kern="1200" cap="none" spc="0" baseline="0">
                <a:solidFill>
                  <a:srgbClr val="0D0D0D"/>
                </a:solidFill>
                <a:latin typeface="Calibri" pitchFamily="0" charset="0"/>
                <a:ea typeface="Calibri" pitchFamily="0" charset="0"/>
                <a:cs typeface="Calibri" pitchFamily="0" charset="0"/>
              </a:rPr>
              <a:t>model can capture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intricate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patterns and </a:t>
            </a:r>
            <a:r>
              <a:rPr lang="en-US" altLang="zh-CN" sz="1800" b="0" i="0" u="none" strike="noStrike" kern="1200" cap="none" spc="0" baseline="0">
                <a:solidFill>
                  <a:srgbClr val="0D0D0D"/>
                </a:solidFill>
                <a:latin typeface="Calibri" pitchFamily="0" charset="0"/>
                <a:ea typeface="Calibri" pitchFamily="0" charset="0"/>
                <a:cs typeface="Calibri" pitchFamily="0" charset="0"/>
              </a:rPr>
              <a:t>trends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in </a:t>
            </a:r>
            <a:r>
              <a:rPr lang="en-US" altLang="zh-CN" sz="1800" b="0" i="0" u="none" strike="noStrike" kern="1200" cap="none" spc="0" baseline="0">
                <a:solidFill>
                  <a:srgbClr val="0D0D0D"/>
                </a:solidFill>
                <a:latin typeface="Calibri" pitchFamily="0" charset="0"/>
                <a:ea typeface="Calibri" pitchFamily="0" charset="0"/>
                <a:cs typeface="Calibri" pitchFamily="0" charset="0"/>
              </a:rPr>
              <a:t>stock market data</a:t>
            </a:r>
            <a:r>
              <a:rPr lang="en-US" altLang="zh-CN" sz="1800" b="0" i="0" u="none" strike="noStrike" kern="1200" cap="none" spc="0" baseline="0">
                <a:solidFill>
                  <a:srgbClr val="0D0D0D"/>
                </a:solidFill>
                <a:latin typeface="Calibri" pitchFamily="0" charset="0"/>
                <a:ea typeface="Calibri" pitchFamily="0" charset="0"/>
                <a:cs typeface="Calibri" pitchFamily="0" charset="0"/>
              </a:rPr>
              <a:t>, </a:t>
            </a:r>
            <a:r>
              <a:rPr lang="en-US" altLang="zh-CN" sz="1800" b="0" i="0" u="none" strike="noStrike" kern="1200" cap="none" spc="0" baseline="0">
                <a:solidFill>
                  <a:srgbClr val="0D0D0D"/>
                </a:solidFill>
                <a:latin typeface="Calibri" pitchFamily="0" charset="0"/>
                <a:ea typeface="Calibri" pitchFamily="0" charset="0"/>
                <a:cs typeface="Calibri" pitchFamily="0" charset="0"/>
              </a:rPr>
              <a:t>resulting in </a:t>
            </a:r>
            <a:r>
              <a:rPr lang="en-US" altLang="zh-CN" sz="1800" b="0" i="0" u="none" strike="noStrike" kern="1200" cap="none" spc="0" baseline="0">
                <a:solidFill>
                  <a:srgbClr val="0D0D0D"/>
                </a:solidFill>
                <a:latin typeface="Calibri" pitchFamily="0" charset="0"/>
                <a:ea typeface="Calibri" pitchFamily="0" charset="0"/>
                <a:cs typeface="Calibri" pitchFamily="0" charset="0"/>
              </a:rPr>
              <a:t>more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precise stock price predictions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compared to traditional methods.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endParaRPr lang="en-US" altLang="zh-CN" sz="1800" b="0" i="0" u="none" strike="noStrike" kern="1200" cap="none" spc="0" baseline="0">
              <a:solidFill>
                <a:srgbClr val="0D0D0D"/>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Calibri" pitchFamily="0" charset="0"/>
                <a:cs typeface="Calibri" pitchFamily="0" charset="0"/>
              </a:rPr>
              <a:t>Proposed Model Accuracy: </a:t>
            </a:r>
            <a:r>
              <a:rPr lang="en-US" altLang="zh-CN" sz="1800" b="0" i="0" u="none" strike="noStrike" kern="1200" cap="none" spc="0" baseline="0">
                <a:solidFill>
                  <a:srgbClr val="0D0D0D"/>
                </a:solidFill>
                <a:latin typeface="Calibri" pitchFamily="0" charset="0"/>
                <a:ea typeface="Calibri" pitchFamily="0" charset="0"/>
                <a:cs typeface="Calibri" pitchFamily="0" charset="0"/>
              </a:rPr>
              <a:t>0.98</a:t>
            </a:r>
            <a:endParaRPr lang="en-US" altLang="zh-CN" sz="18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endParaRPr lang="en-US" altLang="zh-CN" sz="1800" b="0" i="0" u="none" strike="noStrike" kern="1200" cap="none" spc="0" baseline="0">
              <a:solidFill>
                <a:srgbClr val="0D0D0D"/>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Calibri" pitchFamily="0" charset="0"/>
                <a:cs typeface="Calibri" pitchFamily="0" charset="0"/>
              </a:rPr>
              <a:t>Scalability:</a:t>
            </a:r>
            <a:r>
              <a:rPr lang="en-US" altLang="zh-CN" sz="1800" b="0" i="0" u="none" strike="noStrike" kern="1200" cap="none" spc="0" baseline="0">
                <a:solidFill>
                  <a:srgbClr val="0D0D0D"/>
                </a:solidFill>
                <a:latin typeface="Calibri" pitchFamily="0" charset="0"/>
                <a:ea typeface="Calibri" pitchFamily="0" charset="0"/>
                <a:cs typeface="Calibri" pitchFamily="0" charset="0"/>
              </a:rPr>
              <a:t> The model </a:t>
            </a:r>
            <a:r>
              <a:rPr lang="en-US" altLang="zh-CN" sz="1800" b="0" i="0" u="none" strike="noStrike" kern="1200" cap="none" spc="0" baseline="0">
                <a:solidFill>
                  <a:srgbClr val="0D0D0D"/>
                </a:solidFill>
                <a:latin typeface="Calibri" pitchFamily="0" charset="0"/>
                <a:ea typeface="Calibri" pitchFamily="0" charset="0"/>
                <a:cs typeface="Calibri" pitchFamily="0" charset="0"/>
              </a:rPr>
              <a:t>is designed to </a:t>
            </a:r>
            <a:r>
              <a:rPr lang="en-US" altLang="zh-CN" sz="1800" b="0" i="0" u="none" strike="noStrike" kern="1200" cap="none" spc="0" baseline="0">
                <a:solidFill>
                  <a:srgbClr val="0D0D0D"/>
                </a:solidFill>
                <a:latin typeface="Calibri" pitchFamily="0" charset="0"/>
                <a:ea typeface="Calibri" pitchFamily="0" charset="0"/>
                <a:cs typeface="Calibri" pitchFamily="0" charset="0"/>
              </a:rPr>
              <a:t>handle large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datasets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of </a:t>
            </a:r>
            <a:r>
              <a:rPr lang="en-US" altLang="zh-CN" sz="1800" b="0" i="0" u="none" strike="noStrike" kern="1200" cap="none" spc="0" baseline="0">
                <a:solidFill>
                  <a:srgbClr val="0D0D0D"/>
                </a:solidFill>
                <a:latin typeface="Calibri" pitchFamily="0" charset="0"/>
                <a:ea typeface="Calibri" pitchFamily="0" charset="0"/>
                <a:cs typeface="Calibri" pitchFamily="0" charset="0"/>
              </a:rPr>
              <a:t>historical stock prices</a:t>
            </a:r>
            <a:r>
              <a:rPr lang="en-US" altLang="zh-CN" sz="1800" b="0" i="0" u="none" strike="noStrike" kern="1200" cap="none" spc="0" baseline="0">
                <a:solidFill>
                  <a:srgbClr val="0D0D0D"/>
                </a:solidFill>
                <a:latin typeface="Calibri" pitchFamily="0" charset="0"/>
                <a:ea typeface="Calibri" pitchFamily="0" charset="0"/>
                <a:cs typeface="Calibri" pitchFamily="0" charset="0"/>
              </a:rPr>
              <a:t>, making it scalable for analyzing </a:t>
            </a:r>
            <a:r>
              <a:rPr lang="en-US" altLang="zh-CN" sz="1800" b="0" i="0" u="none" strike="noStrike" kern="1200" cap="none" spc="0" baseline="0">
                <a:solidFill>
                  <a:srgbClr val="0D0D0D"/>
                </a:solidFill>
                <a:latin typeface="Calibri" pitchFamily="0" charset="0"/>
                <a:ea typeface="Calibri" pitchFamily="0" charset="0"/>
                <a:cs typeface="Calibri" pitchFamily="0" charset="0"/>
              </a:rPr>
              <a:t>stocks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across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various sectors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and </a:t>
            </a:r>
            <a:r>
              <a:rPr lang="en-US" altLang="zh-CN" sz="1800" b="0" i="0" u="none" strike="noStrike" kern="1200" cap="none" spc="0" baseline="0">
                <a:solidFill>
                  <a:srgbClr val="0D0D0D"/>
                </a:solidFill>
                <a:latin typeface="Calibri" pitchFamily="0" charset="0"/>
                <a:ea typeface="Calibri" pitchFamily="0" charset="0"/>
                <a:cs typeface="Calibri" pitchFamily="0" charset="0"/>
              </a:rPr>
              <a:t>timeframes</a:t>
            </a:r>
            <a:r>
              <a:rPr lang="en-US" altLang="zh-CN" sz="1800" b="0" i="0" u="none" strike="noStrike" kern="1200" cap="none" spc="0" baseline="0">
                <a:solidFill>
                  <a:srgbClr val="0D0D0D"/>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endParaRPr lang="en-US" altLang="zh-CN" sz="1800" b="0" i="0" u="none" strike="noStrike" kern="1200" cap="none" spc="0" baseline="0">
              <a:solidFill>
                <a:srgbClr val="0D0D0D"/>
              </a:solidFill>
              <a:latin typeface="Calibri" pitchFamily="0" charset="0"/>
              <a:ea typeface="Calibri"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Calibri" pitchFamily="0" charset="0"/>
                <a:ea typeface="Calibri" pitchFamily="0" charset="0"/>
                <a:cs typeface="Calibri" pitchFamily="0" charset="0"/>
              </a:rPr>
              <a:t>A</a:t>
            </a:r>
            <a:r>
              <a:rPr lang="en-US" altLang="zh-CN" sz="1800" b="0" i="0" u="none" strike="noStrike" kern="1200" cap="none" spc="0" baseline="0">
                <a:solidFill>
                  <a:srgbClr val="0D0D0D"/>
                </a:solidFill>
                <a:latin typeface="Calibri" pitchFamily="0" charset="0"/>
                <a:ea typeface="Calibri" pitchFamily="0" charset="0"/>
                <a:cs typeface="Calibri" pitchFamily="0" charset="0"/>
              </a:rPr>
              <a:t>ctionable Insights:</a:t>
            </a:r>
            <a:r>
              <a:rPr lang="en-US" altLang="zh-CN" sz="1800" b="0" i="0" u="none" strike="noStrike" kern="1200" cap="none" spc="0" baseline="0">
                <a:solidFill>
                  <a:srgbClr val="0D0D0D"/>
                </a:solidFill>
                <a:latin typeface="Calibri" pitchFamily="0" charset="0"/>
                <a:ea typeface="Calibri" pitchFamily="0" charset="0"/>
                <a:cs typeface="Calibri" pitchFamily="0" charset="0"/>
              </a:rPr>
              <a:t> The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predicted stock price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analysis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offers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actionable insights that can </a:t>
            </a:r>
            <a:r>
              <a:rPr lang="en-US" altLang="zh-CN" sz="1800" b="0" i="0" u="none" strike="noStrike" kern="1200" cap="none" spc="0" baseline="0">
                <a:solidFill>
                  <a:srgbClr val="0D0D0D"/>
                </a:solidFill>
                <a:latin typeface="Calibri" pitchFamily="0" charset="0"/>
                <a:ea typeface="Calibri" pitchFamily="0" charset="0"/>
                <a:cs typeface="Calibri" pitchFamily="0" charset="0"/>
              </a:rPr>
              <a:t>inform investment </a:t>
            </a:r>
            <a:r>
              <a:rPr lang="en-US" altLang="zh-CN" sz="1800" b="0" i="0" u="none" strike="noStrike" kern="1200" cap="none" spc="0" baseline="0">
                <a:solidFill>
                  <a:srgbClr val="0D0D0D"/>
                </a:solidFill>
                <a:latin typeface="Calibri" pitchFamily="0" charset="0"/>
                <a:ea typeface="Calibri" pitchFamily="0" charset="0"/>
                <a:cs typeface="Calibri" pitchFamily="0" charset="0"/>
              </a:rPr>
              <a:t>strategies,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risk management techniques, </a:t>
            </a:r>
            <a:r>
              <a:rPr lang="en-US" altLang="zh-CN" sz="1800" b="0" i="0" u="none" strike="noStrike" kern="1200" cap="none" spc="0" baseline="0">
                <a:solidFill>
                  <a:srgbClr val="0D0D0D"/>
                </a:solidFill>
                <a:latin typeface="Calibri" pitchFamily="0" charset="0"/>
                <a:ea typeface="Calibri" pitchFamily="0" charset="0"/>
                <a:cs typeface="Calibri" pitchFamily="0" charset="0"/>
              </a:rPr>
              <a:t>and </a:t>
            </a:r>
            <a:r>
              <a:rPr lang="en-US" altLang="zh-CN" sz="1800" b="0" i="0" u="none" strike="noStrike" kern="1200" cap="none" spc="0" baseline="0">
                <a:solidFill>
                  <a:srgbClr val="0D0D0D"/>
                </a:solidFill>
                <a:latin typeface="Calibri" pitchFamily="0" charset="0"/>
                <a:ea typeface="Calibri" pitchFamily="0" charset="0"/>
                <a:cs typeface="Calibri" pitchFamily="0" charset="0"/>
              </a:rPr>
              <a:t>portfolio optimization, empowering users to make data-driven decisions in the stock market.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0" i="0" u="none" strike="noStrike" kern="1200" cap="none" spc="0" baseline="0">
              <a:solidFill>
                <a:srgbClr val="0D0D0D"/>
              </a:solidFill>
              <a:latin typeface="Söhne"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98580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9004812" y="1447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7543164" cy="6781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597316" y="1449056"/>
            <a:ext cx="6410325" cy="526297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600" b="1" i="0" u="none" strike="noStrike" kern="1200" cap="none" spc="0" baseline="0">
                <a:solidFill>
                  <a:srgbClr val="0D0D0D"/>
                </a:solidFill>
                <a:latin typeface="Calibri" pitchFamily="0" charset="0"/>
                <a:ea typeface="Calibri" pitchFamily="0" charset="0"/>
                <a:cs typeface="Calibri" pitchFamily="0" charset="0"/>
              </a:rPr>
              <a:t>High Prediction Accuracy:</a:t>
            </a:r>
            <a:r>
              <a:rPr lang="en-US" altLang="zh-CN" sz="1600" b="0" i="0" u="none" strike="noStrike" kern="1200" cap="none" spc="0" baseline="0">
                <a:solidFill>
                  <a:srgbClr val="0D0D0D"/>
                </a:solidFill>
                <a:latin typeface="Calibri" pitchFamily="0" charset="0"/>
                <a:ea typeface="Calibri" pitchFamily="0" charset="0"/>
                <a:cs typeface="Calibri" pitchFamily="0" charset="0"/>
              </a:rPr>
              <a:t> Our CNN-based model achieves remarkable accuracy in predicting future stock prices, providing users with reliable insights into potential market movements. This high accuracy enhances the decision-making process for investors and traders, allowing them to make informed choices based on trustworthy predictions.</a:t>
            </a:r>
            <a:endParaRPr lang="en-US" altLang="zh-CN" sz="1600" b="0" i="0" u="none" strike="noStrike" kern="1200" cap="none" spc="0" baseline="0">
              <a:solidFill>
                <a:srgbClr val="0D0D0D"/>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600" b="1" i="0" u="none" strike="noStrike" kern="1200" cap="none" spc="0" baseline="0">
                <a:solidFill>
                  <a:srgbClr val="0D0D0D"/>
                </a:solidFill>
                <a:latin typeface="Calibri" pitchFamily="0" charset="0"/>
                <a:ea typeface="Calibri" pitchFamily="0" charset="0"/>
                <a:cs typeface="Calibri" pitchFamily="0" charset="0"/>
              </a:rPr>
              <a:t>Robust Performance:</a:t>
            </a:r>
            <a:r>
              <a:rPr lang="en-US" altLang="zh-CN" sz="1600" b="0" i="0" u="none" strike="noStrike" kern="1200" cap="none" spc="0" baseline="0">
                <a:solidFill>
                  <a:srgbClr val="0D0D0D"/>
                </a:solidFill>
                <a:latin typeface="Calibri" pitchFamily="0" charset="0"/>
                <a:ea typeface="Calibri" pitchFamily="0" charset="0"/>
                <a:cs typeface="Calibri" pitchFamily="0" charset="0"/>
              </a:rPr>
              <a:t> The model demonstrates robustness against variations in stock market data, including different market conditions, stock sectors, and time periods. This robustness ensures consistent performance across diverse datasets, making the model applicable to a wide range of stock market scenarios.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600" b="1" i="0" u="none" strike="noStrike" kern="1200" cap="none" spc="0" baseline="0">
                <a:solidFill>
                  <a:srgbClr val="0D0D0D"/>
                </a:solidFill>
                <a:latin typeface="Calibri" pitchFamily="0" charset="0"/>
                <a:ea typeface="Calibri" pitchFamily="0" charset="0"/>
                <a:cs typeface="Calibri" pitchFamily="0" charset="0"/>
              </a:rPr>
              <a:t>Rapid Prediction Speed:</a:t>
            </a:r>
            <a:r>
              <a:rPr lang="en-US" altLang="zh-CN" sz="1600" b="0" i="0" u="none" strike="noStrike" kern="1200" cap="none" spc="0" baseline="0">
                <a:solidFill>
                  <a:srgbClr val="0D0D0D"/>
                </a:solidFill>
                <a:latin typeface="Calibri" pitchFamily="0" charset="0"/>
                <a:ea typeface="Calibri" pitchFamily="0" charset="0"/>
                <a:cs typeface="Calibri" pitchFamily="0" charset="0"/>
              </a:rPr>
              <a:t> With efficient computation capabilities, our model enables fast prediction of stock prices, facilitating real-time analysis and decision-making in dynamic market environments. This fast inference speed empowers users to act swiftly on market trends and make timely investment decisions.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600" b="1" i="0" u="none" strike="noStrike" kern="1200" cap="none" spc="0" baseline="0">
                <a:solidFill>
                  <a:srgbClr val="0D0D0D"/>
                </a:solidFill>
                <a:latin typeface="Calibri" pitchFamily="0" charset="0"/>
                <a:ea typeface="Calibri" pitchFamily="0" charset="0"/>
                <a:cs typeface="Calibri" pitchFamily="0" charset="0"/>
              </a:rPr>
              <a:t>Interpretability:</a:t>
            </a:r>
            <a:r>
              <a:rPr lang="en-US" altLang="zh-CN" sz="1600" b="0" i="0" u="none" strike="noStrike" kern="1200" cap="none" spc="0" baseline="0">
                <a:solidFill>
                  <a:srgbClr val="0D0D0D"/>
                </a:solidFill>
                <a:latin typeface="Calibri" pitchFamily="0" charset="0"/>
                <a:ea typeface="Calibri" pitchFamily="0" charset="0"/>
                <a:cs typeface="Calibri" pitchFamily="0" charset="0"/>
              </a:rPr>
              <a:t> Our CNN model offers interpretability by revealing the underlying patterns and features it identifies in historical stock data to predict future prices. This transparency enhances users' understanding of the model's predictions and enables them to validate the model's decisions, fostering trust and confidence in its outputs.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2843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260032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753628" y="6112022"/>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400800" y="88741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矩形"/>
          <p:cNvSpPr>
            <a:spLocks/>
          </p:cNvSpPr>
          <p:nvPr/>
        </p:nvSpPr>
        <p:spPr>
          <a:xfrm rot="0">
            <a:off x="739774" y="1367853"/>
            <a:ext cx="3832225" cy="948977"/>
          </a:xfrm>
          <a:prstGeom prst="rect"/>
          <a:noFill/>
          <a:ln w="12700" cmpd="sng" cap="flat">
            <a:noFill/>
            <a:prstDash val="solid"/>
            <a:miter/>
          </a:ln>
        </p:spPr>
        <p:txBody>
          <a:bodyPr vert="horz" wrap="square" lIns="0" tIns="1270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Söhne" pitchFamily="0" charset="0"/>
                <a:ea typeface="宋体" pitchFamily="0" charset="0"/>
                <a:cs typeface="Calibri" pitchFamily="0" charset="0"/>
              </a:rPr>
              <a:t>Building the neural network model:</a:t>
            </a:r>
            <a:endParaRPr lang="en-US" altLang="zh-CN" sz="2000" b="1" i="0" u="none" strike="noStrike" kern="1200" cap="none" spc="0" baseline="0">
              <a:solidFill>
                <a:srgbClr val="0D0D0D"/>
              </a:solidFill>
              <a:latin typeface="Söhne"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Söhne" pitchFamily="0" charset="0"/>
              <a:ea typeface="宋体" pitchFamily="0" charset="0"/>
              <a:cs typeface="Calibri" pitchFamily="0" charset="0"/>
            </a:endParaRPr>
          </a:p>
          <a:p>
            <a:pPr marL="12700" indent="0" algn="l">
              <a:lnSpc>
                <a:spcPct val="100000"/>
              </a:lnSpc>
              <a:spcBef>
                <a:spcPts val="100"/>
              </a:spcBef>
              <a:spcAft>
                <a:spcPts val="0"/>
              </a:spcAft>
              <a:buNone/>
            </a:pP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2" name="图片" descr="A screenshot of a computer program&#10;&#10;Description automatically generated"/>
          <p:cNvPicPr>
            <a:picLocks noChangeAspect="1"/>
          </p:cNvPicPr>
          <p:nvPr/>
        </p:nvPicPr>
        <p:blipFill>
          <a:blip r:embed="rId1" cstate="print"/>
          <a:stretch>
            <a:fillRect/>
          </a:stretch>
        </p:blipFill>
        <p:spPr>
          <a:xfrm rot="0">
            <a:off x="1363830" y="2010777"/>
            <a:ext cx="6907631" cy="3989472"/>
          </a:xfrm>
          <a:prstGeom prst="rect"/>
          <a:noFill/>
          <a:ln w="12700" cmpd="sng" cap="flat">
            <a:noFill/>
            <a:prstDash val="solid"/>
            <a:miter/>
          </a:ln>
        </p:spPr>
      </p:pic>
    </p:spTree>
    <p:extLst>
      <p:ext uri="{BB962C8B-B14F-4D97-AF65-F5344CB8AC3E}">
        <p14:creationId xmlns:p14="http://schemas.microsoft.com/office/powerpoint/2010/main" val="14725439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SREENITHI B</dc:title>
  <dc:creator>Sreenithi B</dc:creator>
  <cp:lastModifiedBy>root</cp:lastModifiedBy>
  <cp:revision>118</cp:revision>
  <dcterms:created xsi:type="dcterms:W3CDTF">2024-04-01T16:11:02Z</dcterms:created>
  <dcterms:modified xsi:type="dcterms:W3CDTF">2024-04-05T00:58:47Z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2024-03-31T16:00:00Z</vt:filetime>
  </property>
</Properties>
</file>