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72263-0A3F-047D-76FB-2C698467511A}" v="519" dt="2024-04-04T10:39:18.2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p:scale>
          <a:sx n="98" d="100"/>
          <a:sy n="98" d="100"/>
        </p:scale>
        <p:origin x="11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colab.research.google.com/drive/1IMIAx4udW7TMk51IbinzwX5TmuiWimtI?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233612" y="1524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09725" y="251205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69798" y="891181"/>
            <a:ext cx="6038913" cy="2725105"/>
          </a:xfrm>
          <a:prstGeom prst="rect">
            <a:avLst/>
          </a:prstGeom>
        </p:spPr>
        <p:txBody>
          <a:bodyPr vert="horz" wrap="square" lIns="0" tIns="16510" rIns="0" bIns="0" rtlCol="0">
            <a:spAutoFit/>
          </a:bodyPr>
          <a:lstStyle/>
          <a:p>
            <a:pPr marL="12700">
              <a:lnSpc>
                <a:spcPct val="100000"/>
              </a:lnSpc>
              <a:spcBef>
                <a:spcPts val="130"/>
              </a:spcBef>
            </a:pPr>
            <a:r>
              <a:rPr lang="en-IN" sz="2400" spc="-20" dirty="0" smtClean="0">
                <a:latin typeface="Trebuchet MS"/>
                <a:cs typeface="Trebuchet MS"/>
              </a:rPr>
              <a:t>Sabari </a:t>
            </a:r>
            <a:r>
              <a:rPr lang="en-IN" sz="2400" spc="-20" dirty="0" err="1" smtClean="0">
                <a:latin typeface="Trebuchet MS"/>
                <a:cs typeface="Trebuchet MS"/>
              </a:rPr>
              <a:t>Giridhar</a:t>
            </a:r>
            <a:r>
              <a:rPr lang="en-IN" sz="2400" spc="-20" dirty="0" smtClean="0">
                <a:latin typeface="Trebuchet MS"/>
                <a:cs typeface="Trebuchet MS"/>
              </a:rPr>
              <a:t> N</a:t>
            </a: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
            </a:r>
            <a:br>
              <a:rPr lang="en-IN" sz="2400" spc="-20" dirty="0">
                <a:latin typeface="Trebuchet MS"/>
                <a:cs typeface="Trebuchet MS"/>
              </a:rPr>
            </a:br>
            <a:r>
              <a:rPr lang="en-IN" sz="2400" spc="-20" dirty="0" err="1">
                <a:latin typeface="Trebuchet MS"/>
                <a:cs typeface="Trebuchet MS"/>
              </a:rPr>
              <a:t>Nmid</a:t>
            </a:r>
            <a:r>
              <a:rPr lang="en-IN" sz="2400" spc="-20" dirty="0">
                <a:latin typeface="Trebuchet MS"/>
                <a:cs typeface="Trebuchet MS"/>
              </a:rPr>
              <a:t>:</a:t>
            </a:r>
            <a:br>
              <a:rPr lang="en-IN" sz="2400" spc="-20" dirty="0">
                <a:latin typeface="Trebuchet MS"/>
                <a:cs typeface="Trebuchet MS"/>
              </a:rPr>
            </a:b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Madras Institute of Technology campus, Anna University</a:t>
            </a:r>
            <a:r>
              <a:rPr lang="en-IN" sz="3200" dirty="0">
                <a:latin typeface="Trebuchet MS"/>
                <a:cs typeface="Trebuchet MS"/>
              </a:rPr>
              <a:t/>
            </a:r>
            <a:br>
              <a:rPr lang="en-IN" sz="3200" dirty="0">
                <a:latin typeface="Trebuchet MS"/>
                <a:cs typeface="Trebuchet MS"/>
              </a:rPr>
            </a:br>
            <a:endParaRPr spc="15" dirty="0"/>
          </a:p>
        </p:txBody>
      </p:sp>
      <p:sp>
        <p:nvSpPr>
          <p:cNvPr id="8" name="object 8"/>
          <p:cNvSpPr txBox="1"/>
          <p:nvPr/>
        </p:nvSpPr>
        <p:spPr>
          <a:xfrm>
            <a:off x="4169798" y="4343400"/>
            <a:ext cx="4343400" cy="1120820"/>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CNN </a:t>
            </a:r>
            <a:r>
              <a:rPr lang="en-US" sz="2400" b="1" spc="10" dirty="0" smtClean="0">
                <a:solidFill>
                  <a:srgbClr val="2D936B"/>
                </a:solidFill>
                <a:latin typeface="Trebuchet MS"/>
                <a:cs typeface="Trebuchet MS"/>
              </a:rPr>
              <a:t>Based Stock Price Prediction Using stock Price Dataset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182"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5"/>
          <p:cNvPicPr>
            <a:picLocks noChangeAspect="1"/>
          </p:cNvPicPr>
          <p:nvPr/>
        </p:nvPicPr>
        <p:blipFill rotWithShape="1">
          <a:blip r:embed="rId2"/>
          <a:srcRect t="3833"/>
          <a:stretch/>
        </p:blipFill>
        <p:spPr>
          <a:xfrm>
            <a:off x="695951" y="2520950"/>
            <a:ext cx="5029200" cy="2867025"/>
          </a:xfrm>
          <a:prstGeom prst="rect">
            <a:avLst/>
          </a:prstGeom>
        </p:spPr>
      </p:pic>
      <p:pic>
        <p:nvPicPr>
          <p:cNvPr id="8" name="Picture 7"/>
          <p:cNvPicPr>
            <a:picLocks noChangeAspect="1"/>
          </p:cNvPicPr>
          <p:nvPr/>
        </p:nvPicPr>
        <p:blipFill>
          <a:blip r:embed="rId3"/>
          <a:stretch>
            <a:fillRect/>
          </a:stretch>
        </p:blipFill>
        <p:spPr>
          <a:xfrm>
            <a:off x="5486400" y="2511181"/>
            <a:ext cx="4588504" cy="3186461"/>
          </a:xfrm>
          <a:prstGeom prst="rect">
            <a:avLst/>
          </a:prstGeom>
        </p:spPr>
      </p:pic>
      <p:sp>
        <p:nvSpPr>
          <p:cNvPr id="11" name="TextBox 10"/>
          <p:cNvSpPr txBox="1"/>
          <p:nvPr/>
        </p:nvSpPr>
        <p:spPr>
          <a:xfrm>
            <a:off x="755332" y="1126683"/>
            <a:ext cx="1905000" cy="461665"/>
          </a:xfrm>
          <a:prstGeom prst="rect">
            <a:avLst/>
          </a:prstGeom>
          <a:noFill/>
        </p:spPr>
        <p:txBody>
          <a:bodyPr wrap="square" rtlCol="0">
            <a:spAutoFit/>
          </a:bodyPr>
          <a:lstStyle/>
          <a:p>
            <a:r>
              <a:rPr lang="en-US" sz="2400" dirty="0" smtClean="0">
                <a:latin typeface="Trebuchet MS" panose="020B0603020202020204" pitchFamily="34" charset="0"/>
              </a:rPr>
              <a:t>Demo Link:</a:t>
            </a:r>
            <a:endParaRPr lang="en-US" sz="2400" dirty="0">
              <a:latin typeface="Trebuchet MS" panose="020B0603020202020204" pitchFamily="34" charset="0"/>
            </a:endParaRPr>
          </a:p>
        </p:txBody>
      </p:sp>
      <p:sp>
        <p:nvSpPr>
          <p:cNvPr id="13" name="TextBox 12"/>
          <p:cNvSpPr txBox="1"/>
          <p:nvPr/>
        </p:nvSpPr>
        <p:spPr>
          <a:xfrm>
            <a:off x="838200" y="1752600"/>
            <a:ext cx="7924800" cy="646331"/>
          </a:xfrm>
          <a:prstGeom prst="rect">
            <a:avLst/>
          </a:prstGeom>
          <a:noFill/>
        </p:spPr>
        <p:txBody>
          <a:bodyPr wrap="square" rtlCol="0">
            <a:spAutoFit/>
          </a:bodyPr>
          <a:lstStyle/>
          <a:p>
            <a:r>
              <a:rPr lang="en-US" dirty="0" smtClean="0">
                <a:hlinkClick r:id="rId4"/>
              </a:rPr>
              <a:t>https://colab.research.google.com/drive/1IMIAx4udW7TMk51IbinzwX5TmuiWimtI?usp=sharing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152400"/>
            <a:ext cx="3396602" cy="830997"/>
          </a:xfrm>
          <a:prstGeom prst="rect">
            <a:avLst/>
          </a:prstGeom>
          <a:noFill/>
        </p:spPr>
        <p:txBody>
          <a:bodyPr wrap="square" rtlCol="0">
            <a:spAutoFit/>
          </a:bodyPr>
          <a:lstStyle/>
          <a:p>
            <a:r>
              <a:rPr lang="en-US" sz="4800" dirty="0" err="1" smtClean="0">
                <a:latin typeface="Trebuchet MS" panose="020B0603020202020204" pitchFamily="34" charset="0"/>
              </a:rPr>
              <a:t>Accuuracy</a:t>
            </a:r>
            <a:r>
              <a:rPr lang="en-US" sz="3000" dirty="0" smtClean="0">
                <a:latin typeface="Trebuchet MS" panose="020B0603020202020204" pitchFamily="34" charset="0"/>
              </a:rPr>
              <a:t>:</a:t>
            </a:r>
            <a:endParaRPr lang="en-US" sz="3000" dirty="0">
              <a:latin typeface="Trebuchet MS" panose="020B0603020202020204" pitchFamily="34" charset="0"/>
            </a:endParaRPr>
          </a:p>
        </p:txBody>
      </p:sp>
      <p:pic>
        <p:nvPicPr>
          <p:cNvPr id="9" name="Picture 8"/>
          <p:cNvPicPr>
            <a:picLocks noChangeAspect="1"/>
          </p:cNvPicPr>
          <p:nvPr/>
        </p:nvPicPr>
        <p:blipFill>
          <a:blip r:embed="rId2"/>
          <a:stretch>
            <a:fillRect/>
          </a:stretch>
        </p:blipFill>
        <p:spPr>
          <a:xfrm>
            <a:off x="914400" y="2514600"/>
            <a:ext cx="8001000" cy="3957418"/>
          </a:xfrm>
          <a:prstGeom prst="rect">
            <a:avLst/>
          </a:prstGeom>
        </p:spPr>
      </p:pic>
      <p:pic>
        <p:nvPicPr>
          <p:cNvPr id="11" name="Picture 10"/>
          <p:cNvPicPr>
            <a:picLocks noChangeAspect="1"/>
          </p:cNvPicPr>
          <p:nvPr/>
        </p:nvPicPr>
        <p:blipFill>
          <a:blip r:embed="rId3"/>
          <a:stretch>
            <a:fillRect/>
          </a:stretch>
        </p:blipFill>
        <p:spPr>
          <a:xfrm>
            <a:off x="505968" y="1219200"/>
            <a:ext cx="8409432" cy="1207620"/>
          </a:xfrm>
          <a:prstGeom prst="rect">
            <a:avLst/>
          </a:prstGeom>
        </p:spPr>
      </p:pic>
    </p:spTree>
    <p:extLst>
      <p:ext uri="{BB962C8B-B14F-4D97-AF65-F5344CB8AC3E}">
        <p14:creationId xmlns:p14="http://schemas.microsoft.com/office/powerpoint/2010/main" val="412991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978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05982"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a:extLst>
              <a:ext uri="{FF2B5EF4-FFF2-40B4-BE49-F238E27FC236}">
                <a16:creationId xmlns:a16="http://schemas.microsoft.com/office/drawing/2014/main" xmlns="" id="{B4BBD64D-7CCC-F5FE-7F89-1443B305EFBE}"/>
              </a:ext>
            </a:extLst>
          </p:cNvPr>
          <p:cNvSpPr txBox="1"/>
          <p:nvPr/>
        </p:nvSpPr>
        <p:spPr>
          <a:xfrm>
            <a:off x="2090614" y="2644170"/>
            <a:ext cx="6946555" cy="1077218"/>
          </a:xfrm>
          <a:prstGeom prst="rect">
            <a:avLst/>
          </a:prstGeom>
          <a:noFill/>
        </p:spPr>
        <p:txBody>
          <a:bodyPr wrap="square" lIns="91440" tIns="45720" rIns="91440" bIns="45720" anchor="t">
            <a:spAutoFit/>
          </a:bodyPr>
          <a:lstStyle/>
          <a:p>
            <a:r>
              <a:rPr lang="en-IN" sz="3200" b="1" dirty="0">
                <a:latin typeface="Trebuchet MS"/>
                <a:ea typeface="+mj-ea"/>
              </a:rPr>
              <a:t>CNN based </a:t>
            </a:r>
            <a:r>
              <a:rPr lang="en-IN" sz="3200" b="1" dirty="0" smtClean="0">
                <a:latin typeface="Trebuchet MS"/>
                <a:ea typeface="+mj-ea"/>
              </a:rPr>
              <a:t>stock price Prediction using Stock price Dataset</a:t>
            </a:r>
            <a:endParaRPr lang="en-IN" sz="3200" b="1" dirty="0">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xmlns="" id="{33A4F7BD-3EEF-1AAB-9FF7-25505A322F04}"/>
              </a:ext>
            </a:extLst>
          </p:cNvPr>
          <p:cNvSpPr txBox="1"/>
          <p:nvPr/>
        </p:nvSpPr>
        <p:spPr>
          <a:xfrm>
            <a:off x="1466298" y="1202942"/>
            <a:ext cx="8019828" cy="4801314"/>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b="0" i="0" dirty="0">
                <a:solidFill>
                  <a:srgbClr val="0D0D0D"/>
                </a:solidFill>
                <a:effectLst/>
                <a:latin typeface="Söhne"/>
              </a:rPr>
              <a:t>The agenda of the project is to develop a </a:t>
            </a:r>
            <a:r>
              <a:rPr lang="en-US" b="1" dirty="0">
                <a:solidFill>
                  <a:srgbClr val="0D0D0D"/>
                </a:solidFill>
                <a:latin typeface="Söhne"/>
              </a:rPr>
              <a:t>S</a:t>
            </a:r>
            <a:r>
              <a:rPr lang="en-US" b="1" i="0" dirty="0">
                <a:solidFill>
                  <a:srgbClr val="0D0D0D"/>
                </a:solidFill>
                <a:effectLst/>
                <a:latin typeface="Söhne"/>
              </a:rPr>
              <a:t>entiment analysis system for IMDb movie reviews </a:t>
            </a:r>
            <a:r>
              <a:rPr lang="en-US" b="0" i="0" dirty="0">
                <a:solidFill>
                  <a:srgbClr val="0D0D0D"/>
                </a:solidFill>
                <a:effectLst/>
                <a:latin typeface="Söhne"/>
              </a:rPr>
              <a:t>using convolutional neural networks (CNNs).</a:t>
            </a:r>
            <a:r>
              <a:rPr lang="en-US" dirty="0">
                <a:solidFill>
                  <a:srgbClr val="0D0D0D"/>
                </a:solidFill>
                <a:latin typeface="Söhne"/>
              </a:rPr>
              <a:t> </a:t>
            </a:r>
            <a:endParaRPr lang="en-US" b="0" i="0" dirty="0">
              <a:solidFill>
                <a:srgbClr val="0D0D0D"/>
              </a:solidFill>
              <a:effectLst/>
              <a:latin typeface="Söhne"/>
            </a:endParaRPr>
          </a:p>
          <a:p>
            <a:endParaRPr lang="en-US" dirty="0">
              <a:solidFill>
                <a:srgbClr val="0D0D0D"/>
              </a:solidFill>
              <a:latin typeface="Söhne"/>
            </a:endParaRPr>
          </a:p>
          <a:p>
            <a:pPr marL="342900" indent="-342900">
              <a:buFont typeface="Arial" panose="020B0604020202020204" pitchFamily="34" charset="0"/>
              <a:buChar char="•"/>
            </a:pPr>
            <a:r>
              <a:rPr lang="en-US" dirty="0">
                <a:solidFill>
                  <a:srgbClr val="0D0D0D"/>
                </a:solidFill>
                <a:latin typeface="Söhne"/>
                <a:ea typeface="+mn-lt"/>
                <a:cs typeface="+mn-lt"/>
              </a:rPr>
              <a:t>In this project, we embark on the task of predicting stock market prices using Convolutional Neural Networks (CNNs). Our journey begins with preprocessing the stock market dataset, which involves steps like normalization and feature selection to ensure the data is ready for model training. We then delve into designing a CNN architecture tailored for time-series data analysis, considering factors such as kernel size and filter selection. Once our model is constructed, we train it using historical stock market data, leveraging techniques like batch training and optimization algorithms. Following the training phase, we evaluate the performance of our CNN model using standard metrics such as Mean Absolute Error (MAE) and Mean Squared Error (MSE) to gauge its accuracy and generalization capabilities. Finally, we deploy the trained model, enabling it to make predictions on future stock prices, thereby providing valuable insights for investors and financial analysts in navigating the dynamic world of stock market trading.</a:t>
            </a:r>
            <a:endParaRPr lang="en-US" dirty="0">
              <a:solidFill>
                <a:srgbClr val="0D0D0D"/>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7031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BF6CFBF2-A573-7C67-59FE-BEDD548DF6DC}"/>
              </a:ext>
            </a:extLst>
          </p:cNvPr>
          <p:cNvSpPr txBox="1"/>
          <p:nvPr/>
        </p:nvSpPr>
        <p:spPr>
          <a:xfrm>
            <a:off x="835868" y="2171061"/>
            <a:ext cx="6291415" cy="3200876"/>
          </a:xfrm>
          <a:prstGeom prst="rect">
            <a:avLst/>
          </a:prstGeom>
          <a:noFill/>
        </p:spPr>
        <p:txBody>
          <a:bodyPr wrap="square" lIns="91440" tIns="45720" rIns="91440" bIns="45720" anchor="t">
            <a:spAutoFit/>
          </a:bodyPr>
          <a:lstStyle/>
          <a:p>
            <a:r>
              <a:rPr lang="en-US" dirty="0">
                <a:solidFill>
                  <a:srgbClr val="0D0D0D"/>
                </a:solidFill>
                <a:latin typeface="Arial"/>
                <a:ea typeface="+mn-lt"/>
                <a:cs typeface="+mn-lt"/>
              </a:rPr>
              <a:t>The project endeavors to construct a predictive model utilizing </a:t>
            </a:r>
            <a:r>
              <a:rPr lang="en-US" sz="2200" dirty="0">
                <a:solidFill>
                  <a:srgbClr val="0D0D0D"/>
                </a:solidFill>
                <a:latin typeface="Arial"/>
                <a:ea typeface="+mn-lt"/>
                <a:cs typeface="+mn-lt"/>
              </a:rPr>
              <a:t>Convolutional</a:t>
            </a:r>
            <a:r>
              <a:rPr lang="en-US" dirty="0">
                <a:solidFill>
                  <a:srgbClr val="0D0D0D"/>
                </a:solidFill>
                <a:latin typeface="Arial"/>
                <a:ea typeface="+mn-lt"/>
                <a:cs typeface="+mn-lt"/>
              </a:rPr>
              <a:t> Neural Networks (CNNs) for Stock Market Price Prediction. The stock market dataset encompasses historical data of stock prices, including attributes like opening price, closing price, high and low prices, and trading volume. Through the CNN model, the goal is to forecast future stock prices by analyzing patterns and trends in the historical data. The primary objective is to accurately predict the movement of stock prices, facilitating informed decision-making for investors and traders in financial markets.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8043"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60918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Rectangle 3">
            <a:extLst>
              <a:ext uri="{FF2B5EF4-FFF2-40B4-BE49-F238E27FC236}">
                <a16:creationId xmlns:a16="http://schemas.microsoft.com/office/drawing/2014/main" xmlns="" id="{A5E7B8F8-7C65-4D93-ABF2-8A29E2D5E511}"/>
              </a:ext>
            </a:extLst>
          </p:cNvPr>
          <p:cNvSpPr>
            <a:spLocks noChangeArrowheads="1"/>
          </p:cNvSpPr>
          <p:nvPr/>
        </p:nvSpPr>
        <p:spPr bwMode="auto">
          <a:xfrm>
            <a:off x="675709" y="1353425"/>
            <a:ext cx="77724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project </a:t>
            </a:r>
            <a:r>
              <a:rPr lang="en-US" sz="2200" dirty="0">
                <a:solidFill>
                  <a:srgbClr val="0D0D0D"/>
                </a:solidFill>
                <a:latin typeface="Arial"/>
                <a:ea typeface="+mn-lt"/>
                <a:cs typeface="+mn-lt"/>
              </a:rPr>
              <a:t>revolves around utilizing a dataset sourced from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stock market</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containing historical stock prices and relevant attributes</a:t>
            </a:r>
            <a:r>
              <a:rPr kumimoji="0" lang="en-US" sz="2200" b="0" i="0" u="none" strike="noStrike" cap="none" normalizeH="0" baseline="0" dirty="0">
                <a:ln>
                  <a:noFill/>
                </a:ln>
                <a:solidFill>
                  <a:srgbClr val="0D0D0D"/>
                </a:solidFill>
                <a:effectLst/>
                <a:latin typeface="Arial"/>
                <a:ea typeface="+mn-lt"/>
                <a:cs typeface="+mn-lt"/>
              </a:rPr>
              <a:t>, for training and </a:t>
            </a:r>
            <a:r>
              <a:rPr lang="en-US" sz="2200" dirty="0">
                <a:solidFill>
                  <a:srgbClr val="0D0D0D"/>
                </a:solidFill>
                <a:latin typeface="Arial"/>
                <a:ea typeface="+mn-lt"/>
                <a:cs typeface="+mn-lt"/>
              </a:rPr>
              <a:t>evaluating a Convolutional Neural Network (CNN) model</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The dataset is partitioned into a training set and </a:t>
            </a:r>
            <a:r>
              <a:rPr kumimoji="0" lang="en-US" sz="2200" b="0" i="0" u="none" strike="noStrike" cap="none" normalizeH="0" baseline="0" dirty="0">
                <a:ln>
                  <a:noFill/>
                </a:ln>
                <a:solidFill>
                  <a:srgbClr val="0D0D0D"/>
                </a:solidFill>
                <a:effectLst/>
                <a:latin typeface="Arial"/>
                <a:ea typeface="+mn-lt"/>
                <a:cs typeface="+mn-lt"/>
              </a:rPr>
              <a:t>a </a:t>
            </a:r>
            <a:r>
              <a:rPr lang="en-US" sz="2200" dirty="0">
                <a:solidFill>
                  <a:srgbClr val="0D0D0D"/>
                </a:solidFill>
                <a:latin typeface="Arial"/>
                <a:ea typeface="+mn-lt"/>
                <a:cs typeface="+mn-lt"/>
              </a:rPr>
              <a:t>test set</a:t>
            </a:r>
            <a:r>
              <a:rPr kumimoji="0" lang="en-US" sz="2200" b="0" i="0" u="none" strike="noStrike" cap="none" normalizeH="0" baseline="0" dirty="0">
                <a:ln>
                  <a:noFill/>
                </a:ln>
                <a:solidFill>
                  <a:srgbClr val="0D0D0D"/>
                </a:solidFill>
                <a:effectLst/>
                <a:latin typeface="Arial"/>
                <a:ea typeface="+mn-lt"/>
                <a:cs typeface="+mn-lt"/>
              </a:rPr>
              <a:t>, with the </a:t>
            </a:r>
            <a:r>
              <a:rPr lang="en-US" sz="2200" dirty="0">
                <a:solidFill>
                  <a:srgbClr val="0D0D0D"/>
                </a:solidFill>
                <a:latin typeface="Arial"/>
                <a:ea typeface="+mn-lt"/>
                <a:cs typeface="+mn-lt"/>
              </a:rPr>
              <a:t>former utilized to train the CNN while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latter reserved </a:t>
            </a:r>
            <a:r>
              <a:rPr kumimoji="0" lang="en-US" sz="2200" b="0" i="0" u="none" strike="noStrike" cap="none" normalizeH="0" baseline="0" dirty="0">
                <a:ln>
                  <a:noFill/>
                </a:ln>
                <a:solidFill>
                  <a:srgbClr val="0D0D0D"/>
                </a:solidFill>
                <a:effectLst/>
                <a:latin typeface="Arial"/>
                <a:ea typeface="+mn-lt"/>
                <a:cs typeface="+mn-lt"/>
              </a:rPr>
              <a:t>for </a:t>
            </a:r>
            <a:r>
              <a:rPr lang="en-US" sz="2200" dirty="0">
                <a:solidFill>
                  <a:srgbClr val="0D0D0D"/>
                </a:solidFill>
                <a:latin typeface="Arial"/>
                <a:ea typeface="+mn-lt"/>
                <a:cs typeface="+mn-lt"/>
              </a:rPr>
              <a:t>evaluating its performance</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primary objective </a:t>
            </a:r>
            <a:r>
              <a:rPr kumimoji="0" lang="en-US" sz="2200" b="0" i="0" u="none" strike="noStrike" cap="none" normalizeH="0" baseline="0" dirty="0">
                <a:ln>
                  <a:noFill/>
                </a:ln>
                <a:solidFill>
                  <a:srgbClr val="0D0D0D"/>
                </a:solidFill>
                <a:effectLst/>
                <a:latin typeface="Arial"/>
                <a:ea typeface="+mn-lt"/>
                <a:cs typeface="+mn-lt"/>
              </a:rPr>
              <a:t>is to develop a robust CNN model capable of </a:t>
            </a:r>
            <a:r>
              <a:rPr lang="en-US" sz="2200" dirty="0">
                <a:solidFill>
                  <a:srgbClr val="0D0D0D"/>
                </a:solidFill>
                <a:latin typeface="Arial"/>
                <a:ea typeface="+mn-lt"/>
                <a:cs typeface="+mn-lt"/>
              </a:rPr>
              <a:t>effectively predicting future stock prices by discerning patterns </a:t>
            </a:r>
            <a:r>
              <a:rPr kumimoji="0" lang="en-US" sz="2200" b="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trends from historical data</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performance </a:t>
            </a:r>
            <a:r>
              <a:rPr lang="en-US" sz="2200" dirty="0">
                <a:solidFill>
                  <a:srgbClr val="0D0D0D"/>
                </a:solidFill>
                <a:latin typeface="Arial"/>
                <a:ea typeface="+mn-lt"/>
                <a:cs typeface="+mn-lt"/>
              </a:rPr>
              <a:t>of the CNN model </a:t>
            </a:r>
            <a:r>
              <a:rPr kumimoji="0" lang="en-US" sz="2200" b="0" i="0" u="none" strike="noStrike" cap="none" normalizeH="0" baseline="0" dirty="0">
                <a:ln>
                  <a:noFill/>
                </a:ln>
                <a:solidFill>
                  <a:srgbClr val="0D0D0D"/>
                </a:solidFill>
                <a:effectLst/>
                <a:latin typeface="Arial"/>
                <a:ea typeface="+mn-lt"/>
                <a:cs typeface="+mn-lt"/>
              </a:rPr>
              <a:t>will be </a:t>
            </a:r>
            <a:r>
              <a:rPr lang="en-US" sz="2200" dirty="0">
                <a:solidFill>
                  <a:srgbClr val="0D0D0D"/>
                </a:solidFill>
                <a:latin typeface="Arial"/>
                <a:ea typeface="+mn-lt"/>
                <a:cs typeface="+mn-lt"/>
              </a:rPr>
              <a:t>gauged using </a:t>
            </a:r>
            <a:r>
              <a:rPr kumimoji="0" lang="en-US" sz="2200" b="0" i="0" u="none" strike="noStrike" cap="none" normalizeH="0" baseline="0" dirty="0">
                <a:ln>
                  <a:noFill/>
                </a:ln>
                <a:solidFill>
                  <a:srgbClr val="0D0D0D"/>
                </a:solidFill>
                <a:effectLst/>
                <a:latin typeface="Arial"/>
                <a:ea typeface="+mn-lt"/>
                <a:cs typeface="+mn-lt"/>
              </a:rPr>
              <a:t>metrics such as </a:t>
            </a:r>
            <a:r>
              <a:rPr lang="en-US" sz="2200" dirty="0">
                <a:solidFill>
                  <a:srgbClr val="0D0D0D"/>
                </a:solidFill>
                <a:latin typeface="Arial"/>
                <a:ea typeface="+mn-lt"/>
                <a:cs typeface="+mn-lt"/>
              </a:rPr>
              <a:t>Mean Absolute Error (MAE), Mean Squared Error (MSE), </a:t>
            </a:r>
            <a:r>
              <a:rPr kumimoji="0" lang="en-US" sz="220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Root Mean Squared Error (RMSE), </a:t>
            </a:r>
            <a:r>
              <a:rPr kumimoji="0" lang="en-US" sz="2200" b="0" i="0" u="none" strike="noStrike" cap="none" normalizeH="0" baseline="0" dirty="0">
                <a:ln>
                  <a:noFill/>
                </a:ln>
                <a:solidFill>
                  <a:srgbClr val="0D0D0D"/>
                </a:solidFill>
                <a:effectLst/>
                <a:latin typeface="Arial"/>
                <a:ea typeface="+mn-lt"/>
                <a:cs typeface="+mn-lt"/>
              </a:rPr>
              <a:t>ensuring its </a:t>
            </a:r>
            <a:r>
              <a:rPr lang="en-US" sz="2200" dirty="0">
                <a:solidFill>
                  <a:srgbClr val="0D0D0D"/>
                </a:solidFill>
                <a:latin typeface="Arial"/>
                <a:ea typeface="+mn-lt"/>
                <a:cs typeface="+mn-lt"/>
              </a:rPr>
              <a:t>efficacy </a:t>
            </a:r>
            <a:r>
              <a:rPr kumimoji="0" lang="en-US" sz="2200" b="0" i="0" u="none" strike="noStrike" cap="none" normalizeH="0" baseline="0" dirty="0">
                <a:ln>
                  <a:noFill/>
                </a:ln>
                <a:solidFill>
                  <a:srgbClr val="0D0D0D"/>
                </a:solidFill>
                <a:effectLst/>
                <a:latin typeface="Arial"/>
                <a:ea typeface="+mn-lt"/>
                <a:cs typeface="+mn-lt"/>
              </a:rPr>
              <a:t>in practical </a:t>
            </a:r>
            <a:r>
              <a:rPr lang="en-US" sz="2200" dirty="0">
                <a:solidFill>
                  <a:srgbClr val="0D0D0D"/>
                </a:solidFill>
                <a:latin typeface="Arial"/>
                <a:ea typeface="+mn-lt"/>
                <a:cs typeface="+mn-lt"/>
              </a:rPr>
              <a:t>stock market price prediction </a:t>
            </a:r>
            <a:r>
              <a:rPr kumimoji="0" lang="en-US" sz="2200" b="0" i="0" u="none" strike="noStrike" cap="none" normalizeH="0" baseline="0" dirty="0">
                <a:ln>
                  <a:noFill/>
                </a:ln>
                <a:solidFill>
                  <a:srgbClr val="0D0D0D"/>
                </a:solidFill>
                <a:effectLst/>
                <a:latin typeface="Arial"/>
                <a:ea typeface="+mn-lt"/>
                <a:cs typeface="+mn-lt"/>
              </a:rPr>
              <a:t>applications.</a:t>
            </a:r>
            <a:endParaRPr lang="en-US" sz="2200" dirty="0">
              <a:solidFill>
                <a:srgbClr val="0D0D0D"/>
              </a:solidFill>
              <a:latin typeface="Arial"/>
              <a:ea typeface="+mn-lt"/>
              <a:cs typeface="+mn-lt"/>
            </a:endParaRPr>
          </a:p>
          <a:p>
            <a:pPr marL="285750" marR="0" lvl="0" indent="-285750" algn="l" defTabSz="914400">
              <a:lnSpc>
                <a:spcPct val="100000"/>
              </a:lnSpc>
              <a:spcBef>
                <a:spcPct val="0"/>
              </a:spcBef>
              <a:spcAft>
                <a:spcPct val="0"/>
              </a:spcAft>
              <a:buClrTx/>
              <a:buSzTx/>
              <a:buFont typeface="Arial" panose="020B0604020202020204" pitchFamily="34" charset="0"/>
              <a:buChar char="•"/>
              <a:tabLst/>
            </a:pPr>
            <a:endParaRPr lang="en-US" altLang="en-US" sz="2200" b="0" i="0" u="none" strike="noStrike" cap="none" normalizeH="0" baseline="0" dirty="0">
              <a:ln>
                <a:noFill/>
              </a:ln>
              <a:effectLst/>
              <a:latin typeface="Arial" panose="020B0604020202020204" pitchFamily="34" charset="0"/>
              <a:cs typeface="Arial"/>
            </a:endParaRPr>
          </a:p>
        </p:txBody>
      </p:sp>
      <p:sp>
        <p:nvSpPr>
          <p:cNvPr id="15" name="Rectangle 4">
            <a:extLst>
              <a:ext uri="{FF2B5EF4-FFF2-40B4-BE49-F238E27FC236}">
                <a16:creationId xmlns:a16="http://schemas.microsoft.com/office/drawing/2014/main" xmlns="" id="{952468FD-3BA2-0D36-4D74-D8DE5AAC073C}"/>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15200" y="1095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0F770E63-6145-6836-723B-CB09D6CA5F3F}"/>
              </a:ext>
            </a:extLst>
          </p:cNvPr>
          <p:cNvSpPr txBox="1"/>
          <p:nvPr/>
        </p:nvSpPr>
        <p:spPr>
          <a:xfrm>
            <a:off x="695763" y="1824826"/>
            <a:ext cx="7564758" cy="4278094"/>
          </a:xfrm>
          <a:prstGeom prst="rect">
            <a:avLst/>
          </a:prstGeom>
          <a:noFill/>
        </p:spPr>
        <p:txBody>
          <a:bodyPr wrap="square" lIns="91440" tIns="45720" rIns="91440" bIns="45720" anchor="t">
            <a:spAutoFit/>
          </a:bodyPr>
          <a:lstStyle/>
          <a:p>
            <a:pPr>
              <a:buFont typeface="Arial"/>
              <a:buChar char="•"/>
            </a:pPr>
            <a:r>
              <a:rPr lang="en-US" sz="1700" b="1" dirty="0">
                <a:solidFill>
                  <a:srgbClr val="0D0D0D"/>
                </a:solidFill>
                <a:latin typeface="Arial"/>
                <a:ea typeface="+mn-lt"/>
                <a:cs typeface="+mn-lt"/>
              </a:rPr>
              <a:t>Stock Market Investors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Individuals involved in stock market trading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leverage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make informed investment decisions by predicting future stock prices and understanding market trends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Analysts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Professionals in the finance industry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utilize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analyze historical stock data, identify patterns,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generate insights to support </a:t>
            </a:r>
            <a:r>
              <a:rPr lang="en-US" sz="1700" b="0" i="0" dirty="0">
                <a:solidFill>
                  <a:srgbClr val="0D0D0D"/>
                </a:solidFill>
                <a:effectLst/>
                <a:latin typeface="Arial"/>
                <a:ea typeface="+mn-lt"/>
                <a:cs typeface="+mn-lt"/>
              </a:rPr>
              <a:t>their </a:t>
            </a:r>
            <a:r>
              <a:rPr lang="en-US" sz="1700" dirty="0">
                <a:solidFill>
                  <a:srgbClr val="0D0D0D"/>
                </a:solidFill>
                <a:latin typeface="Arial"/>
                <a:ea typeface="+mn-lt"/>
                <a:cs typeface="+mn-lt"/>
              </a:rPr>
              <a:t>investment strategies and recommendations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Algorithmic Traders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Traders employing algorithmic trading strategies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integrate </a:t>
            </a:r>
            <a:r>
              <a:rPr lang="en-US" sz="1700" b="0" i="0" dirty="0">
                <a:solidFill>
                  <a:srgbClr val="0D0D0D"/>
                </a:solidFill>
                <a:effectLst/>
                <a:latin typeface="Arial"/>
                <a:ea typeface="+mn-lt"/>
                <a:cs typeface="+mn-lt"/>
              </a:rPr>
              <a:t>the model </a:t>
            </a:r>
            <a:r>
              <a:rPr lang="en-US" sz="1700" dirty="0">
                <a:solidFill>
                  <a:srgbClr val="0D0D0D"/>
                </a:solidFill>
                <a:latin typeface="Arial"/>
                <a:ea typeface="+mn-lt"/>
                <a:cs typeface="+mn-lt"/>
              </a:rPr>
              <a:t>into their trading algorithms </a:t>
            </a:r>
            <a:r>
              <a:rPr lang="en-US" sz="1700" b="0" i="0" dirty="0">
                <a:solidFill>
                  <a:srgbClr val="0D0D0D"/>
                </a:solidFill>
                <a:effectLst/>
                <a:latin typeface="Arial"/>
                <a:ea typeface="+mn-lt"/>
                <a:cs typeface="+mn-lt"/>
              </a:rPr>
              <a:t>to </a:t>
            </a:r>
            <a:r>
              <a:rPr lang="en-US" sz="1700" dirty="0">
                <a:solidFill>
                  <a:srgbClr val="0D0D0D"/>
                </a:solidFill>
                <a:latin typeface="Arial"/>
                <a:ea typeface="+mn-lt"/>
                <a:cs typeface="+mn-lt"/>
              </a:rPr>
              <a:t>automate buy/sell decisions </a:t>
            </a:r>
            <a:r>
              <a:rPr lang="en-US" sz="1700" b="0" i="0" dirty="0">
                <a:solidFill>
                  <a:srgbClr val="0D0D0D"/>
                </a:solidFill>
                <a:effectLst/>
                <a:latin typeface="Arial"/>
                <a:ea typeface="+mn-lt"/>
                <a:cs typeface="+mn-lt"/>
              </a:rPr>
              <a:t>based on </a:t>
            </a:r>
            <a:r>
              <a:rPr lang="en-US" sz="1700" dirty="0">
                <a:solidFill>
                  <a:srgbClr val="0D0D0D"/>
                </a:solidFill>
                <a:latin typeface="Arial"/>
                <a:ea typeface="+mn-lt"/>
                <a:cs typeface="+mn-lt"/>
              </a:rPr>
              <a:t>predicted stock price movements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Portfolio Managers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Managers responsible for overseeing investment portfolios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incorporate </a:t>
            </a:r>
            <a:r>
              <a:rPr lang="en-US" sz="1700" b="0" i="0" dirty="0">
                <a:solidFill>
                  <a:srgbClr val="0D0D0D"/>
                </a:solidFill>
                <a:effectLst/>
                <a:latin typeface="Arial"/>
                <a:ea typeface="+mn-lt"/>
                <a:cs typeface="+mn-lt"/>
              </a:rPr>
              <a:t>the </a:t>
            </a:r>
            <a:r>
              <a:rPr lang="en-US" sz="1700" dirty="0">
                <a:solidFill>
                  <a:srgbClr val="0D0D0D"/>
                </a:solidFill>
                <a:latin typeface="Arial"/>
                <a:ea typeface="+mn-lt"/>
                <a:cs typeface="+mn-lt"/>
              </a:rPr>
              <a:t>model's predictions </a:t>
            </a:r>
            <a:r>
              <a:rPr lang="en-US" sz="1700" b="0" i="0" dirty="0">
                <a:solidFill>
                  <a:srgbClr val="0D0D0D"/>
                </a:solidFill>
                <a:effectLst/>
                <a:latin typeface="Arial"/>
                <a:ea typeface="+mn-lt"/>
                <a:cs typeface="+mn-lt"/>
              </a:rPr>
              <a:t>into </a:t>
            </a:r>
            <a:r>
              <a:rPr lang="en-US" sz="1700" dirty="0">
                <a:solidFill>
                  <a:srgbClr val="0D0D0D"/>
                </a:solidFill>
                <a:latin typeface="Arial"/>
                <a:ea typeface="+mn-lt"/>
                <a:cs typeface="+mn-lt"/>
              </a:rPr>
              <a:t>their portfolio management strategies to optimize asset allocation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risk management</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Institutions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Banks, hedge funds,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other financial institutions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deploy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enhance their trading strategies, risk assessment processes,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overall decision-making in stock market investments</a:t>
            </a:r>
            <a:r>
              <a:rPr lang="en-US" sz="1700" b="0" i="0" dirty="0">
                <a:solidFill>
                  <a:srgbClr val="0D0D0D"/>
                </a:solidFill>
                <a:effectLst/>
                <a:latin typeface="Arial"/>
                <a:ea typeface="+mn-lt"/>
                <a:cs typeface="+mn-lt"/>
              </a:rPr>
              <a:t>.</a:t>
            </a:r>
            <a:endParaRPr lang="en-US" sz="1700">
              <a:latin typeface="Arial"/>
              <a:ea typeface="+mn-lt"/>
              <a:cs typeface="+mn-lt"/>
            </a:endParaRPr>
          </a:p>
          <a:p>
            <a:pPr algn="l">
              <a:buAutoNum type="arabicPeriod"/>
            </a:pPr>
            <a:endParaRPr lang="en-US" sz="1700"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1078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391B91C1-BA77-ACAB-4982-BAE3A32E5A28}"/>
              </a:ext>
            </a:extLst>
          </p:cNvPr>
          <p:cNvSpPr txBox="1"/>
          <p:nvPr/>
        </p:nvSpPr>
        <p:spPr>
          <a:xfrm>
            <a:off x="2905023" y="1215691"/>
            <a:ext cx="6762750" cy="7017306"/>
          </a:xfrm>
          <a:prstGeom prst="rect">
            <a:avLst/>
          </a:prstGeom>
          <a:noFill/>
        </p:spPr>
        <p:txBody>
          <a:bodyPr wrap="square" lIns="91440" tIns="45720" rIns="91440" bIns="45720" anchor="t">
            <a:spAutoFit/>
          </a:bodyPr>
          <a:lstStyle/>
          <a:p>
            <a:pPr>
              <a:buFont typeface="Arial"/>
              <a:buChar char="•"/>
            </a:pPr>
            <a:r>
              <a:rPr lang="en-US" dirty="0">
                <a:solidFill>
                  <a:srgbClr val="0D0D0D"/>
                </a:solidFill>
                <a:ea typeface="+mn-lt"/>
                <a:cs typeface="+mn-lt"/>
              </a:rPr>
              <a:t>Predictive Stock Price </a:t>
            </a:r>
            <a:r>
              <a:rPr lang="en-US" i="0" dirty="0">
                <a:solidFill>
                  <a:srgbClr val="0D0D0D"/>
                </a:solidFill>
                <a:effectLst/>
                <a:ea typeface="+mn-lt"/>
                <a:cs typeface="+mn-lt"/>
              </a:rPr>
              <a:t>Analysis:</a:t>
            </a:r>
            <a:r>
              <a:rPr lang="en-US" b="0" i="0" dirty="0">
                <a:solidFill>
                  <a:srgbClr val="0D0D0D"/>
                </a:solidFill>
                <a:effectLst/>
                <a:ea typeface="+mn-lt"/>
                <a:cs typeface="+mn-lt"/>
              </a:rPr>
              <a:t> </a:t>
            </a:r>
            <a:r>
              <a:rPr lang="en-US" dirty="0">
                <a:solidFill>
                  <a:srgbClr val="0D0D0D"/>
                </a:solidFill>
                <a:ea typeface="+mn-lt"/>
                <a:cs typeface="+mn-lt"/>
              </a:rPr>
              <a:t>Our solution </a:t>
            </a:r>
            <a:r>
              <a:rPr lang="en-US" b="0" i="0" dirty="0">
                <a:solidFill>
                  <a:srgbClr val="0D0D0D"/>
                </a:solidFill>
                <a:effectLst/>
                <a:ea typeface="+mn-lt"/>
                <a:cs typeface="+mn-lt"/>
              </a:rPr>
              <a:t>automates the process of analyzing </a:t>
            </a:r>
            <a:r>
              <a:rPr lang="en-US" dirty="0">
                <a:solidFill>
                  <a:srgbClr val="0D0D0D"/>
                </a:solidFill>
                <a:ea typeface="+mn-lt"/>
                <a:cs typeface="+mn-lt"/>
              </a:rPr>
              <a:t>historical stock market data and predicting future stock prices</a:t>
            </a:r>
            <a:r>
              <a:rPr lang="en-US" b="0" i="0" dirty="0">
                <a:solidFill>
                  <a:srgbClr val="0D0D0D"/>
                </a:solidFill>
                <a:effectLst/>
                <a:ea typeface="+mn-lt"/>
                <a:cs typeface="+mn-lt"/>
              </a:rPr>
              <a:t>, </a:t>
            </a:r>
            <a:r>
              <a:rPr lang="en-US" dirty="0">
                <a:solidFill>
                  <a:srgbClr val="0D0D0D"/>
                </a:solidFill>
                <a:ea typeface="+mn-lt"/>
                <a:cs typeface="+mn-lt"/>
              </a:rPr>
              <a:t>streamlining decision-making for investors </a:t>
            </a:r>
            <a:r>
              <a:rPr lang="en-US" b="0" i="0" dirty="0">
                <a:solidFill>
                  <a:srgbClr val="0D0D0D"/>
                </a:solidFill>
                <a:effectLst/>
                <a:ea typeface="+mn-lt"/>
                <a:cs typeface="+mn-lt"/>
              </a:rPr>
              <a:t>and </a:t>
            </a:r>
            <a:r>
              <a:rPr lang="en-US" dirty="0">
                <a:solidFill>
                  <a:srgbClr val="0D0D0D"/>
                </a:solidFill>
                <a:ea typeface="+mn-lt"/>
                <a:cs typeface="+mn-lt"/>
              </a:rPr>
              <a:t>traders </a:t>
            </a:r>
            <a:r>
              <a:rPr lang="en-US" b="0" i="0" dirty="0">
                <a:solidFill>
                  <a:srgbClr val="0D0D0D"/>
                </a:solidFill>
                <a:effectLst/>
                <a:ea typeface="+mn-lt"/>
                <a:cs typeface="+mn-lt"/>
              </a:rPr>
              <a:t>compared to manual analysis.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Improved </a:t>
            </a:r>
            <a:r>
              <a:rPr lang="en-US" i="0" dirty="0">
                <a:solidFill>
                  <a:srgbClr val="0D0D0D"/>
                </a:solidFill>
                <a:effectLst/>
                <a:ea typeface="+mn-lt"/>
                <a:cs typeface="+mn-lt"/>
              </a:rPr>
              <a:t>Accuracy:</a:t>
            </a:r>
            <a:r>
              <a:rPr lang="en-US" b="0" i="0" dirty="0">
                <a:solidFill>
                  <a:srgbClr val="0D0D0D"/>
                </a:solidFill>
                <a:effectLst/>
                <a:ea typeface="+mn-lt"/>
                <a:cs typeface="+mn-lt"/>
              </a:rPr>
              <a:t> By </a:t>
            </a:r>
            <a:r>
              <a:rPr lang="en-US" dirty="0">
                <a:solidFill>
                  <a:srgbClr val="0D0D0D"/>
                </a:solidFill>
                <a:ea typeface="+mn-lt"/>
                <a:cs typeface="+mn-lt"/>
              </a:rPr>
              <a:t>harnessing the power of Convolutional Neural Networks </a:t>
            </a:r>
            <a:r>
              <a:rPr lang="en-US" b="0" i="0" dirty="0">
                <a:solidFill>
                  <a:srgbClr val="0D0D0D"/>
                </a:solidFill>
                <a:effectLst/>
                <a:ea typeface="+mn-lt"/>
                <a:cs typeface="+mn-lt"/>
              </a:rPr>
              <a:t>(CNNs), </a:t>
            </a:r>
            <a:r>
              <a:rPr lang="en-US" dirty="0">
                <a:solidFill>
                  <a:srgbClr val="0D0D0D"/>
                </a:solidFill>
                <a:ea typeface="+mn-lt"/>
                <a:cs typeface="+mn-lt"/>
              </a:rPr>
              <a:t>our </a:t>
            </a:r>
            <a:r>
              <a:rPr lang="en-US" b="0" i="0" dirty="0">
                <a:solidFill>
                  <a:srgbClr val="0D0D0D"/>
                </a:solidFill>
                <a:effectLst/>
                <a:ea typeface="+mn-lt"/>
                <a:cs typeface="+mn-lt"/>
              </a:rPr>
              <a:t>model can capture </a:t>
            </a:r>
            <a:r>
              <a:rPr lang="en-US" dirty="0">
                <a:solidFill>
                  <a:srgbClr val="0D0D0D"/>
                </a:solidFill>
                <a:ea typeface="+mn-lt"/>
                <a:cs typeface="+mn-lt"/>
              </a:rPr>
              <a:t>intricate </a:t>
            </a:r>
            <a:r>
              <a:rPr lang="en-US" b="0" i="0" dirty="0">
                <a:solidFill>
                  <a:srgbClr val="0D0D0D"/>
                </a:solidFill>
                <a:effectLst/>
                <a:ea typeface="+mn-lt"/>
                <a:cs typeface="+mn-lt"/>
              </a:rPr>
              <a:t>patterns and </a:t>
            </a:r>
            <a:r>
              <a:rPr lang="en-US" dirty="0">
                <a:solidFill>
                  <a:srgbClr val="0D0D0D"/>
                </a:solidFill>
                <a:ea typeface="+mn-lt"/>
                <a:cs typeface="+mn-lt"/>
              </a:rPr>
              <a:t>trends </a:t>
            </a:r>
            <a:r>
              <a:rPr lang="en-US" b="0" i="0" dirty="0">
                <a:solidFill>
                  <a:srgbClr val="0D0D0D"/>
                </a:solidFill>
                <a:effectLst/>
                <a:ea typeface="+mn-lt"/>
                <a:cs typeface="+mn-lt"/>
              </a:rPr>
              <a:t>in </a:t>
            </a:r>
            <a:r>
              <a:rPr lang="en-US" dirty="0">
                <a:solidFill>
                  <a:srgbClr val="0D0D0D"/>
                </a:solidFill>
                <a:ea typeface="+mn-lt"/>
                <a:cs typeface="+mn-lt"/>
              </a:rPr>
              <a:t>stock market data</a:t>
            </a:r>
            <a:r>
              <a:rPr lang="en-US" b="0" i="0" dirty="0">
                <a:solidFill>
                  <a:srgbClr val="0D0D0D"/>
                </a:solidFill>
                <a:effectLst/>
                <a:ea typeface="+mn-lt"/>
                <a:cs typeface="+mn-lt"/>
              </a:rPr>
              <a:t>, </a:t>
            </a:r>
            <a:r>
              <a:rPr lang="en-US" dirty="0">
                <a:solidFill>
                  <a:srgbClr val="0D0D0D"/>
                </a:solidFill>
                <a:ea typeface="+mn-lt"/>
                <a:cs typeface="+mn-lt"/>
              </a:rPr>
              <a:t>resulting in </a:t>
            </a:r>
            <a:r>
              <a:rPr lang="en-US" b="0" i="0" dirty="0">
                <a:solidFill>
                  <a:srgbClr val="0D0D0D"/>
                </a:solidFill>
                <a:effectLst/>
                <a:ea typeface="+mn-lt"/>
                <a:cs typeface="+mn-lt"/>
              </a:rPr>
              <a:t>more </a:t>
            </a:r>
            <a:r>
              <a:rPr lang="en-US" dirty="0">
                <a:solidFill>
                  <a:srgbClr val="0D0D0D"/>
                </a:solidFill>
                <a:ea typeface="+mn-lt"/>
                <a:cs typeface="+mn-lt"/>
              </a:rPr>
              <a:t>precise stock price predictions </a:t>
            </a:r>
            <a:r>
              <a:rPr lang="en-US" b="0" i="0" dirty="0">
                <a:solidFill>
                  <a:srgbClr val="0D0D0D"/>
                </a:solidFill>
                <a:effectLst/>
                <a:ea typeface="+mn-lt"/>
                <a:cs typeface="+mn-lt"/>
              </a:rPr>
              <a:t>compared to traditional methods.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sz="1800" dirty="0">
                <a:solidFill>
                  <a:srgbClr val="0D0D0D"/>
                </a:solidFill>
                <a:ea typeface="+mn-lt"/>
                <a:cs typeface="+mn-lt"/>
              </a:rPr>
              <a:t>Proposed Model Accuracy: </a:t>
            </a:r>
            <a:r>
              <a:rPr lang="en-US" dirty="0" smtClean="0">
                <a:solidFill>
                  <a:srgbClr val="0D0D0D"/>
                </a:solidFill>
                <a:ea typeface="+mn-lt"/>
                <a:cs typeface="+mn-lt"/>
              </a:rPr>
              <a:t>0.98</a:t>
            </a:r>
            <a:endParaRPr lang="en-US" dirty="0">
              <a:solidFill>
                <a:srgbClr val="000000"/>
              </a:solidFill>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i="0" dirty="0">
                <a:solidFill>
                  <a:srgbClr val="0D0D0D"/>
                </a:solidFill>
                <a:effectLst/>
                <a:ea typeface="+mn-lt"/>
                <a:cs typeface="+mn-lt"/>
              </a:rPr>
              <a:t>Scalability:</a:t>
            </a:r>
            <a:r>
              <a:rPr lang="en-US" b="0" i="0" dirty="0">
                <a:solidFill>
                  <a:srgbClr val="0D0D0D"/>
                </a:solidFill>
                <a:effectLst/>
                <a:ea typeface="+mn-lt"/>
                <a:cs typeface="+mn-lt"/>
              </a:rPr>
              <a:t> The model </a:t>
            </a:r>
            <a:r>
              <a:rPr lang="en-US" dirty="0">
                <a:solidFill>
                  <a:srgbClr val="0D0D0D"/>
                </a:solidFill>
                <a:ea typeface="+mn-lt"/>
                <a:cs typeface="+mn-lt"/>
              </a:rPr>
              <a:t>is designed to </a:t>
            </a:r>
            <a:r>
              <a:rPr lang="en-US" b="0" i="0" dirty="0">
                <a:solidFill>
                  <a:srgbClr val="0D0D0D"/>
                </a:solidFill>
                <a:effectLst/>
                <a:ea typeface="+mn-lt"/>
                <a:cs typeface="+mn-lt"/>
              </a:rPr>
              <a:t>handle large </a:t>
            </a:r>
            <a:r>
              <a:rPr lang="en-US" dirty="0">
                <a:solidFill>
                  <a:srgbClr val="0D0D0D"/>
                </a:solidFill>
                <a:ea typeface="+mn-lt"/>
                <a:cs typeface="+mn-lt"/>
              </a:rPr>
              <a:t>datasets </a:t>
            </a:r>
            <a:r>
              <a:rPr lang="en-US" b="0" i="0" dirty="0">
                <a:solidFill>
                  <a:srgbClr val="0D0D0D"/>
                </a:solidFill>
                <a:effectLst/>
                <a:ea typeface="+mn-lt"/>
                <a:cs typeface="+mn-lt"/>
              </a:rPr>
              <a:t>of </a:t>
            </a:r>
            <a:r>
              <a:rPr lang="en-US" dirty="0">
                <a:solidFill>
                  <a:srgbClr val="0D0D0D"/>
                </a:solidFill>
                <a:ea typeface="+mn-lt"/>
                <a:cs typeface="+mn-lt"/>
              </a:rPr>
              <a:t>historical stock prices</a:t>
            </a:r>
            <a:r>
              <a:rPr lang="en-US" b="0" i="0" dirty="0">
                <a:solidFill>
                  <a:srgbClr val="0D0D0D"/>
                </a:solidFill>
                <a:effectLst/>
                <a:ea typeface="+mn-lt"/>
                <a:cs typeface="+mn-lt"/>
              </a:rPr>
              <a:t>, making it scalable for analyzing </a:t>
            </a:r>
            <a:r>
              <a:rPr lang="en-US" dirty="0">
                <a:solidFill>
                  <a:srgbClr val="0D0D0D"/>
                </a:solidFill>
                <a:ea typeface="+mn-lt"/>
                <a:cs typeface="+mn-lt"/>
              </a:rPr>
              <a:t>stocks </a:t>
            </a:r>
            <a:r>
              <a:rPr lang="en-US" b="0" i="0" dirty="0">
                <a:solidFill>
                  <a:srgbClr val="0D0D0D"/>
                </a:solidFill>
                <a:effectLst/>
                <a:ea typeface="+mn-lt"/>
                <a:cs typeface="+mn-lt"/>
              </a:rPr>
              <a:t>across </a:t>
            </a:r>
            <a:r>
              <a:rPr lang="en-US" dirty="0">
                <a:solidFill>
                  <a:srgbClr val="0D0D0D"/>
                </a:solidFill>
                <a:ea typeface="+mn-lt"/>
                <a:cs typeface="+mn-lt"/>
              </a:rPr>
              <a:t>various sectors </a:t>
            </a:r>
            <a:r>
              <a:rPr lang="en-US" b="0" i="0" dirty="0">
                <a:solidFill>
                  <a:srgbClr val="0D0D0D"/>
                </a:solidFill>
                <a:effectLst/>
                <a:ea typeface="+mn-lt"/>
                <a:cs typeface="+mn-lt"/>
              </a:rPr>
              <a:t>and </a:t>
            </a:r>
            <a:r>
              <a:rPr lang="en-US" dirty="0">
                <a:solidFill>
                  <a:srgbClr val="0D0D0D"/>
                </a:solidFill>
                <a:ea typeface="+mn-lt"/>
                <a:cs typeface="+mn-lt"/>
              </a:rPr>
              <a:t>timeframes</a:t>
            </a:r>
            <a:r>
              <a:rPr lang="en-US" b="0" i="0" dirty="0">
                <a:solidFill>
                  <a:srgbClr val="0D0D0D"/>
                </a:solidFill>
                <a:effectLst/>
                <a:ea typeface="+mn-lt"/>
                <a:cs typeface="+mn-lt"/>
              </a:rPr>
              <a:t>.</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A</a:t>
            </a:r>
            <a:r>
              <a:rPr lang="en-US" i="0" dirty="0">
                <a:solidFill>
                  <a:srgbClr val="0D0D0D"/>
                </a:solidFill>
                <a:effectLst/>
                <a:ea typeface="+mn-lt"/>
                <a:cs typeface="+mn-lt"/>
              </a:rPr>
              <a:t>ctionable Insights:</a:t>
            </a:r>
            <a:r>
              <a:rPr lang="en-US" b="0" i="0" dirty="0">
                <a:solidFill>
                  <a:srgbClr val="0D0D0D"/>
                </a:solidFill>
                <a:effectLst/>
                <a:ea typeface="+mn-lt"/>
                <a:cs typeface="+mn-lt"/>
              </a:rPr>
              <a:t> The </a:t>
            </a:r>
            <a:r>
              <a:rPr lang="en-US" dirty="0">
                <a:solidFill>
                  <a:srgbClr val="0D0D0D"/>
                </a:solidFill>
                <a:ea typeface="+mn-lt"/>
                <a:cs typeface="+mn-lt"/>
              </a:rPr>
              <a:t>predicted stock price </a:t>
            </a:r>
            <a:r>
              <a:rPr lang="en-US" b="0" i="0" dirty="0">
                <a:solidFill>
                  <a:srgbClr val="0D0D0D"/>
                </a:solidFill>
                <a:effectLst/>
                <a:ea typeface="+mn-lt"/>
                <a:cs typeface="+mn-lt"/>
              </a:rPr>
              <a:t>analysis </a:t>
            </a:r>
            <a:r>
              <a:rPr lang="en-US" dirty="0">
                <a:solidFill>
                  <a:srgbClr val="0D0D0D"/>
                </a:solidFill>
                <a:ea typeface="+mn-lt"/>
                <a:cs typeface="+mn-lt"/>
              </a:rPr>
              <a:t>offers </a:t>
            </a:r>
            <a:r>
              <a:rPr lang="en-US" b="0" i="0" dirty="0">
                <a:solidFill>
                  <a:srgbClr val="0D0D0D"/>
                </a:solidFill>
                <a:effectLst/>
                <a:ea typeface="+mn-lt"/>
                <a:cs typeface="+mn-lt"/>
              </a:rPr>
              <a:t>actionable insights that can </a:t>
            </a:r>
            <a:r>
              <a:rPr lang="en-US" dirty="0">
                <a:solidFill>
                  <a:srgbClr val="0D0D0D"/>
                </a:solidFill>
                <a:ea typeface="+mn-lt"/>
                <a:cs typeface="+mn-lt"/>
              </a:rPr>
              <a:t>inform investment </a:t>
            </a:r>
            <a:r>
              <a:rPr lang="en-US" b="0" i="0" dirty="0">
                <a:solidFill>
                  <a:srgbClr val="0D0D0D"/>
                </a:solidFill>
                <a:effectLst/>
                <a:ea typeface="+mn-lt"/>
                <a:cs typeface="+mn-lt"/>
              </a:rPr>
              <a:t>strategies, </a:t>
            </a:r>
            <a:r>
              <a:rPr lang="en-US" dirty="0">
                <a:solidFill>
                  <a:srgbClr val="0D0D0D"/>
                </a:solidFill>
                <a:ea typeface="+mn-lt"/>
                <a:cs typeface="+mn-lt"/>
              </a:rPr>
              <a:t>risk management techniques, </a:t>
            </a:r>
            <a:r>
              <a:rPr lang="en-US" b="0" i="0" dirty="0">
                <a:solidFill>
                  <a:srgbClr val="0D0D0D"/>
                </a:solidFill>
                <a:effectLst/>
                <a:ea typeface="+mn-lt"/>
                <a:cs typeface="+mn-lt"/>
              </a:rPr>
              <a:t>and </a:t>
            </a:r>
            <a:r>
              <a:rPr lang="en-US" dirty="0">
                <a:solidFill>
                  <a:srgbClr val="0D0D0D"/>
                </a:solidFill>
                <a:ea typeface="+mn-lt"/>
                <a:cs typeface="+mn-lt"/>
              </a:rPr>
              <a:t>portfolio optimization, empowering users to make data-driven decisions in the stock market.</a:t>
            </a:r>
            <a:endParaRPr lang="en-US" dirty="0">
              <a:cs typeface="Calibri"/>
            </a:endParaRPr>
          </a:p>
          <a:p>
            <a:r>
              <a:rPr lang="en-US" dirty="0"/>
              <a:t/>
            </a:r>
            <a:br>
              <a:rPr lang="en-US" dirty="0"/>
            </a:br>
            <a:endParaRPr lang="en-US" dirty="0">
              <a:cs typeface="Calibri"/>
            </a:endParaRPr>
          </a:p>
          <a:p>
            <a:pPr algn="l">
              <a:buAutoNum type="arabicPeriod"/>
            </a:pPr>
            <a:endParaRPr lang="en-US" b="0" i="0" dirty="0">
              <a:solidFill>
                <a:srgbClr val="0D0D0D"/>
              </a:solidFill>
              <a:effectLst/>
              <a:latin typeface="Söhne"/>
            </a:endParaRPr>
          </a:p>
          <a:p>
            <a:r>
              <a:rPr lang="en-US" dirty="0"/>
              <a:t/>
            </a:r>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4812"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xmlns="" id="{7B72CB05-2CBB-9BEF-A9F6-270DDCDEC33B}"/>
              </a:ext>
            </a:extLst>
          </p:cNvPr>
          <p:cNvSpPr txBox="1"/>
          <p:nvPr/>
        </p:nvSpPr>
        <p:spPr>
          <a:xfrm>
            <a:off x="2597316" y="1449056"/>
            <a:ext cx="6410325" cy="5262979"/>
          </a:xfrm>
          <a:prstGeom prst="rect">
            <a:avLst/>
          </a:prstGeom>
          <a:noFill/>
        </p:spPr>
        <p:txBody>
          <a:bodyPr wrap="square" lIns="91440" tIns="45720" rIns="91440" bIns="45720" anchor="t">
            <a:spAutoFit/>
          </a:bodyPr>
          <a:lstStyle/>
          <a:p>
            <a:pPr marL="285750" indent="-285750">
              <a:buFont typeface="Arial"/>
              <a:buChar char="•"/>
            </a:pPr>
            <a:r>
              <a:rPr lang="en-IN" sz="1600" b="1" dirty="0">
                <a:solidFill>
                  <a:srgbClr val="0D0D0D"/>
                </a:solidFill>
                <a:ea typeface="+mn-lt"/>
                <a:cs typeface="+mn-lt"/>
              </a:rPr>
              <a:t>High Prediction Accuracy:</a:t>
            </a:r>
            <a:r>
              <a:rPr lang="en-IN" sz="1600" dirty="0">
                <a:solidFill>
                  <a:srgbClr val="0D0D0D"/>
                </a:solidFill>
                <a:ea typeface="+mn-lt"/>
                <a:cs typeface="+mn-lt"/>
              </a:rPr>
              <a:t> Our CNN-based model achieves remarkable accuracy in predicting future stock prices, providing users with reliable insights into potential market movements. This high accuracy enhances the decision-making process for investors and traders, allowing them to make informed choices based on trustworthy predictions.</a:t>
            </a:r>
            <a:endParaRPr lang="en-US" sz="1600">
              <a:solidFill>
                <a:srgbClr val="0D0D0D"/>
              </a:solidFill>
              <a:ea typeface="+mn-lt"/>
              <a:cs typeface="+mn-lt"/>
            </a:endParaRPr>
          </a:p>
          <a:p>
            <a:pPr marL="285750" indent="-285750">
              <a:buFont typeface="Arial"/>
              <a:buChar char="•"/>
            </a:pPr>
            <a:r>
              <a:rPr lang="en-IN" sz="1600" b="1" dirty="0">
                <a:solidFill>
                  <a:srgbClr val="0D0D0D"/>
                </a:solidFill>
                <a:ea typeface="+mn-lt"/>
                <a:cs typeface="+mn-lt"/>
              </a:rPr>
              <a:t>Robust Performance:</a:t>
            </a:r>
            <a:r>
              <a:rPr lang="en-IN" sz="1600" dirty="0">
                <a:solidFill>
                  <a:srgbClr val="0D0D0D"/>
                </a:solidFill>
                <a:ea typeface="+mn-lt"/>
                <a:cs typeface="+mn-lt"/>
              </a:rPr>
              <a:t> The model demonstrates robustness against variations in stock market data, including different market conditions, stock sectors, and time periods. This robustness ensures consistent performance across diverse datasets, making the model applicable to a wide range of stock market scenarios.</a:t>
            </a:r>
            <a:endParaRPr lang="en-IN" sz="1600">
              <a:cs typeface="Calibri"/>
            </a:endParaRPr>
          </a:p>
          <a:p>
            <a:pPr marL="285750" indent="-285750">
              <a:buFont typeface="Arial"/>
              <a:buChar char="•"/>
            </a:pPr>
            <a:r>
              <a:rPr lang="en-IN" sz="1600" b="1" dirty="0">
                <a:solidFill>
                  <a:srgbClr val="0D0D0D"/>
                </a:solidFill>
                <a:ea typeface="+mn-lt"/>
                <a:cs typeface="+mn-lt"/>
              </a:rPr>
              <a:t>Rapid Prediction Speed:</a:t>
            </a:r>
            <a:r>
              <a:rPr lang="en-IN" sz="1600" dirty="0">
                <a:solidFill>
                  <a:srgbClr val="0D0D0D"/>
                </a:solidFill>
                <a:ea typeface="+mn-lt"/>
                <a:cs typeface="+mn-lt"/>
              </a:rPr>
              <a:t> With efficient computation capabilities, our model enables fast prediction of stock prices, facilitating real-time analysis and decision-making in dynamic market environments. This fast inference speed empowers users to act swiftly on market trends and make timely investment decisions.</a:t>
            </a:r>
            <a:endParaRPr lang="en-IN" sz="1600">
              <a:cs typeface="Calibri"/>
            </a:endParaRPr>
          </a:p>
          <a:p>
            <a:pPr marL="285750" indent="-285750">
              <a:buFont typeface="Arial"/>
              <a:buChar char="•"/>
            </a:pPr>
            <a:r>
              <a:rPr lang="en-IN" sz="1600" b="1" dirty="0">
                <a:solidFill>
                  <a:srgbClr val="0D0D0D"/>
                </a:solidFill>
                <a:ea typeface="+mn-lt"/>
                <a:cs typeface="+mn-lt"/>
              </a:rPr>
              <a:t>Interpretability:</a:t>
            </a:r>
            <a:r>
              <a:rPr lang="en-IN" sz="1600" dirty="0">
                <a:solidFill>
                  <a:srgbClr val="0D0D0D"/>
                </a:solidFill>
                <a:ea typeface="+mn-lt"/>
                <a:cs typeface="+mn-lt"/>
              </a:rPr>
              <a:t> Our CNN model offers interpretability by revealing the underlying patterns and features it identifies in historical stock data to predict future prices. This transparency enhances users' understanding of the model's predictions and enables them to validate the model's decisions, fostering trust and confidence in its outputs.</a:t>
            </a:r>
            <a:endParaRPr lang="en-IN" sz="1600">
              <a:cs typeface="Calibri"/>
            </a:endParaRPr>
          </a:p>
          <a:p>
            <a:endParaRPr lang="en-IN" sz="1600"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60032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lang="en-IN" sz="1100" b="1" spc="50" dirty="0">
                <a:solidFill>
                  <a:srgbClr val="2D83C3"/>
                </a:solidFill>
                <a:latin typeface="Trebuchet MS"/>
                <a:cs typeface="Trebuchet MS"/>
              </a:rPr>
              <a:t>Annu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753628" y="61120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0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367853"/>
            <a:ext cx="3832225" cy="948978"/>
          </a:xfrm>
          <a:prstGeom prst="rect">
            <a:avLst/>
          </a:prstGeom>
        </p:spPr>
        <p:txBody>
          <a:bodyPr vert="horz" wrap="square" lIns="0" tIns="12700" rIns="0" bIns="0" rtlCol="0" anchor="t">
            <a:spAutoFit/>
          </a:bodyPr>
          <a:lstStyle/>
          <a:p>
            <a:pPr algn="l"/>
            <a:r>
              <a:rPr lang="en-IN" sz="2000" b="1" dirty="0">
                <a:solidFill>
                  <a:srgbClr val="0D0D0D"/>
                </a:solidFill>
                <a:latin typeface="Söhne"/>
              </a:rPr>
              <a:t>Building the neural network model:</a:t>
            </a:r>
          </a:p>
          <a:p>
            <a:pPr algn="l"/>
            <a:endParaRPr lang="en-IN" sz="2000" b="1" dirty="0">
              <a:solidFill>
                <a:srgbClr val="0D0D0D"/>
              </a:solidFill>
              <a:latin typeface="Söhne"/>
            </a:endParaRPr>
          </a:p>
          <a:p>
            <a:pPr marL="12700">
              <a:lnSpc>
                <a:spcPct val="100000"/>
              </a:lnSpc>
              <a:spcBef>
                <a:spcPts val="100"/>
              </a:spcBef>
            </a:pPr>
            <a:endParaRPr sz="20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descr="A screenshot of a computer program&#10;&#10;Description automatically generated">
            <a:extLst>
              <a:ext uri="{FF2B5EF4-FFF2-40B4-BE49-F238E27FC236}">
                <a16:creationId xmlns:a16="http://schemas.microsoft.com/office/drawing/2014/main" xmlns="" id="{6B70AAE6-1CFF-0282-E09C-9ACB3AAFBC3C}"/>
              </a:ext>
            </a:extLst>
          </p:cNvPr>
          <p:cNvPicPr>
            <a:picLocks noChangeAspect="1"/>
          </p:cNvPicPr>
          <p:nvPr/>
        </p:nvPicPr>
        <p:blipFill>
          <a:blip r:embed="rId2"/>
          <a:stretch>
            <a:fillRect/>
          </a:stretch>
        </p:blipFill>
        <p:spPr>
          <a:xfrm>
            <a:off x="1363830" y="2010777"/>
            <a:ext cx="6907631" cy="39894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TotalTime>
  <Words>838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Sabari Giridhar N  Nmid:  Madras Institute of Technology campus, Anna University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SREENITHI B</dc:title>
  <dc:creator>Sreenithi B</dc:creator>
  <cp:lastModifiedBy>Sabari</cp:lastModifiedBy>
  <cp:revision>118</cp:revision>
  <dcterms:created xsi:type="dcterms:W3CDTF">2024-04-01T16:11:02Z</dcterms:created>
  <dcterms:modified xsi:type="dcterms:W3CDTF">2024-04-04T13:47:30Z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