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6"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31C608B2-D508-40D1-A813-7E5BC27A9E5F}" type="datetimeFigureOut">
              <a:rPr lang="en-US" smtClean="0"/>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7D9C8FE3-95B8-4941-98FA-EA044385F6ED}"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C608B2-D508-40D1-A813-7E5BC27A9E5F}"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C8FE3-95B8-4941-98FA-EA044385F6ED}"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C608B2-D508-40D1-A813-7E5BC27A9E5F}"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C8FE3-95B8-4941-98FA-EA044385F6ED}"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C608B2-D508-40D1-A813-7E5BC27A9E5F}"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C8FE3-95B8-4941-98FA-EA044385F6ED}" type="slidenum">
              <a:rPr lang="en-GB" smtClean="0"/>
            </a:fld>
            <a:endParaRPr lang="en-GB"/>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1C608B2-D508-40D1-A813-7E5BC27A9E5F}"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9C8FE3-95B8-4941-98FA-EA044385F6ED}" type="slidenum">
              <a:rPr lang="en-GB" smtClean="0"/>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C608B2-D508-40D1-A813-7E5BC27A9E5F}"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9C8FE3-95B8-4941-98FA-EA044385F6ED}" type="slidenum">
              <a:rPr lang="en-GB" smtClean="0"/>
            </a:fld>
            <a:endParaRPr lang="en-GB"/>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C608B2-D508-40D1-A813-7E5BC27A9E5F}" type="datetimeFigureOut">
              <a:rPr lang="en-US"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9C8FE3-95B8-4941-98FA-EA044385F6ED}" type="slidenum">
              <a:rPr lang="en-GB" smtClean="0"/>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1C608B2-D508-40D1-A813-7E5BC27A9E5F}" type="datetimeFigureOut">
              <a:rPr lang="en-US"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9C8FE3-95B8-4941-98FA-EA044385F6ED}" type="slidenum">
              <a:rPr lang="en-GB" smtClean="0"/>
            </a:fld>
            <a:endParaRPr lang="en-GB"/>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608B2-D508-40D1-A813-7E5BC27A9E5F}" type="datetimeFigureOut">
              <a:rPr lang="en-US"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9C8FE3-95B8-4941-98FA-EA044385F6ED}"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1C608B2-D508-40D1-A813-7E5BC27A9E5F}"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9C8FE3-95B8-4941-98FA-EA044385F6ED}" type="slidenum">
              <a:rPr lang="en-GB" smtClean="0"/>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31C608B2-D508-40D1-A813-7E5BC27A9E5F}" type="datetimeFigureOut">
              <a:rPr lang="en-US" smtClean="0"/>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D9C8FE3-95B8-4941-98FA-EA044385F6ED}" type="slidenum">
              <a:rPr lang="en-GB" smtClean="0"/>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31C608B2-D508-40D1-A813-7E5BC27A9E5F}" type="datetimeFigureOut">
              <a:rPr lang="en-US" smtClean="0"/>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7D9C8FE3-95B8-4941-98FA-EA044385F6ED}"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762000"/>
            <a:ext cx="8534400" cy="990600"/>
          </a:xfrm>
        </p:spPr>
        <p:txBody>
          <a:bodyPr>
            <a:normAutofit fontScale="90000"/>
          </a:bodyPr>
          <a:lstStyle/>
          <a:p>
            <a:r>
              <a:rPr lang="en-US" dirty="0" smtClean="0"/>
              <a:t>The Battle of </a:t>
            </a:r>
            <a:r>
              <a:rPr lang="en-US" dirty="0" err="1" smtClean="0"/>
              <a:t>neighbourhoods</a:t>
            </a:r>
            <a:endParaRPr lang="en-GB" dirty="0"/>
          </a:p>
        </p:txBody>
      </p:sp>
      <p:sp>
        <p:nvSpPr>
          <p:cNvPr id="3" name="Subtitle 2"/>
          <p:cNvSpPr>
            <a:spLocks noGrp="1"/>
          </p:cNvSpPr>
          <p:nvPr>
            <p:ph type="subTitle" idx="1"/>
          </p:nvPr>
        </p:nvSpPr>
        <p:spPr>
          <a:xfrm>
            <a:off x="762000" y="2590800"/>
            <a:ext cx="7772400" cy="609600"/>
          </a:xfrm>
        </p:spPr>
        <p:txBody>
          <a:bodyPr>
            <a:normAutofit/>
          </a:bodyPr>
          <a:lstStyle/>
          <a:p>
            <a:pPr lvl="0"/>
            <a:r>
              <a:rPr lang="en-US" sz="2800" cap="small" dirty="0" smtClean="0"/>
              <a:t>New restaurant in Berlin, Germany</a:t>
            </a:r>
            <a:endParaRPr lang="en-GB" sz="2800" cap="small" dirty="0" smtClean="0"/>
          </a:p>
          <a:p>
            <a:endParaRPr lang="en-GB" dirty="0"/>
          </a:p>
        </p:txBody>
      </p:sp>
      <p:sp>
        <p:nvSpPr>
          <p:cNvPr id="4" name="Title 1"/>
          <p:cNvSpPr txBox="1"/>
          <p:nvPr/>
        </p:nvSpPr>
        <p:spPr>
          <a:xfrm>
            <a:off x="2286000" y="3505200"/>
            <a:ext cx="6172200" cy="18943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GB" sz="3000"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Subtitle 2"/>
          <p:cNvSpPr txBox="1"/>
          <p:nvPr/>
        </p:nvSpPr>
        <p:spPr>
          <a:xfrm>
            <a:off x="1066800" y="3352800"/>
            <a:ext cx="7772400" cy="609600"/>
          </a:xfrm>
          <a:prstGeom prst="rect">
            <a:avLst/>
          </a:prstGeom>
        </p:spPr>
        <p:txBody>
          <a:bodyPr vert="horz" lIns="45720" rIns="45720">
            <a:normAutofit/>
          </a:bodyPr>
          <a:lstStyle/>
          <a:p>
            <a:pPr marL="0" marR="64135" lvl="0" indent="0" algn="r" defTabSz="914400" rtl="0" eaLnBrk="1" fontAlgn="auto" latinLnBrk="0" hangingPunct="1">
              <a:lnSpc>
                <a:spcPct val="100000"/>
              </a:lnSpc>
              <a:spcBef>
                <a:spcPts val="400"/>
              </a:spcBef>
              <a:spcAft>
                <a:spcPts val="0"/>
              </a:spcAft>
              <a:buClr>
                <a:schemeClr val="accent1"/>
              </a:buClr>
              <a:buSzPct val="68000"/>
              <a:buFont typeface="Wingdings 3"/>
              <a:buNone/>
              <a:defRPr/>
            </a:pPr>
            <a:r>
              <a:rPr kumimoji="0" lang="en-US" sz="2800" b="0" i="0" u="none" strike="noStrike" kern="1200" cap="small" spc="0" normalizeH="0" baseline="0" noProof="0" dirty="0" smtClean="0">
                <a:ln>
                  <a:noFill/>
                </a:ln>
                <a:solidFill>
                  <a:schemeClr val="tx2"/>
                </a:solidFill>
                <a:effectLst/>
                <a:uLnTx/>
                <a:uFillTx/>
                <a:latin typeface="+mn-lt"/>
                <a:ea typeface="+mn-ea"/>
                <a:cs typeface="+mn-cs"/>
              </a:rPr>
              <a:t>Author - </a:t>
            </a:r>
            <a:r>
              <a:rPr kumimoji="0" lang="en-SG" altLang="en-US" sz="2800" b="0" i="0" u="none" strike="noStrike" kern="1200" cap="small" spc="0" normalizeH="0" baseline="0" noProof="0" dirty="0" err="1" smtClean="0">
                <a:ln>
                  <a:noFill/>
                </a:ln>
                <a:solidFill>
                  <a:schemeClr val="tx2"/>
                </a:solidFill>
                <a:effectLst/>
                <a:uLnTx/>
                <a:uFillTx/>
                <a:latin typeface="+mn-lt"/>
                <a:ea typeface="+mn-ea"/>
                <a:cs typeface="+mn-cs"/>
              </a:rPr>
              <a:t>Sabarinadh</a:t>
            </a:r>
            <a:endParaRPr kumimoji="0" lang="en-GB" sz="2800" b="0" i="0" u="none" strike="noStrike" kern="1200" cap="small" spc="0" normalizeH="0" baseline="0" noProof="0" dirty="0" smtClean="0">
              <a:ln>
                <a:noFill/>
              </a:ln>
              <a:solidFill>
                <a:schemeClr val="tx2"/>
              </a:solidFill>
              <a:effectLst/>
              <a:uLnTx/>
              <a:uFillTx/>
              <a:latin typeface="+mn-lt"/>
              <a:ea typeface="+mn-ea"/>
              <a:cs typeface="+mn-cs"/>
            </a:endParaRPr>
          </a:p>
          <a:p>
            <a:pPr marL="0" marR="64135" lvl="0" indent="0" algn="r" defTabSz="914400" rtl="0" eaLnBrk="1" fontAlgn="auto" latinLnBrk="0" hangingPunct="1">
              <a:lnSpc>
                <a:spcPct val="100000"/>
              </a:lnSpc>
              <a:spcBef>
                <a:spcPts val="400"/>
              </a:spcBef>
              <a:spcAft>
                <a:spcPts val="0"/>
              </a:spcAft>
              <a:buClr>
                <a:schemeClr val="accent1"/>
              </a:buClr>
              <a:buSzPct val="68000"/>
              <a:buFont typeface="Wingdings 3"/>
              <a:buNone/>
              <a:defRPr/>
            </a:pPr>
            <a:endParaRPr kumimoji="0" lang="en-GB" sz="27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9144000" cy="533400"/>
          </a:xfrm>
        </p:spPr>
        <p:txBody>
          <a:bodyPr>
            <a:normAutofit fontScale="90000"/>
          </a:bodyPr>
          <a:lstStyle/>
          <a:p>
            <a:r>
              <a:rPr lang="en-US" dirty="0" smtClean="0"/>
              <a:t>Cont.. Graphical Coordinates of data</a:t>
            </a:r>
            <a:endParaRPr lang="en-GB" dirty="0"/>
          </a:p>
        </p:txBody>
      </p:sp>
      <p:sp>
        <p:nvSpPr>
          <p:cNvPr id="5" name="Content Placeholder 2"/>
          <p:cNvSpPr>
            <a:spLocks noGrp="1"/>
          </p:cNvSpPr>
          <p:nvPr>
            <p:ph idx="1"/>
          </p:nvPr>
        </p:nvSpPr>
        <p:spPr>
          <a:xfrm>
            <a:off x="0" y="685800"/>
            <a:ext cx="8915400" cy="990600"/>
          </a:xfrm>
        </p:spPr>
        <p:txBody>
          <a:bodyPr>
            <a:normAutofit fontScale="77500" lnSpcReduction="20000"/>
          </a:bodyPr>
          <a:lstStyle/>
          <a:p>
            <a:r>
              <a:rPr lang="en-GB" dirty="0" smtClean="0"/>
              <a:t>Below </a:t>
            </a:r>
            <a:r>
              <a:rPr lang="en-GB" dirty="0" err="1" smtClean="0"/>
              <a:t>heatmap</a:t>
            </a:r>
            <a:r>
              <a:rPr lang="en-GB" dirty="0" smtClean="0"/>
              <a:t> showing the density of restaurants. </a:t>
            </a:r>
            <a:endParaRPr lang="en-GB" dirty="0" smtClean="0"/>
          </a:p>
          <a:p>
            <a:r>
              <a:rPr lang="en-GB" dirty="0" smtClean="0"/>
              <a:t>Borders of Berlin boroughs on the below map and a few circles indicating distance of 1km, 2km and 3km from </a:t>
            </a:r>
            <a:r>
              <a:rPr lang="en-GB" dirty="0" err="1" smtClean="0"/>
              <a:t>Alexanderplatz</a:t>
            </a:r>
            <a:endParaRPr lang="en-GB" dirty="0"/>
          </a:p>
        </p:txBody>
      </p:sp>
      <p:pic>
        <p:nvPicPr>
          <p:cNvPr id="1026" name="Picture 2"/>
          <p:cNvPicPr>
            <a:picLocks noChangeAspect="1" noChangeArrowheads="1"/>
          </p:cNvPicPr>
          <p:nvPr/>
        </p:nvPicPr>
        <p:blipFill>
          <a:blip r:embed="rId1"/>
          <a:srcRect/>
          <a:stretch>
            <a:fillRect/>
          </a:stretch>
        </p:blipFill>
        <p:spPr bwMode="auto">
          <a:xfrm>
            <a:off x="1" y="1676400"/>
            <a:ext cx="9144000" cy="4067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9144000" cy="533400"/>
          </a:xfrm>
        </p:spPr>
        <p:txBody>
          <a:bodyPr>
            <a:normAutofit fontScale="90000"/>
          </a:bodyPr>
          <a:lstStyle/>
          <a:p>
            <a:r>
              <a:rPr lang="en-US" dirty="0" smtClean="0"/>
              <a:t>Cont.. Graphical Coordinates of data</a:t>
            </a:r>
            <a:endParaRPr lang="en-GB" dirty="0"/>
          </a:p>
        </p:txBody>
      </p:sp>
      <p:sp>
        <p:nvSpPr>
          <p:cNvPr id="5" name="Content Placeholder 2"/>
          <p:cNvSpPr>
            <a:spLocks noGrp="1"/>
          </p:cNvSpPr>
          <p:nvPr>
            <p:ph idx="1"/>
          </p:nvPr>
        </p:nvSpPr>
        <p:spPr>
          <a:xfrm>
            <a:off x="0" y="685800"/>
            <a:ext cx="8915400" cy="990600"/>
          </a:xfrm>
        </p:spPr>
        <p:txBody>
          <a:bodyPr>
            <a:normAutofit fontScale="85000" lnSpcReduction="20000"/>
          </a:bodyPr>
          <a:lstStyle/>
          <a:p>
            <a:r>
              <a:rPr lang="en-GB" dirty="0" smtClean="0"/>
              <a:t>Narrow the region of interest, which will include low-restaurant-count parts of </a:t>
            </a:r>
            <a:r>
              <a:rPr lang="en-GB" dirty="0" err="1" smtClean="0"/>
              <a:t>Kreuzberg</a:t>
            </a:r>
            <a:r>
              <a:rPr lang="en-GB" dirty="0" smtClean="0"/>
              <a:t> and </a:t>
            </a:r>
            <a:r>
              <a:rPr lang="en-GB" dirty="0" err="1" smtClean="0"/>
              <a:t>Friedrichshain</a:t>
            </a:r>
            <a:r>
              <a:rPr lang="en-GB" dirty="0" smtClean="0"/>
              <a:t> closest to </a:t>
            </a:r>
            <a:r>
              <a:rPr lang="en-GB" dirty="0" err="1" smtClean="0"/>
              <a:t>Alexanderplatz</a:t>
            </a:r>
            <a:endParaRPr lang="en-GB" dirty="0"/>
          </a:p>
        </p:txBody>
      </p:sp>
      <p:pic>
        <p:nvPicPr>
          <p:cNvPr id="3074" name="Picture 2"/>
          <p:cNvPicPr>
            <a:picLocks noChangeAspect="1" noChangeArrowheads="1"/>
          </p:cNvPicPr>
          <p:nvPr/>
        </p:nvPicPr>
        <p:blipFill>
          <a:blip r:embed="rId1"/>
          <a:srcRect/>
          <a:stretch>
            <a:fillRect/>
          </a:stretch>
        </p:blipFill>
        <p:spPr bwMode="auto">
          <a:xfrm>
            <a:off x="228600" y="1828800"/>
            <a:ext cx="8534400" cy="44577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9144000" cy="533400"/>
          </a:xfrm>
        </p:spPr>
        <p:txBody>
          <a:bodyPr>
            <a:normAutofit fontScale="90000"/>
          </a:bodyPr>
          <a:lstStyle/>
          <a:p>
            <a:r>
              <a:rPr lang="en-US" dirty="0" smtClean="0"/>
              <a:t>Cont.. Instance of data </a:t>
            </a:r>
            <a:endParaRPr lang="en-GB" dirty="0"/>
          </a:p>
        </p:txBody>
      </p:sp>
      <p:sp>
        <p:nvSpPr>
          <p:cNvPr id="5" name="Content Placeholder 2"/>
          <p:cNvSpPr>
            <a:spLocks noGrp="1"/>
          </p:cNvSpPr>
          <p:nvPr>
            <p:ph idx="1"/>
          </p:nvPr>
        </p:nvSpPr>
        <p:spPr>
          <a:xfrm>
            <a:off x="0" y="685800"/>
            <a:ext cx="8915400" cy="990600"/>
          </a:xfrm>
        </p:spPr>
        <p:txBody>
          <a:bodyPr>
            <a:normAutofit fontScale="92500"/>
          </a:bodyPr>
          <a:lstStyle/>
          <a:p>
            <a:r>
              <a:rPr lang="en-GB" dirty="0" smtClean="0"/>
              <a:t>Number of restaurants in vicinity with in the radius of 250 meters and distance to closest Italian restaurant</a:t>
            </a:r>
            <a:endParaRPr lang="en-GB" dirty="0"/>
          </a:p>
        </p:txBody>
      </p:sp>
      <p:pic>
        <p:nvPicPr>
          <p:cNvPr id="2050" name="Picture 2"/>
          <p:cNvPicPr>
            <a:picLocks noChangeAspect="1" noChangeArrowheads="1"/>
          </p:cNvPicPr>
          <p:nvPr/>
        </p:nvPicPr>
        <p:blipFill>
          <a:blip r:embed="rId1"/>
          <a:srcRect/>
          <a:stretch>
            <a:fillRect/>
          </a:stretch>
        </p:blipFill>
        <p:spPr bwMode="auto">
          <a:xfrm>
            <a:off x="609600" y="1752600"/>
            <a:ext cx="7315200" cy="400526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9144000" cy="533400"/>
          </a:xfrm>
        </p:spPr>
        <p:txBody>
          <a:bodyPr>
            <a:normAutofit fontScale="90000"/>
          </a:bodyPr>
          <a:lstStyle/>
          <a:p>
            <a:r>
              <a:rPr lang="en-US" dirty="0" smtClean="0"/>
              <a:t>Results</a:t>
            </a:r>
            <a:endParaRPr lang="en-GB" dirty="0"/>
          </a:p>
        </p:txBody>
      </p:sp>
      <p:sp>
        <p:nvSpPr>
          <p:cNvPr id="5" name="Content Placeholder 2"/>
          <p:cNvSpPr>
            <a:spLocks noGrp="1"/>
          </p:cNvSpPr>
          <p:nvPr>
            <p:ph idx="1"/>
          </p:nvPr>
        </p:nvSpPr>
        <p:spPr>
          <a:xfrm>
            <a:off x="0" y="685800"/>
            <a:ext cx="8915400" cy="1524000"/>
          </a:xfrm>
        </p:spPr>
        <p:txBody>
          <a:bodyPr>
            <a:normAutofit fontScale="47500" lnSpcReduction="20000"/>
          </a:bodyPr>
          <a:lstStyle/>
          <a:p>
            <a:r>
              <a:rPr lang="en-GB" dirty="0" smtClean="0"/>
              <a:t>Created 15 addresses representing centres of zones containing locations with low number of restaurants and no Italian restaurants nearby, all zones being fairly close to city centre (all less than 4km from </a:t>
            </a:r>
            <a:r>
              <a:rPr lang="en-GB" dirty="0" err="1" smtClean="0"/>
              <a:t>Alexanderplazt</a:t>
            </a:r>
            <a:r>
              <a:rPr lang="en-GB" dirty="0" smtClean="0"/>
              <a:t>, and about half of those less than 2km from </a:t>
            </a:r>
            <a:r>
              <a:rPr lang="en-GB" dirty="0" err="1" smtClean="0"/>
              <a:t>Alexanderplatz</a:t>
            </a:r>
            <a:r>
              <a:rPr lang="en-GB" dirty="0" smtClean="0"/>
              <a:t>). Although zones are shown on map with a radius of ~500 meters (green circles), their shape is actually very irregular and their centres/addresses should be considered only as a starting point for exploring area </a:t>
            </a:r>
            <a:r>
              <a:rPr lang="en-GB" dirty="0" err="1" smtClean="0"/>
              <a:t>neighborhoods</a:t>
            </a:r>
            <a:r>
              <a:rPr lang="en-GB" dirty="0" smtClean="0"/>
              <a:t> in search for potential restaurant locations. Most of the zones are located in </a:t>
            </a:r>
            <a:r>
              <a:rPr lang="en-GB" dirty="0" err="1" smtClean="0"/>
              <a:t>Kreuzberg</a:t>
            </a:r>
            <a:r>
              <a:rPr lang="en-GB" dirty="0" smtClean="0"/>
              <a:t> and </a:t>
            </a:r>
            <a:r>
              <a:rPr lang="en-GB" dirty="0" err="1" smtClean="0"/>
              <a:t>Friedrichshain</a:t>
            </a:r>
            <a:r>
              <a:rPr lang="en-GB" dirty="0" smtClean="0"/>
              <a:t> boroughs, which we have identified as interesting due to being popular with tourists, fairly close to city centre and well connected by public transport.</a:t>
            </a:r>
            <a:endParaRPr lang="en-GB" dirty="0"/>
          </a:p>
        </p:txBody>
      </p:sp>
      <p:pic>
        <p:nvPicPr>
          <p:cNvPr id="4098" name="Picture 2"/>
          <p:cNvPicPr>
            <a:picLocks noChangeAspect="1" noChangeArrowheads="1"/>
          </p:cNvPicPr>
          <p:nvPr/>
        </p:nvPicPr>
        <p:blipFill>
          <a:blip r:embed="rId1"/>
          <a:srcRect/>
          <a:stretch>
            <a:fillRect/>
          </a:stretch>
        </p:blipFill>
        <p:spPr bwMode="auto">
          <a:xfrm>
            <a:off x="43295" y="2057400"/>
            <a:ext cx="9086850" cy="47434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639762"/>
          </a:xfrm>
        </p:spPr>
        <p:txBody>
          <a:bodyPr>
            <a:normAutofit fontScale="90000"/>
          </a:bodyPr>
          <a:lstStyle/>
          <a:p>
            <a:r>
              <a:rPr lang="en-US" sz="4400" dirty="0" smtClean="0"/>
              <a:t>Discussion</a:t>
            </a:r>
            <a:endParaRPr lang="en-GB" dirty="0"/>
          </a:p>
        </p:txBody>
      </p:sp>
      <p:pic>
        <p:nvPicPr>
          <p:cNvPr id="5122" name="Picture 2"/>
          <p:cNvPicPr>
            <a:picLocks noGrp="1" noChangeAspect="1" noChangeArrowheads="1"/>
          </p:cNvPicPr>
          <p:nvPr>
            <p:ph idx="1"/>
          </p:nvPr>
        </p:nvPicPr>
        <p:blipFill>
          <a:blip r:embed="rId1"/>
          <a:srcRect/>
          <a:stretch>
            <a:fillRect/>
          </a:stretch>
        </p:blipFill>
        <p:spPr bwMode="auto">
          <a:xfrm>
            <a:off x="6248400" y="1295400"/>
            <a:ext cx="2324100" cy="15430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2"/>
          <a:srcRect/>
          <a:stretch>
            <a:fillRect/>
          </a:stretch>
        </p:blipFill>
        <p:spPr bwMode="auto">
          <a:xfrm>
            <a:off x="6248400" y="3352800"/>
            <a:ext cx="2305050" cy="1724025"/>
          </a:xfrm>
          <a:prstGeom prst="rect">
            <a:avLst/>
          </a:prstGeom>
          <a:noFill/>
          <a:ln w="9525">
            <a:noFill/>
            <a:miter lim="800000"/>
            <a:headEnd/>
            <a:tailEnd/>
          </a:ln>
          <a:effectLst/>
        </p:spPr>
      </p:pic>
      <p:sp>
        <p:nvSpPr>
          <p:cNvPr id="6" name="Content Placeholder 2"/>
          <p:cNvSpPr txBox="1"/>
          <p:nvPr/>
        </p:nvSpPr>
        <p:spPr>
          <a:xfrm>
            <a:off x="0" y="990600"/>
            <a:ext cx="6019800" cy="5486400"/>
          </a:xfrm>
          <a:prstGeom prst="rect">
            <a:avLst/>
          </a:prstGeom>
        </p:spPr>
        <p:txBody>
          <a:bodyPr vert="horz">
            <a:normAutofit/>
          </a:bodyPr>
          <a:lstStyle/>
          <a:p>
            <a:pPr marL="621665" marR="0" lvl="1" indent="-228600" algn="l" defTabSz="914400" rtl="0" eaLnBrk="1" fontAlgn="auto" latinLnBrk="0" hangingPunct="1">
              <a:lnSpc>
                <a:spcPct val="100000"/>
              </a:lnSpc>
              <a:spcBef>
                <a:spcPts val="325"/>
              </a:spcBef>
              <a:spcAft>
                <a:spcPts val="0"/>
              </a:spcAft>
              <a:buClr>
                <a:schemeClr val="accent1"/>
              </a:buClr>
              <a:buSzTx/>
              <a:buFont typeface="Verdana" panose="020B0604030504040204"/>
              <a:buChar char="◦"/>
              <a:defRPr/>
            </a:pPr>
            <a:r>
              <a:rPr kumimoji="0" lang="en-US" sz="2300" b="0" i="0" u="none" strike="noStrike" kern="1200" cap="none" spc="0" normalizeH="0" baseline="0" noProof="0" dirty="0" smtClean="0">
                <a:ln>
                  <a:noFill/>
                </a:ln>
                <a:solidFill>
                  <a:schemeClr val="tx1"/>
                </a:solidFill>
                <a:effectLst/>
                <a:uLnTx/>
                <a:uFillTx/>
                <a:latin typeface="+mn-lt"/>
                <a:ea typeface="+mn-ea"/>
                <a:cs typeface="+mn-cs"/>
              </a:rPr>
              <a:t>Scope</a:t>
            </a:r>
            <a:r>
              <a:rPr kumimoji="0" lang="en-US" sz="2300" b="0" i="0" u="none" strike="noStrike" kern="1200" cap="none" spc="0" normalizeH="0" noProof="0" dirty="0" smtClean="0">
                <a:ln>
                  <a:noFill/>
                </a:ln>
                <a:solidFill>
                  <a:schemeClr val="tx1"/>
                </a:solidFill>
                <a:effectLst/>
                <a:uLnTx/>
                <a:uFillTx/>
                <a:latin typeface="+mn-lt"/>
                <a:ea typeface="+mn-ea"/>
                <a:cs typeface="+mn-cs"/>
              </a:rPr>
              <a:t> to explore cuisines of various cities in Berlin, Germany</a:t>
            </a:r>
            <a:endParaRPr kumimoji="0" lang="en-US" sz="2300" b="0" i="0" u="none" strike="noStrike" kern="1200" cap="none" spc="0" normalizeH="0" noProof="0" dirty="0" smtClean="0">
              <a:ln>
                <a:noFill/>
              </a:ln>
              <a:solidFill>
                <a:schemeClr val="tx1"/>
              </a:solidFill>
              <a:effectLst/>
              <a:uLnTx/>
              <a:uFillTx/>
              <a:latin typeface="+mn-lt"/>
              <a:ea typeface="+mn-ea"/>
              <a:cs typeface="+mn-cs"/>
            </a:endParaRPr>
          </a:p>
          <a:p>
            <a:pPr marL="621665" lvl="1" indent="-228600">
              <a:spcBef>
                <a:spcPts val="325"/>
              </a:spcBef>
              <a:buClr>
                <a:schemeClr val="accent1"/>
              </a:buClr>
              <a:buFont typeface="Verdana" panose="020B0604030504040204"/>
              <a:buChar char="◦"/>
            </a:pPr>
            <a:r>
              <a:rPr lang="en-US" sz="2300" baseline="0" dirty="0" smtClean="0"/>
              <a:t>In </a:t>
            </a:r>
            <a:r>
              <a:rPr lang="en-GB" sz="2400" dirty="0" err="1" smtClean="0"/>
              <a:t>Alexanderplatz</a:t>
            </a:r>
            <a:r>
              <a:rPr lang="en-GB" sz="2400" dirty="0" smtClean="0"/>
              <a:t>, cuisines of many countries are part of their menu. Risk can be taken with great menu on board. It reflects that people love to explore different cuisines of various countries</a:t>
            </a:r>
            <a:endParaRPr lang="en-GB" sz="2400" dirty="0" smtClean="0"/>
          </a:p>
          <a:p>
            <a:pPr marL="621665" lvl="1" indent="-228600">
              <a:spcBef>
                <a:spcPts val="325"/>
              </a:spcBef>
              <a:buClr>
                <a:schemeClr val="accent1"/>
              </a:buClr>
              <a:buFont typeface="Verdana" panose="020B0604030504040204"/>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Scope</a:t>
            </a:r>
            <a:r>
              <a:rPr kumimoji="0" lang="en-US" sz="2400" b="0" i="0" u="none" strike="noStrike" kern="1200" cap="none" spc="0" normalizeH="0" noProof="0" dirty="0" smtClean="0">
                <a:ln>
                  <a:noFill/>
                </a:ln>
                <a:solidFill>
                  <a:schemeClr val="tx1"/>
                </a:solidFill>
                <a:effectLst/>
                <a:uLnTx/>
                <a:uFillTx/>
                <a:latin typeface="+mn-lt"/>
                <a:ea typeface="+mn-ea"/>
                <a:cs typeface="+mn-cs"/>
              </a:rPr>
              <a:t> to increase farmer markets in </a:t>
            </a:r>
            <a:r>
              <a:rPr kumimoji="0" lang="en-US" sz="2400" b="0" i="0" u="none" strike="noStrike" kern="1200" cap="none" spc="0" normalizeH="0" noProof="0" dirty="0" err="1" smtClean="0">
                <a:ln>
                  <a:noFill/>
                </a:ln>
                <a:solidFill>
                  <a:schemeClr val="tx1"/>
                </a:solidFill>
                <a:effectLst/>
                <a:uLnTx/>
                <a:uFillTx/>
                <a:latin typeface="+mn-lt"/>
                <a:ea typeface="+mn-ea"/>
                <a:cs typeface="+mn-cs"/>
              </a:rPr>
              <a:t>Alexanderplatz</a:t>
            </a:r>
            <a:r>
              <a:rPr kumimoji="0" lang="en-US" sz="2400" b="0" i="0" u="none" strike="noStrike" kern="1200" cap="none" spc="0" normalizeH="0" noProof="0" dirty="0" smtClean="0">
                <a:ln>
                  <a:noFill/>
                </a:ln>
                <a:solidFill>
                  <a:schemeClr val="tx1"/>
                </a:solidFill>
                <a:effectLst/>
                <a:uLnTx/>
                <a:uFillTx/>
                <a:latin typeface="+mn-lt"/>
                <a:ea typeface="+mn-ea"/>
                <a:cs typeface="+mn-cs"/>
              </a:rPr>
              <a:t>, Berlin</a:t>
            </a:r>
            <a:endParaRPr kumimoji="0" lang="en-US" sz="2400" b="0" i="0" u="none" strike="noStrike" kern="1200" cap="none" spc="0" normalizeH="0" noProof="0" dirty="0" smtClean="0">
              <a:ln>
                <a:noFill/>
              </a:ln>
              <a:solidFill>
                <a:schemeClr val="tx1"/>
              </a:solidFill>
              <a:effectLst/>
              <a:uLnTx/>
              <a:uFillTx/>
              <a:latin typeface="+mn-lt"/>
              <a:ea typeface="+mn-ea"/>
              <a:cs typeface="+mn-cs"/>
            </a:endParaRPr>
          </a:p>
          <a:p>
            <a:pPr marL="621665" lvl="1" indent="-228600">
              <a:spcBef>
                <a:spcPts val="325"/>
              </a:spcBef>
              <a:buClr>
                <a:schemeClr val="accent1"/>
              </a:buClr>
              <a:buFont typeface="Verdana" panose="020B0604030504040204"/>
              <a:buChar char="◦"/>
            </a:pP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00000"/>
              </a:lnSpc>
              <a:spcBef>
                <a:spcPts val="325"/>
              </a:spcBef>
              <a:spcAft>
                <a:spcPts val="0"/>
              </a:spcAft>
              <a:buClr>
                <a:schemeClr val="accent1"/>
              </a:buClr>
              <a:buSzTx/>
              <a:buFont typeface="Verdana" panose="020B0604030504040204"/>
              <a:buChar char="◦"/>
              <a:defRPr/>
            </a:pPr>
            <a:endParaRPr kumimoji="0" lang="en-GB" sz="23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00000"/>
              </a:lnSpc>
              <a:spcBef>
                <a:spcPts val="325"/>
              </a:spcBef>
              <a:spcAft>
                <a:spcPts val="0"/>
              </a:spcAft>
              <a:buClr>
                <a:schemeClr val="accent1"/>
              </a:buClr>
              <a:buSzTx/>
              <a:buFont typeface="Verdana" panose="020B0604030504040204"/>
              <a:buChar char="◦"/>
              <a:defRPr/>
            </a:pP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639762"/>
          </a:xfrm>
        </p:spPr>
        <p:txBody>
          <a:bodyPr>
            <a:normAutofit fontScale="90000"/>
          </a:bodyPr>
          <a:lstStyle/>
          <a:p>
            <a:r>
              <a:rPr lang="en-US" sz="4400" dirty="0" smtClean="0"/>
              <a:t>Conclusion</a:t>
            </a:r>
            <a:endParaRPr lang="en-GB" dirty="0"/>
          </a:p>
        </p:txBody>
      </p:sp>
      <p:sp>
        <p:nvSpPr>
          <p:cNvPr id="6" name="Content Placeholder 2"/>
          <p:cNvSpPr txBox="1"/>
          <p:nvPr/>
        </p:nvSpPr>
        <p:spPr>
          <a:xfrm>
            <a:off x="0" y="990600"/>
            <a:ext cx="5943600" cy="5486400"/>
          </a:xfrm>
          <a:prstGeom prst="rect">
            <a:avLst/>
          </a:prstGeom>
        </p:spPr>
        <p:txBody>
          <a:bodyPr vert="horz">
            <a:normAutofit/>
          </a:bodyPr>
          <a:lstStyle/>
          <a:p>
            <a:pPr marL="621665" marR="0" lvl="1" indent="-228600" algn="l" defTabSz="914400" rtl="0" eaLnBrk="1" fontAlgn="auto" latinLnBrk="0" hangingPunct="1">
              <a:lnSpc>
                <a:spcPct val="100000"/>
              </a:lnSpc>
              <a:spcBef>
                <a:spcPts val="325"/>
              </a:spcBef>
              <a:spcAft>
                <a:spcPts val="0"/>
              </a:spcAft>
              <a:buClr>
                <a:schemeClr val="accent1"/>
              </a:buClr>
              <a:buSzTx/>
              <a:buFont typeface="Verdana" panose="020B0604030504040204"/>
              <a:buChar char="◦"/>
              <a:defRPr/>
            </a:pPr>
            <a:r>
              <a:rPr kumimoji="0" lang="en-US" sz="2300" b="0" i="0" u="none" strike="noStrike" kern="1200" cap="none" spc="0" normalizeH="0" baseline="0" noProof="0" dirty="0" smtClean="0">
                <a:ln>
                  <a:noFill/>
                </a:ln>
                <a:solidFill>
                  <a:schemeClr val="tx1"/>
                </a:solidFill>
                <a:effectLst/>
                <a:uLnTx/>
                <a:uFillTx/>
                <a:latin typeface="+mn-lt"/>
                <a:ea typeface="+mn-ea"/>
                <a:cs typeface="+mn-cs"/>
              </a:rPr>
              <a:t>Analysis</a:t>
            </a:r>
            <a:r>
              <a:rPr kumimoji="0" lang="en-US" sz="2300" b="0" i="0" u="none" strike="noStrike" kern="1200" cap="none" spc="0" normalizeH="0" noProof="0" dirty="0" smtClean="0">
                <a:ln>
                  <a:noFill/>
                </a:ln>
                <a:solidFill>
                  <a:schemeClr val="tx1"/>
                </a:solidFill>
                <a:effectLst/>
                <a:uLnTx/>
                <a:uFillTx/>
                <a:latin typeface="+mn-lt"/>
                <a:ea typeface="+mn-ea"/>
                <a:cs typeface="+mn-cs"/>
              </a:rPr>
              <a:t> is performed on the limited data</a:t>
            </a:r>
            <a:endParaRPr kumimoji="0" lang="en-US" sz="2300" b="0" i="0" u="none" strike="noStrike" kern="1200" cap="none" spc="0" normalizeH="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00000"/>
              </a:lnSpc>
              <a:spcBef>
                <a:spcPts val="325"/>
              </a:spcBef>
              <a:spcAft>
                <a:spcPts val="0"/>
              </a:spcAft>
              <a:buClr>
                <a:schemeClr val="accent1"/>
              </a:buClr>
              <a:buSzTx/>
              <a:buFont typeface="Verdana" panose="020B0604030504040204"/>
              <a:buChar char="◦"/>
              <a:defRPr/>
            </a:pPr>
            <a:r>
              <a:rPr lang="en-US" sz="2300" dirty="0" smtClean="0"/>
              <a:t>Re-run the program with different information</a:t>
            </a:r>
            <a:endParaRPr lang="en-US" sz="2300" dirty="0" smtClean="0"/>
          </a:p>
          <a:p>
            <a:pPr marL="621665" lvl="1" indent="-228600">
              <a:spcBef>
                <a:spcPts val="325"/>
              </a:spcBef>
              <a:buClr>
                <a:schemeClr val="accent1"/>
              </a:buClr>
              <a:buFont typeface="Verdana" panose="020B0604030504040204"/>
              <a:buChar char="◦"/>
            </a:pPr>
            <a:r>
              <a:rPr lang="en-GB" sz="2400" dirty="0" err="1" smtClean="0"/>
              <a:t>Kreuzberg</a:t>
            </a:r>
            <a:r>
              <a:rPr lang="en-GB" sz="2400" dirty="0" smtClean="0"/>
              <a:t> and </a:t>
            </a:r>
            <a:r>
              <a:rPr lang="en-GB" sz="2400" dirty="0" err="1" smtClean="0"/>
              <a:t>Friedrichshain</a:t>
            </a:r>
            <a:r>
              <a:rPr lang="en-GB" sz="2400" dirty="0" smtClean="0"/>
              <a:t> also have good number of restaurants which can be explored</a:t>
            </a:r>
            <a:endParaRPr lang="en-GB" sz="2400" dirty="0" smtClean="0"/>
          </a:p>
          <a:p>
            <a:pPr marL="621665" lvl="1" indent="-228600">
              <a:spcBef>
                <a:spcPts val="325"/>
              </a:spcBef>
              <a:buClr>
                <a:schemeClr val="accent1"/>
              </a:buClr>
              <a:buFont typeface="Verdana" panose="020B0604030504040204"/>
              <a:buChar char="◦"/>
            </a:pPr>
            <a:r>
              <a:rPr lang="en-US" sz="2400" dirty="0" smtClean="0"/>
              <a:t>As per the neighborhood or restaurant type mentioned like Indian restaurant, analysis can be performed to validate. Venue with low risk and competition can be identified</a:t>
            </a:r>
            <a:endParaRPr kumimoji="0" lang="en-US" sz="2400" b="0" i="0" u="none" strike="noStrike" kern="1200" cap="none" spc="0" normalizeH="0" noProof="0" dirty="0" smtClean="0">
              <a:ln>
                <a:noFill/>
              </a:ln>
              <a:solidFill>
                <a:schemeClr val="tx1"/>
              </a:solidFill>
              <a:effectLst/>
              <a:uLnTx/>
              <a:uFillTx/>
              <a:latin typeface="+mn-lt"/>
              <a:ea typeface="+mn-ea"/>
              <a:cs typeface="+mn-cs"/>
            </a:endParaRPr>
          </a:p>
          <a:p>
            <a:pPr marL="621665" lvl="1" indent="-228600">
              <a:spcBef>
                <a:spcPts val="325"/>
              </a:spcBef>
              <a:buClr>
                <a:schemeClr val="accent1"/>
              </a:buClr>
              <a:buFont typeface="Verdana" panose="020B0604030504040204"/>
              <a:buChar char="◦"/>
            </a:pP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00000"/>
              </a:lnSpc>
              <a:spcBef>
                <a:spcPts val="325"/>
              </a:spcBef>
              <a:spcAft>
                <a:spcPts val="0"/>
              </a:spcAft>
              <a:buClr>
                <a:schemeClr val="accent1"/>
              </a:buClr>
              <a:buSzTx/>
              <a:buFont typeface="Verdana" panose="020B0604030504040204"/>
              <a:buChar char="◦"/>
              <a:defRPr/>
            </a:pPr>
            <a:endParaRPr kumimoji="0" lang="en-GB" sz="23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00000"/>
              </a:lnSpc>
              <a:spcBef>
                <a:spcPts val="325"/>
              </a:spcBef>
              <a:spcAft>
                <a:spcPts val="0"/>
              </a:spcAft>
              <a:buClr>
                <a:schemeClr val="accent1"/>
              </a:buClr>
              <a:buSzTx/>
              <a:buFont typeface="Verdana" panose="020B0604030504040204"/>
              <a:buChar char="◦"/>
              <a:defRPr/>
            </a:pPr>
            <a:endParaRPr kumimoji="0" lang="en-US" sz="23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46" name="Picture 2"/>
          <p:cNvPicPr>
            <a:picLocks noChangeAspect="1" noChangeArrowheads="1"/>
          </p:cNvPicPr>
          <p:nvPr/>
        </p:nvPicPr>
        <p:blipFill>
          <a:blip r:embed="rId1"/>
          <a:srcRect/>
          <a:stretch>
            <a:fillRect/>
          </a:stretch>
        </p:blipFill>
        <p:spPr bwMode="auto">
          <a:xfrm>
            <a:off x="6019800" y="1371600"/>
            <a:ext cx="2819400" cy="4267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458200" cy="5483352"/>
          </a:xfrm>
        </p:spPr>
        <p:txBody>
          <a:bodyPr/>
          <a:lstStyle/>
          <a:p>
            <a:r>
              <a:rPr lang="en-US" dirty="0" smtClean="0"/>
              <a:t>Introduction Section</a:t>
            </a:r>
            <a:endParaRPr lang="en-US" dirty="0" smtClean="0"/>
          </a:p>
          <a:p>
            <a:pPr lvl="1"/>
            <a:r>
              <a:rPr lang="en-US" dirty="0" smtClean="0"/>
              <a:t>The “Business Problem” for the project team to address the problem</a:t>
            </a:r>
            <a:endParaRPr lang="en-US" dirty="0" smtClean="0"/>
          </a:p>
          <a:p>
            <a:r>
              <a:rPr lang="en-US" sz="2400" dirty="0" smtClean="0"/>
              <a:t>Methodology</a:t>
            </a:r>
            <a:r>
              <a:rPr lang="en-US" dirty="0" smtClean="0"/>
              <a:t> Selection</a:t>
            </a:r>
            <a:endParaRPr lang="en-US" dirty="0" smtClean="0"/>
          </a:p>
          <a:p>
            <a:pPr lvl="1"/>
            <a:r>
              <a:rPr lang="en-US" dirty="0" smtClean="0"/>
              <a:t>Execute data processing, Data Analysis, Machine Learning used</a:t>
            </a:r>
            <a:endParaRPr lang="en-US" dirty="0" smtClean="0"/>
          </a:p>
          <a:p>
            <a:r>
              <a:rPr lang="en-US" dirty="0" smtClean="0"/>
              <a:t>Results</a:t>
            </a:r>
            <a:endParaRPr lang="en-US" dirty="0" smtClean="0"/>
          </a:p>
          <a:p>
            <a:r>
              <a:rPr lang="en-US" dirty="0" smtClean="0"/>
              <a:t>Discussion</a:t>
            </a:r>
            <a:endParaRPr lang="en-US" dirty="0" smtClean="0"/>
          </a:p>
          <a:p>
            <a:r>
              <a:rPr lang="en-US" smtClean="0"/>
              <a:t>Conclusion</a:t>
            </a:r>
            <a:endParaRPr lang="en-US" dirty="0" smtClean="0"/>
          </a:p>
          <a:p>
            <a:pPr lvl="1"/>
            <a:endParaRPr lang="en-GB" dirty="0" smtClean="0"/>
          </a:p>
        </p:txBody>
      </p:sp>
      <p:sp>
        <p:nvSpPr>
          <p:cNvPr id="2" name="Title 1"/>
          <p:cNvSpPr>
            <a:spLocks noGrp="1"/>
          </p:cNvSpPr>
          <p:nvPr>
            <p:ph type="title"/>
          </p:nvPr>
        </p:nvSpPr>
        <p:spPr>
          <a:xfrm>
            <a:off x="228600" y="274638"/>
            <a:ext cx="7696200" cy="639762"/>
          </a:xfrm>
        </p:spPr>
        <p:txBody>
          <a:bodyPr>
            <a:normAutofit fontScale="90000"/>
          </a:bodyPr>
          <a:lstStyle/>
          <a:p>
            <a:r>
              <a:rPr lang="en-US" dirty="0" smtClean="0"/>
              <a:t>Table of contents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458200" cy="5483352"/>
          </a:xfrm>
        </p:spPr>
        <p:txBody>
          <a:bodyPr/>
          <a:lstStyle/>
          <a:p>
            <a:pPr lvl="1"/>
            <a:r>
              <a:rPr lang="en-GB" dirty="0" err="1" smtClean="0"/>
              <a:t>Alexanderplatz</a:t>
            </a:r>
            <a:r>
              <a:rPr lang="en-GB" dirty="0" smtClean="0"/>
              <a:t>, Berlin location in Germany  for review</a:t>
            </a:r>
            <a:endParaRPr lang="en-GB" dirty="0" smtClean="0"/>
          </a:p>
          <a:p>
            <a:pPr lvl="1"/>
            <a:r>
              <a:rPr lang="en-US" dirty="0" smtClean="0"/>
              <a:t>Optimum location for new restaurant business</a:t>
            </a:r>
            <a:endParaRPr lang="en-US" dirty="0" smtClean="0"/>
          </a:p>
          <a:p>
            <a:pPr lvl="1">
              <a:buNone/>
            </a:pPr>
            <a:endParaRPr lang="en-US" dirty="0" smtClean="0"/>
          </a:p>
          <a:p>
            <a:pPr lvl="1">
              <a:buNone/>
            </a:pPr>
            <a:r>
              <a:rPr lang="en-US" b="1" u="sng" dirty="0" smtClean="0"/>
              <a:t>Business Problem</a:t>
            </a:r>
            <a:r>
              <a:rPr lang="en-US" dirty="0" smtClean="0"/>
              <a:t> –</a:t>
            </a:r>
            <a:endParaRPr lang="en-US" dirty="0" smtClean="0"/>
          </a:p>
          <a:p>
            <a:pPr marL="822960" lvl="1" indent="-457200">
              <a:buFont typeface="+mj-lt"/>
              <a:buAutoNum type="arabicPeriod"/>
            </a:pPr>
            <a:r>
              <a:rPr lang="en-US" dirty="0" smtClean="0"/>
              <a:t>Choice of neighborhood to start the new restaurant – Italian cuisine in Alexandra </a:t>
            </a:r>
            <a:r>
              <a:rPr lang="en-US" dirty="0" err="1" smtClean="0"/>
              <a:t>platz</a:t>
            </a:r>
            <a:endParaRPr lang="en-US" dirty="0" smtClean="0"/>
          </a:p>
          <a:p>
            <a:pPr marL="822960" lvl="1" indent="-457200">
              <a:buFont typeface="+mj-lt"/>
              <a:buAutoNum type="arabicPeriod"/>
            </a:pPr>
            <a:r>
              <a:rPr lang="en-US" dirty="0" smtClean="0"/>
              <a:t>Low competition</a:t>
            </a:r>
            <a:endParaRPr lang="en-US" dirty="0" smtClean="0"/>
          </a:p>
          <a:p>
            <a:pPr marL="822960" lvl="1" indent="-457200">
              <a:buFont typeface="+mj-lt"/>
              <a:buAutoNum type="arabicPeriod"/>
            </a:pPr>
            <a:r>
              <a:rPr lang="en-US" dirty="0" smtClean="0"/>
              <a:t>High demand</a:t>
            </a:r>
            <a:endParaRPr lang="en-US" dirty="0" smtClean="0"/>
          </a:p>
          <a:p>
            <a:pPr marL="822960" lvl="1" indent="-457200">
              <a:buFont typeface="+mj-lt"/>
              <a:buAutoNum type="arabicPeriod"/>
            </a:pPr>
            <a:r>
              <a:rPr lang="en-US" dirty="0" smtClean="0"/>
              <a:t>Choice of menu</a:t>
            </a:r>
            <a:endParaRPr lang="en-US" dirty="0" smtClean="0"/>
          </a:p>
          <a:p>
            <a:pPr marL="822960" lvl="1" indent="-457200">
              <a:buFont typeface="+mj-lt"/>
              <a:buAutoNum type="arabicPeriod"/>
            </a:pPr>
            <a:endParaRPr lang="en-US" dirty="0" smtClean="0"/>
          </a:p>
          <a:p>
            <a:pPr marL="822960" lvl="1" indent="-457200">
              <a:buNone/>
            </a:pPr>
            <a:r>
              <a:rPr lang="en-US" b="1" u="sng" dirty="0" smtClean="0"/>
              <a:t>Success Criteria</a:t>
            </a:r>
            <a:r>
              <a:rPr lang="en-US" b="1" dirty="0" smtClean="0"/>
              <a:t> –</a:t>
            </a:r>
            <a:endParaRPr lang="en-US" b="1" dirty="0" smtClean="0"/>
          </a:p>
          <a:p>
            <a:pPr marL="822960" lvl="1" indent="-457200">
              <a:buNone/>
            </a:pPr>
            <a:r>
              <a:rPr lang="en-US" dirty="0" smtClean="0"/>
              <a:t>Neighborhood addressing the business problem</a:t>
            </a:r>
            <a:endParaRPr lang="en-US" dirty="0" smtClean="0"/>
          </a:p>
          <a:p>
            <a:pPr marL="822960" lvl="1" indent="-457200">
              <a:buFont typeface="+mj-lt"/>
              <a:buAutoNum type="arabicPeriod"/>
            </a:pPr>
            <a:endParaRPr lang="en-US" dirty="0" smtClean="0"/>
          </a:p>
          <a:p>
            <a:pPr marL="822960" lvl="1" indent="-457200">
              <a:buFont typeface="+mj-lt"/>
              <a:buAutoNum type="arabicPeriod"/>
            </a:pPr>
            <a:endParaRPr lang="en-US" dirty="0" smtClean="0"/>
          </a:p>
          <a:p>
            <a:pPr lvl="1">
              <a:buNone/>
            </a:pPr>
            <a:endParaRPr lang="en-GB" dirty="0" smtClean="0"/>
          </a:p>
        </p:txBody>
      </p:sp>
      <p:sp>
        <p:nvSpPr>
          <p:cNvPr id="2" name="Title 1"/>
          <p:cNvSpPr>
            <a:spLocks noGrp="1"/>
          </p:cNvSpPr>
          <p:nvPr>
            <p:ph type="title"/>
          </p:nvPr>
        </p:nvSpPr>
        <p:spPr>
          <a:xfrm>
            <a:off x="228600" y="274638"/>
            <a:ext cx="7696200" cy="639762"/>
          </a:xfrm>
        </p:spPr>
        <p:txBody>
          <a:bodyPr>
            <a:normAutofit fontScale="90000"/>
          </a:bodyPr>
          <a:lstStyle/>
          <a:p>
            <a:r>
              <a:rPr lang="en-US" dirty="0" smtClean="0"/>
              <a:t>Introduction Section</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915400" cy="5486400"/>
          </a:xfrm>
        </p:spPr>
        <p:txBody>
          <a:bodyPr>
            <a:normAutofit lnSpcReduction="10000"/>
          </a:bodyPr>
          <a:lstStyle/>
          <a:p>
            <a:pPr lvl="1"/>
            <a:r>
              <a:rPr lang="en-US" dirty="0" smtClean="0"/>
              <a:t>Creating a grid area around 6KM in from </a:t>
            </a:r>
            <a:r>
              <a:rPr lang="en-US" dirty="0" err="1" smtClean="0"/>
              <a:t>Alexanderplatz</a:t>
            </a:r>
            <a:r>
              <a:rPr lang="en-US" dirty="0" smtClean="0"/>
              <a:t> would visualize the existing restaurants/ hotels</a:t>
            </a:r>
            <a:endParaRPr lang="en-US" dirty="0" smtClean="0"/>
          </a:p>
          <a:p>
            <a:pPr lvl="1"/>
            <a:endParaRPr lang="en-GB" dirty="0" smtClean="0"/>
          </a:p>
          <a:p>
            <a:pPr lvl="1"/>
            <a:r>
              <a:rPr lang="en-GB" dirty="0" smtClean="0"/>
              <a:t>Designated neighbour hood will be defined as circular areas with a radius of 300 meters, so our neighbour hood centre will be 600 meters apart</a:t>
            </a:r>
            <a:endParaRPr lang="en-GB" dirty="0" smtClean="0"/>
          </a:p>
          <a:p>
            <a:pPr lvl="1"/>
            <a:endParaRPr lang="en-GB" dirty="0" smtClean="0"/>
          </a:p>
          <a:p>
            <a:pPr lvl="1"/>
            <a:r>
              <a:rPr lang="en-GB" dirty="0" smtClean="0"/>
              <a:t>To accurately calculate distances we need to create our grid of locations in Cartesian 2D coordinate system which allows us to calculate distances in meters (not in latitude/longitude degrees). Then we'll project those coordinates back to latitude/longitude degrees to be shown on Folium map. So let's create functions to convert between WGS84 spherical coordinate system (latitude/longitude degrees) and UTM Cartesian coordinate system (X/Y coordinates in meters)</a:t>
            </a:r>
            <a:endParaRPr lang="en-GB" dirty="0" smtClean="0"/>
          </a:p>
          <a:p>
            <a:pPr lvl="1"/>
            <a:endParaRPr lang="en-US" dirty="0" smtClean="0"/>
          </a:p>
        </p:txBody>
      </p:sp>
      <p:sp>
        <p:nvSpPr>
          <p:cNvPr id="2" name="Title 1"/>
          <p:cNvSpPr>
            <a:spLocks noGrp="1"/>
          </p:cNvSpPr>
          <p:nvPr>
            <p:ph type="title"/>
          </p:nvPr>
        </p:nvSpPr>
        <p:spPr>
          <a:xfrm>
            <a:off x="228600" y="274638"/>
            <a:ext cx="8915400" cy="639762"/>
          </a:xfrm>
        </p:spPr>
        <p:txBody>
          <a:bodyPr>
            <a:normAutofit fontScale="90000"/>
          </a:bodyPr>
          <a:lstStyle/>
          <a:p>
            <a:r>
              <a:rPr lang="en-US" b="0" dirty="0" smtClean="0"/>
              <a:t>Introductory section </a:t>
            </a:r>
            <a:r>
              <a:rPr lang="en-US" b="0" u="sng" dirty="0" smtClean="0"/>
              <a:t>Data Gathering</a:t>
            </a:r>
            <a:r>
              <a:rPr lang="en-US" dirty="0" smtClean="0"/>
              <a:t>…</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33400"/>
          </a:xfrm>
        </p:spPr>
        <p:txBody>
          <a:bodyPr>
            <a:normAutofit fontScale="90000"/>
          </a:bodyPr>
          <a:lstStyle/>
          <a:p>
            <a:r>
              <a:rPr lang="en-US" dirty="0" smtClean="0"/>
              <a:t>Continues..</a:t>
            </a:r>
            <a:endParaRPr lang="en-GB" dirty="0"/>
          </a:p>
        </p:txBody>
      </p:sp>
      <p:pic>
        <p:nvPicPr>
          <p:cNvPr id="1026" name="Picture 2"/>
          <p:cNvPicPr>
            <a:picLocks noChangeAspect="1" noChangeArrowheads="1"/>
          </p:cNvPicPr>
          <p:nvPr/>
        </p:nvPicPr>
        <p:blipFill>
          <a:blip r:embed="rId1"/>
          <a:srcRect/>
          <a:stretch>
            <a:fillRect/>
          </a:stretch>
        </p:blipFill>
        <p:spPr bwMode="auto">
          <a:xfrm>
            <a:off x="47625" y="1524000"/>
            <a:ext cx="9096375" cy="4867275"/>
          </a:xfrm>
          <a:prstGeom prst="rect">
            <a:avLst/>
          </a:prstGeom>
          <a:noFill/>
          <a:ln w="9525">
            <a:noFill/>
            <a:miter lim="800000"/>
            <a:headEnd/>
            <a:tailEnd/>
          </a:ln>
          <a:effectLst/>
        </p:spPr>
      </p:pic>
      <p:sp>
        <p:nvSpPr>
          <p:cNvPr id="5" name="Content Placeholder 2"/>
          <p:cNvSpPr>
            <a:spLocks noGrp="1"/>
          </p:cNvSpPr>
          <p:nvPr>
            <p:ph idx="1"/>
          </p:nvPr>
        </p:nvSpPr>
        <p:spPr>
          <a:xfrm>
            <a:off x="0" y="685800"/>
            <a:ext cx="8915400" cy="609600"/>
          </a:xfrm>
        </p:spPr>
        <p:txBody>
          <a:bodyPr>
            <a:normAutofit fontScale="85000" lnSpcReduction="20000"/>
          </a:bodyPr>
          <a:lstStyle/>
          <a:p>
            <a:pPr lvl="1"/>
            <a:r>
              <a:rPr lang="en-US" dirty="0" smtClean="0"/>
              <a:t>Neighbor hoods within 6KM distance from </a:t>
            </a:r>
            <a:r>
              <a:rPr lang="en-US" dirty="0" err="1" smtClean="0"/>
              <a:t>Alexanderplatz</a:t>
            </a:r>
            <a:r>
              <a:rPr lang="en-US" dirty="0" smtClean="0"/>
              <a:t>, </a:t>
            </a:r>
            <a:r>
              <a:rPr lang="en-US" dirty="0" err="1" smtClean="0"/>
              <a:t>Berling</a:t>
            </a:r>
            <a:r>
              <a:rPr lang="en-US" dirty="0" smtClean="0"/>
              <a:t> as below</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915400" cy="5486400"/>
          </a:xfrm>
        </p:spPr>
        <p:txBody>
          <a:bodyPr>
            <a:normAutofit/>
          </a:bodyPr>
          <a:lstStyle/>
          <a:p>
            <a:pPr lvl="1"/>
            <a:r>
              <a:rPr lang="en-US" dirty="0" smtClean="0"/>
              <a:t>Use Google maps API to get the address of the appropriate location</a:t>
            </a:r>
            <a:endParaRPr lang="en-US" dirty="0" smtClean="0"/>
          </a:p>
          <a:p>
            <a:pPr lvl="1"/>
            <a:r>
              <a:rPr lang="en-US" dirty="0" smtClean="0"/>
              <a:t>U</a:t>
            </a:r>
            <a:r>
              <a:rPr lang="en-GB" dirty="0" smtClean="0"/>
              <a:t>se Foursquare API to get info on restaurants in each </a:t>
            </a:r>
            <a:r>
              <a:rPr lang="en-GB" dirty="0" err="1" smtClean="0"/>
              <a:t>neighbor</a:t>
            </a:r>
            <a:r>
              <a:rPr lang="en-GB" dirty="0" smtClean="0"/>
              <a:t> hood</a:t>
            </a:r>
            <a:endParaRPr lang="en-GB" dirty="0" smtClean="0"/>
          </a:p>
          <a:p>
            <a:pPr lvl="1"/>
            <a:r>
              <a:rPr lang="en-US" dirty="0" smtClean="0"/>
              <a:t>Filter only the restaurants which are with Italian cuisine</a:t>
            </a:r>
            <a:endParaRPr lang="en-US" dirty="0" smtClean="0"/>
          </a:p>
          <a:p>
            <a:pPr lvl="1"/>
            <a:r>
              <a:rPr lang="en-US" dirty="0" smtClean="0"/>
              <a:t>Pick all the Italian restaurants with in 6KM’s from </a:t>
            </a:r>
            <a:r>
              <a:rPr lang="en-US" dirty="0" err="1" smtClean="0"/>
              <a:t>Alexanderplatz</a:t>
            </a:r>
            <a:r>
              <a:rPr lang="en-US" dirty="0" smtClean="0"/>
              <a:t> and identifying the exact vicinity of the restaurants in the neighborhood  </a:t>
            </a:r>
            <a:endParaRPr lang="en-US" dirty="0" smtClean="0"/>
          </a:p>
        </p:txBody>
      </p:sp>
      <p:sp>
        <p:nvSpPr>
          <p:cNvPr id="2" name="Title 1"/>
          <p:cNvSpPr>
            <a:spLocks noGrp="1"/>
          </p:cNvSpPr>
          <p:nvPr>
            <p:ph type="title"/>
          </p:nvPr>
        </p:nvSpPr>
        <p:spPr>
          <a:xfrm>
            <a:off x="228600" y="274638"/>
            <a:ext cx="8915400" cy="639762"/>
          </a:xfrm>
        </p:spPr>
        <p:txBody>
          <a:bodyPr>
            <a:normAutofit fontScale="90000"/>
          </a:bodyPr>
          <a:lstStyle/>
          <a:p>
            <a:r>
              <a:rPr lang="en-US" b="0" dirty="0" smtClean="0"/>
              <a:t>Continues..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533400"/>
          </a:xfrm>
        </p:spPr>
        <p:txBody>
          <a:bodyPr>
            <a:normAutofit fontScale="90000"/>
          </a:bodyPr>
          <a:lstStyle/>
          <a:p>
            <a:r>
              <a:rPr lang="en-US" dirty="0" smtClean="0"/>
              <a:t>Continues..</a:t>
            </a:r>
            <a:endParaRPr lang="en-GB" dirty="0"/>
          </a:p>
        </p:txBody>
      </p:sp>
      <p:sp>
        <p:nvSpPr>
          <p:cNvPr id="5" name="Content Placeholder 2"/>
          <p:cNvSpPr>
            <a:spLocks noGrp="1"/>
          </p:cNvSpPr>
          <p:nvPr>
            <p:ph idx="1"/>
          </p:nvPr>
        </p:nvSpPr>
        <p:spPr>
          <a:xfrm>
            <a:off x="0" y="685800"/>
            <a:ext cx="8915400" cy="609600"/>
          </a:xfrm>
        </p:spPr>
        <p:txBody>
          <a:bodyPr>
            <a:normAutofit fontScale="85000" lnSpcReduction="20000"/>
          </a:bodyPr>
          <a:lstStyle/>
          <a:p>
            <a:pPr lvl="1"/>
            <a:r>
              <a:rPr lang="en-US" dirty="0" smtClean="0"/>
              <a:t>Italian cuisine restaurant with BLUE color and the rest are with blue </a:t>
            </a:r>
            <a:r>
              <a:rPr lang="en-US" dirty="0" err="1" smtClean="0"/>
              <a:t>colour</a:t>
            </a:r>
            <a:endParaRPr lang="en-US" dirty="0" smtClean="0"/>
          </a:p>
        </p:txBody>
      </p:sp>
      <p:pic>
        <p:nvPicPr>
          <p:cNvPr id="3075" name="Picture 3"/>
          <p:cNvPicPr>
            <a:picLocks noChangeAspect="1" noChangeArrowheads="1"/>
          </p:cNvPicPr>
          <p:nvPr/>
        </p:nvPicPr>
        <p:blipFill>
          <a:blip r:embed="rId1"/>
          <a:srcRect/>
          <a:stretch>
            <a:fillRect/>
          </a:stretch>
        </p:blipFill>
        <p:spPr bwMode="auto">
          <a:xfrm>
            <a:off x="0" y="1371600"/>
            <a:ext cx="9058275" cy="47815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8915400" cy="5486400"/>
          </a:xfrm>
        </p:spPr>
        <p:txBody>
          <a:bodyPr>
            <a:normAutofit fontScale="62500" lnSpcReduction="20000"/>
          </a:bodyPr>
          <a:lstStyle/>
          <a:p>
            <a:r>
              <a:rPr lang="en-GB" dirty="0" smtClean="0"/>
              <a:t>In this project we will direct our efforts on detecting areas of Berlin that have low restaurant density, particularly those with low number of Italian restaurants. We will limit our analysis to area ~6km around city centre.</a:t>
            </a:r>
            <a:endParaRPr lang="en-GB" dirty="0" smtClean="0"/>
          </a:p>
          <a:p>
            <a:endParaRPr lang="en-GB" dirty="0" smtClean="0"/>
          </a:p>
          <a:p>
            <a:r>
              <a:rPr lang="en-GB" b="1" u="sng" dirty="0" smtClean="0"/>
              <a:t>First step</a:t>
            </a:r>
            <a:r>
              <a:rPr lang="en-GB" dirty="0" smtClean="0"/>
              <a:t> collect the required data: location and type (category) of every restaurant within 6km from Berlin centre (</a:t>
            </a:r>
            <a:r>
              <a:rPr lang="en-GB" dirty="0" err="1" smtClean="0"/>
              <a:t>Alexanderplatz</a:t>
            </a:r>
            <a:r>
              <a:rPr lang="en-GB" dirty="0" smtClean="0"/>
              <a:t>) and identify Italian restaurants using Foursquare categorization.</a:t>
            </a:r>
            <a:endParaRPr lang="en-GB" dirty="0" smtClean="0"/>
          </a:p>
          <a:p>
            <a:endParaRPr lang="en-GB" dirty="0" smtClean="0"/>
          </a:p>
          <a:p>
            <a:r>
              <a:rPr lang="en-GB" b="1" u="sng" dirty="0" smtClean="0"/>
              <a:t>Second step</a:t>
            </a:r>
            <a:r>
              <a:rPr lang="en-GB" dirty="0" smtClean="0"/>
              <a:t>  Calculation and exploration of  restaurant density across different areas of Berlin - Use </a:t>
            </a:r>
            <a:r>
              <a:rPr lang="en-GB" dirty="0" err="1" smtClean="0"/>
              <a:t>heatmaps</a:t>
            </a:r>
            <a:r>
              <a:rPr lang="en-GB" dirty="0" smtClean="0"/>
              <a:t> to identify a few promising areas close to centre with low number of restaurants in general (and no Italian restaurants in vicinity) and focus our attention on those areas.</a:t>
            </a:r>
            <a:endParaRPr lang="en-GB" dirty="0" smtClean="0"/>
          </a:p>
          <a:p>
            <a:endParaRPr lang="en-GB" dirty="0" smtClean="0"/>
          </a:p>
          <a:p>
            <a:r>
              <a:rPr lang="en-GB" b="1" u="sng" dirty="0" smtClean="0"/>
              <a:t>Third step </a:t>
            </a:r>
            <a:r>
              <a:rPr lang="en-GB" b="1" dirty="0" smtClean="0"/>
              <a:t> </a:t>
            </a:r>
            <a:r>
              <a:rPr lang="en-GB" dirty="0" smtClean="0"/>
              <a:t>Focus on most promising areas and within those create clusters of locations that meet some basic requirements established in discussion with stakeholders. Considering the locations with not more than 2 restaurants in radius of 250 meters and locations without Italian restaurants in radius of 400 meters. Publishing the map of all such locations but also create clusters (using k-means clustering) of those locations to identify general zones / neighbourhoods / addresses which should be a starting point for final 'street level' exploration and search for optimal venue location by stakeholders.</a:t>
            </a:r>
            <a:endParaRPr lang="en-GB" dirty="0" smtClean="0"/>
          </a:p>
          <a:p>
            <a:pPr lvl="1"/>
            <a:endParaRPr lang="en-US" dirty="0" smtClean="0"/>
          </a:p>
        </p:txBody>
      </p:sp>
      <p:sp>
        <p:nvSpPr>
          <p:cNvPr id="2" name="Title 1"/>
          <p:cNvSpPr>
            <a:spLocks noGrp="1"/>
          </p:cNvSpPr>
          <p:nvPr>
            <p:ph type="title"/>
          </p:nvPr>
        </p:nvSpPr>
        <p:spPr>
          <a:xfrm>
            <a:off x="228600" y="274638"/>
            <a:ext cx="8915400" cy="639762"/>
          </a:xfrm>
        </p:spPr>
        <p:txBody>
          <a:bodyPr>
            <a:normAutofit fontScale="90000"/>
          </a:bodyPr>
          <a:lstStyle/>
          <a:p>
            <a:r>
              <a:rPr lang="en-US" sz="4400" dirty="0" smtClean="0"/>
              <a:t>Methodology</a:t>
            </a:r>
            <a:r>
              <a:rPr lang="en-US" dirty="0" smtClean="0"/>
              <a:t> Selection</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8686800" cy="533400"/>
          </a:xfrm>
        </p:spPr>
        <p:txBody>
          <a:bodyPr>
            <a:normAutofit fontScale="90000"/>
          </a:bodyPr>
          <a:lstStyle/>
          <a:p>
            <a:r>
              <a:rPr lang="en-US" dirty="0" smtClean="0"/>
              <a:t>Cont.. Graphical Coordinates of data</a:t>
            </a:r>
            <a:endParaRPr lang="en-GB" dirty="0"/>
          </a:p>
        </p:txBody>
      </p:sp>
      <p:sp>
        <p:nvSpPr>
          <p:cNvPr id="5" name="Content Placeholder 2"/>
          <p:cNvSpPr>
            <a:spLocks noGrp="1"/>
          </p:cNvSpPr>
          <p:nvPr>
            <p:ph idx="1"/>
          </p:nvPr>
        </p:nvSpPr>
        <p:spPr>
          <a:xfrm>
            <a:off x="0" y="685800"/>
            <a:ext cx="8915400" cy="990600"/>
          </a:xfrm>
        </p:spPr>
        <p:txBody>
          <a:bodyPr>
            <a:normAutofit fontScale="47500" lnSpcReduction="20000"/>
          </a:bodyPr>
          <a:lstStyle/>
          <a:p>
            <a:r>
              <a:rPr lang="en-GB" dirty="0" smtClean="0"/>
              <a:t>Average Italian restaurant can be found within ~500m from every area centre candidate. That's fairly close, so we need to filter our areas carefully!</a:t>
            </a:r>
            <a:endParaRPr lang="en-GB" dirty="0" smtClean="0"/>
          </a:p>
          <a:p>
            <a:r>
              <a:rPr lang="en-GB" dirty="0" smtClean="0"/>
              <a:t>Let's create a map showing </a:t>
            </a:r>
            <a:r>
              <a:rPr lang="en-GB" dirty="0" err="1" smtClean="0"/>
              <a:t>heatmap</a:t>
            </a:r>
            <a:r>
              <a:rPr lang="en-GB" dirty="0" smtClean="0"/>
              <a:t> / density of restaurants and try to extract some meaningful info from that. Also, let's show borders of Berlin boroughs on our map and a few circles indicating distance of 1km, 2km and 3km from </a:t>
            </a:r>
            <a:r>
              <a:rPr lang="en-GB" dirty="0" err="1" smtClean="0"/>
              <a:t>Alexanderplatz</a:t>
            </a:r>
            <a:r>
              <a:rPr lang="en-GB" dirty="0" smtClean="0"/>
              <a:t>.</a:t>
            </a:r>
            <a:endParaRPr lang="en-GB" dirty="0"/>
          </a:p>
        </p:txBody>
      </p:sp>
      <p:pic>
        <p:nvPicPr>
          <p:cNvPr id="4099" name="Picture 3"/>
          <p:cNvPicPr>
            <a:picLocks noChangeAspect="1" noChangeArrowheads="1"/>
          </p:cNvPicPr>
          <p:nvPr/>
        </p:nvPicPr>
        <p:blipFill>
          <a:blip r:embed="rId1"/>
          <a:srcRect/>
          <a:stretch>
            <a:fillRect/>
          </a:stretch>
        </p:blipFill>
        <p:spPr bwMode="auto">
          <a:xfrm>
            <a:off x="0" y="1676400"/>
            <a:ext cx="9115425" cy="51816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5600</Words>
  <Application>WPS Presentation</Application>
  <PresentationFormat>On-screen Show (4:3)</PresentationFormat>
  <Paragraphs>112</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Wingdings 3</vt:lpstr>
      <vt:lpstr>Verdana</vt:lpstr>
      <vt:lpstr>Wingdings 2</vt:lpstr>
      <vt:lpstr>Lucida Sans Unicode</vt:lpstr>
      <vt:lpstr>Microsoft YaHei</vt:lpstr>
      <vt:lpstr>Arial Unicode MS</vt:lpstr>
      <vt:lpstr>Calibri</vt:lpstr>
      <vt:lpstr>Symbol</vt:lpstr>
      <vt:lpstr>Wingdings</vt:lpstr>
      <vt:lpstr>Concourse</vt:lpstr>
      <vt:lpstr>The Battle of neighbourhoods</vt:lpstr>
      <vt:lpstr>Table of contents</vt:lpstr>
      <vt:lpstr>Introduction Section</vt:lpstr>
      <vt:lpstr>Introductory section Data Gathering…</vt:lpstr>
      <vt:lpstr>Continues..</vt:lpstr>
      <vt:lpstr>Continues..</vt:lpstr>
      <vt:lpstr>Continues..</vt:lpstr>
      <vt:lpstr>Methodology Selection</vt:lpstr>
      <vt:lpstr>Cont.. Graphical Coordinates of data</vt:lpstr>
      <vt:lpstr>Cont.. Graphical Coordinates of data</vt:lpstr>
      <vt:lpstr>Cont.. Graphical Coordinates of data</vt:lpstr>
      <vt:lpstr>Cont.. Instance of data </vt:lpstr>
      <vt:lpstr>Results</vt:lpstr>
      <vt:lpstr>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Venkata Bhaskar G</dc:creator>
  <cp:lastModifiedBy>sabar</cp:lastModifiedBy>
  <cp:revision>18</cp:revision>
  <dcterms:created xsi:type="dcterms:W3CDTF">2019-05-01T17:52:00Z</dcterms:created>
  <dcterms:modified xsi:type="dcterms:W3CDTF">2019-06-06T16:52:49Z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