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93" r:id="rId3"/>
    <p:sldId id="300" r:id="rId4"/>
    <p:sldId id="298" r:id="rId5"/>
    <p:sldId id="299" r:id="rId6"/>
    <p:sldId id="301" r:id="rId7"/>
    <p:sldId id="302" r:id="rId8"/>
    <p:sldId id="305" r:id="rId9"/>
    <p:sldId id="307" r:id="rId10"/>
    <p:sldId id="306" r:id="rId11"/>
    <p:sldId id="308" r:id="rId12"/>
    <p:sldId id="313" r:id="rId13"/>
    <p:sldId id="303" r:id="rId14"/>
    <p:sldId id="304" r:id="rId15"/>
    <p:sldId id="30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28D890-6BDA-4F75-B239-657D743C17D9}"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AD9B93-31F6-4FD4-8CF4-A94DDF648441}"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9C646AA-F36E-4540-911D-FFFC0A0EF24A}"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8D12A6-918A-48BD-8CB9-CA713993B0EA}"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778CE86-875F-4587-BCF6-FA054AFC0D53}" type="datetime1">
              <a:rPr lang="en-US" smtClean="0"/>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FA2B21-3FCD-4721-B95C-427943F61125}" type="datetime1">
              <a:rPr lang="en-US" smtClean="0"/>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B7E4EF-A1BD-40F4-AB7B-04F084DD991D}"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jpeg"/><Relationship Id="rId1" Type="http://schemas.openxmlformats.org/officeDocument/2006/relationships/image" Target="../media/image14.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jpe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0" name="Picture 6" descr="49,632 Clean Air Abstract Stock Photos, Pictures &amp; Royalty-Free Images -  iStock"/>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10800000">
            <a:off x="0" y="0"/>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flipH="1">
            <a:off x="81577" y="0"/>
            <a:ext cx="2742304" cy="707886"/>
          </a:xfrm>
          <a:prstGeom prst="rect">
            <a:avLst/>
          </a:prstGeom>
          <a:noFill/>
        </p:spPr>
        <p:txBody>
          <a:bodyPr wrap="square" rtlCol="0">
            <a:spAutoFit/>
          </a:bodyPr>
          <a:lstStyle/>
          <a:p>
            <a:r>
              <a:rPr lang="en-US" sz="4000">
                <a:ln w="0"/>
                <a:effectLst>
                  <a:outerShdw blurRad="38100" dist="19050" dir="2700000" algn="tl" rotWithShape="0">
                    <a:schemeClr val="dk1">
                      <a:alpha val="40000"/>
                    </a:schemeClr>
                  </a:outerShdw>
                </a:effectLst>
                <a:latin typeface="Algerian" panose="04020705040A02060702" pitchFamily="82" charset="0"/>
              </a:rPr>
              <a:t>TEAM - 11</a:t>
            </a:r>
            <a:endParaRPr lang="en-US" sz="4000">
              <a:ln w="0"/>
              <a:effectLst>
                <a:outerShdw blurRad="38100" dist="19050" dir="2700000" algn="tl" rotWithShape="0">
                  <a:schemeClr val="dk1">
                    <a:alpha val="40000"/>
                  </a:schemeClr>
                </a:outerShdw>
              </a:effectLst>
              <a:latin typeface="Algerian" panose="04020705040A02060702" pitchFamily="82" charset="0"/>
            </a:endParaRPr>
          </a:p>
        </p:txBody>
      </p:sp>
      <p:sp>
        <p:nvSpPr>
          <p:cNvPr id="3" name="TextBox 2"/>
          <p:cNvSpPr txBox="1"/>
          <p:nvPr/>
        </p:nvSpPr>
        <p:spPr>
          <a:xfrm>
            <a:off x="1524000" y="1237129"/>
            <a:ext cx="9144000" cy="3139321"/>
          </a:xfrm>
          <a:prstGeom prst="rect">
            <a:avLst/>
          </a:prstGeom>
          <a:noFill/>
        </p:spPr>
        <p:txBody>
          <a:bodyPr wrap="square" rtlCol="0">
            <a:spAutoFit/>
          </a:bodyPr>
          <a:lstStyle/>
          <a:p>
            <a:pPr algn="ctr"/>
            <a:r>
              <a:rPr lang="en-US" sz="66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Algerian" panose="04020705040A02060702" pitchFamily="82" charset="0"/>
              </a:rPr>
              <a:t>Minesweeper </a:t>
            </a:r>
            <a:endParaRPr lang="en-US" sz="66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Algerian" panose="04020705040A02060702" pitchFamily="82" charset="0"/>
            </a:endParaRPr>
          </a:p>
          <a:p>
            <a:pPr algn="ctr"/>
            <a:r>
              <a:rPr lang="en-US" sz="66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Algerian" panose="04020705040A02060702" pitchFamily="82" charset="0"/>
              </a:rPr>
              <a:t>using </a:t>
            </a:r>
            <a:endParaRPr lang="en-US" sz="66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Algerian" panose="04020705040A02060702" pitchFamily="82" charset="0"/>
            </a:endParaRPr>
          </a:p>
          <a:p>
            <a:pPr algn="ctr"/>
            <a:r>
              <a:rPr lang="en-US" sz="66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Algerian" panose="04020705040A02060702" pitchFamily="82" charset="0"/>
              </a:rPr>
              <a:t>Jack Language</a:t>
            </a:r>
            <a:endParaRPr lang="en-US" sz="66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Algerian" panose="04020705040A02060702" pitchFamily="82" charset="0"/>
            </a:endParaRPr>
          </a:p>
        </p:txBody>
      </p:sp>
      <p:sp>
        <p:nvSpPr>
          <p:cNvPr id="4" name="TextBox 3"/>
          <p:cNvSpPr txBox="1"/>
          <p:nvPr/>
        </p:nvSpPr>
        <p:spPr>
          <a:xfrm flipH="1">
            <a:off x="8651836" y="4609272"/>
            <a:ext cx="4409739" cy="2246769"/>
          </a:xfrm>
          <a:prstGeom prst="rect">
            <a:avLst/>
          </a:prstGeom>
          <a:noFill/>
        </p:spPr>
        <p:txBody>
          <a:bodyPr wrap="square" rtlCol="0">
            <a:spAutoFit/>
          </a:bodyPr>
          <a:lstStyle/>
          <a:p>
            <a:r>
              <a:rPr lang="en-US" sz="2000">
                <a:ln w="0"/>
                <a:effectLst>
                  <a:outerShdw blurRad="38100" dist="19050" dir="2700000" algn="tl" rotWithShape="0">
                    <a:schemeClr val="dk1">
                      <a:alpha val="40000"/>
                    </a:schemeClr>
                  </a:outerShdw>
                </a:effectLst>
                <a:latin typeface="Algerian" panose="04020705040A02060702" pitchFamily="82" charset="0"/>
              </a:rPr>
              <a:t>Team members :</a:t>
            </a:r>
            <a:br>
              <a:rPr lang="en-US" sz="2000">
                <a:ln w="0"/>
                <a:effectLst>
                  <a:outerShdw blurRad="38100" dist="19050" dir="2700000" algn="tl" rotWithShape="0">
                    <a:schemeClr val="dk1">
                      <a:alpha val="40000"/>
                    </a:schemeClr>
                  </a:outerShdw>
                </a:effectLst>
                <a:latin typeface="Algerian" panose="04020705040A02060702" pitchFamily="82" charset="0"/>
              </a:rPr>
            </a:br>
            <a:r>
              <a:rPr lang="en-US" sz="2000">
                <a:ln w="0"/>
                <a:effectLst>
                  <a:outerShdw blurRad="38100" dist="19050" dir="2700000" algn="tl" rotWithShape="0">
                    <a:schemeClr val="dk1">
                      <a:alpha val="40000"/>
                    </a:schemeClr>
                  </a:outerShdw>
                </a:effectLst>
                <a:latin typeface="Algerian" panose="04020705040A02060702" pitchFamily="82" charset="0"/>
              </a:rPr>
              <a:t>1.Shyam Ganesh (21149)</a:t>
            </a:r>
            <a:br>
              <a:rPr lang="en-US" sz="2000">
                <a:ln w="0"/>
                <a:effectLst>
                  <a:outerShdw blurRad="38100" dist="19050" dir="2700000" algn="tl" rotWithShape="0">
                    <a:schemeClr val="dk1">
                      <a:alpha val="40000"/>
                    </a:schemeClr>
                  </a:outerShdw>
                </a:effectLst>
                <a:latin typeface="Algerian" panose="04020705040A02060702" pitchFamily="82" charset="0"/>
              </a:rPr>
            </a:br>
            <a:r>
              <a:rPr lang="en-US" sz="2000">
                <a:ln w="0"/>
                <a:effectLst>
                  <a:outerShdw blurRad="38100" dist="19050" dir="2700000" algn="tl" rotWithShape="0">
                    <a:schemeClr val="dk1">
                      <a:alpha val="40000"/>
                    </a:schemeClr>
                  </a:outerShdw>
                </a:effectLst>
                <a:latin typeface="Algerian" panose="04020705040A02060702" pitchFamily="82" charset="0"/>
              </a:rPr>
              <a:t>2.Sidesh Sundar (21150)</a:t>
            </a:r>
            <a:br>
              <a:rPr lang="en-US" sz="2000">
                <a:ln w="0"/>
                <a:effectLst>
                  <a:outerShdw blurRad="38100" dist="19050" dir="2700000" algn="tl" rotWithShape="0">
                    <a:schemeClr val="dk1">
                      <a:alpha val="40000"/>
                    </a:schemeClr>
                  </a:outerShdw>
                </a:effectLst>
                <a:latin typeface="Algerian" panose="04020705040A02060702" pitchFamily="82" charset="0"/>
              </a:rPr>
            </a:br>
            <a:r>
              <a:rPr lang="en-US" sz="2000">
                <a:ln w="0"/>
                <a:effectLst>
                  <a:outerShdw blurRad="38100" dist="19050" dir="2700000" algn="tl" rotWithShape="0">
                    <a:schemeClr val="dk1">
                      <a:alpha val="40000"/>
                    </a:schemeClr>
                  </a:outerShdw>
                </a:effectLst>
                <a:latin typeface="Algerian" panose="04020705040A02060702" pitchFamily="82" charset="0"/>
              </a:rPr>
              <a:t>3.Sabarinath (21141)</a:t>
            </a:r>
            <a:br>
              <a:rPr lang="en-US" sz="2000">
                <a:ln w="0"/>
                <a:effectLst>
                  <a:outerShdw blurRad="38100" dist="19050" dir="2700000" algn="tl" rotWithShape="0">
                    <a:schemeClr val="dk1">
                      <a:alpha val="40000"/>
                    </a:schemeClr>
                  </a:outerShdw>
                </a:effectLst>
                <a:latin typeface="Algerian" panose="04020705040A02060702" pitchFamily="82" charset="0"/>
              </a:rPr>
            </a:br>
            <a:r>
              <a:rPr lang="en-US" sz="2000">
                <a:ln w="0"/>
                <a:effectLst>
                  <a:outerShdw blurRad="38100" dist="19050" dir="2700000" algn="tl" rotWithShape="0">
                    <a:schemeClr val="dk1">
                      <a:alpha val="40000"/>
                    </a:schemeClr>
                  </a:outerShdw>
                </a:effectLst>
                <a:latin typeface="Algerian" panose="04020705040A02060702" pitchFamily="82" charset="0"/>
              </a:rPr>
              <a:t>4.Jayakrishna (21154)</a:t>
            </a:r>
            <a:br>
              <a:rPr lang="en-US" sz="2000">
                <a:ln w="0"/>
                <a:effectLst>
                  <a:outerShdw blurRad="38100" dist="19050" dir="2700000" algn="tl" rotWithShape="0">
                    <a:schemeClr val="dk1">
                      <a:alpha val="40000"/>
                    </a:schemeClr>
                  </a:outerShdw>
                </a:effectLst>
                <a:latin typeface="Algerian" panose="04020705040A02060702" pitchFamily="82" charset="0"/>
              </a:rPr>
            </a:br>
            <a:r>
              <a:rPr lang="en-US" sz="2000">
                <a:ln w="0"/>
                <a:effectLst>
                  <a:outerShdw blurRad="38100" dist="19050" dir="2700000" algn="tl" rotWithShape="0">
                    <a:schemeClr val="dk1">
                      <a:alpha val="40000"/>
                    </a:schemeClr>
                  </a:outerShdw>
                </a:effectLst>
                <a:latin typeface="Algerian" panose="04020705040A02060702" pitchFamily="82" charset="0"/>
              </a:rPr>
              <a:t>5.Sai Teja (21124)</a:t>
            </a:r>
            <a:br>
              <a:rPr lang="en-US" sz="2000">
                <a:ln w="0"/>
                <a:effectLst>
                  <a:outerShdw blurRad="38100" dist="19050" dir="2700000" algn="tl" rotWithShape="0">
                    <a:schemeClr val="dk1">
                      <a:alpha val="40000"/>
                    </a:schemeClr>
                  </a:outerShdw>
                </a:effectLst>
                <a:latin typeface="Algerian" panose="04020705040A02060702" pitchFamily="82" charset="0"/>
              </a:rPr>
            </a:br>
            <a:r>
              <a:rPr lang="en-US" sz="2000">
                <a:ln w="0"/>
                <a:effectLst>
                  <a:outerShdw blurRad="38100" dist="19050" dir="2700000" algn="tl" rotWithShape="0">
                    <a:schemeClr val="dk1">
                      <a:alpha val="40000"/>
                    </a:schemeClr>
                  </a:outerShdw>
                </a:effectLst>
                <a:latin typeface="Algerian" panose="04020705040A02060702" pitchFamily="82" charset="0"/>
              </a:rPr>
              <a:t>6.Bharadwaj (21165)</a:t>
            </a:r>
            <a:endParaRPr lang="en-US" sz="2000">
              <a:ln w="0"/>
              <a:effectLst>
                <a:outerShdw blurRad="38100" dist="19050" dir="2700000" algn="tl" rotWithShape="0">
                  <a:schemeClr val="dk1">
                    <a:alpha val="40000"/>
                  </a:schemeClr>
                </a:outerShdw>
              </a:effectLst>
              <a:latin typeface="Algerian" panose="04020705040A02060702" pitchFamily="82" charset="0"/>
            </a:endParaRP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descr="Free Vector | Watercolor abstract purple background"/>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209215" y="593707"/>
            <a:ext cx="2635624" cy="584775"/>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en-US" sz="3200" b="1">
                <a:solidFill>
                  <a:schemeClr val="accent4"/>
                </a:solidFill>
                <a:latin typeface="Algerian" panose="04020705040A02060702" pitchFamily="82" charset="0"/>
              </a:rPr>
              <a:t>GAME LOST :</a:t>
            </a:r>
            <a:endParaRPr lang="en-US" sz="3200" b="1">
              <a:solidFill>
                <a:schemeClr val="accent4"/>
              </a:solidFill>
              <a:latin typeface="Algerian" panose="04020705040A02060702" pitchFamily="82" charset="0"/>
            </a:endParaRPr>
          </a:p>
        </p:txBody>
      </p:sp>
      <p:pic>
        <p:nvPicPr>
          <p:cNvPr id="6" name="Picture 5"/>
          <p:cNvPicPr>
            <a:picLocks noChangeAspect="1"/>
          </p:cNvPicPr>
          <p:nvPr/>
        </p:nvPicPr>
        <p:blipFill>
          <a:blip r:embed="rId2"/>
          <a:stretch>
            <a:fillRect/>
          </a:stretch>
        </p:blipFill>
        <p:spPr>
          <a:xfrm>
            <a:off x="2527027" y="1502053"/>
            <a:ext cx="7137945" cy="499848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descr="Free Vector | Watercolor abstract purple background"/>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209215" y="593707"/>
            <a:ext cx="2635624" cy="583565"/>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en-US" sz="3200" b="1">
                <a:solidFill>
                  <a:schemeClr val="accent4"/>
                </a:solidFill>
                <a:latin typeface="Algerian" panose="04020705040A02060702" pitchFamily="82" charset="0"/>
              </a:rPr>
              <a:t>GAME WON :</a:t>
            </a:r>
            <a:endParaRPr lang="en-US" sz="3200" b="1">
              <a:solidFill>
                <a:schemeClr val="accent4"/>
              </a:solidFill>
              <a:latin typeface="Algerian" panose="04020705040A02060702" pitchFamily="82" charset="0"/>
            </a:endParaRPr>
          </a:p>
        </p:txBody>
      </p:sp>
      <p:pic>
        <p:nvPicPr>
          <p:cNvPr id="5" name="Content Placeholder 4" descr="WhatsApp Image 2022-07-17 at 9.38.57 AM"/>
          <p:cNvPicPr>
            <a:picLocks noChangeAspect="1"/>
          </p:cNvPicPr>
          <p:nvPr>
            <p:ph idx="1"/>
          </p:nvPr>
        </p:nvPicPr>
        <p:blipFill>
          <a:blip r:embed="rId2"/>
          <a:stretch>
            <a:fillRect/>
          </a:stretch>
        </p:blipFill>
        <p:spPr>
          <a:xfrm>
            <a:off x="2595880" y="1177290"/>
            <a:ext cx="7783195" cy="55041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7170" name="Picture 2" descr="watercolor background simple backgrounds presentation background |  Presentation backgrounds, Simple backgrounds, Watercolor background"/>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741394" y="162309"/>
            <a:ext cx="8709212" cy="6117829"/>
          </a:xfrm>
          <a:prstGeom prst="rect">
            <a:avLst/>
          </a:prstGeom>
          <a:noFill/>
        </p:spPr>
        <p:txBody>
          <a:bodyPr wrap="square">
            <a:spAutoFit/>
            <a:scene3d>
              <a:camera prst="orthographicFront"/>
              <a:lightRig rig="soft" dir="t">
                <a:rot lat="0" lon="0" rev="15600000"/>
              </a:lightRig>
            </a:scene3d>
            <a:sp3d extrusionH="57150" prstMaterial="softEdge">
              <a:bevelT w="25400" h="38100"/>
            </a:sp3d>
          </a:bodyPr>
          <a:lstStyle/>
          <a:p>
            <a:pPr>
              <a:lnSpc>
                <a:spcPct val="150000"/>
              </a:lnSpc>
            </a:pPr>
            <a:r>
              <a:rPr lang="en-US" sz="4800" b="1" u="sng">
                <a:solidFill>
                  <a:schemeClr val="accent4"/>
                </a:solidFill>
                <a:latin typeface="Algerian" panose="04020705040A02060702" pitchFamily="82" charset="0"/>
              </a:rPr>
              <a:t>CONCLUSION :</a:t>
            </a:r>
            <a:br>
              <a:rPr lang="en-US" b="1">
                <a:solidFill>
                  <a:schemeClr val="accent4"/>
                </a:solidFill>
              </a:rPr>
            </a:br>
            <a:r>
              <a:rPr lang="en-US" sz="2400" b="1">
                <a:solidFill>
                  <a:schemeClr val="accent4"/>
                </a:solidFill>
                <a:latin typeface="Arial" panose="020B0604020202020204" pitchFamily="34" charset="0"/>
                <a:cs typeface="Arial" panose="020B0604020202020204" pitchFamily="34" charset="0"/>
              </a:rPr>
              <a:t>This is my final project for the nand2tetris course. It’s a Minesweeper game written in the Jack language.The course challenges us to build a full application (in this case, Minesweeper) using a high level language (the Jack language) compiled using a compiler we wrote ourselves, with an operating system we write ourselves, running on a hardware platform (the Hack machine) we designed ourselves, powered by a CPU we wired together ourselves.</a:t>
            </a:r>
            <a:endParaRPr lang="en-US" sz="2400" b="1">
              <a:solidFill>
                <a:schemeClr val="accent4"/>
              </a:solidFill>
              <a:latin typeface="Arial" panose="020B0604020202020204" pitchFamily="34" charset="0"/>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90 Simple Backgrounds [Edit and Download] | Background for powerpoint  presentation, Simple backgrounds, Presentation background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flipH="1">
            <a:off x="1865106" y="787145"/>
            <a:ext cx="8461787" cy="4871334"/>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pPr>
              <a:lnSpc>
                <a:spcPct val="150000"/>
              </a:lnSpc>
            </a:pPr>
            <a:r>
              <a:rPr lang="en-US" sz="4800" b="1" u="sng">
                <a:solidFill>
                  <a:schemeClr val="accent4"/>
                </a:solidFill>
                <a:latin typeface="Algerian" panose="04020705040A02060702" pitchFamily="82" charset="0"/>
              </a:rPr>
              <a:t>FUTURE SCOPE :</a:t>
            </a:r>
            <a:endParaRPr lang="en-US" sz="4800" b="1" u="sng">
              <a:solidFill>
                <a:schemeClr val="accent4"/>
              </a:solidFill>
              <a:latin typeface="Algerian" panose="04020705040A02060702" pitchFamily="82" charset="0"/>
            </a:endParaRPr>
          </a:p>
          <a:p>
            <a:pPr>
              <a:lnSpc>
                <a:spcPct val="150000"/>
              </a:lnSpc>
            </a:pPr>
            <a:br>
              <a:rPr lang="en-US" b="1">
                <a:solidFill>
                  <a:schemeClr val="accent4"/>
                </a:solidFill>
              </a:rPr>
            </a:br>
            <a:r>
              <a:rPr lang="en-US" sz="2400" b="1">
                <a:solidFill>
                  <a:schemeClr val="accent4"/>
                </a:solidFill>
                <a:latin typeface="Arial" panose="020B0604020202020204" pitchFamily="34" charset="0"/>
                <a:cs typeface="Arial" panose="020B0604020202020204" pitchFamily="34" charset="0"/>
              </a:rPr>
              <a:t>We are planning to add few more difficulty level by increasing the number of rows and columns and the number of mines.</a:t>
            </a:r>
            <a:endParaRPr lang="en-US" sz="2400" b="1">
              <a:solidFill>
                <a:schemeClr val="accent4"/>
              </a:solidFill>
              <a:latin typeface="Arial" panose="020B0604020202020204" pitchFamily="34" charset="0"/>
              <a:cs typeface="Arial" panose="020B0604020202020204" pitchFamily="34" charset="0"/>
            </a:endParaRPr>
          </a:p>
          <a:p>
            <a:pPr>
              <a:lnSpc>
                <a:spcPct val="150000"/>
              </a:lnSpc>
            </a:pPr>
            <a:br>
              <a:rPr lang="en-US" sz="2400" b="1">
                <a:solidFill>
                  <a:schemeClr val="accent4"/>
                </a:solidFill>
                <a:latin typeface="Arial" panose="020B0604020202020204" pitchFamily="34" charset="0"/>
                <a:cs typeface="Arial" panose="020B0604020202020204" pitchFamily="34" charset="0"/>
              </a:rPr>
            </a:br>
            <a:r>
              <a:rPr lang="en-US" sz="2400" b="1">
                <a:solidFill>
                  <a:schemeClr val="accent4"/>
                </a:solidFill>
                <a:latin typeface="Arial" panose="020B0604020202020204" pitchFamily="34" charset="0"/>
                <a:cs typeface="Arial" panose="020B0604020202020204" pitchFamily="34" charset="0"/>
              </a:rPr>
              <a:t>Further we planned to add picture which displays after the player wins or loses the game .</a:t>
            </a:r>
            <a:endParaRPr lang="en-US" sz="2400" b="1">
              <a:solidFill>
                <a:schemeClr val="accent4"/>
              </a:solidFill>
              <a:latin typeface="Arial" panose="020B0604020202020204" pitchFamily="34" charset="0"/>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descr="Abstract Violet Animation Background Elegant Holiday Stock Footage Video  (100% Royalty-free) 9731540 | Shutterstock"/>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Thank You Pencil transparent PNG - Stic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0594" y="1077445"/>
            <a:ext cx="6270812" cy="47031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1"/>
          <a:stretch>
            <a:fillRect/>
          </a:stretch>
        </p:blipFill>
        <p:spPr>
          <a:xfrm>
            <a:off x="4138973" y="1825625"/>
            <a:ext cx="3914053" cy="4351338"/>
          </a:xfrm>
        </p:spPr>
      </p:pic>
      <p:pic>
        <p:nvPicPr>
          <p:cNvPr id="4098" name="Picture 2" descr="fang (rilakkumaliew08) - Profile | Pintere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254753" cy="689329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7687308" y="896471"/>
            <a:ext cx="4217371" cy="4688542"/>
          </a:xfrm>
          <a:prstGeom prst="rect">
            <a:avLst/>
          </a:prstGeom>
        </p:spPr>
      </p:pic>
      <p:sp>
        <p:nvSpPr>
          <p:cNvPr id="8" name="TextBox 7"/>
          <p:cNvSpPr txBox="1"/>
          <p:nvPr/>
        </p:nvSpPr>
        <p:spPr>
          <a:xfrm>
            <a:off x="788894" y="1070941"/>
            <a:ext cx="5728447" cy="4062651"/>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en-US" sz="4800" b="1" u="sng">
                <a:solidFill>
                  <a:schemeClr val="accent4"/>
                </a:solidFill>
                <a:latin typeface="Algerian" panose="04020705040A02060702" pitchFamily="82" charset="0"/>
              </a:rPr>
              <a:t>INTRODUCTION :</a:t>
            </a:r>
            <a:endParaRPr lang="en-US" sz="4800" b="1" u="sng">
              <a:solidFill>
                <a:schemeClr val="accent4"/>
              </a:solidFill>
              <a:latin typeface="Algerian" panose="04020705040A02060702" pitchFamily="82" charset="0"/>
            </a:endParaRPr>
          </a:p>
          <a:p>
            <a:endParaRPr lang="en-US" b="1">
              <a:solidFill>
                <a:schemeClr val="accent4"/>
              </a:solidFill>
            </a:endParaRPr>
          </a:p>
          <a:p>
            <a:r>
              <a:rPr lang="en-US" sz="2400" b="1">
                <a:solidFill>
                  <a:schemeClr val="accent4"/>
                </a:solidFill>
                <a:latin typeface="Arial" panose="020B0604020202020204" pitchFamily="34" charset="0"/>
                <a:cs typeface="Arial" panose="020B0604020202020204" pitchFamily="34" charset="0"/>
              </a:rPr>
              <a:t>Minesweeper is a game where mines are hidden in a grid of squares. Safe squares have numbers telling you how many mines touch the square. You can use the number clues to solve the game by opening all of the safe squares. If you click on a mine you lose the game!</a:t>
            </a:r>
            <a:endParaRPr lang="en-US" sz="2400" b="1">
              <a:solidFill>
                <a:schemeClr val="accent4"/>
              </a:solidFill>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descr="Blue beautiful watercolor ppt backgrounds_Google Slides them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338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08187" y="241203"/>
            <a:ext cx="7474566" cy="6370975"/>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en-US" sz="4800" b="1">
                <a:solidFill>
                  <a:schemeClr val="accent4"/>
                </a:solidFill>
                <a:latin typeface="Algerian" panose="04020705040A02060702" pitchFamily="82" charset="0"/>
                <a:cs typeface="Arial" panose="020B0604020202020204" pitchFamily="34" charset="0"/>
              </a:rPr>
              <a:t>HOW TO PLAY :</a:t>
            </a:r>
            <a:endParaRPr lang="en-US" sz="4800" b="1">
              <a:solidFill>
                <a:schemeClr val="accent4"/>
              </a:solidFill>
              <a:latin typeface="Algerian" panose="04020705040A02060702" pitchFamily="82" charset="0"/>
              <a:cs typeface="Arial" panose="020B0604020202020204" pitchFamily="34" charset="0"/>
            </a:endParaRPr>
          </a:p>
          <a:p>
            <a:pPr marL="342900" indent="-342900">
              <a:buFont typeface="Arial" panose="020B0604020202020204" pitchFamily="34" charset="0"/>
              <a:buChar char="•"/>
            </a:pPr>
            <a:r>
              <a:rPr lang="en-US" sz="2400" b="1">
                <a:solidFill>
                  <a:schemeClr val="accent4"/>
                </a:solidFill>
                <a:latin typeface="Arial" panose="020B0604020202020204" pitchFamily="34" charset="0"/>
                <a:cs typeface="Arial" panose="020B0604020202020204" pitchFamily="34" charset="0"/>
              </a:rPr>
              <a:t>To play Minesweeper, players have to press a square first. But it is more than just guessing which square to click. Observation and deduction is the name of the game. </a:t>
            </a:r>
            <a:endParaRPr lang="en-US" sz="2400" b="1">
              <a:solidFill>
                <a:schemeClr val="accent4"/>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b="1">
                <a:solidFill>
                  <a:schemeClr val="accent4"/>
                </a:solidFill>
                <a:latin typeface="Arial" panose="020B0604020202020204" pitchFamily="34" charset="0"/>
                <a:cs typeface="Arial" panose="020B0604020202020204" pitchFamily="34" charset="0"/>
              </a:rPr>
              <a:t>Take note that the number around the boxes is the clue to know where the mines are.</a:t>
            </a:r>
            <a:endParaRPr lang="en-US" sz="2400" b="1">
              <a:solidFill>
                <a:schemeClr val="accent4"/>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b="1">
                <a:solidFill>
                  <a:schemeClr val="accent4"/>
                </a:solidFill>
                <a:latin typeface="Arial" panose="020B0604020202020204" pitchFamily="34" charset="0"/>
                <a:cs typeface="Arial" panose="020B0604020202020204" pitchFamily="34" charset="0"/>
              </a:rPr>
              <a:t>There are ones and twos, and it will tell you how many bombs are touching the square. If the box is near number one which means that one of the squares around it has the "mine“. Likewise, the number two indicates that there is more than one explosive adjacent to it. </a:t>
            </a:r>
            <a:endParaRPr lang="en-US" sz="2400" b="1">
              <a:solidFill>
                <a:schemeClr val="accent4"/>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b="1">
                <a:solidFill>
                  <a:schemeClr val="accent4"/>
                </a:solidFill>
                <a:latin typeface="Arial" panose="020B0604020202020204" pitchFamily="34" charset="0"/>
                <a:cs typeface="Arial" panose="020B0604020202020204" pitchFamily="34" charset="0"/>
              </a:rPr>
              <a:t>It turns out that these numbers guide players throughout the game. The final goal is to clear the map and refrain from blowing the bomb. </a:t>
            </a:r>
            <a:endParaRPr lang="en-US" sz="2400" b="1">
              <a:solidFill>
                <a:schemeClr val="accent4"/>
              </a:solidFill>
              <a:latin typeface="Arial" panose="020B0604020202020204" pitchFamily="34" charset="0"/>
              <a:cs typeface="Arial" panose="020B0604020202020204" pitchFamily="34" charset="0"/>
            </a:endParaRPr>
          </a:p>
        </p:txBody>
      </p:sp>
      <p:pic>
        <p:nvPicPr>
          <p:cNvPr id="9" name="Picture 8"/>
          <p:cNvPicPr>
            <a:picLocks noChangeAspect="1"/>
          </p:cNvPicPr>
          <p:nvPr/>
        </p:nvPicPr>
        <p:blipFill>
          <a:blip r:embed="rId2"/>
          <a:stretch>
            <a:fillRect/>
          </a:stretch>
        </p:blipFill>
        <p:spPr>
          <a:xfrm>
            <a:off x="7613898" y="1390409"/>
            <a:ext cx="4533225" cy="435133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descr="170 New Free Powerpoint┃Powerpoint Slide Design ideas | powerpoint  presentation, powerpoint slide designs, powerpoin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28600" y="93087"/>
            <a:ext cx="11734800" cy="6671826"/>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pPr>
              <a:lnSpc>
                <a:spcPct val="150000"/>
              </a:lnSpc>
            </a:pPr>
            <a:r>
              <a:rPr lang="en-US" sz="4800" b="1" u="sng">
                <a:solidFill>
                  <a:schemeClr val="accent4"/>
                </a:solidFill>
                <a:latin typeface="Algerian" panose="04020705040A02060702" pitchFamily="82" charset="0"/>
              </a:rPr>
              <a:t>JACK FILES WE HAVE IN THIS PROJECT :</a:t>
            </a:r>
            <a:endParaRPr lang="en-US" sz="4800" b="1" u="sng">
              <a:solidFill>
                <a:schemeClr val="accent4"/>
              </a:solidFill>
              <a:latin typeface="Algerian" panose="04020705040A02060702" pitchFamily="82" charset="0"/>
            </a:endParaRPr>
          </a:p>
          <a:p>
            <a:pPr marL="571500" indent="-571500">
              <a:lnSpc>
                <a:spcPct val="150000"/>
              </a:lnSpc>
              <a:buFont typeface="Wingdings" panose="05000000000000000000" pitchFamily="2" charset="2"/>
              <a:buChar char="§"/>
            </a:pPr>
            <a:r>
              <a:rPr lang="en-US" sz="3600" u="sng">
                <a:solidFill>
                  <a:schemeClr val="accent4"/>
                </a:solidFill>
                <a:latin typeface="Algerian" panose="04020705040A02060702" pitchFamily="82" charset="0"/>
                <a:cs typeface="Arial" panose="020B0604020202020204" pitchFamily="34" charset="0"/>
              </a:rPr>
              <a:t>Cursor:</a:t>
            </a:r>
            <a:br>
              <a:rPr lang="en-US" sz="2400" b="1">
                <a:solidFill>
                  <a:schemeClr val="accent4"/>
                </a:solidFill>
                <a:latin typeface="Arial" panose="020B0604020202020204" pitchFamily="34" charset="0"/>
                <a:cs typeface="Arial" panose="020B0604020202020204" pitchFamily="34" charset="0"/>
              </a:rPr>
            </a:br>
            <a:r>
              <a:rPr lang="en-US" sz="2400" b="1">
                <a:solidFill>
                  <a:schemeClr val="accent4"/>
                </a:solidFill>
                <a:latin typeface="Arial" panose="020B0604020202020204" pitchFamily="34" charset="0"/>
                <a:cs typeface="Arial" panose="020B0604020202020204" pitchFamily="34" charset="0"/>
              </a:rPr>
              <a:t>In this class we created the cursor by giving it a position in X</a:t>
            </a:r>
            <a:br>
              <a:rPr lang="en-US" sz="2400" b="1">
                <a:solidFill>
                  <a:schemeClr val="accent4"/>
                </a:solidFill>
                <a:latin typeface="Arial" panose="020B0604020202020204" pitchFamily="34" charset="0"/>
                <a:cs typeface="Arial" panose="020B0604020202020204" pitchFamily="34" charset="0"/>
              </a:rPr>
            </a:br>
            <a:r>
              <a:rPr lang="en-US" sz="2400" b="1">
                <a:solidFill>
                  <a:schemeClr val="accent4"/>
                </a:solidFill>
                <a:latin typeface="Arial" panose="020B0604020202020204" pitchFamily="34" charset="0"/>
                <a:cs typeface="Arial" panose="020B0604020202020204" pitchFamily="34" charset="0"/>
              </a:rPr>
              <a:t>and Y axis so that we can move the cursor along the grids.</a:t>
            </a:r>
            <a:endParaRPr lang="en-US" sz="2400" b="1">
              <a:solidFill>
                <a:schemeClr val="accent4"/>
              </a:solidFill>
              <a:latin typeface="Arial" panose="020B0604020202020204" pitchFamily="34" charset="0"/>
              <a:cs typeface="Arial" panose="020B0604020202020204" pitchFamily="34" charset="0"/>
            </a:endParaRPr>
          </a:p>
          <a:p>
            <a:pPr marL="571500" indent="-571500">
              <a:lnSpc>
                <a:spcPct val="150000"/>
              </a:lnSpc>
              <a:buFont typeface="Wingdings" panose="05000000000000000000" pitchFamily="2" charset="2"/>
              <a:buChar char="§"/>
            </a:pPr>
            <a:r>
              <a:rPr lang="en-US" sz="3600" u="sng">
                <a:solidFill>
                  <a:schemeClr val="accent4"/>
                </a:solidFill>
                <a:latin typeface="Algerian" panose="04020705040A02060702" pitchFamily="82" charset="0"/>
                <a:cs typeface="Arial" panose="020B0604020202020204" pitchFamily="34" charset="0"/>
              </a:rPr>
              <a:t>Main:</a:t>
            </a:r>
            <a:br>
              <a:rPr lang="en-US" sz="2400" b="1">
                <a:solidFill>
                  <a:schemeClr val="accent4"/>
                </a:solidFill>
                <a:latin typeface="Arial" panose="020B0604020202020204" pitchFamily="34" charset="0"/>
                <a:cs typeface="Arial" panose="020B0604020202020204" pitchFamily="34" charset="0"/>
              </a:rPr>
            </a:br>
            <a:r>
              <a:rPr lang="en-US" sz="2400" b="1">
                <a:solidFill>
                  <a:schemeClr val="accent4"/>
                </a:solidFill>
                <a:latin typeface="Arial" panose="020B0604020202020204" pitchFamily="34" charset="0"/>
                <a:cs typeface="Arial" panose="020B0604020202020204" pitchFamily="34" charset="0"/>
              </a:rPr>
              <a:t>In this class we have uncommmented and recompiled the files</a:t>
            </a:r>
            <a:br>
              <a:rPr lang="en-US" sz="2400" b="1">
                <a:solidFill>
                  <a:schemeClr val="accent4"/>
                </a:solidFill>
                <a:latin typeface="Arial" panose="020B0604020202020204" pitchFamily="34" charset="0"/>
                <a:cs typeface="Arial" panose="020B0604020202020204" pitchFamily="34" charset="0"/>
              </a:rPr>
            </a:br>
            <a:r>
              <a:rPr lang="en-US" sz="2400" b="1">
                <a:solidFill>
                  <a:schemeClr val="accent4"/>
                </a:solidFill>
                <a:latin typeface="Arial" panose="020B0604020202020204" pitchFamily="34" charset="0"/>
                <a:cs typeface="Arial" panose="020B0604020202020204" pitchFamily="34" charset="0"/>
              </a:rPr>
              <a:t>to run the tests.</a:t>
            </a:r>
            <a:br>
              <a:rPr lang="en-US" sz="2400" b="1">
                <a:solidFill>
                  <a:schemeClr val="accent4"/>
                </a:solidFill>
                <a:latin typeface="Arial" panose="020B0604020202020204" pitchFamily="34" charset="0"/>
                <a:cs typeface="Arial" panose="020B0604020202020204" pitchFamily="34" charset="0"/>
              </a:rPr>
            </a:br>
            <a:r>
              <a:rPr lang="en-US" sz="2400" b="1">
                <a:solidFill>
                  <a:schemeClr val="accent4"/>
                </a:solidFill>
                <a:latin typeface="Arial" panose="020B0604020202020204" pitchFamily="34" charset="0"/>
                <a:cs typeface="Arial" panose="020B0604020202020204" pitchFamily="34" charset="0"/>
              </a:rPr>
              <a:t>This initializes the game string and generates random numbers.</a:t>
            </a:r>
            <a:br>
              <a:rPr lang="en-US" sz="2400" b="1">
                <a:solidFill>
                  <a:schemeClr val="accent4"/>
                </a:solidFill>
                <a:latin typeface="Arial" panose="020B0604020202020204" pitchFamily="34" charset="0"/>
                <a:cs typeface="Arial" panose="020B0604020202020204" pitchFamily="34" charset="0"/>
              </a:rPr>
            </a:br>
            <a:r>
              <a:rPr lang="en-US" sz="2400" b="1">
                <a:solidFill>
                  <a:schemeClr val="accent4"/>
                </a:solidFill>
                <a:latin typeface="Arial" panose="020B0604020202020204" pitchFamily="34" charset="0"/>
                <a:cs typeface="Arial" panose="020B0604020202020204" pitchFamily="34" charset="0"/>
              </a:rPr>
              <a:t>It checks whether QueueTest and RandomTest works properly</a:t>
            </a:r>
            <a:br>
              <a:rPr lang="en-US" sz="2400" b="1">
                <a:solidFill>
                  <a:schemeClr val="accent4"/>
                </a:solidFill>
                <a:latin typeface="Arial" panose="020B0604020202020204" pitchFamily="34" charset="0"/>
                <a:cs typeface="Arial" panose="020B0604020202020204" pitchFamily="34" charset="0"/>
              </a:rPr>
            </a:br>
            <a:r>
              <a:rPr lang="en-US" sz="2400" b="1">
                <a:solidFill>
                  <a:schemeClr val="accent4"/>
                </a:solidFill>
                <a:latin typeface="Arial" panose="020B0604020202020204" pitchFamily="34" charset="0"/>
                <a:cs typeface="Arial" panose="020B0604020202020204" pitchFamily="34" charset="0"/>
              </a:rPr>
              <a:t>or not and gives the output if it runs properly.</a:t>
            </a:r>
            <a:endParaRPr lang="en-US" sz="2400" b="1">
              <a:solidFill>
                <a:schemeClr val="accent4"/>
              </a:solidFill>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descr="Vector Watercolor brushes | Wallpaper powerpoint, Powerpoint background  design, Watercolor background"/>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81318" y="474345"/>
            <a:ext cx="9754658" cy="5909310"/>
          </a:xfrm>
          <a:prstGeom prst="rect">
            <a:avLst/>
          </a:prstGeom>
          <a:noFill/>
        </p:spPr>
        <p:txBody>
          <a:bodyPr wrap="none" rtlCol="0">
            <a:spAutoFit/>
            <a:scene3d>
              <a:camera prst="orthographicFront"/>
              <a:lightRig rig="soft" dir="t">
                <a:rot lat="0" lon="0" rev="15600000"/>
              </a:lightRig>
            </a:scene3d>
            <a:sp3d extrusionH="57150" prstMaterial="softEdge">
              <a:bevelT w="25400" h="38100"/>
            </a:sp3d>
          </a:bodyPr>
          <a:lstStyle/>
          <a:p>
            <a:pPr marL="571500" indent="-571500">
              <a:lnSpc>
                <a:spcPct val="150000"/>
              </a:lnSpc>
              <a:buFont typeface="Wingdings" panose="05000000000000000000" pitchFamily="2" charset="2"/>
              <a:buChar char="§"/>
            </a:pPr>
            <a:r>
              <a:rPr lang="en-US" sz="3600" u="sng">
                <a:solidFill>
                  <a:schemeClr val="accent4"/>
                </a:solidFill>
                <a:latin typeface="Algerian" panose="04020705040A02060702" pitchFamily="82" charset="0"/>
                <a:cs typeface="Arial" panose="020B0604020202020204" pitchFamily="34" charset="0"/>
              </a:rPr>
              <a:t>Maths:</a:t>
            </a:r>
            <a:br>
              <a:rPr lang="en-US" sz="2400" b="1">
                <a:solidFill>
                  <a:schemeClr val="accent4"/>
                </a:solidFill>
                <a:latin typeface="Arial" panose="020B0604020202020204" pitchFamily="34" charset="0"/>
                <a:cs typeface="Arial" panose="020B0604020202020204" pitchFamily="34" charset="0"/>
              </a:rPr>
            </a:br>
            <a:r>
              <a:rPr lang="en-US" sz="2400" b="1">
                <a:solidFill>
                  <a:schemeClr val="accent4"/>
                </a:solidFill>
                <a:latin typeface="Arial" panose="020B0604020202020204" pitchFamily="34" charset="0"/>
                <a:cs typeface="Arial" panose="020B0604020202020204" pitchFamily="34" charset="0"/>
              </a:rPr>
              <a:t>In this class we gets the value of X and Y and return the value</a:t>
            </a:r>
            <a:br>
              <a:rPr lang="en-US" sz="2400" b="1">
                <a:solidFill>
                  <a:schemeClr val="accent4"/>
                </a:solidFill>
                <a:latin typeface="Arial" panose="020B0604020202020204" pitchFamily="34" charset="0"/>
                <a:cs typeface="Arial" panose="020B0604020202020204" pitchFamily="34" charset="0"/>
              </a:rPr>
            </a:br>
            <a:r>
              <a:rPr lang="en-US" sz="2400" b="1">
                <a:solidFill>
                  <a:schemeClr val="accent4"/>
                </a:solidFill>
                <a:latin typeface="Arial" panose="020B0604020202020204" pitchFamily="34" charset="0"/>
                <a:cs typeface="Arial" panose="020B0604020202020204" pitchFamily="34" charset="0"/>
              </a:rPr>
              <a:t>of X-(Y-(X/Y)).</a:t>
            </a:r>
            <a:br>
              <a:rPr lang="en-US" sz="2400" b="1">
                <a:solidFill>
                  <a:schemeClr val="accent4"/>
                </a:solidFill>
                <a:latin typeface="Arial" panose="020B0604020202020204" pitchFamily="34" charset="0"/>
                <a:cs typeface="Arial" panose="020B0604020202020204" pitchFamily="34" charset="0"/>
              </a:rPr>
            </a:br>
            <a:r>
              <a:rPr lang="en-US" sz="2400" b="1">
                <a:solidFill>
                  <a:schemeClr val="accent4"/>
                </a:solidFill>
                <a:latin typeface="Arial" panose="020B0604020202020204" pitchFamily="34" charset="0"/>
                <a:cs typeface="Arial" panose="020B0604020202020204" pitchFamily="34" charset="0"/>
              </a:rPr>
              <a:t>We also convert character to integer.</a:t>
            </a:r>
            <a:endParaRPr lang="en-US" sz="2400" b="1">
              <a:solidFill>
                <a:schemeClr val="accent4"/>
              </a:solidFill>
              <a:latin typeface="Arial" panose="020B0604020202020204" pitchFamily="34" charset="0"/>
              <a:cs typeface="Arial" panose="020B0604020202020204" pitchFamily="34" charset="0"/>
            </a:endParaRPr>
          </a:p>
          <a:p>
            <a:pPr marL="571500" indent="-571500">
              <a:lnSpc>
                <a:spcPct val="150000"/>
              </a:lnSpc>
              <a:buFont typeface="Wingdings" panose="05000000000000000000" pitchFamily="2" charset="2"/>
              <a:buChar char="§"/>
            </a:pPr>
            <a:r>
              <a:rPr lang="en-US" sz="3600" u="sng">
                <a:solidFill>
                  <a:schemeClr val="accent4"/>
                </a:solidFill>
                <a:latin typeface="Algerian" panose="04020705040A02060702" pitchFamily="82" charset="0"/>
                <a:cs typeface="Arial" panose="020B0604020202020204" pitchFamily="34" charset="0"/>
              </a:rPr>
              <a:t>Minesweeper:</a:t>
            </a:r>
            <a:br>
              <a:rPr lang="en-US" sz="2400" b="1">
                <a:solidFill>
                  <a:schemeClr val="accent4"/>
                </a:solidFill>
                <a:latin typeface="Arial" panose="020B0604020202020204" pitchFamily="34" charset="0"/>
                <a:cs typeface="Arial" panose="020B0604020202020204" pitchFamily="34" charset="0"/>
              </a:rPr>
            </a:br>
            <a:r>
              <a:rPr lang="en-US" sz="2400" b="1">
                <a:solidFill>
                  <a:schemeClr val="accent4"/>
                </a:solidFill>
                <a:latin typeface="Arial" panose="020B0604020202020204" pitchFamily="34" charset="0"/>
                <a:cs typeface="Arial" panose="020B0604020202020204" pitchFamily="34" charset="0"/>
              </a:rPr>
              <a:t>In this class we constructed the minesweeper game.</a:t>
            </a:r>
            <a:br>
              <a:rPr lang="en-US" sz="2400" b="1">
                <a:solidFill>
                  <a:schemeClr val="accent4"/>
                </a:solidFill>
                <a:latin typeface="Arial" panose="020B0604020202020204" pitchFamily="34" charset="0"/>
                <a:cs typeface="Arial" panose="020B0604020202020204" pitchFamily="34" charset="0"/>
              </a:rPr>
            </a:br>
            <a:r>
              <a:rPr lang="en-US" sz="2400" b="1">
                <a:solidFill>
                  <a:schemeClr val="accent4"/>
                </a:solidFill>
                <a:latin typeface="Arial" panose="020B0604020202020204" pitchFamily="34" charset="0"/>
                <a:cs typeface="Arial" panose="020B0604020202020204" pitchFamily="34" charset="0"/>
              </a:rPr>
              <a:t>The first step is to set the grids and place the mines.</a:t>
            </a:r>
            <a:br>
              <a:rPr lang="en-US" sz="2400" b="1">
                <a:solidFill>
                  <a:schemeClr val="accent4"/>
                </a:solidFill>
                <a:latin typeface="Arial" panose="020B0604020202020204" pitchFamily="34" charset="0"/>
                <a:cs typeface="Arial" panose="020B0604020202020204" pitchFamily="34" charset="0"/>
              </a:rPr>
            </a:br>
            <a:r>
              <a:rPr lang="en-US" sz="2400" b="1">
                <a:solidFill>
                  <a:schemeClr val="accent4"/>
                </a:solidFill>
                <a:latin typeface="Arial" panose="020B0604020202020204" pitchFamily="34" charset="0"/>
                <a:cs typeface="Arial" panose="020B0604020202020204" pitchFamily="34" charset="0"/>
              </a:rPr>
              <a:t>The base game variables values are grid-width=24, grid-</a:t>
            </a:r>
            <a:br>
              <a:rPr lang="en-US" sz="2400" b="1">
                <a:solidFill>
                  <a:schemeClr val="accent4"/>
                </a:solidFill>
                <a:latin typeface="Arial" panose="020B0604020202020204" pitchFamily="34" charset="0"/>
                <a:cs typeface="Arial" panose="020B0604020202020204" pitchFamily="34" charset="0"/>
              </a:rPr>
            </a:br>
            <a:r>
              <a:rPr lang="en-US" sz="2400" b="1">
                <a:solidFill>
                  <a:schemeClr val="accent4"/>
                </a:solidFill>
                <a:latin typeface="Arial" panose="020B0604020202020204" pitchFamily="34" charset="0"/>
                <a:cs typeface="Arial" panose="020B0604020202020204" pitchFamily="34" charset="0"/>
              </a:rPr>
              <a:t>height=12, grid-percentmines=12.</a:t>
            </a:r>
            <a:endParaRPr lang="en-US" sz="2400" b="1">
              <a:solidFill>
                <a:schemeClr val="accent4"/>
              </a:solidFill>
              <a:latin typeface="Arial" panose="020B0604020202020204" pitchFamily="34" charset="0"/>
              <a:cs typeface="Arial" panose="020B0604020202020204" pitchFamily="34" charset="0"/>
            </a:endParaRPr>
          </a:p>
          <a:p>
            <a:endParaRPr lang="en-US" b="1">
              <a:solidFill>
                <a:schemeClr val="accent4"/>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148" name="Picture 4" descr="Blue Background Vintage HQ Free Download - 448 - Seek GIF | พื้นหลัง,  วอลเปเปอร์, การออกแบบปก"/>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49623" y="365125"/>
            <a:ext cx="9717741" cy="6117829"/>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pPr marL="571500" indent="-571500">
              <a:lnSpc>
                <a:spcPct val="150000"/>
              </a:lnSpc>
              <a:buFont typeface="Wingdings" panose="05000000000000000000" pitchFamily="2" charset="2"/>
              <a:buChar char="§"/>
            </a:pPr>
            <a:r>
              <a:rPr lang="en-US" sz="3600" u="sng">
                <a:solidFill>
                  <a:schemeClr val="accent4"/>
                </a:solidFill>
                <a:latin typeface="Algerian" panose="04020705040A02060702" pitchFamily="82" charset="0"/>
                <a:cs typeface="Arial" panose="020B0604020202020204" pitchFamily="34" charset="0"/>
              </a:rPr>
              <a:t>Grid:</a:t>
            </a:r>
            <a:br>
              <a:rPr lang="en-US" sz="2400" b="1">
                <a:solidFill>
                  <a:schemeClr val="accent4"/>
                </a:solidFill>
                <a:latin typeface="Arial" panose="020B0604020202020204" pitchFamily="34" charset="0"/>
                <a:cs typeface="Arial" panose="020B0604020202020204" pitchFamily="34" charset="0"/>
              </a:rPr>
            </a:br>
            <a:r>
              <a:rPr lang="en-US" sz="2400" b="1">
                <a:solidFill>
                  <a:schemeClr val="accent4"/>
                </a:solidFill>
                <a:latin typeface="Arial" panose="020B0604020202020204" pitchFamily="34" charset="0"/>
                <a:cs typeface="Arial" panose="020B0604020202020204" pitchFamily="34" charset="0"/>
              </a:rPr>
              <a:t>In this class we created the grid by giving the values for</a:t>
            </a:r>
            <a:br>
              <a:rPr lang="en-US" sz="2400" b="1">
                <a:solidFill>
                  <a:schemeClr val="accent4"/>
                </a:solidFill>
                <a:latin typeface="Arial" panose="020B0604020202020204" pitchFamily="34" charset="0"/>
                <a:cs typeface="Arial" panose="020B0604020202020204" pitchFamily="34" charset="0"/>
              </a:rPr>
            </a:br>
            <a:r>
              <a:rPr lang="en-US" sz="2400" b="1">
                <a:solidFill>
                  <a:schemeClr val="accent4"/>
                </a:solidFill>
                <a:latin typeface="Arial" panose="020B0604020202020204" pitchFamily="34" charset="0"/>
                <a:cs typeface="Arial" panose="020B0604020202020204" pitchFamily="34" charset="0"/>
              </a:rPr>
              <a:t>column width, row height, flag count ,mine probability, mine</a:t>
            </a:r>
            <a:br>
              <a:rPr lang="en-US" sz="2400" b="1">
                <a:solidFill>
                  <a:schemeClr val="accent4"/>
                </a:solidFill>
                <a:latin typeface="Arial" panose="020B0604020202020204" pitchFamily="34" charset="0"/>
                <a:cs typeface="Arial" panose="020B0604020202020204" pitchFamily="34" charset="0"/>
              </a:rPr>
            </a:br>
            <a:r>
              <a:rPr lang="en-US" sz="2400" b="1">
                <a:solidFill>
                  <a:schemeClr val="accent4"/>
                </a:solidFill>
                <a:latin typeface="Arial" panose="020B0604020202020204" pitchFamily="34" charset="0"/>
                <a:cs typeface="Arial" panose="020B0604020202020204" pitchFamily="34" charset="0"/>
              </a:rPr>
              <a:t>count.</a:t>
            </a:r>
            <a:endParaRPr lang="en-US" sz="2400" b="1">
              <a:solidFill>
                <a:schemeClr val="accent4"/>
              </a:solidFill>
              <a:latin typeface="Arial" panose="020B0604020202020204" pitchFamily="34" charset="0"/>
              <a:cs typeface="Arial" panose="020B0604020202020204" pitchFamily="34" charset="0"/>
            </a:endParaRPr>
          </a:p>
          <a:p>
            <a:pPr marL="571500" indent="-571500">
              <a:lnSpc>
                <a:spcPct val="150000"/>
              </a:lnSpc>
              <a:buFont typeface="Wingdings" panose="05000000000000000000" pitchFamily="2" charset="2"/>
              <a:buChar char="§"/>
            </a:pPr>
            <a:r>
              <a:rPr lang="en-US" sz="3600" u="sng">
                <a:solidFill>
                  <a:schemeClr val="accent4"/>
                </a:solidFill>
                <a:latin typeface="Algerian" panose="04020705040A02060702" pitchFamily="82" charset="0"/>
                <a:cs typeface="Arial" panose="020B0604020202020204" pitchFamily="34" charset="0"/>
              </a:rPr>
              <a:t>Node:</a:t>
            </a:r>
            <a:br>
              <a:rPr lang="en-US" sz="2400" b="1">
                <a:solidFill>
                  <a:schemeClr val="accent4"/>
                </a:solidFill>
                <a:latin typeface="Arial" panose="020B0604020202020204" pitchFamily="34" charset="0"/>
                <a:cs typeface="Arial" panose="020B0604020202020204" pitchFamily="34" charset="0"/>
              </a:rPr>
            </a:br>
            <a:r>
              <a:rPr lang="en-US" sz="2400" b="1">
                <a:solidFill>
                  <a:schemeClr val="accent4"/>
                </a:solidFill>
                <a:latin typeface="Arial" panose="020B0604020202020204" pitchFamily="34" charset="0"/>
                <a:cs typeface="Arial" panose="020B0604020202020204" pitchFamily="34" charset="0"/>
              </a:rPr>
              <a:t>In this class we have created a doubly linked list which has 3 values:</a:t>
            </a:r>
            <a:br>
              <a:rPr lang="en-US" sz="2400" b="1">
                <a:solidFill>
                  <a:schemeClr val="accent4"/>
                </a:solidFill>
                <a:latin typeface="Arial" panose="020B0604020202020204" pitchFamily="34" charset="0"/>
                <a:cs typeface="Arial" panose="020B0604020202020204" pitchFamily="34" charset="0"/>
              </a:rPr>
            </a:br>
            <a:r>
              <a:rPr lang="en-US" sz="2400" b="1">
                <a:solidFill>
                  <a:schemeClr val="accent4"/>
                </a:solidFill>
                <a:latin typeface="Arial" panose="020B0604020202020204" pitchFamily="34" charset="0"/>
                <a:cs typeface="Arial" panose="020B0604020202020204" pitchFamily="34" charset="0"/>
              </a:rPr>
              <a:t>                    1]  value</a:t>
            </a:r>
            <a:br>
              <a:rPr lang="en-US" sz="2400" b="1">
                <a:solidFill>
                  <a:schemeClr val="accent4"/>
                </a:solidFill>
                <a:latin typeface="Arial" panose="020B0604020202020204" pitchFamily="34" charset="0"/>
                <a:cs typeface="Arial" panose="020B0604020202020204" pitchFamily="34" charset="0"/>
              </a:rPr>
            </a:br>
            <a:r>
              <a:rPr lang="en-US" sz="2400" b="1">
                <a:solidFill>
                  <a:schemeClr val="accent4"/>
                </a:solidFill>
                <a:latin typeface="Arial" panose="020B0604020202020204" pitchFamily="34" charset="0"/>
                <a:cs typeface="Arial" panose="020B0604020202020204" pitchFamily="34" charset="0"/>
              </a:rPr>
              <a:t>                    2]  Prev</a:t>
            </a:r>
            <a:br>
              <a:rPr lang="en-US" sz="2400" b="1">
                <a:solidFill>
                  <a:schemeClr val="accent4"/>
                </a:solidFill>
                <a:latin typeface="Arial" panose="020B0604020202020204" pitchFamily="34" charset="0"/>
                <a:cs typeface="Arial" panose="020B0604020202020204" pitchFamily="34" charset="0"/>
              </a:rPr>
            </a:br>
            <a:r>
              <a:rPr lang="en-US" sz="2400" b="1">
                <a:solidFill>
                  <a:schemeClr val="accent4"/>
                </a:solidFill>
                <a:latin typeface="Arial" panose="020B0604020202020204" pitchFamily="34" charset="0"/>
                <a:cs typeface="Arial" panose="020B0604020202020204" pitchFamily="34" charset="0"/>
              </a:rPr>
              <a:t>                    3]  Next</a:t>
            </a:r>
            <a:endParaRPr lang="en-US" sz="2400" b="1">
              <a:solidFill>
                <a:schemeClr val="accent4"/>
              </a:solidFill>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42" name="Picture 2" descr="images for background wallpaper | Sky Blue Background wallpaper – 66994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0" y="235204"/>
            <a:ext cx="12192000" cy="6302495"/>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pPr marL="571500" indent="-571500">
              <a:lnSpc>
                <a:spcPct val="150000"/>
              </a:lnSpc>
              <a:buFont typeface="Wingdings" panose="05000000000000000000" pitchFamily="2" charset="2"/>
              <a:buChar char="§"/>
            </a:pPr>
            <a:r>
              <a:rPr lang="en-US" sz="3200" u="sng">
                <a:solidFill>
                  <a:schemeClr val="accent4"/>
                </a:solidFill>
                <a:latin typeface="Algerian" panose="04020705040A02060702" pitchFamily="82" charset="0"/>
              </a:rPr>
              <a:t>QUEUE :</a:t>
            </a:r>
            <a:br>
              <a:rPr lang="en-US" b="1">
                <a:solidFill>
                  <a:schemeClr val="accent4"/>
                </a:solidFill>
              </a:rPr>
            </a:br>
            <a:r>
              <a:rPr lang="en-US" sz="2400" b="1">
                <a:solidFill>
                  <a:schemeClr val="accent4"/>
                </a:solidFill>
                <a:latin typeface="Arial" panose="020B0604020202020204" pitchFamily="34" charset="0"/>
                <a:cs typeface="Arial" panose="020B0604020202020204" pitchFamily="34" charset="0"/>
              </a:rPr>
              <a:t>It is a simple FIFO queue implemented as a doubly-linked list</a:t>
            </a:r>
            <a:br>
              <a:rPr lang="en-US" sz="2400" b="1">
                <a:solidFill>
                  <a:schemeClr val="accent4"/>
                </a:solidFill>
                <a:latin typeface="Arial" panose="020B0604020202020204" pitchFamily="34" charset="0"/>
                <a:cs typeface="Arial" panose="020B0604020202020204" pitchFamily="34" charset="0"/>
              </a:rPr>
            </a:br>
            <a:r>
              <a:rPr lang="en-US" sz="2400" b="1">
                <a:solidFill>
                  <a:schemeClr val="accent4"/>
                </a:solidFill>
                <a:latin typeface="Arial" panose="020B0604020202020204" pitchFamily="34" charset="0"/>
                <a:cs typeface="Arial" panose="020B0604020202020204" pitchFamily="34" charset="0"/>
              </a:rPr>
              <a:t>so the values stored can only be integers.</a:t>
            </a:r>
            <a:endParaRPr lang="en-US" sz="2400" b="1">
              <a:solidFill>
                <a:schemeClr val="accent4"/>
              </a:solidFill>
              <a:latin typeface="Arial" panose="020B0604020202020204" pitchFamily="34" charset="0"/>
              <a:cs typeface="Arial" panose="020B0604020202020204" pitchFamily="34" charset="0"/>
            </a:endParaRPr>
          </a:p>
          <a:p>
            <a:pPr marL="571500" indent="-571500">
              <a:lnSpc>
                <a:spcPct val="150000"/>
              </a:lnSpc>
              <a:buFont typeface="Wingdings" panose="05000000000000000000" pitchFamily="2" charset="2"/>
              <a:buChar char="§"/>
            </a:pPr>
            <a:r>
              <a:rPr lang="en-US" sz="3200" u="sng">
                <a:solidFill>
                  <a:schemeClr val="accent4"/>
                </a:solidFill>
                <a:latin typeface="Algerian" panose="04020705040A02060702" pitchFamily="82" charset="0"/>
              </a:rPr>
              <a:t>QUEUE TEST :</a:t>
            </a:r>
            <a:br>
              <a:rPr lang="en-US" sz="2400" b="1">
                <a:solidFill>
                  <a:schemeClr val="accent4"/>
                </a:solidFill>
              </a:rPr>
            </a:br>
            <a:r>
              <a:rPr lang="en-US" sz="2400" b="1">
                <a:solidFill>
                  <a:schemeClr val="accent4"/>
                </a:solidFill>
                <a:latin typeface="Arial" panose="020B0604020202020204" pitchFamily="34" charset="0"/>
                <a:cs typeface="Arial" panose="020B0604020202020204" pitchFamily="34" charset="0"/>
              </a:rPr>
              <a:t>In this class we are going to add values to the queue which we created before.</a:t>
            </a:r>
            <a:endParaRPr lang="en-US" sz="2400" b="1">
              <a:solidFill>
                <a:schemeClr val="accent4"/>
              </a:solidFill>
              <a:latin typeface="Arial" panose="020B0604020202020204" pitchFamily="34" charset="0"/>
              <a:cs typeface="Arial" panose="020B0604020202020204" pitchFamily="34" charset="0"/>
            </a:endParaRPr>
          </a:p>
          <a:p>
            <a:pPr marL="571500" indent="-571500">
              <a:lnSpc>
                <a:spcPct val="150000"/>
              </a:lnSpc>
              <a:buFont typeface="Wingdings" panose="05000000000000000000" pitchFamily="2" charset="2"/>
              <a:buChar char="§"/>
            </a:pPr>
            <a:r>
              <a:rPr lang="en-US" sz="3200" u="sng">
                <a:solidFill>
                  <a:schemeClr val="accent4"/>
                </a:solidFill>
                <a:latin typeface="Algerian" panose="04020705040A02060702" pitchFamily="82" charset="0"/>
                <a:cs typeface="Arial" panose="020B0604020202020204" pitchFamily="34" charset="0"/>
              </a:rPr>
              <a:t>Random :</a:t>
            </a:r>
            <a:br>
              <a:rPr lang="en-US" sz="2400" b="1">
                <a:solidFill>
                  <a:schemeClr val="accent4"/>
                </a:solidFill>
                <a:latin typeface="Arial" panose="020B0604020202020204" pitchFamily="34" charset="0"/>
                <a:cs typeface="Arial" panose="020B0604020202020204" pitchFamily="34" charset="0"/>
              </a:rPr>
            </a:br>
            <a:r>
              <a:rPr lang="en-US" sz="2400" b="1">
                <a:solidFill>
                  <a:schemeClr val="accent4"/>
                </a:solidFill>
                <a:latin typeface="Arial" panose="020B0604020202020204" pitchFamily="34" charset="0"/>
                <a:cs typeface="Arial" panose="020B0604020202020204" pitchFamily="34" charset="0"/>
              </a:rPr>
              <a:t>In this class Random we have to use the keyboard presses as</a:t>
            </a:r>
            <a:br>
              <a:rPr lang="en-US" sz="2400" b="1">
                <a:solidFill>
                  <a:schemeClr val="accent4"/>
                </a:solidFill>
                <a:latin typeface="Arial" panose="020B0604020202020204" pitchFamily="34" charset="0"/>
                <a:cs typeface="Arial" panose="020B0604020202020204" pitchFamily="34" charset="0"/>
              </a:rPr>
            </a:br>
            <a:r>
              <a:rPr lang="en-US" sz="2400" b="1">
                <a:solidFill>
                  <a:schemeClr val="accent4"/>
                </a:solidFill>
                <a:latin typeface="Arial" panose="020B0604020202020204" pitchFamily="34" charset="0"/>
                <a:cs typeface="Arial" panose="020B0604020202020204" pitchFamily="34" charset="0"/>
              </a:rPr>
              <a:t>noise to seed the random number generator.</a:t>
            </a:r>
            <a:endParaRPr lang="en-US" sz="2400" b="1">
              <a:solidFill>
                <a:schemeClr val="accent4"/>
              </a:solidFill>
              <a:latin typeface="Arial" panose="020B0604020202020204" pitchFamily="34" charset="0"/>
              <a:cs typeface="Arial" panose="020B0604020202020204" pitchFamily="34" charset="0"/>
            </a:endParaRPr>
          </a:p>
          <a:p>
            <a:pPr marL="571500" indent="-571500">
              <a:lnSpc>
                <a:spcPct val="150000"/>
              </a:lnSpc>
              <a:buFont typeface="Wingdings" panose="05000000000000000000" pitchFamily="2" charset="2"/>
              <a:buChar char="§"/>
            </a:pPr>
            <a:r>
              <a:rPr lang="en-US" sz="3200" u="sng">
                <a:solidFill>
                  <a:schemeClr val="accent4"/>
                </a:solidFill>
                <a:latin typeface="Algerian" panose="04020705040A02060702" pitchFamily="82" charset="0"/>
                <a:cs typeface="Arial" panose="020B0604020202020204" pitchFamily="34" charset="0"/>
              </a:rPr>
              <a:t>Random Test :</a:t>
            </a:r>
            <a:br>
              <a:rPr lang="en-US" sz="2400" b="1">
                <a:solidFill>
                  <a:schemeClr val="accent4"/>
                </a:solidFill>
                <a:latin typeface="Arial" panose="020B0604020202020204" pitchFamily="34" charset="0"/>
                <a:cs typeface="Arial" panose="020B0604020202020204" pitchFamily="34" charset="0"/>
              </a:rPr>
            </a:br>
            <a:r>
              <a:rPr lang="en-US" sz="2400" b="1">
                <a:solidFill>
                  <a:schemeClr val="accent4"/>
                </a:solidFill>
                <a:latin typeface="Arial" panose="020B0604020202020204" pitchFamily="34" charset="0"/>
                <a:cs typeface="Arial" panose="020B0604020202020204" pitchFamily="34" charset="0"/>
              </a:rPr>
              <a:t>In this class we have created a function named test.</a:t>
            </a:r>
            <a:endParaRPr lang="en-US" sz="2400" b="1">
              <a:solidFill>
                <a:schemeClr val="accent4"/>
              </a:solidFill>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2292" name="Picture 4" descr="blue and violet rainbow pastel unicorn girly watercolor on paper abstract  background 4837064 Vector Art at Vecteezy"/>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88" y="0"/>
            <a:ext cx="12190412"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flipH="1">
            <a:off x="1588" y="181957"/>
            <a:ext cx="12190412" cy="6494085"/>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pPr marL="457200" indent="-457200">
              <a:buFont typeface="Wingdings" panose="05000000000000000000" pitchFamily="2" charset="2"/>
              <a:buChar char="§"/>
            </a:pPr>
            <a:r>
              <a:rPr lang="en-US" sz="3200" u="sng">
                <a:solidFill>
                  <a:schemeClr val="accent4"/>
                </a:solidFill>
                <a:latin typeface="Algerian" panose="04020705040A02060702" pitchFamily="82" charset="0"/>
              </a:rPr>
              <a:t>SPRITES :</a:t>
            </a:r>
            <a:br>
              <a:rPr lang="en-US" b="1">
                <a:solidFill>
                  <a:schemeClr val="accent4"/>
                </a:solidFill>
              </a:rPr>
            </a:br>
            <a:r>
              <a:rPr lang="en-US" sz="2400" b="1">
                <a:solidFill>
                  <a:schemeClr val="accent4"/>
                </a:solidFill>
                <a:latin typeface="Arial" panose="020B0604020202020204" pitchFamily="34" charset="0"/>
                <a:cs typeface="Arial" panose="020B0604020202020204" pitchFamily="34" charset="0"/>
              </a:rPr>
              <a:t>In this class we drew the border of the grid using drawborder function . Also we have created the bitmap code for Cursor, Closed cell, Mine, Flag, Numbered cell, Zero cell, One cell, Two cell, Three cell, Four cell, Five cell, Six cell, Seven cell, and Eight cell.</a:t>
            </a:r>
            <a:endParaRPr lang="en-US" sz="2400" b="1">
              <a:solidFill>
                <a:schemeClr val="accent4"/>
              </a:solidFill>
              <a:latin typeface="Arial" panose="020B0604020202020204" pitchFamily="34" charset="0"/>
              <a:cs typeface="Arial" panose="020B0604020202020204" pitchFamily="34" charset="0"/>
            </a:endParaRPr>
          </a:p>
          <a:p>
            <a:pPr marL="457200" indent="-457200">
              <a:buFont typeface="Wingdings" panose="05000000000000000000" pitchFamily="2" charset="2"/>
              <a:buChar char="§"/>
            </a:pPr>
            <a:r>
              <a:rPr lang="en-US" sz="3200" u="sng">
                <a:solidFill>
                  <a:schemeClr val="accent4"/>
                </a:solidFill>
                <a:latin typeface="Algerian" panose="04020705040A02060702" pitchFamily="82" charset="0"/>
              </a:rPr>
              <a:t>STRINGS :</a:t>
            </a:r>
            <a:br>
              <a:rPr lang="en-US" sz="2400" b="1">
                <a:solidFill>
                  <a:schemeClr val="accent4"/>
                </a:solidFill>
              </a:rPr>
            </a:br>
            <a:r>
              <a:rPr lang="en-US" sz="2400" b="1">
                <a:solidFill>
                  <a:schemeClr val="accent4"/>
                </a:solidFill>
                <a:latin typeface="Arial" panose="020B0604020202020204" pitchFamily="34" charset="0"/>
                <a:cs typeface="Arial" panose="020B0604020202020204" pitchFamily="34" charset="0"/>
              </a:rPr>
              <a:t>We used static variables and initialized them so that they don’t take up heap space while reconstucting the string multiple times.</a:t>
            </a:r>
            <a:endParaRPr lang="en-US" sz="2400" b="1">
              <a:solidFill>
                <a:schemeClr val="accent4"/>
              </a:solidFill>
              <a:latin typeface="Arial" panose="020B0604020202020204" pitchFamily="34" charset="0"/>
              <a:cs typeface="Arial" panose="020B0604020202020204" pitchFamily="34" charset="0"/>
            </a:endParaRPr>
          </a:p>
          <a:p>
            <a:pPr marL="457200" indent="-457200">
              <a:buFont typeface="Wingdings" panose="05000000000000000000" pitchFamily="2" charset="2"/>
              <a:buChar char="§"/>
            </a:pPr>
            <a:r>
              <a:rPr lang="en-US" sz="3200" u="sng">
                <a:solidFill>
                  <a:schemeClr val="accent4"/>
                </a:solidFill>
                <a:latin typeface="Algerian" panose="04020705040A02060702" pitchFamily="82" charset="0"/>
                <a:cs typeface="Arial" panose="020B0604020202020204" pitchFamily="34" charset="0"/>
              </a:rPr>
              <a:t>TUTORIAL :</a:t>
            </a:r>
            <a:br>
              <a:rPr lang="en-US" sz="2400" b="1">
                <a:solidFill>
                  <a:schemeClr val="accent4"/>
                </a:solidFill>
                <a:latin typeface="Arial" panose="020B0604020202020204" pitchFamily="34" charset="0"/>
                <a:cs typeface="Arial" panose="020B0604020202020204" pitchFamily="34" charset="0"/>
              </a:rPr>
            </a:br>
            <a:r>
              <a:rPr lang="en-US" sz="2400" b="1">
                <a:solidFill>
                  <a:schemeClr val="accent4"/>
                </a:solidFill>
                <a:latin typeface="Arial" panose="020B0604020202020204" pitchFamily="34" charset="0"/>
                <a:cs typeface="Arial" panose="020B0604020202020204" pitchFamily="34" charset="0"/>
              </a:rPr>
              <a:t>This is displays the information of the game and rules and how to play the game.</a:t>
            </a:r>
            <a:endParaRPr lang="en-US" sz="2400" b="1">
              <a:solidFill>
                <a:schemeClr val="accent4"/>
              </a:solidFill>
              <a:latin typeface="Arial" panose="020B0604020202020204" pitchFamily="34" charset="0"/>
              <a:cs typeface="Arial" panose="020B0604020202020204" pitchFamily="34" charset="0"/>
            </a:endParaRPr>
          </a:p>
          <a:p>
            <a:r>
              <a:rPr lang="en-US" sz="2400" b="1">
                <a:solidFill>
                  <a:schemeClr val="accent4"/>
                </a:solidFill>
                <a:latin typeface="Arial" panose="020B0604020202020204" pitchFamily="34" charset="0"/>
                <a:cs typeface="Arial" panose="020B0604020202020204" pitchFamily="34" charset="0"/>
              </a:rPr>
              <a:t>      On pressing enter button the text message will vanish and the game will start.</a:t>
            </a:r>
            <a:endParaRPr lang="en-US" sz="2400" b="1">
              <a:solidFill>
                <a:schemeClr val="accent4"/>
              </a:solidFill>
              <a:latin typeface="Arial" panose="020B0604020202020204" pitchFamily="34" charset="0"/>
              <a:cs typeface="Arial" panose="020B0604020202020204" pitchFamily="34" charset="0"/>
            </a:endParaRPr>
          </a:p>
          <a:p>
            <a:pPr marL="457200" indent="-457200">
              <a:buFont typeface="Wingdings" panose="05000000000000000000" pitchFamily="2" charset="2"/>
              <a:buChar char="§"/>
            </a:pPr>
            <a:r>
              <a:rPr lang="en-US" sz="3200" u="sng">
                <a:solidFill>
                  <a:schemeClr val="accent4"/>
                </a:solidFill>
                <a:latin typeface="Algerian" panose="04020705040A02060702" pitchFamily="82" charset="0"/>
                <a:cs typeface="Arial" panose="020B0604020202020204" pitchFamily="34" charset="0"/>
              </a:rPr>
              <a:t>UTILS :</a:t>
            </a:r>
            <a:br>
              <a:rPr lang="en-US" sz="2400" b="1">
                <a:solidFill>
                  <a:schemeClr val="accent4"/>
                </a:solidFill>
                <a:latin typeface="Arial" panose="020B0604020202020204" pitchFamily="34" charset="0"/>
                <a:cs typeface="Arial" panose="020B0604020202020204" pitchFamily="34" charset="0"/>
              </a:rPr>
            </a:br>
            <a:r>
              <a:rPr lang="en-US" sz="2400" b="1">
                <a:solidFill>
                  <a:schemeClr val="accent4"/>
                </a:solidFill>
                <a:latin typeface="Arial" panose="020B0604020202020204" pitchFamily="34" charset="0"/>
                <a:cs typeface="Arial" panose="020B0604020202020204" pitchFamily="34" charset="0"/>
              </a:rPr>
              <a:t>This class takes the combination of x, y cell coordinates and converts it into a memory location for the 16x16 draw function.</a:t>
            </a:r>
            <a:endParaRPr lang="en-US" sz="2400" b="1">
              <a:solidFill>
                <a:schemeClr val="accent4"/>
              </a:solidFill>
              <a:latin typeface="Arial" panose="020B0604020202020204" pitchFamily="34" charset="0"/>
              <a:cs typeface="Arial" panose="020B0604020202020204" pitchFamily="34" charset="0"/>
            </a:endParaRPr>
          </a:p>
          <a:p>
            <a:r>
              <a:rPr lang="en-US" sz="2400" b="1">
                <a:solidFill>
                  <a:schemeClr val="accent4"/>
                </a:solidFill>
                <a:latin typeface="Arial" panose="020B0604020202020204" pitchFamily="34" charset="0"/>
                <a:cs typeface="Arial" panose="020B0604020202020204" pitchFamily="34" charset="0"/>
              </a:rPr>
              <a:t>      It returns 1 if the given cell value is a mine otherwisse 0.</a:t>
            </a:r>
            <a:endParaRPr lang="en-US" sz="2400" b="1">
              <a:solidFill>
                <a:schemeClr val="accent4"/>
              </a:solidFill>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1266" name="Picture 2" descr="Simple Light Blue Background: 1000+ Free Download Vector, Image, PNG, PSD  File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flipH="1">
            <a:off x="1031836" y="65111"/>
            <a:ext cx="6148893" cy="1200329"/>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en-US" sz="4000" b="1" u="sng">
                <a:solidFill>
                  <a:schemeClr val="accent4"/>
                </a:solidFill>
                <a:latin typeface="Algerian" panose="04020705040A02060702" pitchFamily="82" charset="0"/>
              </a:rPr>
              <a:t>OUTPUT :</a:t>
            </a:r>
            <a:endParaRPr lang="en-US" sz="4000" b="1" u="sng">
              <a:solidFill>
                <a:schemeClr val="accent4"/>
              </a:solidFill>
              <a:latin typeface="Algerian" panose="04020705040A02060702" pitchFamily="82" charset="0"/>
            </a:endParaRPr>
          </a:p>
          <a:p>
            <a:r>
              <a:rPr lang="en-US" sz="3200" b="1" u="sng">
                <a:solidFill>
                  <a:schemeClr val="accent4"/>
                </a:solidFill>
                <a:latin typeface="Algerian" panose="04020705040A02060702" pitchFamily="82" charset="0"/>
              </a:rPr>
              <a:t>PLAYING :</a:t>
            </a:r>
            <a:endParaRPr lang="en-US" sz="3200" b="1" u="sng">
              <a:solidFill>
                <a:schemeClr val="accent4"/>
              </a:solidFill>
              <a:latin typeface="Algerian" panose="04020705040A02060702" pitchFamily="82" charset="0"/>
            </a:endParaRPr>
          </a:p>
        </p:txBody>
      </p:sp>
      <p:pic>
        <p:nvPicPr>
          <p:cNvPr id="6" name="Picture 5"/>
          <p:cNvPicPr>
            <a:picLocks noChangeAspect="1"/>
          </p:cNvPicPr>
          <p:nvPr/>
        </p:nvPicPr>
        <p:blipFill>
          <a:blip r:embed="rId2"/>
          <a:stretch>
            <a:fillRect/>
          </a:stretch>
        </p:blipFill>
        <p:spPr>
          <a:xfrm>
            <a:off x="2530005" y="1470903"/>
            <a:ext cx="7131989" cy="506078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4061</Words>
  <Application>WPS Presentation</Application>
  <PresentationFormat>Widescreen</PresentationFormat>
  <Paragraphs>54</Paragraphs>
  <Slides>14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Arial</vt:lpstr>
      <vt:lpstr>SimSun</vt:lpstr>
      <vt:lpstr>Wingdings</vt:lpstr>
      <vt:lpstr>Algerian</vt:lpstr>
      <vt:lpstr>Microsoft YaHei</vt:lpstr>
      <vt:lpstr>Arial Unicode MS</vt:lpstr>
      <vt:lpstr>Calibri Light</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Sabarinath J - [CH.EN.U4AIE21141]</dc:creator>
  <cp:lastModifiedBy>HP</cp:lastModifiedBy>
  <cp:revision>4</cp:revision>
  <dcterms:created xsi:type="dcterms:W3CDTF">2022-07-13T10:14:00Z</dcterms:created>
  <dcterms:modified xsi:type="dcterms:W3CDTF">2022-07-17T05:51:48Z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179C2BDC5F394B6CB3FC507360B9DB2F</vt:lpwstr>
  </property>
  <property fmtid="{D5CDD505-2E9C-101B-9397-08002B2CF9AE}" pid="4" name="KSOProductBuildVer">
    <vt:lpwstr>1033-11.2.0.11191</vt:lpwstr>
  </property>
</Properties>
</file>