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87" r:id="rId6"/>
    <p:sldId id="288" r:id="rId7"/>
    <p:sldId id="305" r:id="rId8"/>
    <p:sldId id="289" r:id="rId9"/>
    <p:sldId id="276" r:id="rId10"/>
    <p:sldId id="301" r:id="rId11"/>
    <p:sldId id="302" r:id="rId12"/>
    <p:sldId id="300" r:id="rId13"/>
    <p:sldId id="303"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p:txBody>
      </p:sp>
      <p:pic>
        <p:nvPicPr>
          <p:cNvPr id="35" name="bg object 35"/>
          <p:cNvPicPr/>
          <p:nvPr/>
        </p:nvPicPr>
        <p:blipFill>
          <a:blip r:embed="rId7" cstate="prin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p:txBody>
      </p:sp>
      <p:sp>
        <p:nvSpPr>
          <p:cNvPr id="2" name="Holder 2"/>
          <p:cNvSpPr>
            <a:spLocks noGrp="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235557" y="6059775"/>
            <a:ext cx="1967483" cy="655319"/>
          </a:xfrm>
          <a:prstGeom prst="rect">
            <a:avLst/>
          </a:prstGeom>
        </p:spPr>
      </p:pic>
      <p:sp>
        <p:nvSpPr>
          <p:cNvPr id="4" name="object 4"/>
          <p:cNvSpPr txBox="1"/>
          <p:nvPr/>
        </p:nvSpPr>
        <p:spPr>
          <a:xfrm>
            <a:off x="2239538" y="2190566"/>
            <a:ext cx="7976234" cy="690574"/>
          </a:xfrm>
          <a:prstGeom prst="rect">
            <a:avLst/>
          </a:prstGeom>
        </p:spPr>
        <p:txBody>
          <a:bodyPr vert="horz" wrap="square" lIns="0" tIns="13335" rIns="0" bIns="0" rtlCol="0" anchor="t">
            <a:spAutoFit/>
          </a:bodyPr>
          <a:lstStyle/>
          <a:p>
            <a:pPr algn="ctr">
              <a:spcBef>
                <a:spcPts val="105"/>
              </a:spcBef>
            </a:pPr>
            <a:endParaRPr lang="en-US" sz="4400" b="1" spc="-10">
              <a:solidFill>
                <a:srgbClr val="FFC000"/>
              </a:solidFill>
              <a:latin typeface="Times New Roman" panose="02020603050405020304"/>
              <a:cs typeface="Times New Roman" panose="02020603050405020304"/>
            </a:endParaRPr>
          </a:p>
        </p:txBody>
      </p:sp>
      <p:sp>
        <p:nvSpPr>
          <p:cNvPr id="5" name="object 5"/>
          <p:cNvSpPr txBox="1"/>
          <p:nvPr/>
        </p:nvSpPr>
        <p:spPr>
          <a:xfrm>
            <a:off x="688158" y="3590950"/>
            <a:ext cx="2903454" cy="2835841"/>
          </a:xfrm>
          <a:prstGeom prst="rect">
            <a:avLst/>
          </a:prstGeom>
          <a:solidFill>
            <a:schemeClr val="bg1"/>
          </a:solidFill>
        </p:spPr>
        <p:txBody>
          <a:bodyPr vert="horz" wrap="square" lIns="0" tIns="28575" rIns="0" bIns="0" rtlCol="0" anchor="t">
            <a:spAutoFit/>
          </a:bodyPr>
          <a:lstStyle/>
          <a:p>
            <a:pPr algn="l">
              <a:lnSpc>
                <a:spcPct val="150000"/>
              </a:lnSpc>
            </a:pPr>
            <a:r>
              <a:rPr lang="en-US" sz="2400">
                <a:latin typeface="Times New Roman" panose="02020603050405020304" pitchFamily="18" charset="0"/>
                <a:cs typeface="Times New Roman" panose="02020603050405020304" pitchFamily="18" charset="0"/>
              </a:rPr>
              <a:t>TEAM MEMBERS : </a:t>
            </a:r>
            <a:endParaRPr lang="en-US" sz="2400" spc="-9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b="0" i="0" u="none" strike="noStrike">
                <a:solidFill>
                  <a:schemeClr val="tx1">
                    <a:lumMod val="95000"/>
                  </a:schemeClr>
                </a:solidFill>
                <a:effectLst/>
                <a:latin typeface="Times New Roman" panose="02020603050405020304" pitchFamily="18" charset="0"/>
                <a:cs typeface="Times New Roman" panose="02020603050405020304" pitchFamily="18" charset="0"/>
              </a:rPr>
              <a:t>SHYAM [21149]</a:t>
            </a:r>
            <a:endParaRPr lang="en-US" sz="2000">
              <a:solidFill>
                <a:schemeClr val="tx1">
                  <a:lumMod val="95000"/>
                </a:schemeClr>
              </a:solidFill>
              <a:effectLst/>
              <a:latin typeface="Times New Roman" panose="02020603050405020304" pitchFamily="18" charset="0"/>
              <a:cs typeface="Times New Roman" panose="02020603050405020304" pitchFamily="18" charset="0"/>
            </a:endParaRPr>
          </a:p>
          <a:p>
            <a:pPr>
              <a:lnSpc>
                <a:spcPct val="150000"/>
              </a:lnSpc>
            </a:pPr>
            <a:r>
              <a:rPr lang="en-US" sz="2000" b="0" i="0" u="none" strike="noStrike">
                <a:solidFill>
                  <a:schemeClr val="tx1">
                    <a:lumMod val="95000"/>
                  </a:schemeClr>
                </a:solidFill>
                <a:effectLst/>
                <a:latin typeface="Times New Roman" panose="02020603050405020304" pitchFamily="18" charset="0"/>
                <a:cs typeface="Times New Roman" panose="02020603050405020304" pitchFamily="18" charset="0"/>
              </a:rPr>
              <a:t>SIDESH [21150]</a:t>
            </a:r>
            <a:endParaRPr lang="en-US" sz="2000">
              <a:solidFill>
                <a:schemeClr val="tx1">
                  <a:lumMod val="95000"/>
                </a:schemeClr>
              </a:solidFill>
              <a:effectLst/>
              <a:latin typeface="Times New Roman" panose="02020603050405020304" pitchFamily="18" charset="0"/>
              <a:cs typeface="Times New Roman" panose="02020603050405020304" pitchFamily="18" charset="0"/>
            </a:endParaRPr>
          </a:p>
          <a:p>
            <a:pPr>
              <a:lnSpc>
                <a:spcPct val="150000"/>
              </a:lnSpc>
            </a:pPr>
            <a:r>
              <a:rPr lang="en-US" sz="2000" b="0" i="0" u="none" strike="noStrike">
                <a:solidFill>
                  <a:schemeClr val="tx1">
                    <a:lumMod val="95000"/>
                  </a:schemeClr>
                </a:solidFill>
                <a:effectLst/>
                <a:latin typeface="Times New Roman" panose="02020603050405020304" pitchFamily="18" charset="0"/>
                <a:cs typeface="Times New Roman" panose="02020603050405020304" pitchFamily="18" charset="0"/>
              </a:rPr>
              <a:t>SABARINATH[21141] </a:t>
            </a:r>
            <a:endParaRPr lang="en-US" sz="2000">
              <a:solidFill>
                <a:schemeClr val="tx1">
                  <a:lumMod val="95000"/>
                </a:schemeClr>
              </a:solidFill>
              <a:effectLst/>
              <a:latin typeface="Times New Roman" panose="02020603050405020304" pitchFamily="18" charset="0"/>
              <a:cs typeface="Times New Roman" panose="02020603050405020304" pitchFamily="18" charset="0"/>
            </a:endParaRPr>
          </a:p>
          <a:p>
            <a:pPr>
              <a:lnSpc>
                <a:spcPct val="150000"/>
              </a:lnSpc>
            </a:pPr>
            <a:r>
              <a:rPr lang="en-US" sz="2000" b="0" i="0" u="none" strike="noStrike">
                <a:solidFill>
                  <a:schemeClr val="tx1">
                    <a:lumMod val="95000"/>
                  </a:schemeClr>
                </a:solidFill>
                <a:effectLst/>
                <a:latin typeface="Times New Roman" panose="02020603050405020304" pitchFamily="18" charset="0"/>
                <a:cs typeface="Times New Roman" panose="02020603050405020304" pitchFamily="18" charset="0"/>
              </a:rPr>
              <a:t>SASANK [21160]</a:t>
            </a:r>
            <a:endParaRPr lang="en-US" sz="2000">
              <a:solidFill>
                <a:schemeClr val="tx1">
                  <a:lumMod val="95000"/>
                </a:schemeClr>
              </a:solidFill>
              <a:effectLst/>
              <a:latin typeface="Times New Roman" panose="02020603050405020304" pitchFamily="18" charset="0"/>
              <a:cs typeface="Times New Roman" panose="02020603050405020304" pitchFamily="18" charset="0"/>
            </a:endParaRPr>
          </a:p>
          <a:p>
            <a:pPr>
              <a:lnSpc>
                <a:spcPct val="150000"/>
              </a:lnSpc>
            </a:pPr>
            <a:r>
              <a:rPr lang="en-US" sz="2000" b="0" i="0" u="none" strike="noStrike">
                <a:solidFill>
                  <a:schemeClr val="tx1">
                    <a:lumMod val="95000"/>
                  </a:schemeClr>
                </a:solidFill>
                <a:effectLst/>
                <a:latin typeface="Times New Roman" panose="02020603050405020304" pitchFamily="18" charset="0"/>
                <a:cs typeface="Times New Roman" panose="02020603050405020304" pitchFamily="18" charset="0"/>
              </a:rPr>
              <a:t>BHARADWAJ[21165]</a:t>
            </a:r>
            <a:endParaRPr lang="en-US" sz="2000">
              <a:solidFill>
                <a:schemeClr val="tx1">
                  <a:lumMod val="95000"/>
                </a:schemeClr>
              </a:solidFill>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0145071" y="328517"/>
            <a:ext cx="1630837"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TEAM - 11</a:t>
            </a:r>
            <a:endParaRPr lang="en-US" sz="2400">
              <a:latin typeface="Times New Roman" panose="02020603050405020304" pitchFamily="18" charset="0"/>
              <a:cs typeface="Times New Roman" panose="02020603050405020304" pitchFamily="18" charset="0"/>
            </a:endParaRPr>
          </a:p>
        </p:txBody>
      </p:sp>
      <p:sp>
        <p:nvSpPr>
          <p:cNvPr id="10" name="object 2"/>
          <p:cNvSpPr txBox="1">
            <a:spLocks noGrp="1"/>
          </p:cNvSpPr>
          <p:nvPr>
            <p:ph type="title"/>
          </p:nvPr>
        </p:nvSpPr>
        <p:spPr>
          <a:xfrm>
            <a:off x="148609" y="958177"/>
            <a:ext cx="8844564" cy="1231900"/>
          </a:xfrm>
          <a:prstGeom prst="rect">
            <a:avLst/>
          </a:prstGeom>
          <a:solidFill>
            <a:srgbClr val="AE1D49"/>
          </a:solidFill>
        </p:spPr>
        <p:txBody>
          <a:bodyPr vert="horz" wrap="square" lIns="0" tIns="1270" rIns="0" bIns="0" rtlCol="0" anchor="t">
            <a:spAutoFit/>
          </a:bodyPr>
          <a:lstStyle/>
          <a:p>
            <a:pPr algn="ctr"/>
            <a:r>
              <a:rPr lang="en-US" sz="4000" b="1"/>
              <a:t>AUTONOMOUS ROBOT FOR </a:t>
            </a:r>
            <a:r>
              <a:rPr lang="en-IN" altLang="en-US" sz="4000" b="1"/>
              <a:t>CROP MONITORING</a:t>
            </a:r>
            <a:endParaRPr lang="en-IN" alt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190500" y="185420"/>
            <a:ext cx="4137025" cy="616585"/>
          </a:xfrm>
          <a:prstGeom prst="rect">
            <a:avLst/>
          </a:prstGeom>
          <a:solidFill>
            <a:srgbClr val="AE1D49"/>
          </a:solidFill>
        </p:spPr>
        <p:txBody>
          <a:bodyPr vert="horz" wrap="square" lIns="0" tIns="1270" rIns="0" bIns="0" rtlCol="0" anchor="t">
            <a:spAutoFit/>
          </a:bodyPr>
          <a:lstStyle/>
          <a:p>
            <a:pPr marL="12700">
              <a:spcBef>
                <a:spcPts val="10"/>
              </a:spcBef>
            </a:pPr>
            <a:r>
              <a:rPr lang="en-IN" altLang="en-US" sz="4000" spc="-10">
                <a:latin typeface="Trebuchet MS" panose="020B0603020202020204"/>
              </a:rPr>
              <a:t>Humidity sensor</a:t>
            </a:r>
            <a:endParaRPr lang="en-IN" altLang="en-US" sz="4000" spc="-10">
              <a:latin typeface="Trebuchet MS" panose="020B0603020202020204"/>
            </a:endParaRPr>
          </a:p>
        </p:txBody>
      </p:sp>
      <p:sp>
        <p:nvSpPr>
          <p:cNvPr id="9" name="TextBox 8"/>
          <p:cNvSpPr txBox="1"/>
          <p:nvPr/>
        </p:nvSpPr>
        <p:spPr>
          <a:xfrm>
            <a:off x="448614" y="1131195"/>
            <a:ext cx="8087932" cy="3415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A humidity sensor is an electronic device that measures the humidity in its environment and converts its findings into a corresponding electrical signal. Humidity sensors vary widely in size and functionality; some humidity sensors can be found in handheld devices (such as smartphones), while others are integrated into larger embedded systems (such as air quality monitoring systems). Humidity sensors are commonly used in the meteorology, medical, automobile, HVAC and manufacturing industries. </a:t>
            </a:r>
            <a:endParaRPr lang="en-US"/>
          </a:p>
          <a:p>
            <a:pPr algn="l"/>
            <a:endParaRPr lang="en-US"/>
          </a:p>
          <a:p>
            <a:pPr algn="l"/>
            <a:r>
              <a:rPr lang="en-US"/>
              <a:t>Humidity sensors can be divided into two groups, as each category uses a different method to calculate humidity: </a:t>
            </a:r>
            <a:endParaRPr lang="en-US"/>
          </a:p>
          <a:p>
            <a:pPr algn="l"/>
            <a:r>
              <a:rPr lang="en-IN" altLang="en-US"/>
              <a:t>	</a:t>
            </a:r>
            <a:r>
              <a:rPr lang="en-US"/>
              <a:t>relative humidity (RH) sensors </a:t>
            </a:r>
            <a:endParaRPr lang="en-US"/>
          </a:p>
          <a:p>
            <a:pPr algn="l"/>
            <a:r>
              <a:rPr lang="en-IN" altLang="en-US"/>
              <a:t>	</a:t>
            </a:r>
            <a:r>
              <a:rPr lang="en-US"/>
              <a:t>absolute humidity (AH) sensors.</a:t>
            </a:r>
            <a:endParaRPr lang="en-US"/>
          </a:p>
        </p:txBody>
      </p:sp>
      <p:pic>
        <p:nvPicPr>
          <p:cNvPr id="2" name="Content Placeholder 1"/>
          <p:cNvPicPr>
            <a:picLocks noChangeAspect="1"/>
          </p:cNvPicPr>
          <p:nvPr>
            <p:ph sz="half" idx="2"/>
          </p:nvPr>
        </p:nvPicPr>
        <p:blipFill>
          <a:blip r:embed="rId1"/>
          <a:stretch>
            <a:fillRect/>
          </a:stretch>
        </p:blipFill>
        <p:spPr>
          <a:xfrm>
            <a:off x="8711565" y="1879600"/>
            <a:ext cx="2133600" cy="213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190500" y="185420"/>
            <a:ext cx="2729865" cy="616585"/>
          </a:xfrm>
          <a:prstGeom prst="rect">
            <a:avLst/>
          </a:prstGeom>
          <a:solidFill>
            <a:srgbClr val="AE1D49"/>
          </a:solidFill>
        </p:spPr>
        <p:txBody>
          <a:bodyPr vert="horz" wrap="square" lIns="0" tIns="1270" rIns="0" bIns="0" rtlCol="0" anchor="t">
            <a:spAutoFit/>
          </a:bodyPr>
          <a:lstStyle/>
          <a:p>
            <a:pPr marL="12700">
              <a:spcBef>
                <a:spcPts val="10"/>
              </a:spcBef>
            </a:pPr>
            <a:r>
              <a:rPr lang="en-IN" altLang="en-US" sz="4000" spc="-10">
                <a:latin typeface="Trebuchet MS" panose="020B0603020202020204"/>
              </a:rPr>
              <a:t>PH sensor</a:t>
            </a:r>
            <a:endParaRPr lang="en-IN" altLang="en-US" sz="4000" spc="-10">
              <a:latin typeface="Trebuchet MS" panose="020B0603020202020204"/>
            </a:endParaRPr>
          </a:p>
        </p:txBody>
      </p:sp>
      <p:sp>
        <p:nvSpPr>
          <p:cNvPr id="9" name="TextBox 8"/>
          <p:cNvSpPr txBox="1"/>
          <p:nvPr/>
        </p:nvSpPr>
        <p:spPr>
          <a:xfrm>
            <a:off x="448310" y="1130935"/>
            <a:ext cx="6786880" cy="2861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A pH sensor is one of the most essential tools that's typically used for water measurements. </a:t>
            </a:r>
            <a:endParaRPr lang="en-US"/>
          </a:p>
          <a:p>
            <a:pPr algn="l"/>
            <a:r>
              <a:rPr lang="en-US"/>
              <a:t>This type of sensor is able to measure the amount of alkalinity and acidity in water and other solutions.</a:t>
            </a:r>
            <a:endParaRPr lang="en-US"/>
          </a:p>
          <a:p>
            <a:pPr algn="l"/>
            <a:r>
              <a:rPr lang="en-US"/>
              <a:t>Soil pH meters are devices used to measure the acidity or alkalinity of a soil. </a:t>
            </a:r>
            <a:endParaRPr lang="en-US"/>
          </a:p>
          <a:p>
            <a:pPr algn="l"/>
            <a:r>
              <a:rPr lang="en-US"/>
              <a:t>They work by measuring the hydrogen ion activity and this is expressed through the potential for hydrogen or 'pH'. </a:t>
            </a:r>
            <a:endParaRPr lang="en-US"/>
          </a:p>
          <a:p>
            <a:pPr algn="l"/>
            <a:r>
              <a:rPr lang="en-US"/>
              <a:t>The pH scale ranges from 0 – 14 with 0 being extremely acidic, 7 being neutral and 14 being alkaline.</a:t>
            </a:r>
            <a:endParaRPr lang="en-US"/>
          </a:p>
        </p:txBody>
      </p:sp>
      <p:pic>
        <p:nvPicPr>
          <p:cNvPr id="2" name="Content Placeholder 1"/>
          <p:cNvPicPr>
            <a:picLocks noChangeAspect="1"/>
          </p:cNvPicPr>
          <p:nvPr>
            <p:ph sz="half" idx="2"/>
          </p:nvPr>
        </p:nvPicPr>
        <p:blipFill>
          <a:blip r:embed="rId1"/>
          <a:stretch>
            <a:fillRect/>
          </a:stretch>
        </p:blipFill>
        <p:spPr>
          <a:xfrm>
            <a:off x="7234555" y="1279525"/>
            <a:ext cx="3764280" cy="3764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286760" y="2829560"/>
            <a:ext cx="5618480" cy="1198880"/>
          </a:xfrm>
          <a:prstGeom prst="rect">
            <a:avLst/>
          </a:prstGeom>
          <a:noFill/>
          <a:ln>
            <a:noFill/>
          </a:ln>
        </p:spPr>
        <p:txBody>
          <a:bodyPr wrap="none" rtlCol="0" anchor="t">
            <a:spAutoFit/>
          </a:bodyPr>
          <a:p>
            <a:pPr algn="ctr"/>
            <a:r>
              <a:rPr lang="en-I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774" y="469973"/>
            <a:ext cx="2201317" cy="616836"/>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4000" spc="-10">
                <a:latin typeface="Trebuchet MS" panose="020B0603020202020204"/>
              </a:rPr>
              <a:t>Robots :</a:t>
            </a:r>
            <a:endParaRPr sz="4000">
              <a:latin typeface="Trebuchet MS" panose="020B0603020202020204"/>
            </a:endParaRPr>
          </a:p>
        </p:txBody>
      </p:sp>
      <p:sp>
        <p:nvSpPr>
          <p:cNvPr id="3" name="object 3"/>
          <p:cNvSpPr txBox="1">
            <a:spLocks noGrp="1"/>
          </p:cNvSpPr>
          <p:nvPr>
            <p:ph type="body" idx="1"/>
          </p:nvPr>
        </p:nvSpPr>
        <p:spPr>
          <a:xfrm>
            <a:off x="155384" y="1676793"/>
            <a:ext cx="5444137" cy="2968120"/>
          </a:xfrm>
          <a:prstGeom prst="rect">
            <a:avLst/>
          </a:prstGeom>
        </p:spPr>
        <p:txBody>
          <a:bodyPr vert="horz" wrap="square" lIns="0" tIns="13335" rIns="0" bIns="0" rtlCol="0" anchor="t">
            <a:spAutoFit/>
          </a:bodyPr>
          <a:lstStyle/>
          <a:p>
            <a:pPr marL="469265" lvl="1">
              <a:spcBef>
                <a:spcPts val="105"/>
              </a:spcBef>
              <a:tabLst>
                <a:tab pos="469265" algn="l"/>
              </a:tabLst>
            </a:pPr>
            <a:r>
              <a:rPr lang="en-US" sz="2400">
                <a:solidFill>
                  <a:schemeClr val="tx1"/>
                </a:solidFill>
                <a:latin typeface="Times New Roman" panose="02020603050405020304" pitchFamily="18" charset="0"/>
                <a:cs typeface="Times New Roman" panose="02020603050405020304" pitchFamily="18" charset="0"/>
              </a:rPr>
              <a:t>R</a:t>
            </a:r>
            <a:r>
              <a:rPr lang="en-US" sz="2400" i="0">
                <a:solidFill>
                  <a:schemeClr val="tx1"/>
                </a:solidFill>
                <a:effectLst/>
                <a:latin typeface="Times New Roman" panose="02020603050405020304" pitchFamily="18" charset="0"/>
                <a:cs typeface="Times New Roman" panose="02020603050405020304" pitchFamily="18" charset="0"/>
              </a:rPr>
              <a:t>obot, any automatically operated machine that replaces human effort, though it may not resemble human beings in appearance or perform functions in a humanlike manner. By extension, robotics is the engineering discipline dealing with the design, construction, and operation of robots.</a:t>
            </a:r>
            <a:endParaRPr lang="en-US" sz="2400">
              <a:solidFill>
                <a:schemeClr val="tx1"/>
              </a:solidFill>
              <a:latin typeface="Times New Roman" panose="02020603050405020304" pitchFamily="18" charset="0"/>
              <a:cs typeface="Times New Roman" panose="02020603050405020304" pitchFamily="18" charset="0"/>
            </a:endParaRPr>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1030" name="Picture 6" descr="11 Fascinating Facts About Robots in the Home | Mental Flo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414" y="1997303"/>
            <a:ext cx="4496670" cy="2518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940" y="181610"/>
            <a:ext cx="9659620" cy="616585"/>
          </a:xfrm>
          <a:prstGeom prst="rect">
            <a:avLst/>
          </a:prstGeom>
          <a:solidFill>
            <a:srgbClr val="AE1D49"/>
          </a:solidFill>
        </p:spPr>
        <p:txBody>
          <a:bodyPr vert="horz" wrap="square" lIns="0" tIns="1270" rIns="0" bIns="0" rtlCol="0" anchor="t">
            <a:spAutoFit/>
          </a:bodyPr>
          <a:lstStyle/>
          <a:p>
            <a:pPr marL="12700">
              <a:spcBef>
                <a:spcPts val="10"/>
              </a:spcBef>
            </a:pPr>
            <a:r>
              <a:rPr lang="en-US" sz="4000" spc="-10">
                <a:latin typeface="Trebuchet MS" panose="020B0603020202020204"/>
              </a:rPr>
              <a:t>AUTONOMOUS</a:t>
            </a:r>
            <a:r>
              <a:rPr lang="en-IN" altLang="en-US" sz="4000" spc="-10">
                <a:latin typeface="Trebuchet MS" panose="020B0603020202020204"/>
              </a:rPr>
              <a:t> MONITERING</a:t>
            </a:r>
            <a:r>
              <a:rPr lang="en-US" sz="4000" spc="-10">
                <a:latin typeface="Trebuchet MS" panose="020B0603020202020204"/>
              </a:rPr>
              <a:t> ROBOT :</a:t>
            </a:r>
            <a:endParaRPr lang="en-US" sz="4000" spc="-10">
              <a:latin typeface="Trebuchet MS" panose="020B0603020202020204"/>
            </a:endParaRPr>
          </a:p>
        </p:txBody>
      </p:sp>
      <p:pic>
        <p:nvPicPr>
          <p:cNvPr id="61" name="object 2"/>
          <p:cNvPicPr/>
          <p:nvPr/>
        </p:nvPicPr>
        <p:blipFill>
          <a:blip r:embed="rId1" cstate="print"/>
          <a:stretch>
            <a:fillRect/>
          </a:stretch>
        </p:blipFill>
        <p:spPr>
          <a:xfrm>
            <a:off x="9235557" y="6059775"/>
            <a:ext cx="1967483" cy="655319"/>
          </a:xfrm>
          <a:prstGeom prst="rect">
            <a:avLst/>
          </a:prstGeom>
        </p:spPr>
      </p:pic>
      <p:sp>
        <p:nvSpPr>
          <p:cNvPr id="3" name="TextBox 2"/>
          <p:cNvSpPr txBox="1"/>
          <p:nvPr/>
        </p:nvSpPr>
        <p:spPr>
          <a:xfrm>
            <a:off x="409000" y="2310542"/>
            <a:ext cx="5869252" cy="201337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tabLst>
                <a:tab pos="469265" algn="l"/>
              </a:tabLst>
            </a:pPr>
            <a:r>
              <a:rPr lang="en-US" sz="2000" i="0">
                <a:solidFill>
                  <a:schemeClr val="tx1"/>
                </a:solidFill>
                <a:latin typeface="Times New Roman" panose="02020603050405020304" pitchFamily="18" charset="0"/>
                <a:cs typeface="Times New Roman" panose="02020603050405020304" pitchFamily="18" charset="0"/>
              </a:rPr>
              <a:t>A delivery robot is an autonomous robot that provides "last mile" delivery services. An operator may monitor and take control of the robot remotely in certain situations that the robot cannot resolve by itself such as when it is stuck in an obstacle.</a:t>
            </a:r>
            <a:endParaRPr lang="en-US" sz="2000">
              <a:solidFill>
                <a:schemeClr val="tx1"/>
              </a:solidFill>
              <a:latin typeface="Times New Roman" panose="02020603050405020304" pitchFamily="18" charset="0"/>
              <a:cs typeface="Times New Roman" panose="02020603050405020304" pitchFamily="18" charset="0"/>
            </a:endParaRPr>
          </a:p>
          <a:p>
            <a:pPr marL="12065" algn="l">
              <a:spcBef>
                <a:spcPts val="105"/>
              </a:spcBef>
              <a:tabLst>
                <a:tab pos="469265" algn="l"/>
              </a:tabLst>
            </a:pPr>
            <a:endParaRPr lang="en-US" sz="24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Picture 100"/>
          <p:cNvPicPr/>
          <p:nvPr/>
        </p:nvPicPr>
        <p:blipFill>
          <a:blip r:embed="rId3"/>
          <a:stretch>
            <a:fillRect/>
          </a:stretch>
        </p:blipFill>
        <p:spPr>
          <a:xfrm>
            <a:off x="6096000" y="3429000"/>
            <a:ext cx="0" cy="0"/>
          </a:xfrm>
          <a:prstGeom prst="rect">
            <a:avLst/>
          </a:prstGeom>
          <a:noFill/>
          <a:ln w="9525">
            <a:noFill/>
          </a:ln>
        </p:spPr>
      </p:pic>
      <p:pic>
        <p:nvPicPr>
          <p:cNvPr id="8" name="Content Placeholder 7"/>
          <p:cNvPicPr/>
          <p:nvPr>
            <p:ph sz="half" idx="2"/>
          </p:nvPr>
        </p:nvPicPr>
        <p:blipFill>
          <a:blip r:embed="rId3"/>
          <a:stretch>
            <a:fillRect/>
          </a:stretch>
        </p:blipFill>
        <p:spPr>
          <a:xfrm>
            <a:off x="6572250" y="1328420"/>
            <a:ext cx="4030345" cy="371030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3"/>
          </p:nvPr>
        </p:nvSpPr>
        <p:spPr>
          <a:xfrm>
            <a:off x="190500" y="1582420"/>
            <a:ext cx="5303520" cy="3693160"/>
          </a:xfrm>
        </p:spPr>
        <p:txBody>
          <a:bodyPr/>
          <a:lstStyle/>
          <a:p>
            <a:pPr algn="l">
              <a:buFont typeface="Arial" panose="020B0604020202020204" pitchFamily="34" charset="0"/>
              <a:buChar char="•"/>
            </a:pPr>
            <a:r>
              <a:rPr lang="en-US" sz="2000" b="0" i="0">
                <a:solidFill>
                  <a:srgbClr val="231F20"/>
                </a:solidFill>
                <a:effectLst/>
                <a:latin typeface="Times New Roman" panose="02020603050405020304" pitchFamily="18" charset="0"/>
                <a:cs typeface="Times New Roman" panose="02020603050405020304" pitchFamily="18" charset="0"/>
              </a:rPr>
              <a:t>Farm automation practices can make agriculture more profitable while also reducing the ecological footprint of farming at the same time. </a:t>
            </a:r>
            <a:endParaRPr lang="en-US" sz="2000" b="0" i="0">
              <a:solidFill>
                <a:srgbClr val="231F2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a:solidFill>
                  <a:srgbClr val="231F20"/>
                </a:solidFill>
                <a:effectLst/>
                <a:latin typeface="Times New Roman" panose="02020603050405020304" pitchFamily="18" charset="0"/>
                <a:cs typeface="Times New Roman" panose="02020603050405020304" pitchFamily="18" charset="0"/>
              </a:rPr>
              <a:t>Site-specific application software can reduce the amount of pesticides and fertilizer used while also reducing greenhouse gas emissions.</a:t>
            </a:r>
            <a:endParaRPr lang="en-US" sz="2000" b="0" i="0">
              <a:solidFill>
                <a:srgbClr val="231F2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000" b="0" i="0">
                <a:solidFill>
                  <a:srgbClr val="231F20"/>
                </a:solidFill>
                <a:effectLst/>
                <a:latin typeface="Times New Roman" panose="02020603050405020304" pitchFamily="18" charset="0"/>
                <a:cs typeface="Times New Roman" panose="02020603050405020304" pitchFamily="18" charset="0"/>
              </a:rPr>
              <a:t>I</a:t>
            </a:r>
            <a:r>
              <a:rPr lang="en-US" sz="2000" b="0" i="0">
                <a:solidFill>
                  <a:srgbClr val="231F20"/>
                </a:solidFill>
                <a:effectLst/>
                <a:latin typeface="Times New Roman" panose="02020603050405020304" pitchFamily="18" charset="0"/>
                <a:cs typeface="Times New Roman" panose="02020603050405020304" pitchFamily="18" charset="0"/>
              </a:rPr>
              <a:t>mproved fresh produce quality </a:t>
            </a:r>
            <a:endParaRPr lang="en-US" sz="2000" b="0" i="0">
              <a:solidFill>
                <a:srgbClr val="231F2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000" b="0" i="0">
                <a:solidFill>
                  <a:srgbClr val="231F20"/>
                </a:solidFill>
                <a:effectLst/>
                <a:latin typeface="Times New Roman" panose="02020603050405020304" pitchFamily="18" charset="0"/>
                <a:cs typeface="Times New Roman" panose="02020603050405020304" pitchFamily="18" charset="0"/>
              </a:rPr>
              <a:t>L</a:t>
            </a:r>
            <a:r>
              <a:rPr lang="en-US" sz="2000" b="0" i="0">
                <a:solidFill>
                  <a:srgbClr val="231F20"/>
                </a:solidFill>
                <a:effectLst/>
                <a:latin typeface="Times New Roman" panose="02020603050405020304" pitchFamily="18" charset="0"/>
                <a:cs typeface="Times New Roman" panose="02020603050405020304" pitchFamily="18" charset="0"/>
              </a:rPr>
              <a:t>ower production costs </a:t>
            </a:r>
            <a:endParaRPr lang="en-US" sz="2000" b="0" i="0">
              <a:solidFill>
                <a:srgbClr val="231F2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000" b="0" i="0">
                <a:solidFill>
                  <a:srgbClr val="231F20"/>
                </a:solidFill>
                <a:effectLst/>
                <a:latin typeface="Times New Roman" panose="02020603050405020304" pitchFamily="18" charset="0"/>
                <a:cs typeface="Times New Roman" panose="02020603050405020304" pitchFamily="18" charset="0"/>
              </a:rPr>
              <a:t>A</a:t>
            </a:r>
            <a:r>
              <a:rPr lang="en-US" sz="2000" b="0" i="0">
                <a:solidFill>
                  <a:srgbClr val="231F20"/>
                </a:solidFill>
                <a:effectLst/>
                <a:latin typeface="Times New Roman" panose="02020603050405020304" pitchFamily="18" charset="0"/>
                <a:cs typeface="Times New Roman" panose="02020603050405020304" pitchFamily="18" charset="0"/>
              </a:rPr>
              <a:t>bility to work autonomously to supplement or replace human labour. </a:t>
            </a:r>
            <a:endParaRPr lang="en-US" sz="2000" b="0" i="0">
              <a:solidFill>
                <a:srgbClr val="231F2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a:solidFill>
                  <a:srgbClr val="231F20"/>
                </a:solidFill>
                <a:effectLst/>
                <a:latin typeface="Times New Roman" panose="02020603050405020304" pitchFamily="18" charset="0"/>
                <a:cs typeface="Times New Roman" panose="02020603050405020304" pitchFamily="18" charset="0"/>
              </a:rPr>
              <a:t>Harvesting is one of the most common areas where robots are used in agriculture today.</a:t>
            </a:r>
            <a:endParaRPr lang="en-US"/>
          </a:p>
        </p:txBody>
      </p:sp>
      <p:sp>
        <p:nvSpPr>
          <p:cNvPr id="4" name="object 2"/>
          <p:cNvSpPr txBox="1">
            <a:spLocks noGrp="1"/>
          </p:cNvSpPr>
          <p:nvPr>
            <p:ph type="title"/>
          </p:nvPr>
        </p:nvSpPr>
        <p:spPr>
          <a:xfrm>
            <a:off x="190500" y="185420"/>
            <a:ext cx="6417945" cy="616585"/>
          </a:xfrm>
          <a:prstGeom prst="rect">
            <a:avLst/>
          </a:prstGeom>
          <a:solidFill>
            <a:srgbClr val="AE1D49"/>
          </a:solidFill>
        </p:spPr>
        <p:txBody>
          <a:bodyPr vert="horz" wrap="square" lIns="0" tIns="1270" rIns="0" bIns="0" rtlCol="0" anchor="t">
            <a:spAutoFit/>
          </a:bodyPr>
          <a:lstStyle/>
          <a:p>
            <a:pPr marL="12700">
              <a:spcBef>
                <a:spcPts val="10"/>
              </a:spcBef>
            </a:pPr>
            <a:r>
              <a:rPr lang="en-US" sz="4000" b="1" i="0">
                <a:effectLst/>
                <a:latin typeface="Times New Roman" panose="02020603050405020304" pitchFamily="18" charset="0"/>
                <a:cs typeface="Times New Roman" panose="02020603050405020304" pitchFamily="18" charset="0"/>
              </a:rPr>
              <a:t>Advantages of </a:t>
            </a:r>
            <a:r>
              <a:rPr lang="en-IN" altLang="en-US" sz="4000" b="1" i="0">
                <a:effectLst/>
                <a:latin typeface="Times New Roman" panose="02020603050405020304" pitchFamily="18" charset="0"/>
                <a:cs typeface="Times New Roman" panose="02020603050405020304" pitchFamily="18" charset="0"/>
              </a:rPr>
              <a:t>these</a:t>
            </a:r>
            <a:r>
              <a:rPr lang="en-US" sz="4000" b="1" i="0">
                <a:effectLst/>
                <a:latin typeface="Times New Roman" panose="02020603050405020304" pitchFamily="18" charset="0"/>
                <a:cs typeface="Times New Roman" panose="02020603050405020304" pitchFamily="18" charset="0"/>
              </a:rPr>
              <a:t> robots :</a:t>
            </a:r>
            <a:endParaRPr lang="en-US" sz="4000" spc="-10">
              <a:latin typeface="Trebuchet MS" panose="020B0603020202020204"/>
            </a:endParaRPr>
          </a:p>
        </p:txBody>
      </p:sp>
      <p:pic>
        <p:nvPicPr>
          <p:cNvPr id="107" name="Content Placeholder 106"/>
          <p:cNvPicPr>
            <a:picLocks noChangeAspect="1"/>
          </p:cNvPicPr>
          <p:nvPr>
            <p:ph sz="half" idx="2"/>
          </p:nvPr>
        </p:nvPicPr>
        <p:blipFill>
          <a:blip r:embed="rId1"/>
          <a:stretch>
            <a:fillRect/>
          </a:stretch>
        </p:blipFill>
        <p:spPr>
          <a:xfrm>
            <a:off x="6047740" y="2152650"/>
            <a:ext cx="4900295" cy="25527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3"/>
          </p:nvPr>
        </p:nvSpPr>
        <p:spPr/>
        <p:txBody>
          <a:bodyPr/>
          <a:lstStyle/>
          <a:p>
            <a:pPr algn="l"/>
            <a:r>
              <a:rPr lang="en-US" sz="2000" i="0">
                <a:solidFill>
                  <a:srgbClr val="4C4C4C"/>
                </a:solidFill>
                <a:effectLst/>
                <a:latin typeface="Times New Roman" panose="02020603050405020304" pitchFamily="18" charset="0"/>
                <a:cs typeface="Times New Roman" panose="02020603050405020304" pitchFamily="18" charset="0"/>
              </a:rPr>
              <a:t>The main components of a precision agriculture monitoring system are sensing agricultural parameters, location identification and data collection, data routing from the crop field to the control station for decision-making, actuation and control decision-making based on sensed data, and visualisation of results to the grower through an application. Our model's architectural layout is based on the OSI Model, also known as the ISO/IEC 7498-1 standard , which divides a communication system into seven abstraction layers.</a:t>
            </a:r>
            <a:endParaRPr lang="en-US" sz="2000" i="0">
              <a:solidFill>
                <a:srgbClr val="4C4C4C"/>
              </a:solidFill>
              <a:effectLst/>
              <a:latin typeface="Times New Roman" panose="02020603050405020304" pitchFamily="18" charset="0"/>
              <a:cs typeface="Times New Roman" panose="02020603050405020304" pitchFamily="18" charset="0"/>
            </a:endParaRPr>
          </a:p>
        </p:txBody>
      </p:sp>
      <p:sp>
        <p:nvSpPr>
          <p:cNvPr id="2" name="object 2"/>
          <p:cNvSpPr txBox="1">
            <a:spLocks noGrp="1"/>
          </p:cNvSpPr>
          <p:nvPr>
            <p:ph type="title"/>
          </p:nvPr>
        </p:nvSpPr>
        <p:spPr>
          <a:xfrm>
            <a:off x="190500" y="185420"/>
            <a:ext cx="3441065" cy="616585"/>
          </a:xfrm>
          <a:prstGeom prst="rect">
            <a:avLst/>
          </a:prstGeom>
          <a:solidFill>
            <a:srgbClr val="AE1D49"/>
          </a:solidFill>
        </p:spPr>
        <p:txBody>
          <a:bodyPr vert="horz" wrap="square" lIns="0" tIns="1270" rIns="0" bIns="0" rtlCol="0" anchor="t">
            <a:spAutoFit/>
          </a:bodyPr>
          <a:p>
            <a:pPr marL="12700">
              <a:spcBef>
                <a:spcPts val="10"/>
              </a:spcBef>
            </a:pPr>
            <a:r>
              <a:rPr lang="en-IN" sz="4000" b="1" i="0">
                <a:effectLst/>
                <a:latin typeface="Times New Roman" panose="02020603050405020304" pitchFamily="18" charset="0"/>
                <a:cs typeface="Times New Roman" panose="02020603050405020304" pitchFamily="18" charset="0"/>
              </a:rPr>
              <a:t>Methodology</a:t>
            </a:r>
            <a:endParaRPr lang="en-IN" sz="4000" spc="-10">
              <a:latin typeface="Trebuchet MS" panose="020B0603020202020204"/>
            </a:endParaRPr>
          </a:p>
        </p:txBody>
      </p:sp>
      <p:pic>
        <p:nvPicPr>
          <p:cNvPr id="7" name="Picture 3"/>
          <p:cNvPicPr>
            <a:picLocks noChangeAspect="1"/>
          </p:cNvPicPr>
          <p:nvPr/>
        </p:nvPicPr>
        <p:blipFill>
          <a:blip r:embed="rId1"/>
          <a:stretch>
            <a:fillRect/>
          </a:stretch>
        </p:blipFill>
        <p:spPr>
          <a:xfrm>
            <a:off x="1406525" y="1044575"/>
            <a:ext cx="4012565" cy="476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p:nvPr>
            <p:ph sz="half" idx="2"/>
          </p:nvPr>
        </p:nvSpPr>
        <p:spPr>
          <a:xfrm>
            <a:off x="407670" y="695960"/>
            <a:ext cx="5303520" cy="4526280"/>
          </a:xfrm>
        </p:spPr>
        <p:txBody>
          <a:bodyPr wrap="square"/>
          <a:p>
            <a:r>
              <a:rPr lang="en-US"/>
              <a:t>The Sensor Layer</a:t>
            </a:r>
            <a:endParaRPr lang="en-US"/>
          </a:p>
          <a:p>
            <a:r>
              <a:rPr lang="en-US"/>
              <a:t>The Link Layer</a:t>
            </a:r>
            <a:endParaRPr lang="en-US"/>
          </a:p>
          <a:p>
            <a:r>
              <a:rPr lang="en-US"/>
              <a:t>The Encapsulation Layer</a:t>
            </a:r>
            <a:endParaRPr lang="en-US"/>
          </a:p>
          <a:p>
            <a:r>
              <a:rPr lang="en-US"/>
              <a:t>The Middleware Layer</a:t>
            </a:r>
            <a:endParaRPr lang="en-US"/>
          </a:p>
          <a:p>
            <a:r>
              <a:rPr lang="en-US"/>
              <a:t>The Configuration Layer</a:t>
            </a:r>
            <a:endParaRPr lang="en-US"/>
          </a:p>
          <a:p>
            <a:r>
              <a:rPr lang="en-US"/>
              <a:t>The Management Layer</a:t>
            </a:r>
            <a:endParaRPr lang="en-US"/>
          </a:p>
          <a:p>
            <a:r>
              <a:rPr lang="en-US"/>
              <a:t>The Application Layer</a:t>
            </a:r>
            <a:endParaRPr lang="en-US"/>
          </a:p>
        </p:txBody>
      </p:sp>
      <p:pic>
        <p:nvPicPr>
          <p:cNvPr id="8" name="Picture 1" descr="IMG_256"/>
          <p:cNvPicPr>
            <a:picLocks noChangeAspect="1"/>
          </p:cNvPicPr>
          <p:nvPr>
            <p:ph sz="half" idx="3"/>
          </p:nvPr>
        </p:nvPicPr>
        <p:blipFill>
          <a:blip r:embed="rId1"/>
          <a:stretch>
            <a:fillRect/>
          </a:stretch>
        </p:blipFill>
        <p:spPr>
          <a:xfrm>
            <a:off x="6600825" y="1165860"/>
            <a:ext cx="4204970" cy="45262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06250" y="1092403"/>
            <a:ext cx="4025245" cy="2768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rgbClr val="3A3B41"/>
                </a:solidFill>
                <a:effectLst/>
              </a:rPr>
              <a:t>Blue River Technology.</a:t>
            </a:r>
            <a:endParaRPr kumimoji="0" lang="en-US" altLang="en-US" b="0" i="0" u="none" strike="noStrike" cap="none" normalizeH="0" baseline="0">
              <a:ln>
                <a:noFill/>
              </a:ln>
              <a:solidFill>
                <a:srgbClr val="3A3B41"/>
              </a:solidFill>
              <a:effectLst/>
            </a:endParaRPr>
          </a:p>
        </p:txBody>
      </p:sp>
      <p:sp>
        <p:nvSpPr>
          <p:cNvPr id="5" name="object 2"/>
          <p:cNvSpPr txBox="1">
            <a:spLocks noGrp="1"/>
          </p:cNvSpPr>
          <p:nvPr>
            <p:ph type="title"/>
          </p:nvPr>
        </p:nvSpPr>
        <p:spPr>
          <a:xfrm>
            <a:off x="190500" y="185420"/>
            <a:ext cx="11871960" cy="616585"/>
          </a:xfrm>
          <a:prstGeom prst="rect">
            <a:avLst/>
          </a:prstGeom>
          <a:solidFill>
            <a:srgbClr val="AE1D49"/>
          </a:solidFill>
        </p:spPr>
        <p:txBody>
          <a:bodyPr vert="horz" wrap="square" lIns="0" tIns="1270" rIns="0" bIns="0" rtlCol="0" anchor="t">
            <a:spAutoFit/>
          </a:bodyPr>
          <a:lstStyle/>
          <a:p>
            <a:pPr marL="12700">
              <a:spcBef>
                <a:spcPts val="10"/>
              </a:spcBef>
            </a:pPr>
            <a:r>
              <a:rPr lang="en-US" sz="4000" b="1" i="0">
                <a:effectLst/>
                <a:latin typeface="Times New Roman" panose="02020603050405020304" pitchFamily="18" charset="0"/>
                <a:cs typeface="Times New Roman" panose="02020603050405020304" pitchFamily="18" charset="0"/>
              </a:rPr>
              <a:t>Companies that use autonomous food delivery robots :</a:t>
            </a:r>
            <a:endParaRPr lang="en-US" sz="4000" spc="-10">
              <a:latin typeface="Trebuchet MS" panose="020B0603020202020204"/>
            </a:endParaRPr>
          </a:p>
        </p:txBody>
      </p:sp>
      <p:sp>
        <p:nvSpPr>
          <p:cNvPr id="7" name="TextBox 6"/>
          <p:cNvSpPr txBox="1"/>
          <p:nvPr/>
        </p:nvSpPr>
        <p:spPr>
          <a:xfrm>
            <a:off x="5840555" y="1046166"/>
            <a:ext cx="3727651" cy="368300"/>
          </a:xfrm>
          <a:prstGeom prst="rect">
            <a:avLst/>
          </a:prstGeom>
          <a:noFill/>
        </p:spPr>
        <p:txBody>
          <a:bodyPr wrap="square">
            <a:spAutoFit/>
          </a:bodyPr>
          <a:lstStyle/>
          <a:p>
            <a:r>
              <a:rPr lang="en-US" b="1" i="0">
                <a:solidFill>
                  <a:srgbClr val="3A3B41"/>
                </a:solidFill>
                <a:latin typeface="Times New Roman" panose="02020603050405020304" pitchFamily="18" charset="0"/>
                <a:cs typeface="Times New Roman" panose="02020603050405020304" pitchFamily="18" charset="0"/>
              </a:rPr>
              <a:t>Location:</a:t>
            </a:r>
            <a:r>
              <a:rPr lang="en-US" b="0" i="0">
                <a:solidFill>
                  <a:srgbClr val="3A3B41"/>
                </a:solidFill>
                <a:latin typeface="Times New Roman" panose="02020603050405020304" pitchFamily="18" charset="0"/>
                <a:cs typeface="Times New Roman" panose="02020603050405020304" pitchFamily="18" charset="0"/>
              </a:rPr>
              <a:t>  California, United States.</a:t>
            </a:r>
            <a:endParaRPr lang="en-US" b="0" i="0">
              <a:solidFill>
                <a:srgbClr val="3A3B4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06250" y="1718545"/>
            <a:ext cx="1979629" cy="64516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SkySquirrel Technologies Inc..</a:t>
            </a: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5840555" y="1711984"/>
            <a:ext cx="6221690" cy="369332"/>
          </a:xfrm>
          <a:prstGeom prst="rect">
            <a:avLst/>
          </a:prstGeom>
          <a:noFill/>
        </p:spPr>
        <p:txBody>
          <a:bodyPr wrap="square">
            <a:spAutoFit/>
          </a:bodyPr>
          <a:lstStyle/>
          <a:p>
            <a:r>
              <a:rPr lang="en-US" b="1" i="0">
                <a:solidFill>
                  <a:srgbClr val="3A3B41"/>
                </a:solidFill>
                <a:latin typeface="Times New Roman" panose="02020603050405020304" pitchFamily="18" charset="0"/>
                <a:cs typeface="Times New Roman" panose="02020603050405020304" pitchFamily="18" charset="0"/>
              </a:rPr>
              <a:t>Location:</a:t>
            </a:r>
            <a:r>
              <a:rPr lang="en-US" b="0" i="0">
                <a:solidFill>
                  <a:srgbClr val="3A3B41"/>
                </a:solidFill>
                <a:latin typeface="Times New Roman" panose="02020603050405020304" pitchFamily="18" charset="0"/>
                <a:cs typeface="Times New Roman" panose="02020603050405020304" pitchFamily="18" charset="0"/>
              </a:rPr>
              <a:t> Pasadena, California</a:t>
            </a:r>
            <a:endParaRPr 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706249" y="2751914"/>
            <a:ext cx="1979629" cy="64516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Harvest CROO Robotics.</a:t>
            </a: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5840555" y="2751914"/>
            <a:ext cx="6221690" cy="368300"/>
          </a:xfrm>
          <a:prstGeom prst="rect">
            <a:avLst/>
          </a:prstGeom>
          <a:noFill/>
        </p:spPr>
        <p:txBody>
          <a:bodyPr wrap="square">
            <a:spAutoFit/>
          </a:bodyPr>
          <a:lstStyle/>
          <a:p>
            <a:r>
              <a:rPr lang="en-US" b="1" i="0">
                <a:solidFill>
                  <a:srgbClr val="3A3B41"/>
                </a:solidFill>
                <a:latin typeface="Times New Roman" panose="02020603050405020304" pitchFamily="18" charset="0"/>
                <a:cs typeface="Times New Roman" panose="02020603050405020304" pitchFamily="18" charset="0"/>
              </a:rPr>
              <a:t>Location:</a:t>
            </a:r>
            <a:r>
              <a:rPr lang="en-US" b="0" i="0">
                <a:solidFill>
                  <a:srgbClr val="3A3B41"/>
                </a:solidFill>
                <a:latin typeface="Times New Roman" panose="02020603050405020304" pitchFamily="18" charset="0"/>
                <a:cs typeface="Times New Roman" panose="02020603050405020304" pitchFamily="18" charset="0"/>
              </a:rPr>
              <a:t> Plant City, Florida</a:t>
            </a:r>
            <a:endParaRPr lang="en-US" b="0" i="0">
              <a:solidFill>
                <a:srgbClr val="3A3B41"/>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706249" y="3911837"/>
            <a:ext cx="3091525" cy="36830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ecoRobotix</a:t>
            </a:r>
            <a:endParaRPr lang="en-US">
              <a:latin typeface="Times New Roman" panose="02020603050405020304" pitchFamily="18" charset="0"/>
              <a:cs typeface="Times New Roman" panose="02020603050405020304" pitchFamily="18" charset="0"/>
            </a:endParaRPr>
          </a:p>
        </p:txBody>
      </p:sp>
      <p:sp>
        <p:nvSpPr>
          <p:cNvPr id="18" name="TextBox 17"/>
          <p:cNvSpPr txBox="1"/>
          <p:nvPr/>
        </p:nvSpPr>
        <p:spPr>
          <a:xfrm>
            <a:off x="5840555" y="3829551"/>
            <a:ext cx="3403077" cy="645160"/>
          </a:xfrm>
          <a:prstGeom prst="rect">
            <a:avLst/>
          </a:prstGeom>
          <a:noFill/>
        </p:spPr>
        <p:txBody>
          <a:bodyPr wrap="square" rtlCol="0">
            <a:spAutoFit/>
          </a:bodyPr>
          <a:lstStyle/>
          <a:p>
            <a:r>
              <a:rPr lang="en-US" b="1" i="0">
                <a:solidFill>
                  <a:srgbClr val="3A3B41"/>
                </a:solidFill>
                <a:latin typeface="Times New Roman" panose="02020603050405020304" pitchFamily="18" charset="0"/>
                <a:cs typeface="Times New Roman" panose="02020603050405020304" pitchFamily="18" charset="0"/>
              </a:rPr>
              <a:t>Location:</a:t>
            </a:r>
            <a:r>
              <a:rPr lang="en-US" b="0" i="0">
                <a:solidFill>
                  <a:srgbClr val="3A3B41"/>
                </a:solidFill>
                <a:latin typeface="Times New Roman" panose="02020603050405020304" pitchFamily="18" charset="0"/>
                <a:cs typeface="Times New Roman" panose="02020603050405020304" pitchFamily="18" charset="0"/>
              </a:rPr>
              <a:t> Yverdon-les-bains, Vaud, Switzerland </a:t>
            </a:r>
            <a:endParaRPr lang="en-US" b="0" i="0">
              <a:solidFill>
                <a:srgbClr val="3A3B41"/>
              </a:solidFill>
              <a:latin typeface="Times New Roman" panose="02020603050405020304" pitchFamily="18" charset="0"/>
              <a:cs typeface="Times New Roman" panose="02020603050405020304" pitchFamily="18" charset="0"/>
            </a:endParaRPr>
          </a:p>
        </p:txBody>
      </p:sp>
      <p:pic>
        <p:nvPicPr>
          <p:cNvPr id="102" name="Content Placeholder 101"/>
          <p:cNvPicPr>
            <a:picLocks noChangeAspect="1"/>
          </p:cNvPicPr>
          <p:nvPr>
            <p:ph sz="half" idx="2"/>
          </p:nvPr>
        </p:nvPicPr>
        <p:blipFill>
          <a:blip r:embed="rId1"/>
          <a:stretch>
            <a:fillRect/>
          </a:stretch>
        </p:blipFill>
        <p:spPr>
          <a:xfrm>
            <a:off x="271780" y="1728470"/>
            <a:ext cx="1434465" cy="582930"/>
          </a:xfrm>
          <a:prstGeom prst="rect">
            <a:avLst/>
          </a:prstGeom>
          <a:noFill/>
          <a:ln w="9525">
            <a:noFill/>
          </a:ln>
        </p:spPr>
      </p:pic>
      <p:pic>
        <p:nvPicPr>
          <p:cNvPr id="103" name="Content Placeholder 102"/>
          <p:cNvPicPr/>
          <p:nvPr>
            <p:ph sz="half" idx="3"/>
          </p:nvPr>
        </p:nvPicPr>
        <p:blipFill>
          <a:blip r:embed="rId2"/>
          <a:srcRect l="21884" t="21967" r="24478" b="9559"/>
          <a:stretch>
            <a:fillRect/>
          </a:stretch>
        </p:blipFill>
        <p:spPr>
          <a:xfrm>
            <a:off x="717550" y="1037590"/>
            <a:ext cx="603885" cy="473075"/>
          </a:xfrm>
          <a:prstGeom prst="rect">
            <a:avLst/>
          </a:prstGeom>
          <a:noFill/>
          <a:ln w="9525">
            <a:noFill/>
          </a:ln>
        </p:spPr>
      </p:pic>
      <p:pic>
        <p:nvPicPr>
          <p:cNvPr id="104" name="Picture 103"/>
          <p:cNvPicPr/>
          <p:nvPr/>
        </p:nvPicPr>
        <p:blipFill>
          <a:blip r:embed="rId3"/>
          <a:stretch>
            <a:fillRect/>
          </a:stretch>
        </p:blipFill>
        <p:spPr>
          <a:xfrm>
            <a:off x="516890" y="2566670"/>
            <a:ext cx="1033780" cy="902335"/>
          </a:xfrm>
          <a:prstGeom prst="rect">
            <a:avLst/>
          </a:prstGeom>
          <a:noFill/>
          <a:ln w="9525">
            <a:noFill/>
          </a:ln>
        </p:spPr>
      </p:pic>
      <p:pic>
        <p:nvPicPr>
          <p:cNvPr id="105" name="Picture 104"/>
          <p:cNvPicPr/>
          <p:nvPr/>
        </p:nvPicPr>
        <p:blipFill>
          <a:blip r:embed="rId4"/>
          <a:stretch>
            <a:fillRect/>
          </a:stretch>
        </p:blipFill>
        <p:spPr>
          <a:xfrm>
            <a:off x="615950" y="3724275"/>
            <a:ext cx="981075" cy="6750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530860" y="400685"/>
            <a:ext cx="4548505" cy="616585"/>
          </a:xfrm>
          <a:prstGeom prst="rect">
            <a:avLst/>
          </a:prstGeom>
          <a:solidFill>
            <a:srgbClr val="AE1D49"/>
          </a:solidFill>
        </p:spPr>
        <p:txBody>
          <a:bodyPr vert="horz" wrap="square" lIns="0" tIns="1270" rIns="0" bIns="0" rtlCol="0" anchor="t">
            <a:spAutoFit/>
          </a:bodyPr>
          <a:lstStyle/>
          <a:p>
            <a:pPr marL="12700">
              <a:spcBef>
                <a:spcPts val="10"/>
              </a:spcBef>
            </a:pPr>
            <a:r>
              <a:rPr lang="en-IN" altLang="en-US" sz="4000" spc="-10">
                <a:latin typeface="Trebuchet MS" panose="020B0603020202020204"/>
              </a:rPr>
              <a:t>Proximity Sensor</a:t>
            </a:r>
            <a:endParaRPr lang="en-IN" altLang="en-US" sz="4000" spc="-10">
              <a:latin typeface="Trebuchet MS" panose="020B0603020202020204"/>
            </a:endParaRPr>
          </a:p>
        </p:txBody>
      </p:sp>
      <p:sp>
        <p:nvSpPr>
          <p:cNvPr id="9" name="TextBox 8"/>
          <p:cNvSpPr txBox="1"/>
          <p:nvPr/>
        </p:nvSpPr>
        <p:spPr>
          <a:xfrm>
            <a:off x="530860" y="1813560"/>
            <a:ext cx="6102985" cy="17532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kumimoji="0" lang="en-US" sz="1800" b="0" i="0" u="none" strike="noStrike" kern="0" cap="none" spc="0" normalizeH="0" baseline="0" noProof="1">
                <a:latin typeface="Arial" panose="020B0604020202020204" pitchFamily="34" charset="0"/>
                <a:ea typeface="Arial" panose="020B0604020202020204" pitchFamily="34" charset="0"/>
                <a:cs typeface="+mn-ea"/>
              </a:rPr>
              <a:t>A proximity sensor is a device that can detect or sense the approach or presence of nearby objects and for this it does not need physical contact.</a:t>
            </a:r>
            <a:endParaRPr kumimoji="0" lang="en-US" sz="1800" b="0" i="0" u="none" strike="noStrike" kern="0" cap="none" spc="0" normalizeH="0" baseline="0" noProof="1">
              <a:latin typeface="Arial" panose="020B0604020202020204" pitchFamily="34" charset="0"/>
              <a:ea typeface="Arial" panose="020B0604020202020204" pitchFamily="34" charset="0"/>
              <a:cs typeface="+mn-ea"/>
            </a:endParaRPr>
          </a:p>
          <a:p>
            <a:pPr algn="l"/>
            <a:r>
              <a:rPr kumimoji="0" lang="en-US" sz="1800" b="0" i="0" u="none" strike="noStrike" kern="0" cap="none" spc="0" normalizeH="0" baseline="0" noProof="1">
                <a:latin typeface="Arial" panose="020B0604020202020204" pitchFamily="34" charset="0"/>
                <a:ea typeface="Arial" panose="020B0604020202020204" pitchFamily="34" charset="0"/>
                <a:cs typeface="+mn-ea"/>
              </a:rPr>
              <a:t>Proximity Sensors convert information on the movement or presence of an object into an electrical signal.</a:t>
            </a:r>
            <a:endParaRPr kumimoji="0" lang="en-US" sz="1800" b="0" i="0" u="none" strike="noStrike" kern="0" cap="none" spc="0" normalizeH="0" baseline="0" noProof="1">
              <a:latin typeface="Arial" panose="020B0604020202020204" pitchFamily="34" charset="0"/>
              <a:ea typeface="Arial" panose="020B0604020202020204" pitchFamily="34" charset="0"/>
              <a:cs typeface="+mn-ea"/>
            </a:endParaRPr>
          </a:p>
          <a:p>
            <a:pPr algn="l"/>
            <a:r>
              <a:rPr kumimoji="0" lang="en-US" sz="1800" b="0" i="0" u="none" strike="noStrike" kern="0" cap="none" spc="0" normalizeH="0" baseline="0" noProof="1">
                <a:latin typeface="Arial" panose="020B0604020202020204" pitchFamily="34" charset="0"/>
                <a:ea typeface="Arial" panose="020B0604020202020204" pitchFamily="34" charset="0"/>
                <a:cs typeface="+mn-ea"/>
              </a:rPr>
              <a:t>There</a:t>
            </a:r>
            <a:r>
              <a:rPr kumimoji="0" lang="en-US" sz="1800" b="0" i="0" u="none" strike="noStrike" kern="0" cap="none" spc="0" normalizeH="0" baseline="0" noProof="1">
                <a:latin typeface="Arial" panose="020B0604020202020204" pitchFamily="34" charset="0"/>
                <a:ea typeface="Arial" panose="020B0604020202020204" pitchFamily="34" charset="0"/>
                <a:cs typeface="+mn-ea"/>
              </a:rPr>
              <a:t> are different kinds of proximity sensors. </a:t>
            </a:r>
            <a:endParaRPr kumimoji="0" lang="en-US" sz="1800" b="0" i="0" u="none" strike="noStrike" kern="0" cap="none" spc="0" normalizeH="0" baseline="0" noProof="1">
              <a:latin typeface="Arial" panose="020B0604020202020204" pitchFamily="34" charset="0"/>
              <a:ea typeface="Arial" panose="020B0604020202020204" pitchFamily="34" charset="0"/>
              <a:cs typeface="+mn-ea"/>
            </a:endParaRPr>
          </a:p>
        </p:txBody>
      </p:sp>
      <p:pic>
        <p:nvPicPr>
          <p:cNvPr id="108" name="Content Placeholder 107"/>
          <p:cNvPicPr>
            <a:picLocks noChangeAspect="1"/>
          </p:cNvPicPr>
          <p:nvPr>
            <p:ph sz="half" idx="2"/>
          </p:nvPr>
        </p:nvPicPr>
        <p:blipFill>
          <a:blip r:embed="rId1"/>
          <a:stretch>
            <a:fillRect/>
          </a:stretch>
        </p:blipFill>
        <p:spPr>
          <a:xfrm>
            <a:off x="7178040" y="2261870"/>
            <a:ext cx="3505200" cy="13049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190500" y="185420"/>
            <a:ext cx="5840095" cy="616585"/>
          </a:xfrm>
          <a:prstGeom prst="rect">
            <a:avLst/>
          </a:prstGeom>
          <a:solidFill>
            <a:srgbClr val="AE1D49"/>
          </a:solidFill>
        </p:spPr>
        <p:txBody>
          <a:bodyPr vert="horz" wrap="square" lIns="0" tIns="1270" rIns="0" bIns="0" rtlCol="0" anchor="t">
            <a:spAutoFit/>
          </a:bodyPr>
          <a:lstStyle/>
          <a:p>
            <a:pPr marL="12700">
              <a:spcBef>
                <a:spcPts val="10"/>
              </a:spcBef>
            </a:pPr>
            <a:r>
              <a:rPr lang="en-IN" altLang="en-US" sz="4000" spc="-10">
                <a:latin typeface="Trebuchet MS" panose="020B0603020202020204"/>
              </a:rPr>
              <a:t>Soil and Moisture Sensor</a:t>
            </a:r>
            <a:endParaRPr lang="en-IN" altLang="en-US" sz="4000" spc="-10">
              <a:latin typeface="Trebuchet MS" panose="020B0603020202020204"/>
            </a:endParaRPr>
          </a:p>
        </p:txBody>
      </p:sp>
      <p:sp>
        <p:nvSpPr>
          <p:cNvPr id="9" name="TextBox 8"/>
          <p:cNvSpPr txBox="1"/>
          <p:nvPr/>
        </p:nvSpPr>
        <p:spPr>
          <a:xfrm>
            <a:off x="448614" y="1131195"/>
            <a:ext cx="8087932" cy="3138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A soil moisture sensor is a device that measures current soil moisture. Sensors integrated into the irrigation system aid in scheduling water supply and distribution much more efficiently. </a:t>
            </a:r>
            <a:endParaRPr lang="en-US"/>
          </a:p>
          <a:p>
            <a:pPr algn="l"/>
            <a:r>
              <a:rPr lang="en-US"/>
              <a:t>Such gauges help to reduce or enhance irrigation for optimum plant growth</a:t>
            </a:r>
            <a:r>
              <a:rPr lang="en-IN" altLang="en-US"/>
              <a:t>.</a:t>
            </a:r>
            <a:endParaRPr lang="en-IN" altLang="en-US"/>
          </a:p>
          <a:p>
            <a:pPr algn="l"/>
            <a:r>
              <a:rPr lang="en-US"/>
              <a:t>Soil moisture sensors are used in numerous research applications, e.g. </a:t>
            </a:r>
            <a:endParaRPr lang="en-US"/>
          </a:p>
          <a:p>
            <a:pPr algn="l"/>
            <a:r>
              <a:rPr lang="en-IN" altLang="en-US"/>
              <a:t>	</a:t>
            </a:r>
            <a:r>
              <a:rPr lang="en-US"/>
              <a:t>in agricultural science </a:t>
            </a:r>
            <a:endParaRPr lang="en-US"/>
          </a:p>
          <a:p>
            <a:pPr algn="l"/>
            <a:r>
              <a:rPr lang="en-IN" altLang="en-US"/>
              <a:t>	h</a:t>
            </a:r>
            <a:r>
              <a:rPr lang="en-US"/>
              <a:t>orticulture including irrigation planning, </a:t>
            </a:r>
            <a:endParaRPr lang="en-US"/>
          </a:p>
          <a:p>
            <a:pPr algn="l"/>
            <a:r>
              <a:rPr lang="en-IN" altLang="en-US"/>
              <a:t>	</a:t>
            </a:r>
            <a:r>
              <a:rPr lang="en-US"/>
              <a:t>climate research, </a:t>
            </a:r>
            <a:endParaRPr lang="en-US"/>
          </a:p>
          <a:p>
            <a:pPr algn="l"/>
            <a:r>
              <a:rPr lang="en-IN" altLang="en-US"/>
              <a:t>	</a:t>
            </a:r>
            <a:r>
              <a:rPr lang="en-US"/>
              <a:t>environmental science including solute transport studies </a:t>
            </a:r>
            <a:endParaRPr lang="en-US"/>
          </a:p>
          <a:p>
            <a:pPr algn="l"/>
            <a:r>
              <a:rPr lang="en-IN" altLang="en-US"/>
              <a:t>	</a:t>
            </a:r>
            <a:r>
              <a:rPr lang="en-US"/>
              <a:t>as auxiliary sensors for soil respiration measurements.</a:t>
            </a:r>
            <a:endParaRPr lang="en-US"/>
          </a:p>
          <a:p>
            <a:pPr algn="l"/>
            <a:endParaRPr lang="en-US" b="1"/>
          </a:p>
        </p:txBody>
      </p:sp>
      <p:pic>
        <p:nvPicPr>
          <p:cNvPr id="2" name="Content Placeholder 1"/>
          <p:cNvPicPr>
            <a:picLocks noChangeAspect="1"/>
          </p:cNvPicPr>
          <p:nvPr>
            <p:ph sz="half" idx="2"/>
          </p:nvPr>
        </p:nvPicPr>
        <p:blipFill>
          <a:blip r:embed="rId1"/>
          <a:stretch>
            <a:fillRect/>
          </a:stretch>
        </p:blipFill>
        <p:spPr>
          <a:xfrm>
            <a:off x="8273415" y="1628775"/>
            <a:ext cx="2143125" cy="2143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4242</Words>
  <Application>WPS Presentation</Application>
  <PresentationFormat>Widescreen</PresentationFormat>
  <Paragraphs>95</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Trebuchet MS</vt:lpstr>
      <vt:lpstr>Times New Roman</vt:lpstr>
      <vt:lpstr>Times New Roman</vt:lpstr>
      <vt:lpstr>Lora</vt:lpstr>
      <vt:lpstr>Segoe Print</vt:lpstr>
      <vt:lpstr>Tenorite</vt:lpstr>
      <vt:lpstr>Microsoft YaHei</vt:lpstr>
      <vt:lpstr>Arial Unicode MS</vt:lpstr>
      <vt:lpstr>Calibri</vt:lpstr>
      <vt:lpstr>Office Theme</vt:lpstr>
      <vt:lpstr>AUTONOMOUS ROBOT FOR FOOD DELIVERY</vt:lpstr>
      <vt:lpstr>Robots :</vt:lpstr>
      <vt:lpstr>AUTONOMOUS DELIVERY ROBOT :</vt:lpstr>
      <vt:lpstr>Advantages of delivery robots :</vt:lpstr>
      <vt:lpstr>Advantages of these robots :</vt:lpstr>
      <vt:lpstr>Methodology</vt:lpstr>
      <vt:lpstr>Companies that use autonomous food delivery robots :</vt:lpstr>
      <vt:lpstr>The Survey</vt:lpstr>
      <vt:lpstr>The Survey</vt:lpstr>
      <vt:lpstr>The Survey</vt:lpstr>
      <vt:lpstr>The Survey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Sidesh Sundar</cp:lastModifiedBy>
  <cp:revision>8</cp:revision>
  <dcterms:created xsi:type="dcterms:W3CDTF">2022-11-08T06:15:00Z</dcterms:created>
  <dcterms:modified xsi:type="dcterms:W3CDTF">2022-12-22T09:36:28Z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2022-03-30T05:30:00Z</vt:filetime>
  </property>
  <property fmtid="{D5CDD505-2E9C-101B-9397-08002B2CF9AE}" pid="3" name="Creator">
    <vt:lpwstr>Microsoft® PowerPoint® for Microsoft 365</vt:lpwstr>
  </property>
  <property fmtid="{D5CDD505-2E9C-101B-9397-08002B2CF9AE}" pid="4" name="LastSaved">
    <vt:filetime>2022-11-08T05:30:00Z</vt:filetime>
  </property>
  <property fmtid="{D5CDD505-2E9C-101B-9397-08002B2CF9AE}" pid="5" name="Producer">
    <vt:lpwstr>Microsoft® PowerPoint® for Microsoft 365</vt:lpwstr>
  </property>
  <property fmtid="{D5CDD505-2E9C-101B-9397-08002B2CF9AE}" pid="6" name="ICV">
    <vt:lpwstr>0D36B7ABBD4B4F5C925AB65C9E27A893</vt:lpwstr>
  </property>
  <property fmtid="{D5CDD505-2E9C-101B-9397-08002B2CF9AE}" pid="7" name="KSOProductBuildVer">
    <vt:lpwstr>1033-11.2.0.11214</vt:lpwstr>
  </property>
</Properties>
</file>