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457" r:id="rId5"/>
    <p:sldId id="2462" r:id="rId6"/>
    <p:sldId id="259" r:id="rId7"/>
    <p:sldId id="2451" r:id="rId8"/>
    <p:sldId id="2456" r:id="rId9"/>
    <p:sldId id="2432" r:id="rId10"/>
    <p:sldId id="2453" r:id="rId11"/>
    <p:sldId id="262" r:id="rId12"/>
    <p:sldId id="243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5" d="100"/>
          <a:sy n="85" d="100"/>
        </p:scale>
        <p:origin x="590" y="4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12/7/2022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microsoft.com/office/2007/relationships/hdphoto" Target="../media/hdphoto5.wdp"/></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6.wdp"/><Relationship Id="rId7"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a:xfrm>
            <a:off x="0" y="0"/>
            <a:ext cx="6096000" cy="6867922"/>
          </a:xfrm>
        </p:spPr>
      </p:pic>
      <p:sp>
        <p:nvSpPr>
          <p:cNvPr id="10" name="TextBox 9">
            <a:extLst>
              <a:ext uri="{FF2B5EF4-FFF2-40B4-BE49-F238E27FC236}">
                <a16:creationId xmlns:a16="http://schemas.microsoft.com/office/drawing/2014/main" id="{2CB614BF-EDFA-4594-0FA9-F4EB24201D67}"/>
              </a:ext>
            </a:extLst>
          </p:cNvPr>
          <p:cNvSpPr txBox="1"/>
          <p:nvPr/>
        </p:nvSpPr>
        <p:spPr>
          <a:xfrm>
            <a:off x="8783852" y="6076252"/>
            <a:ext cx="3408148" cy="646331"/>
          </a:xfrm>
          <a:prstGeom prst="rect">
            <a:avLst/>
          </a:prstGeom>
          <a:noFill/>
        </p:spPr>
        <p:txBody>
          <a:bodyPr wrap="square" rtlCol="0">
            <a:spAutoFit/>
          </a:bodyPr>
          <a:lstStyle/>
          <a:p>
            <a:r>
              <a:rPr lang="en-US" sz="3600" spc="300">
                <a:latin typeface="Times New Roman" panose="02020603050405020304" pitchFamily="18" charset="0"/>
                <a:cs typeface="Times New Roman" panose="02020603050405020304" pitchFamily="18" charset="0"/>
              </a:rPr>
              <a:t>TEAM - 11</a:t>
            </a:r>
            <a:endParaRPr lang="en-US" sz="3600" spc="3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7A614B9-03D4-A018-805D-DBA1E0E1E9D9}"/>
              </a:ext>
            </a:extLst>
          </p:cNvPr>
          <p:cNvSpPr/>
          <p:nvPr/>
        </p:nvSpPr>
        <p:spPr>
          <a:xfrm>
            <a:off x="5689299" y="1092506"/>
            <a:ext cx="6502701" cy="2585323"/>
          </a:xfrm>
          <a:prstGeom prst="rect">
            <a:avLst/>
          </a:prstGeom>
          <a:noFill/>
        </p:spPr>
        <p:txBody>
          <a:bodyPr wrap="square" lIns="91440" tIns="45720" rIns="91440" bIns="45720">
            <a:spAutoFit/>
          </a:bodyPr>
          <a:lstStyle/>
          <a:p>
            <a:r>
              <a:rPr lang="en-US" sz="5400">
                <a:ln w="0"/>
                <a:effectLst>
                  <a:outerShdw blurRad="38100" dist="19050" dir="2700000" algn="tl" rotWithShape="0">
                    <a:schemeClr val="dk1">
                      <a:alpha val="40000"/>
                    </a:schemeClr>
                  </a:outerShdw>
                </a:effectLst>
                <a:latin typeface="Times New Roman" panose="02020603050405020304" pitchFamily="18" charset="0"/>
                <a:ea typeface="MS Gothic" panose="020B0609070205080204" pitchFamily="49" charset="-128"/>
                <a:cs typeface="Times New Roman" panose="02020603050405020304" pitchFamily="18" charset="0"/>
              </a:rPr>
              <a:t>Data encryption and transfer using DMS and DSP</a:t>
            </a:r>
            <a:endParaRPr lang="en-US" sz="540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4405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5993055" y="642928"/>
            <a:ext cx="5556214" cy="1435947"/>
          </a:xfrm>
        </p:spPr>
        <p:txBody>
          <a:bodyPr/>
          <a:lstStyle/>
          <a:p>
            <a:r>
              <a:rPr lang="en-US"/>
              <a:t>TeAM MEMBERS : </a:t>
            </a:r>
            <a:endParaRPr lang="en-US" dirty="0"/>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r>
              <a:rPr lang="en-US" b="0" i="0" u="none" strike="noStrike">
                <a:solidFill>
                  <a:schemeClr val="tx1">
                    <a:lumMod val="95000"/>
                  </a:schemeClr>
                </a:solidFill>
                <a:effectLst/>
                <a:latin typeface="Arial" panose="020B0604020202020204" pitchFamily="34" charset="0"/>
                <a:cs typeface="Arial" panose="020B0604020202020204" pitchFamily="34" charset="0"/>
              </a:rPr>
              <a:t>SHYAM [21149]</a:t>
            </a:r>
            <a:endParaRPr lang="en-US">
              <a:solidFill>
                <a:schemeClr val="tx1">
                  <a:lumMod val="95000"/>
                </a:schemeClr>
              </a:solidFill>
              <a:effectLst/>
              <a:latin typeface="Arial" panose="020B0604020202020204" pitchFamily="34" charset="0"/>
              <a:cs typeface="Arial" panose="020B0604020202020204" pitchFamily="34" charset="0"/>
            </a:endParaRPr>
          </a:p>
          <a:p>
            <a:r>
              <a:rPr lang="en-US" b="0" i="0" u="none" strike="noStrike">
                <a:solidFill>
                  <a:schemeClr val="tx1">
                    <a:lumMod val="95000"/>
                  </a:schemeClr>
                </a:solidFill>
                <a:effectLst/>
                <a:latin typeface="Arial" panose="020B0604020202020204" pitchFamily="34" charset="0"/>
                <a:cs typeface="Arial" panose="020B0604020202020204" pitchFamily="34" charset="0"/>
              </a:rPr>
              <a:t>SIDESH [21150]</a:t>
            </a:r>
            <a:endParaRPr lang="en-US">
              <a:solidFill>
                <a:schemeClr val="tx1">
                  <a:lumMod val="95000"/>
                </a:schemeClr>
              </a:solidFill>
              <a:effectLst/>
              <a:latin typeface="Arial" panose="020B0604020202020204" pitchFamily="34" charset="0"/>
              <a:cs typeface="Arial" panose="020B0604020202020204" pitchFamily="34" charset="0"/>
            </a:endParaRPr>
          </a:p>
          <a:p>
            <a:r>
              <a:rPr lang="en-US" b="0" i="0" u="none" strike="noStrike">
                <a:solidFill>
                  <a:schemeClr val="tx1">
                    <a:lumMod val="95000"/>
                  </a:schemeClr>
                </a:solidFill>
                <a:effectLst/>
                <a:latin typeface="Arial" panose="020B0604020202020204" pitchFamily="34" charset="0"/>
                <a:cs typeface="Arial" panose="020B0604020202020204" pitchFamily="34" charset="0"/>
              </a:rPr>
              <a:t>SABARINATH[21141] </a:t>
            </a:r>
            <a:endParaRPr lang="en-US">
              <a:solidFill>
                <a:schemeClr val="tx1">
                  <a:lumMod val="95000"/>
                </a:schemeClr>
              </a:solidFill>
              <a:effectLst/>
              <a:latin typeface="Arial" panose="020B0604020202020204" pitchFamily="34" charset="0"/>
              <a:cs typeface="Arial" panose="020B0604020202020204" pitchFamily="34" charset="0"/>
            </a:endParaRPr>
          </a:p>
          <a:p>
            <a:r>
              <a:rPr lang="en-US" b="0" i="0" u="none" strike="noStrike">
                <a:solidFill>
                  <a:schemeClr val="tx1">
                    <a:lumMod val="95000"/>
                  </a:schemeClr>
                </a:solidFill>
                <a:effectLst/>
                <a:latin typeface="Arial" panose="020B0604020202020204" pitchFamily="34" charset="0"/>
                <a:cs typeface="Arial" panose="020B0604020202020204" pitchFamily="34" charset="0"/>
              </a:rPr>
              <a:t>SASANK [21160]</a:t>
            </a:r>
            <a:endParaRPr lang="en-US">
              <a:solidFill>
                <a:schemeClr val="tx1">
                  <a:lumMod val="95000"/>
                </a:schemeClr>
              </a:solidFill>
              <a:effectLst/>
              <a:latin typeface="Arial" panose="020B0604020202020204" pitchFamily="34" charset="0"/>
              <a:cs typeface="Arial" panose="020B0604020202020204" pitchFamily="34" charset="0"/>
            </a:endParaRPr>
          </a:p>
          <a:p>
            <a:r>
              <a:rPr lang="en-US" b="0" i="0" u="none" strike="noStrike">
                <a:solidFill>
                  <a:schemeClr val="tx1">
                    <a:lumMod val="95000"/>
                  </a:schemeClr>
                </a:solidFill>
                <a:effectLst/>
                <a:latin typeface="Arial" panose="020B0604020202020204" pitchFamily="34" charset="0"/>
                <a:cs typeface="Arial" panose="020B0604020202020204" pitchFamily="34" charset="0"/>
              </a:rPr>
              <a:t>BHARADWAJ[21165]</a:t>
            </a:r>
            <a:endParaRPr lang="en-US">
              <a:solidFill>
                <a:schemeClr val="tx1">
                  <a:lumMod val="95000"/>
                </a:schemeClr>
              </a:solidFill>
              <a:effectLst/>
              <a:latin typeface="Arial" panose="020B0604020202020204" pitchFamily="34" charset="0"/>
              <a:cs typeface="Arial" panose="020B0604020202020204" pitchFamily="34" charset="0"/>
            </a:endParaRP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9" y="2032050"/>
            <a:ext cx="4646246" cy="3900478"/>
          </a:xfrm>
        </p:spPr>
        <p:txBody>
          <a:bodyPr>
            <a:normAutofit/>
          </a:bodyPr>
          <a:lstStyle/>
          <a:p>
            <a:pPr marL="0" indent="0">
              <a:lnSpc>
                <a:spcPct val="100000"/>
              </a:lnSpc>
              <a:buNone/>
            </a:pPr>
            <a:r>
              <a:rPr lang="en-US" sz="1800">
                <a:effectLst/>
                <a:latin typeface="Calibri" panose="020F0502020204030204" pitchFamily="34" charset="0"/>
                <a:ea typeface="MS Mincho" panose="02020609040205080304" pitchFamily="49" charset="-128"/>
                <a:cs typeface="Times New Roman" panose="02020603050405020304" pitchFamily="18" charset="0"/>
              </a:rPr>
              <a:t>The daily demands of 60 percent of the world's population include the internet, which is a need in modern living. Data security and privacy are issues when using the internet because hackers can use this data. </a:t>
            </a:r>
          </a:p>
          <a:p>
            <a:pPr marL="0" indent="0">
              <a:lnSpc>
                <a:spcPct val="100000"/>
              </a:lnSpc>
              <a:buNone/>
            </a:pPr>
            <a:r>
              <a:rPr lang="en-US" sz="1800">
                <a:latin typeface="Calibri" panose="020F0502020204030204" pitchFamily="34" charset="0"/>
                <a:ea typeface="MS Mincho" panose="02020609040205080304" pitchFamily="49" charset="-128"/>
                <a:cs typeface="Times New Roman" panose="02020603050405020304" pitchFamily="18" charset="0"/>
              </a:rPr>
              <a:t>W</a:t>
            </a:r>
            <a:r>
              <a:rPr lang="en-US" sz="1800">
                <a:effectLst/>
                <a:latin typeface="Calibri" panose="020F0502020204030204" pitchFamily="34" charset="0"/>
                <a:ea typeface="MS Mincho" panose="02020609040205080304" pitchFamily="49" charset="-128"/>
                <a:cs typeface="Times New Roman" panose="02020603050405020304" pitchFamily="18" charset="0"/>
              </a:rPr>
              <a:t>e proposed the advance custom configurable algorithm for AES in this project.</a:t>
            </a:r>
          </a:p>
          <a:p>
            <a:pPr marL="0" indent="0">
              <a:lnSpc>
                <a:spcPct val="100000"/>
              </a:lnSpc>
              <a:buNone/>
            </a:pPr>
            <a:r>
              <a:rPr lang="en-US" sz="1800">
                <a:effectLst/>
                <a:latin typeface="Calibri" panose="020F0502020204030204" pitchFamily="34" charset="0"/>
                <a:ea typeface="MS Mincho" panose="02020609040205080304" pitchFamily="49" charset="-128"/>
                <a:cs typeface="Times New Roman" panose="02020603050405020304" pitchFamily="18" charset="0"/>
              </a:rPr>
              <a:t>Digital encryption plays a crucial role in today's digital environment in protecting electronic data transfers which then processed by DSP.</a:t>
            </a:r>
          </a:p>
          <a:p>
            <a:pPr marL="0" indent="0">
              <a:lnSpc>
                <a:spcPct val="100000"/>
              </a:lnSpc>
              <a:buNone/>
            </a:pPr>
            <a:r>
              <a:rPr lang="en-US" sz="1800">
                <a:solidFill>
                  <a:schemeClr val="tx1">
                    <a:lumMod val="85000"/>
                  </a:schemeClr>
                </a:solidFill>
                <a:latin typeface="Calibri" panose="020F0502020204030204" pitchFamily="34" charset="0"/>
                <a:ea typeface="MS Mincho" panose="02020609040205080304" pitchFamily="49" charset="-128"/>
                <a:cs typeface="Times New Roman" panose="02020603050405020304" pitchFamily="18" charset="0"/>
              </a:rPr>
              <a:t>N</a:t>
            </a:r>
            <a:r>
              <a:rPr lang="en-US" sz="1800">
                <a:solidFill>
                  <a:schemeClr val="tx1">
                    <a:lumMod val="85000"/>
                  </a:schemeClr>
                </a:solidFill>
                <a:effectLst/>
                <a:latin typeface="Calibri" panose="020F0502020204030204" pitchFamily="34" charset="0"/>
                <a:ea typeface="MS Mincho" panose="02020609040205080304" pitchFamily="49" charset="-128"/>
                <a:cs typeface="Times New Roman" panose="02020603050405020304" pitchFamily="18" charset="0"/>
              </a:rPr>
              <a:t>o significant AES attacks have been identified so far.</a:t>
            </a:r>
          </a:p>
          <a:p>
            <a:pPr marL="0" indent="0">
              <a:lnSpc>
                <a:spcPct val="100000"/>
              </a:lnSpc>
              <a:buNone/>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1079531"/>
            <a:ext cx="5251450" cy="722376"/>
          </a:xfrm>
        </p:spPr>
        <p:txBody>
          <a:bodyPr>
            <a:normAutofit/>
          </a:bodyPr>
          <a:lstStyle/>
          <a:p>
            <a:r>
              <a:rPr lang="en-US" sz="3200">
                <a:latin typeface="Calibri Light" panose="020F0302020204030204" pitchFamily="34" charset="0"/>
                <a:cs typeface="Calibri Light" panose="020F0302020204030204" pitchFamily="34" charset="0"/>
              </a:rPr>
              <a:t>OBJECTIVE</a:t>
            </a:r>
            <a:endParaRPr lang="en-US" sz="3200" dirty="0">
              <a:latin typeface="Calibri Light" panose="020F0302020204030204" pitchFamily="34" charset="0"/>
              <a:cs typeface="Calibri Light" panose="020F0302020204030204" pitchFamily="34" charset="0"/>
            </a:endParaRP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
        <p:nvSpPr>
          <p:cNvPr id="7" name="TextBox 6">
            <a:extLst>
              <a:ext uri="{FF2B5EF4-FFF2-40B4-BE49-F238E27FC236}">
                <a16:creationId xmlns:a16="http://schemas.microsoft.com/office/drawing/2014/main" id="{835BC09B-3926-7718-F161-4C67FB3C2F19}"/>
              </a:ext>
            </a:extLst>
          </p:cNvPr>
          <p:cNvSpPr txBox="1"/>
          <p:nvPr/>
        </p:nvSpPr>
        <p:spPr>
          <a:xfrm>
            <a:off x="6096000" y="2160494"/>
            <a:ext cx="4455459" cy="2940549"/>
          </a:xfrm>
          <a:prstGeom prst="rect">
            <a:avLst/>
          </a:prstGeom>
          <a:noFill/>
        </p:spPr>
        <p:txBody>
          <a:bodyPr wrap="square" rtlCol="0">
            <a:spAutoFit/>
          </a:bodyPr>
          <a:lstStyle/>
          <a:p>
            <a:pPr marL="0" marR="0">
              <a:lnSpc>
                <a:spcPct val="115000"/>
              </a:lnSpc>
              <a:spcBef>
                <a:spcPts val="0"/>
              </a:spcBef>
              <a:spcAft>
                <a:spcPts val="0"/>
              </a:spcAft>
            </a:pPr>
            <a:r>
              <a:rPr lang="en-US" sz="1800">
                <a:solidFill>
                  <a:schemeClr val="tx1">
                    <a:lumMod val="85000"/>
                  </a:schemeClr>
                </a:solidFill>
                <a:effectLst/>
                <a:latin typeface="+mj-lt"/>
                <a:ea typeface="MS Mincho" panose="02020609040205080304" pitchFamily="49" charset="-128"/>
                <a:cs typeface="Times New Roman" panose="02020603050405020304" pitchFamily="18" charset="0"/>
              </a:rPr>
              <a:t>To encrypt the data using the custom AES which is an opensource adaptable, strong and secure encryption technique which can stop numerous threats and is extremely reliable to ensure safe data transfer, this can further be extended into message signal transferring via applying Digital Modulation Techniques which ensures unreadable and secured data transfer via signal.</a:t>
            </a:r>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5512436" y="342380"/>
            <a:ext cx="6409064" cy="884238"/>
          </a:xfrm>
        </p:spPr>
        <p:txBody>
          <a:bodyPr/>
          <a:lstStyle/>
          <a:p>
            <a:pPr>
              <a:lnSpc>
                <a:spcPct val="100000"/>
              </a:lnSpc>
            </a:pPr>
            <a:r>
              <a:rPr lang="en-US" i="0">
                <a:effectLst/>
              </a:rPr>
              <a:t>Advanced Encryption Standard (AES)</a:t>
            </a:r>
            <a:br>
              <a:rPr lang="en-US" b="1" i="0">
                <a:effectLst/>
                <a:latin typeface="sofia-pro"/>
              </a:rPr>
            </a:br>
            <a:endParaRPr lang="en-US" dirty="0"/>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5512436" y="1530958"/>
            <a:ext cx="5669280" cy="1427396"/>
          </a:xfrm>
        </p:spPr>
        <p:txBody>
          <a:bodyPr>
            <a:normAutofit lnSpcReduction="10000"/>
          </a:bodyPr>
          <a:lstStyle/>
          <a:p>
            <a:pPr marL="0" indent="0">
              <a:lnSpc>
                <a:spcPct val="100000"/>
              </a:lnSpc>
              <a:buNone/>
              <a:defRPr/>
            </a:pPr>
            <a:r>
              <a:rPr lang="en-US" sz="1800" i="0">
                <a:effectLst/>
                <a:latin typeface="+mj-lt"/>
              </a:rPr>
              <a:t>Advanced Encryption Standard (AES) is a specification for the encryption of electronic data established by the U.S National Institute of Standards and Technology (NIST) in 2001. AES is widely used today as it is a much stronger than DES and triple DES despite being harder to implement.</a:t>
            </a:r>
            <a:endParaRPr lang="en-US" sz="1800" dirty="0">
              <a:latin typeface="+mj-lt"/>
            </a:endParaRP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5</a:t>
            </a:fld>
            <a:endParaRPr lang="en-US" dirty="0"/>
          </a:p>
        </p:txBody>
      </p:sp>
      <p:sp>
        <p:nvSpPr>
          <p:cNvPr id="3" name="TextBox 2">
            <a:extLst>
              <a:ext uri="{FF2B5EF4-FFF2-40B4-BE49-F238E27FC236}">
                <a16:creationId xmlns:a16="http://schemas.microsoft.com/office/drawing/2014/main" id="{0B29AC74-BC36-033A-ABDC-9543F3A185AB}"/>
              </a:ext>
            </a:extLst>
          </p:cNvPr>
          <p:cNvSpPr txBox="1"/>
          <p:nvPr/>
        </p:nvSpPr>
        <p:spPr>
          <a:xfrm>
            <a:off x="5512436" y="3792071"/>
            <a:ext cx="6409064" cy="2308324"/>
          </a:xfrm>
          <a:prstGeom prst="rect">
            <a:avLst/>
          </a:prstGeom>
          <a:noFill/>
        </p:spPr>
        <p:txBody>
          <a:bodyPr wrap="square" rtlCol="0">
            <a:spAutoFit/>
          </a:bodyPr>
          <a:lstStyle/>
          <a:p>
            <a:pPr algn="just"/>
            <a:r>
              <a:rPr lang="en-US" b="0" i="0">
                <a:solidFill>
                  <a:srgbClr val="000000"/>
                </a:solidFill>
                <a:effectLst/>
                <a:latin typeface="+mj-lt"/>
              </a:rPr>
              <a:t>The Data Encryption Standard (DES) is a symmetric-key block cipher published by the National Institute of Standards and Technology (NIST).</a:t>
            </a:r>
          </a:p>
          <a:p>
            <a:pPr algn="just"/>
            <a:r>
              <a:rPr lang="en-US" b="0" i="0">
                <a:solidFill>
                  <a:srgbClr val="000000"/>
                </a:solidFill>
                <a:effectLst/>
                <a:latin typeface="+mj-lt"/>
              </a:rPr>
              <a:t>DES is an implementation of a Feistel Cipher. It uses 16 round Feistel structure. The block size is 64-bit. Though, key length is 64-bit, DES has an effective key length of 56 bits, since 8 of the 64 bits of the key are not used by the encryption algorithm (function as check bits only).</a:t>
            </a:r>
          </a:p>
        </p:txBody>
      </p:sp>
      <p:sp>
        <p:nvSpPr>
          <p:cNvPr id="4" name="TextBox 3">
            <a:extLst>
              <a:ext uri="{FF2B5EF4-FFF2-40B4-BE49-F238E27FC236}">
                <a16:creationId xmlns:a16="http://schemas.microsoft.com/office/drawing/2014/main" id="{CD4DA683-83BB-4B30-EE5A-35A80D3E3DE0}"/>
              </a:ext>
            </a:extLst>
          </p:cNvPr>
          <p:cNvSpPr txBox="1"/>
          <p:nvPr/>
        </p:nvSpPr>
        <p:spPr>
          <a:xfrm>
            <a:off x="5512436" y="3065929"/>
            <a:ext cx="6480781" cy="584775"/>
          </a:xfrm>
          <a:prstGeom prst="rect">
            <a:avLst/>
          </a:prstGeom>
          <a:noFill/>
        </p:spPr>
        <p:txBody>
          <a:bodyPr wrap="square" rtlCol="0">
            <a:spAutoFit/>
          </a:bodyPr>
          <a:lstStyle/>
          <a:p>
            <a:r>
              <a:rPr lang="en-US" sz="3200" b="0" i="0">
                <a:solidFill>
                  <a:srgbClr val="303030"/>
                </a:solidFill>
                <a:effectLst/>
                <a:latin typeface="+mj-lt"/>
                <a:cs typeface="Heebo" panose="020B0604020202020204" pitchFamily="2" charset="-79"/>
              </a:rPr>
              <a:t>Data Encryption Standard (DES)</a:t>
            </a:r>
          </a:p>
        </p:txBody>
      </p:sp>
    </p:spTree>
    <p:extLst>
      <p:ext uri="{BB962C8B-B14F-4D97-AF65-F5344CB8AC3E}">
        <p14:creationId xmlns:p14="http://schemas.microsoft.com/office/powerpoint/2010/main" val="3516891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6</a:t>
            </a:fld>
            <a:endParaRPr lang="en-US" dirty="0"/>
          </a:p>
        </p:txBody>
      </p:sp>
      <p:pic>
        <p:nvPicPr>
          <p:cNvPr id="8" name="Picture 7">
            <a:extLst>
              <a:ext uri="{FF2B5EF4-FFF2-40B4-BE49-F238E27FC236}">
                <a16:creationId xmlns:a16="http://schemas.microsoft.com/office/drawing/2014/main" id="{D453B301-E26B-41C6-2783-867680B95A58}"/>
              </a:ext>
            </a:extLst>
          </p:cNvPr>
          <p:cNvPicPr/>
          <p:nvPr/>
        </p:nvPicPr>
        <p:blipFill>
          <a:blip r:embed="rId2"/>
          <a:srcRect/>
          <a:stretch>
            <a:fillRect/>
          </a:stretch>
        </p:blipFill>
        <p:spPr>
          <a:xfrm>
            <a:off x="2941320" y="1214755"/>
            <a:ext cx="6309360" cy="4428490"/>
          </a:xfrm>
          <a:prstGeom prst="rect">
            <a:avLst/>
          </a:prstGeom>
          <a:noFill/>
          <a:ln>
            <a:noFill/>
            <a:prstDash/>
          </a:ln>
        </p:spPr>
      </p:pic>
      <p:sp>
        <p:nvSpPr>
          <p:cNvPr id="9" name="TextBox 8">
            <a:extLst>
              <a:ext uri="{FF2B5EF4-FFF2-40B4-BE49-F238E27FC236}">
                <a16:creationId xmlns:a16="http://schemas.microsoft.com/office/drawing/2014/main" id="{0BEFE097-76BF-6D15-8574-E74DAD827CF4}"/>
              </a:ext>
            </a:extLst>
          </p:cNvPr>
          <p:cNvSpPr txBox="1"/>
          <p:nvPr/>
        </p:nvSpPr>
        <p:spPr>
          <a:xfrm>
            <a:off x="385482" y="421341"/>
            <a:ext cx="3783106" cy="584775"/>
          </a:xfrm>
          <a:prstGeom prst="rect">
            <a:avLst/>
          </a:prstGeom>
          <a:noFill/>
        </p:spPr>
        <p:txBody>
          <a:bodyPr wrap="square" rtlCol="0">
            <a:spAutoFit/>
          </a:bodyPr>
          <a:lstStyle/>
          <a:p>
            <a:r>
              <a:rPr lang="en-US" sz="3200">
                <a:latin typeface="+mj-lt"/>
              </a:rPr>
              <a:t>METHODOLOGY :</a:t>
            </a:r>
          </a:p>
        </p:txBody>
      </p:sp>
    </p:spTree>
    <p:extLst>
      <p:ext uri="{BB962C8B-B14F-4D97-AF65-F5344CB8AC3E}">
        <p14:creationId xmlns:p14="http://schemas.microsoft.com/office/powerpoint/2010/main" val="86947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7</a:t>
            </a:fld>
            <a:endParaRPr lang="en-US" dirty="0"/>
          </a:p>
        </p:txBody>
      </p:sp>
      <p:pic>
        <p:nvPicPr>
          <p:cNvPr id="5" name="Picture Placeholder 12" descr="close up of computer on top of table against a brick wall">
            <a:extLst>
              <a:ext uri="{FF2B5EF4-FFF2-40B4-BE49-F238E27FC236}">
                <a16:creationId xmlns:a16="http://schemas.microsoft.com/office/drawing/2014/main" id="{D81CF9C2-EE0B-62A6-A985-DB8A310E4ABF}"/>
              </a:ext>
            </a:extLst>
          </p:cNvPr>
          <p:cNvPicPr>
            <a:picLocks noChangeAspect="1"/>
          </p:cNvPicPr>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p:spPr>
      </p:pic>
      <p:sp>
        <p:nvSpPr>
          <p:cNvPr id="10" name="TextBox 9">
            <a:extLst>
              <a:ext uri="{FF2B5EF4-FFF2-40B4-BE49-F238E27FC236}">
                <a16:creationId xmlns:a16="http://schemas.microsoft.com/office/drawing/2014/main" id="{FDFEB0C6-5E64-FA7D-B091-94669D6679DD}"/>
              </a:ext>
            </a:extLst>
          </p:cNvPr>
          <p:cNvSpPr txBox="1"/>
          <p:nvPr/>
        </p:nvSpPr>
        <p:spPr>
          <a:xfrm>
            <a:off x="5874026" y="916301"/>
            <a:ext cx="6119191" cy="4247317"/>
          </a:xfrm>
          <a:prstGeom prst="rect">
            <a:avLst/>
          </a:prstGeom>
          <a:noFill/>
        </p:spPr>
        <p:txBody>
          <a:bodyPr wrap="square">
            <a:spAutoFit/>
          </a:bodyPr>
          <a:lstStyle/>
          <a:p>
            <a:pPr algn="l"/>
            <a:r>
              <a:rPr lang="en-US" sz="3200" i="0">
                <a:solidFill>
                  <a:srgbClr val="111111"/>
                </a:solidFill>
                <a:effectLst/>
                <a:latin typeface="+mj-lt"/>
              </a:rPr>
              <a:t>Advantages of signal encryption application</a:t>
            </a:r>
          </a:p>
          <a:p>
            <a:pPr algn="l"/>
            <a:endParaRPr lang="en-US" sz="3600" i="0">
              <a:solidFill>
                <a:srgbClr val="111111"/>
              </a:solidFill>
              <a:effectLst/>
              <a:latin typeface="+mj-lt"/>
            </a:endParaRPr>
          </a:p>
          <a:p>
            <a:pPr algn="l"/>
            <a:r>
              <a:rPr lang="en-US" b="0" i="0">
                <a:solidFill>
                  <a:srgbClr val="111111"/>
                </a:solidFill>
                <a:effectLst/>
                <a:latin typeface="+mj-lt"/>
              </a:rPr>
              <a:t>End-to-end encryption has some obvious advantages over "cleartext" (when messages or data are sent without any encryption at all) and encryption-in-transit. It's protected every step of the way, for one example. </a:t>
            </a:r>
          </a:p>
          <a:p>
            <a:pPr algn="l"/>
            <a:r>
              <a:rPr lang="en-US" b="0" i="0">
                <a:solidFill>
                  <a:srgbClr val="111111"/>
                </a:solidFill>
                <a:effectLst/>
                <a:latin typeface="+mj-lt"/>
              </a:rPr>
              <a:t>When an app uses encryption-in-transit, that means the service you're using owns the key to encrypt and decrypt the message at the server. That provides a point of vulnerability and a vector for hackers or malicious actors to intercept your information before it travels to its destination. </a:t>
            </a:r>
          </a:p>
        </p:txBody>
      </p:sp>
    </p:spTree>
    <p:extLst>
      <p:ext uri="{BB962C8B-B14F-4D97-AF65-F5344CB8AC3E}">
        <p14:creationId xmlns:p14="http://schemas.microsoft.com/office/powerpoint/2010/main" val="2129108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8</a:t>
            </a:fld>
            <a:endParaRPr lang="en-US" dirty="0"/>
          </a:p>
        </p:txBody>
      </p:sp>
      <p:pic>
        <p:nvPicPr>
          <p:cNvPr id="40" name="Picture Placeholder 7" descr="group of people at a conference table">
            <a:extLst>
              <a:ext uri="{FF2B5EF4-FFF2-40B4-BE49-F238E27FC236}">
                <a16:creationId xmlns:a16="http://schemas.microsoft.com/office/drawing/2014/main" id="{A5E4E190-86CC-D4F4-7427-F0A3AB14CD0B}"/>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0"/>
            <a:ext cx="6096000" cy="6858000"/>
          </a:xfrm>
          <a:prstGeom prst="parallelogram">
            <a:avLst/>
          </a:prstGeom>
        </p:spPr>
      </p:pic>
      <p:sp>
        <p:nvSpPr>
          <p:cNvPr id="42" name="TextBox 41">
            <a:extLst>
              <a:ext uri="{FF2B5EF4-FFF2-40B4-BE49-F238E27FC236}">
                <a16:creationId xmlns:a16="http://schemas.microsoft.com/office/drawing/2014/main" id="{3EB8A0F3-87D5-C7C1-0366-D51B54631472}"/>
              </a:ext>
            </a:extLst>
          </p:cNvPr>
          <p:cNvSpPr txBox="1"/>
          <p:nvPr/>
        </p:nvSpPr>
        <p:spPr>
          <a:xfrm>
            <a:off x="6015318" y="252427"/>
            <a:ext cx="6096000" cy="6555641"/>
          </a:xfrm>
          <a:prstGeom prst="rect">
            <a:avLst/>
          </a:prstGeom>
          <a:noFill/>
        </p:spPr>
        <p:txBody>
          <a:bodyPr wrap="square">
            <a:spAutoFit/>
          </a:bodyPr>
          <a:lstStyle/>
          <a:p>
            <a:pPr algn="l"/>
            <a:r>
              <a:rPr lang="en-US" sz="3200" i="0">
                <a:solidFill>
                  <a:srgbClr val="111111"/>
                </a:solidFill>
                <a:effectLst/>
                <a:latin typeface="+mj-lt"/>
              </a:rPr>
              <a:t>Advantages of signal encryption application</a:t>
            </a:r>
          </a:p>
          <a:p>
            <a:pPr algn="l"/>
            <a:endParaRPr lang="en-US" sz="1400">
              <a:solidFill>
                <a:srgbClr val="111111"/>
              </a:solidFill>
              <a:latin typeface="+mj-lt"/>
            </a:endParaRPr>
          </a:p>
          <a:p>
            <a:pPr algn="l"/>
            <a:r>
              <a:rPr lang="en-US">
                <a:solidFill>
                  <a:srgbClr val="111111"/>
                </a:solidFill>
                <a:latin typeface="+mj-lt"/>
              </a:rPr>
              <a:t>S</a:t>
            </a:r>
            <a:r>
              <a:rPr lang="en-US" sz="1800" i="0">
                <a:solidFill>
                  <a:srgbClr val="111111"/>
                </a:solidFill>
                <a:effectLst/>
                <a:latin typeface="+mj-lt"/>
              </a:rPr>
              <a:t>ignal</a:t>
            </a:r>
            <a:r>
              <a:rPr lang="en-US" b="0" i="0">
                <a:solidFill>
                  <a:srgbClr val="111111"/>
                </a:solidFill>
                <a:effectLst/>
                <a:latin typeface="+mj-lt"/>
              </a:rPr>
              <a:t> encryption isn't the perfect solution to every kind of communication need. If an app's communication is fully encrypted, that can prevent the app from offering additional features like contextual services based on the content of the message, or the ability to automatically generate calendar invites, message history, and other additional features. Simply put, the data is a black box to everyone except the sender and receiver, which might not always be desirable. </a:t>
            </a:r>
          </a:p>
          <a:p>
            <a:pPr algn="l"/>
            <a:r>
              <a:rPr lang="en-US" b="0" i="0">
                <a:solidFill>
                  <a:srgbClr val="111111"/>
                </a:solidFill>
                <a:effectLst/>
                <a:latin typeface="+mj-lt"/>
              </a:rPr>
              <a:t>The security that end-to-end privacy offers might be limited if a third party gets physical access to the device at either end of the transmission — not only can they read existing messages, but also send new ones. That's why it's critical to use passwords, passcodes or biometrics to protect access to your device. </a:t>
            </a:r>
          </a:p>
          <a:p>
            <a:pPr algn="l"/>
            <a:r>
              <a:rPr lang="en-US" b="0" i="0">
                <a:solidFill>
                  <a:srgbClr val="111111"/>
                </a:solidFill>
                <a:effectLst/>
                <a:latin typeface="+mj-lt"/>
              </a:rPr>
              <a:t>While end-to-end encryption can prevent anyone (including, in general, the government and law enforcement) from reading the content of your messages, it doesn't hide or encrypt the metadata. That means it's possible to determine who you sent messages to, and when, even if the content is encrypted.</a:t>
            </a:r>
          </a:p>
          <a:p>
            <a:pPr algn="l"/>
            <a:endParaRPr lang="en-US" i="0">
              <a:solidFill>
                <a:srgbClr val="111111"/>
              </a:solidFill>
              <a:effectLst/>
              <a:latin typeface="+mj-lt"/>
            </a:endParaRPr>
          </a:p>
        </p:txBody>
      </p:sp>
    </p:spTree>
    <p:extLst>
      <p:ext uri="{BB962C8B-B14F-4D97-AF65-F5344CB8AC3E}">
        <p14:creationId xmlns:p14="http://schemas.microsoft.com/office/powerpoint/2010/main" val="1619265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4" y="2491458"/>
            <a:ext cx="10787270" cy="830649"/>
          </a:xfrm>
        </p:spPr>
        <p:txBody>
          <a:bodyPr>
            <a:noAutofit/>
          </a:bodyPr>
          <a:lstStyle/>
          <a:p>
            <a:r>
              <a:rPr lang="en-US" sz="7200" spc="300" dirty="0"/>
              <a:t>THANK YOU</a:t>
            </a: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880274" y="4366542"/>
            <a:ext cx="731520" cy="731520"/>
          </a:xfrm>
        </p:spPr>
      </p:pic>
      <p:pic>
        <p:nvPicPr>
          <p:cNvPr id="12" name="Online Image Placeholder 11" descr="Smart Phone">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730874" y="4366542"/>
            <a:ext cx="730250" cy="730250"/>
          </a:xfrm>
        </p:spPr>
      </p:pic>
      <p:pic>
        <p:nvPicPr>
          <p:cNvPr id="28" name="Online Image Placeholder 27" descr="Envelope">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9732606" y="4365272"/>
            <a:ext cx="731520" cy="731520"/>
          </a:xfrm>
        </p:spPr>
      </p:pic>
    </p:spTree>
    <p:extLst>
      <p:ext uri="{BB962C8B-B14F-4D97-AF65-F5344CB8AC3E}">
        <p14:creationId xmlns:p14="http://schemas.microsoft.com/office/powerpoint/2010/main" val="92772757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50</TotalTime>
  <Words>638</Words>
  <Application>Microsoft Office PowerPoint</Application>
  <PresentationFormat>Widescreen</PresentationFormat>
  <Paragraphs>40</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sofia-pro</vt:lpstr>
      <vt:lpstr>Times New Roman</vt:lpstr>
      <vt:lpstr>Wingdings</vt:lpstr>
      <vt:lpstr>Office Theme</vt:lpstr>
      <vt:lpstr>PowerPoint Presentation</vt:lpstr>
      <vt:lpstr>TeAM MEMBERS : </vt:lpstr>
      <vt:lpstr>INTRODUCTION</vt:lpstr>
      <vt:lpstr>OBJECTIVE</vt:lpstr>
      <vt:lpstr>Advanced Encryption Standard (AES) </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Sabarinath J - [CH.EN.U4AIE21141]</dc:creator>
  <cp:lastModifiedBy>Sabarinath J - [CH.EN.U4AIE21141]</cp:lastModifiedBy>
  <cp:revision>1</cp:revision>
  <dcterms:created xsi:type="dcterms:W3CDTF">2022-12-07T05:46:53Z</dcterms:created>
  <dcterms:modified xsi:type="dcterms:W3CDTF">2022-12-07T06:37:15Z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