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1" r:id="rId7"/>
    <p:sldId id="264" r:id="rId8"/>
    <p:sldId id="265" r:id="rId9"/>
    <p:sldId id="266" r:id="rId10"/>
    <p:sldId id="267" r:id="rId11"/>
    <p:sldId id="277" r:id="rId12"/>
    <p:sldId id="268"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3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p:txBody>
      </p:sp>
      <p:pic>
        <p:nvPicPr>
          <p:cNvPr id="35" name="bg object 35"/>
          <p:cNvPicPr/>
          <p:nvPr/>
        </p:nvPicPr>
        <p:blipFill>
          <a:blip r:embed="rId7" cstate="prin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p:txBody>
      </p:sp>
      <p:sp>
        <p:nvSpPr>
          <p:cNvPr id="2" name="Holder 2"/>
          <p:cNvSpPr>
            <a:spLocks noGrp="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235557" y="6059775"/>
            <a:ext cx="1967483" cy="655319"/>
          </a:xfrm>
          <a:prstGeom prst="rect">
            <a:avLst/>
          </a:prstGeom>
        </p:spPr>
      </p:pic>
      <p:sp>
        <p:nvSpPr>
          <p:cNvPr id="3" name="object 3"/>
          <p:cNvSpPr txBox="1">
            <a:spLocks noGrp="1"/>
          </p:cNvSpPr>
          <p:nvPr>
            <p:ph type="title"/>
          </p:nvPr>
        </p:nvSpPr>
        <p:spPr>
          <a:xfrm>
            <a:off x="673193" y="-267747"/>
            <a:ext cx="10848340" cy="2228215"/>
          </a:xfrm>
          <a:prstGeom prst="rect">
            <a:avLst/>
          </a:prstGeom>
        </p:spPr>
        <p:txBody>
          <a:bodyPr vert="horz" wrap="square" lIns="0" tIns="12700" rIns="0" bIns="0" rtlCol="0" anchor="t">
            <a:spAutoFit/>
          </a:bodyPr>
          <a:lstStyle/>
          <a:p>
            <a:pPr marL="12700" marR="5080" indent="3898265" algn="ctr">
              <a:spcBef>
                <a:spcPts val="100"/>
              </a:spcBef>
              <a:tabLst>
                <a:tab pos="7432040" algn="l"/>
              </a:tabLst>
            </a:pPr>
            <a:br>
              <a:rPr lang="en-US" sz="4800" spc="-25" dirty="0">
                <a:latin typeface="Times New Roman" panose="02020603050405020304"/>
                <a:cs typeface="Times New Roman" panose="02020603050405020304"/>
              </a:rPr>
            </a:br>
            <a:r>
              <a:rPr lang="en-IN" altLang="en-US" sz="4800" spc="-25" dirty="0">
                <a:solidFill>
                  <a:srgbClr val="800000"/>
                </a:solidFill>
                <a:latin typeface="Times New Roman" panose="02020603050405020304"/>
                <a:cs typeface="Times New Roman" panose="02020603050405020304"/>
              </a:rPr>
              <a:t>Face recognition using FireFly algorithm in</a:t>
            </a:r>
            <a:r>
              <a:rPr lang="en-US" sz="4800" spc="-25" dirty="0">
                <a:solidFill>
                  <a:srgbClr val="800000"/>
                </a:solidFill>
                <a:latin typeface="Times New Roman" panose="02020603050405020304"/>
                <a:cs typeface="Times New Roman" panose="02020603050405020304"/>
              </a:rPr>
              <a:t> Machine Learning</a:t>
            </a:r>
            <a:endParaRPr lang="en-US">
              <a:solidFill>
                <a:srgbClr val="FFFFFF"/>
              </a:solidFill>
            </a:endParaRPr>
          </a:p>
        </p:txBody>
      </p:sp>
      <p:sp>
        <p:nvSpPr>
          <p:cNvPr id="4" name="object 4"/>
          <p:cNvSpPr txBox="1"/>
          <p:nvPr/>
        </p:nvSpPr>
        <p:spPr>
          <a:xfrm>
            <a:off x="2250977" y="1964445"/>
            <a:ext cx="7976234" cy="690245"/>
          </a:xfrm>
          <a:prstGeom prst="rect">
            <a:avLst/>
          </a:prstGeom>
        </p:spPr>
        <p:txBody>
          <a:bodyPr vert="horz" wrap="square" lIns="0" tIns="13335" rIns="0" bIns="0" rtlCol="0" anchor="t">
            <a:spAutoFit/>
          </a:bodyPr>
          <a:lstStyle/>
          <a:p>
            <a:pPr algn="ctr">
              <a:spcBef>
                <a:spcPts val="105"/>
              </a:spcBef>
            </a:pPr>
            <a:r>
              <a:rPr lang="en-US" sz="4400" b="1" spc="-10" dirty="0">
                <a:solidFill>
                  <a:srgbClr val="FFC000"/>
                </a:solidFill>
                <a:latin typeface="Times New Roman" panose="02020603050405020304"/>
                <a:cs typeface="Times New Roman" panose="02020603050405020304"/>
              </a:rPr>
              <a:t>Capstone Project </a:t>
            </a:r>
            <a:endParaRPr lang="en-US" sz="4400" b="1" spc="-10" dirty="0">
              <a:solidFill>
                <a:srgbClr val="FFC000"/>
              </a:solidFill>
              <a:latin typeface="Times New Roman" panose="02020603050405020304"/>
              <a:cs typeface="Times New Roman" panose="02020603050405020304"/>
            </a:endParaRPr>
          </a:p>
        </p:txBody>
      </p:sp>
      <p:sp>
        <p:nvSpPr>
          <p:cNvPr id="5" name="object 5"/>
          <p:cNvSpPr txBox="1"/>
          <p:nvPr/>
        </p:nvSpPr>
        <p:spPr>
          <a:xfrm>
            <a:off x="3229941" y="2964765"/>
            <a:ext cx="6025322" cy="2606040"/>
          </a:xfrm>
          <a:prstGeom prst="rect">
            <a:avLst/>
          </a:prstGeom>
          <a:solidFill>
            <a:srgbClr val="AD1237"/>
          </a:solidFill>
        </p:spPr>
        <p:txBody>
          <a:bodyPr vert="horz" wrap="square" lIns="0" tIns="28575" rIns="0" bIns="0" rtlCol="0" anchor="t">
            <a:spAutoFit/>
          </a:bodyPr>
          <a:lstStyle/>
          <a:p>
            <a:pPr algn="l"/>
            <a:r>
              <a:rPr lang="en-US" sz="4000" b="1" spc="-90" dirty="0">
                <a:solidFill>
                  <a:schemeClr val="bg1"/>
                </a:solidFill>
                <a:latin typeface="Times New Roman" panose="02020603050405020304"/>
                <a:cs typeface="Times New Roman" panose="02020603050405020304"/>
              </a:rPr>
              <a:t> Team </a:t>
            </a:r>
            <a:r>
              <a:rPr lang="en-IN" altLang="en-US" sz="4000" b="1" spc="-90" dirty="0">
                <a:solidFill>
                  <a:schemeClr val="bg1"/>
                </a:solidFill>
                <a:latin typeface="Times New Roman" panose="02020603050405020304"/>
                <a:cs typeface="Times New Roman" panose="02020603050405020304"/>
              </a:rPr>
              <a:t>11</a:t>
            </a:r>
            <a:r>
              <a:rPr lang="en-US" sz="4000" b="1" spc="-90" dirty="0">
                <a:solidFill>
                  <a:schemeClr val="bg1"/>
                </a:solidFill>
                <a:latin typeface="Times New Roman" panose="02020603050405020304"/>
                <a:cs typeface="Times New Roman" panose="02020603050405020304"/>
              </a:rPr>
              <a:t> </a:t>
            </a:r>
            <a:endParaRPr lang="en-US" dirty="0">
              <a:solidFill>
                <a:schemeClr val="bg1"/>
              </a:solidFill>
            </a:endParaRPr>
          </a:p>
          <a:p>
            <a:pPr algn="l"/>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141</a:t>
            </a:r>
            <a:r>
              <a:rPr lang="en-US" sz="2400" spc="-90" dirty="0">
                <a:solidFill>
                  <a:schemeClr val="bg1"/>
                </a:solidFill>
                <a:latin typeface="Times New Roman" panose="02020603050405020304"/>
                <a:cs typeface="Times New Roman" panose="02020603050405020304"/>
              </a:rPr>
              <a:t> - </a:t>
            </a:r>
            <a:r>
              <a:rPr lang="en-IN" altLang="en-US" sz="2400" spc="-90" dirty="0">
                <a:solidFill>
                  <a:schemeClr val="bg1"/>
                </a:solidFill>
                <a:latin typeface="Times New Roman" panose="02020603050405020304"/>
                <a:cs typeface="Times New Roman" panose="02020603050405020304"/>
              </a:rPr>
              <a:t>Sabarinath</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149</a:t>
            </a:r>
            <a:r>
              <a:rPr lang="en-US" sz="2400" spc="-90" dirty="0">
                <a:solidFill>
                  <a:schemeClr val="bg1"/>
                </a:solidFill>
                <a:latin typeface="Times New Roman" panose="02020603050405020304"/>
                <a:cs typeface="Times New Roman" panose="02020603050405020304"/>
              </a:rPr>
              <a:t> - S</a:t>
            </a:r>
            <a:r>
              <a:rPr lang="en-IN" altLang="en-US" sz="2400" spc="-90" dirty="0">
                <a:solidFill>
                  <a:schemeClr val="bg1"/>
                </a:solidFill>
                <a:latin typeface="Times New Roman" panose="02020603050405020304"/>
                <a:cs typeface="Times New Roman" panose="02020603050405020304"/>
              </a:rPr>
              <a:t>hyam Ganesh</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150</a:t>
            </a:r>
            <a:r>
              <a:rPr lang="en-US" sz="2400" spc="-90" dirty="0">
                <a:solidFill>
                  <a:schemeClr val="bg1"/>
                </a:solidFill>
                <a:latin typeface="Times New Roman" panose="02020603050405020304"/>
                <a:cs typeface="Times New Roman" panose="02020603050405020304"/>
              </a:rPr>
              <a:t> - </a:t>
            </a:r>
            <a:r>
              <a:rPr lang="en-IN" altLang="en-US" sz="2400" spc="-90" dirty="0">
                <a:solidFill>
                  <a:schemeClr val="bg1"/>
                </a:solidFill>
                <a:latin typeface="Times New Roman" panose="02020603050405020304"/>
                <a:cs typeface="Times New Roman" panose="02020603050405020304"/>
              </a:rPr>
              <a:t>Sidesh Sundar</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160</a:t>
            </a:r>
            <a:r>
              <a:rPr lang="en-US" sz="2400" spc="-90" dirty="0">
                <a:solidFill>
                  <a:schemeClr val="bg1"/>
                </a:solidFill>
                <a:latin typeface="Times New Roman" panose="02020603050405020304"/>
                <a:cs typeface="Times New Roman" panose="02020603050405020304"/>
              </a:rPr>
              <a:t> - </a:t>
            </a:r>
            <a:r>
              <a:rPr lang="en-IN" altLang="en-US" sz="2400" spc="-90" dirty="0">
                <a:solidFill>
                  <a:schemeClr val="bg1"/>
                </a:solidFill>
                <a:latin typeface="Times New Roman" panose="02020603050405020304"/>
                <a:cs typeface="Times New Roman" panose="02020603050405020304"/>
              </a:rPr>
              <a:t>Sasank Sami</a:t>
            </a:r>
            <a:r>
              <a:rPr lang="en-US" sz="2400" spc="-90" dirty="0">
                <a:solidFill>
                  <a:schemeClr val="bg1"/>
                </a:solidFill>
                <a:latin typeface="Times New Roman" panose="02020603050405020304"/>
                <a:cs typeface="Times New Roman" panose="02020603050405020304"/>
              </a:rPr>
              <a:t> </a:t>
            </a:r>
            <a:endParaRPr lang="en-US" sz="2400" dirty="0">
              <a:solidFill>
                <a:schemeClr val="bg1"/>
              </a:solidFill>
              <a:latin typeface="Times New Roman" panose="02020603050405020304"/>
              <a:cs typeface="Times New Roman" panose="02020603050405020304"/>
            </a:endParaRPr>
          </a:p>
          <a:p>
            <a:pPr algn="l">
              <a:spcBef>
                <a:spcPts val="225"/>
              </a:spcBef>
            </a:pPr>
            <a:r>
              <a:rPr lang="en-US" sz="2400" spc="-90" dirty="0">
                <a:solidFill>
                  <a:schemeClr val="bg1"/>
                </a:solidFill>
                <a:latin typeface="Times New Roman" panose="02020603050405020304"/>
                <a:cs typeface="Times New Roman" panose="02020603050405020304"/>
              </a:rPr>
              <a:t>  CH.EN.U4AIE21</a:t>
            </a:r>
            <a:r>
              <a:rPr lang="en-IN" altLang="en-US" sz="2400" spc="-90" dirty="0">
                <a:solidFill>
                  <a:schemeClr val="bg1"/>
                </a:solidFill>
                <a:latin typeface="Times New Roman" panose="02020603050405020304"/>
                <a:cs typeface="Times New Roman" panose="02020603050405020304"/>
              </a:rPr>
              <a:t>165</a:t>
            </a:r>
            <a:r>
              <a:rPr lang="en-US" sz="2400" spc="-90" dirty="0">
                <a:solidFill>
                  <a:schemeClr val="bg1"/>
                </a:solidFill>
                <a:latin typeface="Times New Roman" panose="02020603050405020304"/>
                <a:cs typeface="Times New Roman" panose="02020603050405020304"/>
              </a:rPr>
              <a:t> - B</a:t>
            </a:r>
            <a:r>
              <a:rPr lang="en-IN" altLang="en-US" sz="2400" spc="-90" dirty="0">
                <a:solidFill>
                  <a:schemeClr val="bg1"/>
                </a:solidFill>
                <a:latin typeface="Times New Roman" panose="02020603050405020304"/>
                <a:cs typeface="Times New Roman" panose="02020603050405020304"/>
              </a:rPr>
              <a:t>haradwaj</a:t>
            </a:r>
            <a:r>
              <a:rPr lang="en-US" sz="2400" spc="-90" dirty="0">
                <a:solidFill>
                  <a:schemeClr val="bg1"/>
                </a:solidFill>
                <a:latin typeface="Times New Roman" panose="02020603050405020304"/>
                <a:cs typeface="Times New Roman" panose="02020603050405020304"/>
              </a:rPr>
              <a:t> </a:t>
            </a:r>
            <a:endParaRPr lang="en-US" sz="2400" dirty="0">
              <a:solidFill>
                <a:schemeClr val="bg1"/>
              </a:solidFill>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697357" rIns="0" bIns="0" rtlCol="0" anchor="t">
            <a:spAutoFit/>
          </a:bodyPr>
          <a:lstStyle/>
          <a:p>
            <a:pPr>
              <a:lnSpc>
                <a:spcPct val="100000"/>
              </a:lnSpc>
              <a:spcBef>
                <a:spcPts val="105"/>
              </a:spcBef>
            </a:pPr>
            <a:r>
              <a:rPr lang="en-IN" altLang="en-US" spc="-10" dirty="0"/>
              <a:t>OUTPUT</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pic>
        <p:nvPicPr>
          <p:cNvPr id="4" name="Picture 2"/>
          <p:cNvPicPr>
            <a:picLocks noChangeAspect="1"/>
          </p:cNvPicPr>
          <p:nvPr>
            <p:ph sz="half" idx="2"/>
          </p:nvPr>
        </p:nvPicPr>
        <p:blipFill>
          <a:blip r:embed="rId2"/>
          <a:stretch>
            <a:fillRect/>
          </a:stretch>
        </p:blipFill>
        <p:spPr>
          <a:xfrm>
            <a:off x="3352800" y="1524000"/>
            <a:ext cx="5604510" cy="4344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Content Placeholder 102"/>
          <p:cNvPicPr/>
          <p:nvPr>
            <p:ph sz="half" idx="2"/>
          </p:nvPr>
        </p:nvPicPr>
        <p:blipFill>
          <a:blip r:embed="rId1"/>
          <a:srcRect b="6928"/>
          <a:stretch>
            <a:fillRect/>
          </a:stretch>
        </p:blipFill>
        <p:spPr>
          <a:xfrm>
            <a:off x="-635" y="635"/>
            <a:ext cx="12192635" cy="6858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xfrm>
            <a:off x="190500" y="185673"/>
            <a:ext cx="11811000" cy="1196610"/>
          </a:xfrm>
          <a:prstGeom prst="rect">
            <a:avLst/>
          </a:prstGeom>
        </p:spPr>
        <p:txBody>
          <a:bodyPr vert="horz" wrap="square" lIns="0" tIns="697357" rIns="0" bIns="0" rtlCol="0" anchor="t">
            <a:spAutoFit/>
          </a:bodyPr>
          <a:lstStyle/>
          <a:p>
            <a:pPr>
              <a:lnSpc>
                <a:spcPct val="100000"/>
              </a:lnSpc>
              <a:spcBef>
                <a:spcPts val="105"/>
              </a:spcBef>
            </a:pPr>
            <a:r>
              <a:rPr lang="en-US" dirty="0"/>
              <a:t>OVERVIEW</a:t>
            </a:r>
            <a:endParaRPr 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sp>
        <p:nvSpPr>
          <p:cNvPr id="4" name="Text Box 3"/>
          <p:cNvSpPr txBox="1"/>
          <p:nvPr/>
        </p:nvSpPr>
        <p:spPr>
          <a:xfrm>
            <a:off x="230505" y="1583690"/>
            <a:ext cx="6711315" cy="2585323"/>
          </a:xfrm>
          <a:prstGeom prst="rect">
            <a:avLst/>
          </a:prstGeom>
          <a:noFill/>
        </p:spPr>
        <p:txBody>
          <a:bodyPr wrap="square" rtlCol="0">
            <a:spAutoFit/>
          </a:bodyPr>
          <a:lstStyle/>
          <a:p>
            <a:r>
              <a:rPr lang="en-US" dirty="0">
                <a:latin typeface="+mj-lt"/>
                <a:cs typeface="+mj-lt"/>
              </a:rPr>
              <a:t>We are going to detect face using firefly algorithm.</a:t>
            </a:r>
            <a:r>
              <a:rPr lang="en-US" sz="1800" dirty="0">
                <a:solidFill>
                  <a:srgbClr val="0E101A"/>
                </a:solidFill>
                <a:effectLst/>
                <a:latin typeface="Times New Roman" panose="02020603050405020304" pitchFamily="18" charset="0"/>
                <a:ea typeface="SimSun" panose="02010600030101010101" pitchFamily="2" charset="-122"/>
              </a:rPr>
              <a:t> </a:t>
            </a:r>
            <a:endParaRPr lang="en-US" sz="1800" dirty="0">
              <a:solidFill>
                <a:srgbClr val="0E101A"/>
              </a:solidFill>
              <a:effectLst/>
              <a:latin typeface="Times New Roman" panose="02020603050405020304" pitchFamily="18" charset="0"/>
              <a:ea typeface="SimSun" panose="02010600030101010101" pitchFamily="2" charset="-122"/>
            </a:endParaRPr>
          </a:p>
          <a:p>
            <a:r>
              <a:rPr lang="en-US" sz="1800" dirty="0">
                <a:solidFill>
                  <a:srgbClr val="0E101A"/>
                </a:solidFill>
                <a:effectLst/>
                <a:latin typeface="Times New Roman" panose="02020603050405020304" pitchFamily="18" charset="0"/>
                <a:ea typeface="SimSun" panose="02010600030101010101" pitchFamily="2" charset="-122"/>
              </a:rPr>
              <a:t>The suggested method is unique because it combines the benefits of RBFNN and the evolutionary firefly algorithm to adaptively evolve the number and </a:t>
            </a:r>
            <a:r>
              <a:rPr lang="en-US" sz="1800" dirty="0" err="1">
                <a:solidFill>
                  <a:srgbClr val="0E101A"/>
                </a:solidFill>
                <a:effectLst/>
                <a:latin typeface="Times New Roman" panose="02020603050405020304" pitchFamily="18" charset="0"/>
                <a:ea typeface="SimSun" panose="02010600030101010101" pitchFamily="2" charset="-122"/>
              </a:rPr>
              <a:t>centres</a:t>
            </a:r>
            <a:r>
              <a:rPr lang="en-US" sz="1800" dirty="0">
                <a:solidFill>
                  <a:srgbClr val="0E101A"/>
                </a:solidFill>
                <a:effectLst/>
                <a:latin typeface="Times New Roman" panose="02020603050405020304" pitchFamily="18" charset="0"/>
                <a:ea typeface="SimSun" panose="02010600030101010101" pitchFamily="2" charset="-122"/>
              </a:rPr>
              <a:t> of hidden neurons. </a:t>
            </a:r>
            <a:endParaRPr lang="en-US" sz="1800" dirty="0">
              <a:solidFill>
                <a:srgbClr val="0E101A"/>
              </a:solidFill>
              <a:effectLst/>
              <a:latin typeface="Times New Roman" panose="02020603050405020304" pitchFamily="18" charset="0"/>
              <a:ea typeface="SimSun" panose="02010600030101010101" pitchFamily="2" charset="-122"/>
            </a:endParaRPr>
          </a:p>
          <a:p>
            <a:r>
              <a:rPr lang="en-US" sz="1800" dirty="0">
                <a:solidFill>
                  <a:srgbClr val="0E101A"/>
                </a:solidFill>
                <a:effectLst/>
                <a:latin typeface="Times New Roman" panose="02020603050405020304" pitchFamily="18" charset="0"/>
                <a:ea typeface="SimSun" panose="02010600030101010101" pitchFamily="2" charset="-122"/>
              </a:rPr>
              <a:t>The fast convergence, enhanced face recognition performance, decreased feature selection overhead, and algorithm stability of the suggested technique are its strengths. </a:t>
            </a:r>
            <a:endParaRPr lang="en-US" sz="1800" dirty="0">
              <a:solidFill>
                <a:srgbClr val="0E101A"/>
              </a:solidFill>
              <a:effectLst/>
              <a:latin typeface="Times New Roman" panose="02020603050405020304" pitchFamily="18" charset="0"/>
              <a:ea typeface="SimSun" panose="02010600030101010101" pitchFamily="2" charset="-122"/>
            </a:endParaRPr>
          </a:p>
          <a:p>
            <a:r>
              <a:rPr lang="en-US" sz="1800" dirty="0">
                <a:solidFill>
                  <a:srgbClr val="0E101A"/>
                </a:solidFill>
                <a:effectLst/>
                <a:latin typeface="Times New Roman" panose="02020603050405020304" pitchFamily="18" charset="0"/>
                <a:ea typeface="SimSun" panose="02010600030101010101" pitchFamily="2" charset="-122"/>
              </a:rPr>
              <a:t>Benchmark face databases are used to validate the suggested approach</a:t>
            </a:r>
            <a:r>
              <a:rPr lang="en-IN" sz="1800" dirty="0">
                <a:solidFill>
                  <a:srgbClr val="0E101A"/>
                </a:solidFill>
                <a:effectLst/>
                <a:latin typeface="Times New Roman" panose="02020603050405020304" pitchFamily="18" charset="0"/>
                <a:ea typeface="SimSun" panose="02010600030101010101" pitchFamily="2" charset="-122"/>
              </a:rPr>
              <a:t> like </a:t>
            </a:r>
            <a:r>
              <a:rPr lang="en-US" sz="1800" dirty="0">
                <a:solidFill>
                  <a:srgbClr val="0E101A"/>
                </a:solidFill>
                <a:effectLst/>
                <a:latin typeface="Times New Roman" panose="02020603050405020304" pitchFamily="18" charset="0"/>
                <a:ea typeface="SimSun" panose="02010600030101010101" pitchFamily="2" charset="-122"/>
              </a:rPr>
              <a:t>namely ORL, Yale, AR and LFW. </a:t>
            </a:r>
            <a:endParaRPr lang="en-US" dirty="0">
              <a:latin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79" y="196595"/>
            <a:ext cx="3234335" cy="616836"/>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4000" spc="-10" dirty="0"/>
              <a:t>Introduction</a:t>
            </a:r>
            <a:endParaRPr sz="4000" dirty="0"/>
          </a:p>
        </p:txBody>
      </p:sp>
      <p:sp>
        <p:nvSpPr>
          <p:cNvPr id="3" name="object 3"/>
          <p:cNvSpPr txBox="1">
            <a:spLocks noGrp="1"/>
          </p:cNvSpPr>
          <p:nvPr>
            <p:ph type="body" idx="1"/>
          </p:nvPr>
        </p:nvSpPr>
        <p:spPr>
          <a:xfrm>
            <a:off x="381228" y="1142873"/>
            <a:ext cx="6763384" cy="3975735"/>
          </a:xfrm>
          <a:prstGeom prst="rect">
            <a:avLst/>
          </a:prstGeom>
        </p:spPr>
        <p:txBody>
          <a:bodyPr vert="horz" wrap="square" lIns="0" tIns="13335" rIns="0" bIns="0" rtlCol="0" anchor="t">
            <a:spAutoFit/>
          </a:bodyPr>
          <a:lstStyle/>
          <a:p>
            <a:pPr marL="468630" indent="-456565">
              <a:lnSpc>
                <a:spcPct val="100000"/>
              </a:lnSpc>
              <a:spcBef>
                <a:spcPts val="105"/>
              </a:spcBef>
              <a:buFont typeface="Wingdings" panose="05000000000000000000"/>
              <a:buChar char=""/>
              <a:tabLst>
                <a:tab pos="469265" algn="l"/>
              </a:tabLst>
            </a:pPr>
            <a:r>
              <a:rPr lang="en-IN" altLang="en-US" spc="-45" dirty="0"/>
              <a:t>Face Recognition:</a:t>
            </a:r>
            <a:endParaRPr lang="en-IN" altLang="en-US" spc="-45" dirty="0"/>
          </a:p>
          <a:p>
            <a:pPr marL="925830" lvl="1" indent="-456565">
              <a:lnSpc>
                <a:spcPct val="100000"/>
              </a:lnSpc>
              <a:spcBef>
                <a:spcPts val="105"/>
              </a:spcBef>
              <a:buFont typeface="Wingdings" panose="05000000000000000000"/>
              <a:buChar char=""/>
              <a:tabLst>
                <a:tab pos="469265" algn="l"/>
              </a:tabLst>
            </a:pPr>
            <a:r>
              <a:rPr lang="en-IN" altLang="en-US" sz="1800" spc="-45" dirty="0"/>
              <a:t>A method of recognising or verifying a person's identification using their face is facial recognition. People can be recognised using facial recognition technology in real-time or in still images and videos.</a:t>
            </a:r>
            <a:endParaRPr lang="en-IN" altLang="en-US" sz="1800" spc="-45" dirty="0"/>
          </a:p>
          <a:p>
            <a:pPr marL="468630" lvl="1" indent="-456565" algn="l">
              <a:lnSpc>
                <a:spcPct val="100000"/>
              </a:lnSpc>
              <a:spcBef>
                <a:spcPts val="105"/>
              </a:spcBef>
              <a:buClrTx/>
              <a:buSzTx/>
              <a:buFont typeface="Wingdings" panose="05000000000000000000"/>
              <a:buChar char=""/>
              <a:tabLst>
                <a:tab pos="469265" algn="l"/>
              </a:tabLst>
            </a:pPr>
            <a:r>
              <a:rPr lang="en-IN" altLang="en-US" sz="3200" spc="-45" dirty="0">
                <a:solidFill>
                  <a:schemeClr val="tx1"/>
                </a:solidFill>
                <a:latin typeface="Trebuchet MS" panose="020B0603020202020204"/>
                <a:cs typeface="Trebuchet MS" panose="020B0603020202020204"/>
              </a:rPr>
              <a:t>History and creation of python face module:</a:t>
            </a:r>
            <a:endParaRPr lang="en-IN" altLang="en-US" sz="3200" spc="-45" dirty="0">
              <a:solidFill>
                <a:schemeClr val="tx1"/>
              </a:solidFill>
              <a:latin typeface="Trebuchet MS" panose="020B0603020202020204"/>
              <a:cs typeface="Trebuchet MS" panose="020B0603020202020204"/>
            </a:endParaRPr>
          </a:p>
          <a:p>
            <a:pPr marL="925830" lvl="2" indent="-456565" algn="l">
              <a:lnSpc>
                <a:spcPct val="100000"/>
              </a:lnSpc>
              <a:spcBef>
                <a:spcPts val="105"/>
              </a:spcBef>
              <a:buClrTx/>
              <a:buSzTx/>
              <a:buFont typeface="Wingdings" panose="05000000000000000000"/>
              <a:buChar char=""/>
              <a:tabLst>
                <a:tab pos="469265" algn="l"/>
              </a:tabLst>
            </a:pPr>
            <a:r>
              <a:rPr lang="en-IN" altLang="en-US" spc="-45" dirty="0"/>
              <a:t>Adam Geitgey created a Python library for face recognition. This library gives us one of the simplest and most straightforward ways to identify and recognise faces.</a:t>
            </a:r>
            <a:endParaRPr lang="en-IN" altLang="en-US" spc="-45" dirty="0"/>
          </a:p>
          <a:p>
            <a:pPr marL="12065" indent="0">
              <a:lnSpc>
                <a:spcPct val="100000"/>
              </a:lnSpc>
              <a:spcBef>
                <a:spcPts val="105"/>
              </a:spcBef>
              <a:buFont typeface="Wingdings" panose="05000000000000000000"/>
              <a:buNone/>
              <a:tabLst>
                <a:tab pos="469265" algn="l"/>
              </a:tabLst>
            </a:pPr>
            <a:endParaRPr lang="en-IN" altLang="en-US" spc="-45" dirty="0"/>
          </a:p>
        </p:txBody>
      </p:sp>
      <p:pic>
        <p:nvPicPr>
          <p:cNvPr id="8" name="object 2"/>
          <p:cNvPicPr/>
          <p:nvPr/>
        </p:nvPicPr>
        <p:blipFill>
          <a:blip r:embed="rId1" cstate="print"/>
          <a:stretch>
            <a:fillRect/>
          </a:stretch>
        </p:blipFill>
        <p:spPr>
          <a:xfrm>
            <a:off x="9235557" y="6059775"/>
            <a:ext cx="1967483" cy="655319"/>
          </a:xfrm>
          <a:prstGeom prst="rect">
            <a:avLst/>
          </a:prstGeom>
        </p:spPr>
      </p:pic>
      <p:pic>
        <p:nvPicPr>
          <p:cNvPr id="100" name="Picture 99"/>
          <p:cNvPicPr/>
          <p:nvPr/>
        </p:nvPicPr>
        <p:blipFill>
          <a:blip r:embed="rId2"/>
          <a:srcRect l="31481" t="2222" r="32222" b="3333"/>
          <a:stretch>
            <a:fillRect/>
          </a:stretch>
        </p:blipFill>
        <p:spPr>
          <a:xfrm>
            <a:off x="7848600" y="457200"/>
            <a:ext cx="3134995" cy="52381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xfrm>
            <a:off x="190500" y="185673"/>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AIM AND OBJECTIVE</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sp>
        <p:nvSpPr>
          <p:cNvPr id="6" name="TextBox 5"/>
          <p:cNvSpPr txBox="1"/>
          <p:nvPr/>
        </p:nvSpPr>
        <p:spPr>
          <a:xfrm>
            <a:off x="190499" y="1600200"/>
            <a:ext cx="5070475" cy="2031325"/>
          </a:xfrm>
          <a:prstGeom prst="rect">
            <a:avLst/>
          </a:prstGeom>
          <a:noFill/>
        </p:spPr>
        <p:txBody>
          <a:bodyPr wrap="square" rtlCol="0">
            <a:spAutoFit/>
          </a:bodyPr>
          <a:lstStyle/>
          <a:p>
            <a:pPr algn="just"/>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The main aim of the project is detect the face from a picture using fire fly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algorithm.The</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graph shows the accuracy recoil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ans</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precision of various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methods.So</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we can conclude that the best algorithm for detecting face is DNN and </a:t>
            </a:r>
            <a:r>
              <a:rPr lang="en-IN" sz="1800" dirty="0" err="1">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DBN.With</a:t>
            </a:r>
            <a:r>
              <a:rPr lang="en-IN" sz="1800"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 the help of firefly algorithm we can increase the matching pattern as it uses intensity only so it will be more precise.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p:cNvPicPr>
            <a:picLocks noChangeAspect="1"/>
          </p:cNvPicPr>
          <p:nvPr/>
        </p:nvPicPr>
        <p:blipFill>
          <a:blip r:embed="rId2"/>
          <a:srcRect t="14400"/>
          <a:stretch>
            <a:fillRect/>
          </a:stretch>
        </p:blipFill>
        <p:spPr>
          <a:xfrm>
            <a:off x="6571314" y="800735"/>
            <a:ext cx="4184015" cy="2628265"/>
          </a:xfrm>
          <a:prstGeom prst="rect">
            <a:avLst/>
          </a:prstGeom>
          <a:noFill/>
          <a:ln>
            <a:noFill/>
          </a:ln>
        </p:spPr>
      </p:pic>
      <p:pic>
        <p:nvPicPr>
          <p:cNvPr id="9" name="Picture 8"/>
          <p:cNvPicPr>
            <a:picLocks noChangeAspect="1"/>
          </p:cNvPicPr>
          <p:nvPr/>
        </p:nvPicPr>
        <p:blipFill>
          <a:blip r:embed="rId3"/>
          <a:stretch>
            <a:fillRect/>
          </a:stretch>
        </p:blipFill>
        <p:spPr>
          <a:xfrm>
            <a:off x="6571314" y="3535125"/>
            <a:ext cx="4184015" cy="23389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304672"/>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xfrm>
            <a:off x="152400" y="-381084"/>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dirty="0"/>
              <a:t>EXISTING WORKS</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sp>
        <p:nvSpPr>
          <p:cNvPr id="5" name="TextBox 4"/>
          <p:cNvSpPr txBox="1"/>
          <p:nvPr/>
        </p:nvSpPr>
        <p:spPr>
          <a:xfrm>
            <a:off x="76200" y="914194"/>
            <a:ext cx="11012540" cy="4369435"/>
          </a:xfrm>
          <a:prstGeom prst="rect">
            <a:avLst/>
          </a:prstGeom>
          <a:noFill/>
        </p:spPr>
        <p:txBody>
          <a:bodyPr wrap="square">
            <a:spAutoFit/>
          </a:bodyPr>
          <a:lstStyle/>
          <a:p>
            <a:pPr marL="0" marR="0" algn="l" rtl="0" eaLnBrk="1" fontAlgn="base" latinLnBrk="0" hangingPunct="1">
              <a:buClrTx/>
              <a:buSzTx/>
              <a:buNone/>
            </a:pPr>
            <a:r>
              <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Histogram Of Oriented Gradients:</a:t>
            </a:r>
            <a:endPar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pPr algn="l" fontAlgn="base"/>
            <a:r>
              <a:rPr lang="en-IN" i="0" dirty="0">
                <a:solidFill>
                  <a:srgbClr val="090A0B"/>
                </a:solidFill>
                <a:effectLst/>
                <a:latin typeface="-apple-system"/>
              </a:rPr>
              <a:t>	</a:t>
            </a:r>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The histogram of oriented gradients (HOG) is a feature descriptor used in computer vision and image processing for the purpose of object detection. The technique counts occurrences of gradient orientation in localized portions of an image. Using this method for face recognition is convenient to perform and accurate, in current days usage of this specific method is popular among developers.</a:t>
            </a:r>
            <a:endParaRPr lang="en-GB" i="0" dirty="0">
              <a:solidFill>
                <a:srgbClr val="090A0B"/>
              </a:solidFill>
              <a:effectLst/>
              <a:latin typeface="-apple-system"/>
            </a:endParaRPr>
          </a:p>
          <a:p>
            <a:pPr algn="l" fontAlgn="base"/>
            <a:r>
              <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Viola-Jones Algorithm:</a:t>
            </a:r>
            <a:endPar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pPr algn="l" fontAlgn="base"/>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	The Viola–Jones object detection framework is a machine learning object detection framework proposed in 2001 by Paul Viola and Michael Jones. The algorithm is efficient for its time, able to detect faces in 384 by 288 pixel images at 15 frames per second on a conventional 700 MHz Intel Pentium III. It is also robust, achieving high precision and recall. While it has lower accuracy than more modern methods such as convolutional neural network, its efficiency and compact size which means it is still used in cases with limited computational power.</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sym typeface="+mn-ea"/>
              </a:rPr>
              <a:t>R-CNN:</a:t>
            </a:r>
            <a:endPar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sym typeface="+mn-ea"/>
            </a:endParaRPr>
          </a:p>
          <a:p>
            <a:r>
              <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sym typeface="+mn-ea"/>
              </a:rPr>
              <a:t>	</a:t>
            </a:r>
            <a:endParaRPr kumimoji="0" lang="en-US" sz="2000" b="1"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pPr algn="l" fontAlgn="base"/>
            <a:endParaRPr lang="en-IN" sz="1800" b="0" i="0" dirty="0">
              <a:solidFill>
                <a:srgbClr val="202122"/>
              </a:solidFill>
              <a:effectLst/>
              <a:latin typeface="Arial" panose="020B0604020202020204" pitchFamily="34" charset="0"/>
            </a:endParaRPr>
          </a:p>
          <a:p>
            <a:pPr algn="l" fontAlgn="base"/>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697357" rIns="0" bIns="0" rtlCol="0" anchor="t">
            <a:spAutoFit/>
          </a:bodyPr>
          <a:lstStyle/>
          <a:p>
            <a:pPr>
              <a:lnSpc>
                <a:spcPct val="100000"/>
              </a:lnSpc>
              <a:spcBef>
                <a:spcPts val="105"/>
              </a:spcBef>
            </a:pPr>
            <a:r>
              <a:rPr lang="en-IN" altLang="en-US" dirty="0"/>
              <a:t>PROPOSED ALGORITHM</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pic>
        <p:nvPicPr>
          <p:cNvPr id="5" name="Picture 4" descr="IMG_256"/>
          <p:cNvPicPr>
            <a:picLocks noChangeAspect="1"/>
          </p:cNvPicPr>
          <p:nvPr/>
        </p:nvPicPr>
        <p:blipFill>
          <a:blip r:embed="rId2"/>
          <a:stretch>
            <a:fillRect/>
          </a:stretch>
        </p:blipFill>
        <p:spPr>
          <a:xfrm>
            <a:off x="680720" y="1881505"/>
            <a:ext cx="4580255" cy="3094990"/>
          </a:xfrm>
          <a:prstGeom prst="rect">
            <a:avLst/>
          </a:prstGeom>
          <a:noFill/>
          <a:ln w="9525">
            <a:noFill/>
          </a:ln>
        </p:spPr>
      </p:pic>
      <p:pic>
        <p:nvPicPr>
          <p:cNvPr id="6" name="Picture 5" descr="IMG_256"/>
          <p:cNvPicPr>
            <a:picLocks noChangeAspect="1"/>
          </p:cNvPicPr>
          <p:nvPr>
            <p:ph sz="half" idx="2"/>
          </p:nvPr>
        </p:nvPicPr>
        <p:blipFill>
          <a:blip r:embed="rId3"/>
          <a:stretch>
            <a:fillRect/>
          </a:stretch>
        </p:blipFill>
        <p:spPr>
          <a:xfrm>
            <a:off x="6019800" y="1447800"/>
            <a:ext cx="5212080" cy="27432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475"/>
            <a:ext cx="6167120"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697357" rIns="0" bIns="0" rtlCol="0" anchor="t">
            <a:spAutoFit/>
          </a:bodyPr>
          <a:lstStyle/>
          <a:p>
            <a:pPr>
              <a:lnSpc>
                <a:spcPct val="100000"/>
              </a:lnSpc>
              <a:spcBef>
                <a:spcPts val="105"/>
              </a:spcBef>
            </a:pPr>
            <a:r>
              <a:rPr lang="en-IN" altLang="en-US" dirty="0"/>
              <a:t>PROPOSED ARCHITECTURE</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pic>
        <p:nvPicPr>
          <p:cNvPr id="4" name="Content Placeholder 3" descr="IMG_256"/>
          <p:cNvPicPr>
            <a:picLocks noChangeAspect="1"/>
          </p:cNvPicPr>
          <p:nvPr>
            <p:ph sz="half" idx="2"/>
          </p:nvPr>
        </p:nvPicPr>
        <p:blipFill>
          <a:blip r:embed="rId2"/>
          <a:stretch>
            <a:fillRect/>
          </a:stretch>
        </p:blipFill>
        <p:spPr>
          <a:xfrm>
            <a:off x="7315200" y="685800"/>
            <a:ext cx="3225800" cy="4526280"/>
          </a:xfrm>
          <a:prstGeom prst="rect">
            <a:avLst/>
          </a:prstGeom>
          <a:noFill/>
          <a:ln w="9525">
            <a:noFill/>
          </a:ln>
        </p:spPr>
      </p:pic>
      <p:pic>
        <p:nvPicPr>
          <p:cNvPr id="6" name="Picture 8" descr="IMG_256"/>
          <p:cNvPicPr>
            <a:picLocks noChangeAspect="1"/>
          </p:cNvPicPr>
          <p:nvPr>
            <p:ph sz="half" idx="3"/>
          </p:nvPr>
        </p:nvPicPr>
        <p:blipFill>
          <a:blip r:embed="rId3"/>
          <a:stretch>
            <a:fillRect/>
          </a:stretch>
        </p:blipFill>
        <p:spPr>
          <a:xfrm>
            <a:off x="838200" y="1752600"/>
            <a:ext cx="4444365" cy="306133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475"/>
            <a:ext cx="6521450"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xfrm>
            <a:off x="228600" y="195198"/>
            <a:ext cx="11811000" cy="1189355"/>
          </a:xfrm>
          <a:prstGeom prst="rect">
            <a:avLst/>
          </a:prstGeom>
        </p:spPr>
        <p:txBody>
          <a:bodyPr vert="horz" wrap="square" lIns="0" tIns="697357" rIns="0" bIns="0" rtlCol="0" anchor="t">
            <a:spAutoFit/>
          </a:bodyPr>
          <a:lstStyle/>
          <a:p>
            <a:pPr>
              <a:lnSpc>
                <a:spcPct val="100000"/>
              </a:lnSpc>
              <a:spcBef>
                <a:spcPts val="105"/>
              </a:spcBef>
            </a:pPr>
            <a:r>
              <a:rPr lang="en-IN" altLang="en-US" spc="-10" dirty="0"/>
              <a:t>IMPLEMENTATION DETAILS</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sp>
        <p:nvSpPr>
          <p:cNvPr id="4" name="Text Box 3"/>
          <p:cNvSpPr txBox="1"/>
          <p:nvPr/>
        </p:nvSpPr>
        <p:spPr>
          <a:xfrm>
            <a:off x="280670" y="1715770"/>
            <a:ext cx="6421755" cy="3138170"/>
          </a:xfrm>
          <a:prstGeom prst="rect">
            <a:avLst/>
          </a:prstGeom>
          <a:noFill/>
        </p:spPr>
        <p:txBody>
          <a:bodyPr wrap="square" rtlCol="0">
            <a:spAutoFit/>
          </a:bodyPr>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Import required python librarires.</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Start webcam.</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Click to capture take photo.</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Read,Resize and Display the image</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Now connect the image with the dataset availabe in the github.</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Load the pre-trained face detection network model from disk.</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Apply the fire fly algorithm to check the match using intensity.</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Pass the blob through the neural network and obtain the detections and predictions.</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rPr>
              <a:t>Loop over the detections and draw boxes around the detected faces</a:t>
            </a:r>
            <a:endParaRPr kumimoji="0" lang="en-US" sz="1800" b="0" i="0" u="none" strike="noStrike" kern="0" cap="none" spc="0" normalizeH="0" baseline="0" noProof="1" dirty="0">
              <a:solidFill>
                <a:srgbClr val="0E101A"/>
              </a:solidFill>
              <a:effectLst/>
              <a:latin typeface="Times New Roman" panose="02020603050405020304" pitchFamily="18" charset="0"/>
              <a:ea typeface="SimSun" panose="02010600030101010101" pitchFamily="2" charset="-122"/>
              <a:cs typeface="+mn-ea"/>
            </a:endParaRPr>
          </a:p>
          <a:p>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 y="879347"/>
            <a:ext cx="5085715" cy="504825"/>
          </a:xfrm>
          <a:custGeom>
            <a:avLst/>
            <a:gdLst/>
            <a:ahLst/>
            <a:cxnLst/>
            <a:rect l="l" t="t" r="r" b="b"/>
            <a:pathLst>
              <a:path w="5085715" h="504825">
                <a:moveTo>
                  <a:pt x="5085588" y="0"/>
                </a:moveTo>
                <a:lnTo>
                  <a:pt x="0" y="0"/>
                </a:lnTo>
                <a:lnTo>
                  <a:pt x="0" y="504443"/>
                </a:lnTo>
                <a:lnTo>
                  <a:pt x="5085588" y="504443"/>
                </a:lnTo>
                <a:lnTo>
                  <a:pt x="5085588" y="0"/>
                </a:lnTo>
                <a:close/>
              </a:path>
            </a:pathLst>
          </a:custGeom>
          <a:solidFill>
            <a:srgbClr val="AE1D49"/>
          </a:solidFill>
        </p:spPr>
        <p:txBody>
          <a:bodyPr wrap="square" lIns="0" tIns="0" rIns="0" bIns="0" rtlCol="0"/>
          <a:lstStyle/>
          <a:p/>
        </p:txBody>
      </p:sp>
      <p:sp>
        <p:nvSpPr>
          <p:cNvPr id="3" name="object 3"/>
          <p:cNvSpPr txBox="1">
            <a:spLocks noGrp="1"/>
          </p:cNvSpPr>
          <p:nvPr>
            <p:ph type="title"/>
          </p:nvPr>
        </p:nvSpPr>
        <p:spPr>
          <a:xfrm>
            <a:off x="190500" y="185673"/>
            <a:ext cx="11811000" cy="1189355"/>
          </a:xfrm>
          <a:prstGeom prst="rect">
            <a:avLst/>
          </a:prstGeom>
        </p:spPr>
        <p:txBody>
          <a:bodyPr vert="horz" wrap="square" lIns="0" tIns="697357" rIns="0" bIns="0" rtlCol="0" anchor="t">
            <a:spAutoFit/>
          </a:bodyPr>
          <a:lstStyle/>
          <a:p>
            <a:pPr>
              <a:lnSpc>
                <a:spcPct val="100000"/>
              </a:lnSpc>
              <a:spcBef>
                <a:spcPts val="105"/>
              </a:spcBef>
            </a:pPr>
            <a:r>
              <a:rPr lang="en-US" altLang="en-IN" spc="-10" dirty="0"/>
              <a:t>IN</a:t>
            </a:r>
            <a:r>
              <a:rPr lang="en-IN" altLang="en-US" spc="-10" dirty="0"/>
              <a:t>PUT</a:t>
            </a:r>
            <a:endParaRPr lang="en-IN" altLang="en-US" spc="-10" dirty="0"/>
          </a:p>
        </p:txBody>
      </p:sp>
      <p:pic>
        <p:nvPicPr>
          <p:cNvPr id="8" name="object 2"/>
          <p:cNvPicPr/>
          <p:nvPr/>
        </p:nvPicPr>
        <p:blipFill>
          <a:blip r:embed="rId1" cstate="print"/>
          <a:stretch>
            <a:fillRect/>
          </a:stretch>
        </p:blipFill>
        <p:spPr>
          <a:xfrm>
            <a:off x="9235557" y="6059775"/>
            <a:ext cx="1967483" cy="655319"/>
          </a:xfrm>
          <a:prstGeom prst="rect">
            <a:avLst/>
          </a:prstGeom>
        </p:spPr>
      </p:pic>
      <p:pic>
        <p:nvPicPr>
          <p:cNvPr id="7" name="Picture 1"/>
          <p:cNvPicPr>
            <a:picLocks noChangeAspect="1"/>
          </p:cNvPicPr>
          <p:nvPr>
            <p:ph sz="half" idx="2"/>
          </p:nvPr>
        </p:nvPicPr>
        <p:blipFill>
          <a:blip r:embed="rId2"/>
          <a:stretch>
            <a:fillRect/>
          </a:stretch>
        </p:blipFill>
        <p:spPr>
          <a:xfrm>
            <a:off x="3133090" y="1524000"/>
            <a:ext cx="5925820" cy="447865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3110</Words>
  <Application>WPS Presentation</Application>
  <PresentationFormat>Widescreen</PresentationFormat>
  <Paragraphs>62</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Arial</vt:lpstr>
      <vt:lpstr>Trebuchet MS</vt:lpstr>
      <vt:lpstr>Times New Roman</vt:lpstr>
      <vt:lpstr>Times New Roman</vt:lpstr>
      <vt:lpstr>Wingdings</vt:lpstr>
      <vt:lpstr>Calibri</vt:lpstr>
      <vt:lpstr>-apple-system</vt:lpstr>
      <vt:lpstr>Segoe Print</vt:lpstr>
      <vt:lpstr>Microsoft YaHei</vt:lpstr>
      <vt:lpstr>Arial Unicode MS</vt:lpstr>
      <vt:lpstr>Office Theme</vt:lpstr>
      <vt:lpstr> Face recognition using FireFly algorithm in Machine Learning</vt:lpstr>
      <vt:lpstr>OVERVIEW</vt:lpstr>
      <vt:lpstr>Introduction</vt:lpstr>
      <vt:lpstr>AIM AND OBJECTIVE</vt:lpstr>
      <vt:lpstr>EXISTING WORKS</vt:lpstr>
      <vt:lpstr>PROPOSED ALGORITHM</vt:lpstr>
      <vt:lpstr>PROPOSED ARCHITECTURE</vt:lpstr>
      <vt:lpstr>IMPLEMENTATION DETAILS</vt:lpstr>
      <vt:lpstr>INPUT</vt:lpstr>
      <vt:lpstr>OUTPUT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sides</cp:lastModifiedBy>
  <cp:revision>232</cp:revision>
  <dcterms:created xsi:type="dcterms:W3CDTF">2022-11-08T06:15:00Z</dcterms:created>
  <dcterms:modified xsi:type="dcterms:W3CDTF">2022-12-21T09:58:31Z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2022-03-30T22:00:00Z</vt:filetime>
  </property>
  <property fmtid="{D5CDD505-2E9C-101B-9397-08002B2CF9AE}" pid="3" name="Creator">
    <vt:lpwstr>Microsoft® PowerPoint® for Microsoft 365</vt:lpwstr>
  </property>
  <property fmtid="{D5CDD505-2E9C-101B-9397-08002B2CF9AE}" pid="4" name="LastSaved">
    <vt:filetime>2022-11-08T22:00:00Z</vt:filetime>
  </property>
  <property fmtid="{D5CDD505-2E9C-101B-9397-08002B2CF9AE}" pid="5" name="Producer">
    <vt:lpwstr>Microsoft® PowerPoint® for Microsoft 365</vt:lpwstr>
  </property>
  <property fmtid="{D5CDD505-2E9C-101B-9397-08002B2CF9AE}" pid="6" name="ICV">
    <vt:lpwstr>E4365AD0192345C18F6018EB4A6D9927</vt:lpwstr>
  </property>
  <property fmtid="{D5CDD505-2E9C-101B-9397-08002B2CF9AE}" pid="7" name="KSOProductBuildVer">
    <vt:lpwstr>1033-11.2.0.11214</vt:lpwstr>
  </property>
</Properties>
</file>