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77" r:id="rId6"/>
    <p:sldId id="283" r:id="rId7"/>
    <p:sldId id="363" r:id="rId8"/>
    <p:sldId id="362" r:id="rId9"/>
    <p:sldId id="280" r:id="rId10"/>
    <p:sldId id="361" r:id="rId11"/>
    <p:sldId id="286" r:id="rId12"/>
    <p:sldId id="289" r:id="rId13"/>
    <p:sldId id="292" r:id="rId14"/>
    <p:sldId id="295" r:id="rId15"/>
    <p:sldId id="298" r:id="rId16"/>
    <p:sldId id="301" r:id="rId17"/>
    <p:sldId id="304" r:id="rId18"/>
    <p:sldId id="307" r:id="rId19"/>
    <p:sldId id="310" r:id="rId20"/>
    <p:sldId id="313" r:id="rId21"/>
    <p:sldId id="316" r:id="rId22"/>
    <p:sldId id="319" r:id="rId23"/>
    <p:sldId id="325" r:id="rId24"/>
    <p:sldId id="331" r:id="rId25"/>
    <p:sldId id="259" r:id="rId26"/>
    <p:sldId id="262" r:id="rId27"/>
    <p:sldId id="265" r:id="rId28"/>
    <p:sldId id="268" r:id="rId29"/>
    <p:sldId id="271" r:id="rId30"/>
    <p:sldId id="334" r:id="rId31"/>
    <p:sldId id="337" r:id="rId32"/>
    <p:sldId id="340" r:id="rId33"/>
    <p:sldId id="343" r:id="rId34"/>
    <p:sldId id="346" r:id="rId35"/>
    <p:sldId id="349" r:id="rId36"/>
    <p:sldId id="352" r:id="rId37"/>
    <p:sldId id="358" r:id="rId38"/>
    <p:sldId id="359" r:id="rId39"/>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1363" y="77"/>
      </p:cViewPr>
      <p:guideLst>
        <p:guide orient="horz" pos="2184"/>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2"/>
          </p:nvPr>
        </p:nvSpPr>
        <p:spPr/>
        <p:txBody>
          <a:bodyPr/>
          <a:lstStyle/>
          <a:p>
            <a:fld id="{249312C1-7045-4333-9E7D-0BA7C0CC78EF}"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E6CE4C73-F253-4B5B-BA8B-57369855F2C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6D4BC362-C58C-4B6E-8829-EF58F5FB0062}"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614F2B-3043-4BAA-9D2C-E1862B47973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614F2B-3043-4BAA-9D2C-E1862B47973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14F2B-3043-4BAA-9D2C-E1862B47973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EB8C3643-B17F-41D2-8EDF-31193D4AA1FB}"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614F2B-3043-4BAA-9D2C-E1862B47973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614F2B-3043-4BAA-9D2C-E1862B47973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14F2B-3043-4BAA-9D2C-E1862B47973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endParaRPr lang="en-US"/>
          </a:p>
        </p:txBody>
      </p:sp>
      <p:sp>
        <p:nvSpPr>
          <p:cNvPr id="4" name="Date Placeholder 3"/>
          <p:cNvSpPr>
            <a:spLocks noGrp="1"/>
          </p:cNvSpPr>
          <p:nvPr>
            <p:ph type="dt" sz="half" idx="2"/>
          </p:nvPr>
        </p:nvSpPr>
        <p:spPr/>
        <p:txBody>
          <a:bodyPr/>
          <a:lstStyle/>
          <a:p>
            <a:fld id="{81AFDF81-11F5-4618-9E74-584317ECA253}"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614F2B-3043-4BAA-9D2C-E1862B47973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614F2B-3043-4BAA-9D2C-E1862B47973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3"/>
          </p:nvPr>
        </p:nvSpPr>
        <p:spPr/>
        <p:txBody>
          <a:bodyPr/>
          <a:lstStyle/>
          <a:p>
            <a:fld id="{8A268BB7-AF1C-454D-BE34-D2EDE3B0E1FD}"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14F2B-3043-4BAA-9D2C-E1862B47973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614F2B-3043-4BAA-9D2C-E1862B4797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14F2B-3043-4BAA-9D2C-E1862B4797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A68D9-B6AB-4249-A538-8A6CA9F35566}"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5"/>
          </p:nvPr>
        </p:nvSpPr>
        <p:spPr/>
        <p:txBody>
          <a:bodyPr/>
          <a:lstStyle/>
          <a:p>
            <a:fld id="{C2AB55C6-60B5-494D-B571-E15475AAB32F}"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
          </p:nvPr>
        </p:nvSpPr>
        <p:spPr/>
        <p:txBody>
          <a:bodyPr/>
          <a:lstStyle/>
          <a:p>
            <a:fld id="{1E5E5F45-4D94-44D8-B93C-7234F846C169}"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297E9913-A219-4553-ADA7-2A6D00DE7F94}"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9C35A0E4-598C-4786-AF0C-D3D47DEAC84B}"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2945D075-19CA-4E9C-B9A2-80C36E88D5A8}"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614F2B-3043-4BAA-9D2C-E1862B47973B}"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6A68D9-B6AB-4249-A538-8A6CA9F3556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614F2B-3043-4BAA-9D2C-E1862B47973B}"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6A68D9-B6AB-4249-A538-8A6CA9F3556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614F2B-3043-4BAA-9D2C-E1862B47973B}"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6A68D9-B6AB-4249-A538-8A6CA9F3556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1.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hyperlink" Target="https://www.tinkercad.com/things/8m1kr3g5tBW-stopwatch/editel" TargetMode="External"/><Relationship Id="rId2" Type="http://schemas.openxmlformats.org/officeDocument/2006/relationships/image" Target="../media/image18.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9.jpe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hyperlink" Target="https://www.tinkercad.com/things/78CYeD8XcU7-alarm-clock/editel" TargetMode="External"/><Relationship Id="rId2" Type="http://schemas.openxmlformats.org/officeDocument/2006/relationships/image" Target="../media/image20.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hyperlink" Target="https://www.tinkercad.com/things/dIw5qTKL6TC-countdown-timer/editel" TargetMode="External"/><Relationship Id="rId2" Type="http://schemas.openxmlformats.org/officeDocument/2006/relationships/image" Target="../media/image23.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6.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8.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9.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0.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6202"/>
            <a:ext cx="8610600" cy="1752600"/>
          </a:xfrm>
        </p:spPr>
        <p:txBody>
          <a:bodyPr>
            <a:noAutofit/>
          </a:bodyPr>
          <a:lstStyle/>
          <a:p>
            <a:r>
              <a:rPr lang="en-US" sz="6000" b="1" dirty="0">
                <a:solidFill>
                  <a:srgbClr val="9999FF"/>
                </a:solidFill>
                <a:latin typeface="Algerian" panose="04020705040A02060702" pitchFamily="82" charset="0"/>
              </a:rPr>
              <a:t>DIGITAL </a:t>
            </a:r>
            <a:br>
              <a:rPr lang="en-US" sz="6000" b="1" dirty="0">
                <a:solidFill>
                  <a:srgbClr val="9999FF"/>
                </a:solidFill>
                <a:latin typeface="Algerian" panose="04020705040A02060702" pitchFamily="82" charset="0"/>
              </a:rPr>
            </a:br>
            <a:r>
              <a:rPr lang="en-US" sz="6000" b="1" dirty="0">
                <a:solidFill>
                  <a:srgbClr val="9999FF"/>
                </a:solidFill>
                <a:latin typeface="Algerian" panose="04020705040A02060702" pitchFamily="82" charset="0"/>
              </a:rPr>
              <a:t>STOPWATCH</a:t>
            </a:r>
            <a:endParaRPr lang="en-US" sz="6000" b="1" dirty="0">
              <a:solidFill>
                <a:srgbClr val="9999FF"/>
              </a:solidFill>
              <a:latin typeface="Algerian" panose="04020705040A02060702" pitchFamily="82" charset="0"/>
            </a:endParaRPr>
          </a:p>
        </p:txBody>
      </p:sp>
      <p:sp>
        <p:nvSpPr>
          <p:cNvPr id="5" name="TextBox 4"/>
          <p:cNvSpPr txBox="1"/>
          <p:nvPr/>
        </p:nvSpPr>
        <p:spPr>
          <a:xfrm>
            <a:off x="0" y="4286256"/>
            <a:ext cx="4929190" cy="24929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dirty="0">
                <a:solidFill>
                  <a:schemeClr val="bg1"/>
                </a:solidFill>
                <a:latin typeface="Algerian" panose="04020705040A02060702" pitchFamily="82" charset="0"/>
              </a:rPr>
              <a:t>TEAM MEMBERS : </a:t>
            </a:r>
            <a:endParaRPr lang="en-US" sz="2800" u="sng" dirty="0">
              <a:solidFill>
                <a:schemeClr val="bg1"/>
              </a:solidFill>
              <a:latin typeface="Algerian" panose="04020705040A02060702" pitchFamily="82" charset="0"/>
            </a:endParaRPr>
          </a:p>
          <a:p>
            <a:r>
              <a:rPr lang="en-US" sz="2200" dirty="0">
                <a:solidFill>
                  <a:schemeClr val="bg1"/>
                </a:solidFill>
                <a:latin typeface="Algerian" panose="04020705040A02060702" pitchFamily="82" charset="0"/>
              </a:rPr>
              <a:t>POORANI AYSWARIYA PS_21134 </a:t>
            </a:r>
            <a:endParaRPr lang="en-US" sz="2200" dirty="0">
              <a:solidFill>
                <a:schemeClr val="bg1"/>
              </a:solidFill>
              <a:latin typeface="Algerian" panose="04020705040A02060702" pitchFamily="82" charset="0"/>
            </a:endParaRPr>
          </a:p>
          <a:p>
            <a:r>
              <a:rPr lang="en-US" sz="2200" dirty="0">
                <a:solidFill>
                  <a:schemeClr val="bg1"/>
                </a:solidFill>
                <a:latin typeface="Algerian" panose="04020705040A02060702" pitchFamily="82" charset="0"/>
              </a:rPr>
              <a:t>PRANAV RAJ _21135 </a:t>
            </a:r>
            <a:endParaRPr lang="en-US" sz="2200" dirty="0">
              <a:solidFill>
                <a:schemeClr val="bg1"/>
              </a:solidFill>
              <a:latin typeface="Algerian" panose="04020705040A02060702" pitchFamily="82" charset="0"/>
            </a:endParaRPr>
          </a:p>
          <a:p>
            <a:r>
              <a:rPr lang="en-US" sz="2200" dirty="0">
                <a:solidFill>
                  <a:schemeClr val="bg1"/>
                </a:solidFill>
                <a:latin typeface="Algerian" panose="04020705040A02060702" pitchFamily="82" charset="0"/>
              </a:rPr>
              <a:t>P YAGNITHA_21138 </a:t>
            </a:r>
            <a:endParaRPr lang="en-US" sz="2200" dirty="0">
              <a:solidFill>
                <a:schemeClr val="bg1"/>
              </a:solidFill>
              <a:latin typeface="Algerian" panose="04020705040A02060702" pitchFamily="82" charset="0"/>
            </a:endParaRPr>
          </a:p>
          <a:p>
            <a:r>
              <a:rPr lang="en-US" sz="2200" dirty="0">
                <a:solidFill>
                  <a:schemeClr val="bg1"/>
                </a:solidFill>
                <a:latin typeface="Algerian" panose="04020705040A02060702" pitchFamily="82" charset="0"/>
              </a:rPr>
              <a:t>SARRVESH _ 21148 </a:t>
            </a:r>
            <a:endParaRPr lang="en-US" sz="2200" dirty="0">
              <a:solidFill>
                <a:schemeClr val="bg1"/>
              </a:solidFill>
              <a:latin typeface="Algerian" panose="04020705040A02060702" pitchFamily="82" charset="0"/>
            </a:endParaRPr>
          </a:p>
          <a:p>
            <a:r>
              <a:rPr lang="en-US" sz="2200" dirty="0">
                <a:solidFill>
                  <a:schemeClr val="bg1"/>
                </a:solidFill>
                <a:latin typeface="Algerian" panose="04020705040A02060702" pitchFamily="82" charset="0"/>
              </a:rPr>
              <a:t>SIDESH SUNDAR_21150 </a:t>
            </a:r>
            <a:endParaRPr lang="en-US" sz="2200" dirty="0">
              <a:solidFill>
                <a:schemeClr val="bg1"/>
              </a:solidFill>
              <a:latin typeface="Algerian" panose="04020705040A02060702" pitchFamily="82" charset="0"/>
            </a:endParaRPr>
          </a:p>
          <a:p>
            <a:endParaRPr lang="en-US" dirty="0">
              <a:solidFill>
                <a:schemeClr val="bg1"/>
              </a:solidFill>
            </a:endParaRPr>
          </a:p>
        </p:txBody>
      </p:sp>
      <p:sp>
        <p:nvSpPr>
          <p:cNvPr id="6" name="Rectangle 5"/>
          <p:cNvSpPr/>
          <p:nvPr/>
        </p:nvSpPr>
        <p:spPr>
          <a:xfrm>
            <a:off x="0" y="3500438"/>
            <a:ext cx="4572000" cy="584775"/>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bg1"/>
                </a:solidFill>
                <a:latin typeface="Algerian" panose="04020705040A02060702" pitchFamily="82" charset="0"/>
              </a:rPr>
              <a:t>GROUP-5</a:t>
            </a:r>
            <a:endParaRPr lang="en-US" sz="3200" dirty="0">
              <a:solidFill>
                <a:schemeClr val="bg1"/>
              </a:solidFill>
              <a:latin typeface="Algerian" panose="04020705040A02060702" pitchFamily="82" charset="0"/>
            </a:endParaRPr>
          </a:p>
        </p:txBody>
      </p:sp>
      <p:pic>
        <p:nvPicPr>
          <p:cNvPr id="7" name="Picture 6" descr="images.png"/>
          <p:cNvPicPr>
            <a:picLocks noChangeAspect="1"/>
          </p:cNvPicPr>
          <p:nvPr/>
        </p:nvPicPr>
        <p:blipFill>
          <a:blip r:embed="rId2"/>
          <a:srcRect t="8798" b="46567"/>
          <a:stretch>
            <a:fillRect/>
          </a:stretch>
        </p:blipFill>
        <p:spPr>
          <a:xfrm>
            <a:off x="3564211" y="2128846"/>
            <a:ext cx="5222631" cy="2514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07865" cy="914400"/>
          </a:xfrm>
        </p:spPr>
        <p:txBody>
          <a:bodyPr>
            <a:normAutofit/>
          </a:bodyPr>
          <a:lstStyle/>
          <a:p>
            <a:pPr algn="l"/>
            <a:r>
              <a:rPr lang="en-US" sz="5000" b="1" u="sng">
                <a:solidFill>
                  <a:srgbClr val="66FFFF"/>
                </a:solidFill>
                <a:latin typeface="Brush Script MT" panose="03060802040406070304" pitchFamily="66" charset="0"/>
                <a:sym typeface="+mn-ea"/>
              </a:rPr>
              <a:t>Breadboard</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a:xfrm>
            <a:off x="0" y="1371600"/>
            <a:ext cx="4636135" cy="4526280"/>
          </a:xfrm>
        </p:spPr>
        <p:txBody>
          <a:bodyPr/>
          <a:lstStyle/>
          <a:p>
            <a:r>
              <a:rPr lang="en-US" sz="2400">
                <a:solidFill>
                  <a:schemeClr val="bg1"/>
                </a:solidFill>
                <a:latin typeface="Lucida Handwriting" panose="03010101010101010101" pitchFamily="66" charset="0"/>
                <a:sym typeface="+mn-ea"/>
              </a:rPr>
              <a:t>A breadboard is used to build and test circuits quickly before finalizing any circuit design. </a:t>
            </a:r>
            <a:endParaRPr lang="en-US" sz="2400">
              <a:solidFill>
                <a:schemeClr val="bg1"/>
              </a:solidFill>
              <a:latin typeface="Lucida Handwriting" panose="03010101010101010101" pitchFamily="66" charset="0"/>
            </a:endParaRPr>
          </a:p>
          <a:p>
            <a:r>
              <a:rPr lang="en-US" sz="2400">
                <a:solidFill>
                  <a:schemeClr val="bg1"/>
                </a:solidFill>
                <a:latin typeface="Lucida Handwriting" panose="03010101010101010101" pitchFamily="66" charset="0"/>
                <a:sym typeface="+mn-ea"/>
              </a:rPr>
              <a:t>The breadboard has many holes into which circuit components like ICs and resistors can be inserted.</a:t>
            </a:r>
            <a:endParaRPr lang="en-US" sz="2400">
              <a:solidFill>
                <a:schemeClr val="bg1"/>
              </a:solidFill>
              <a:latin typeface="Lucida Handwriting" panose="03010101010101010101" pitchFamily="66" charset="0"/>
            </a:endParaRPr>
          </a:p>
          <a:p>
            <a:endParaRPr lang="en-US" sz="2400">
              <a:solidFill>
                <a:schemeClr val="bg1"/>
              </a:solidFill>
              <a:latin typeface="Lucida Handwriting" panose="03010101010101010101" pitchFamily="66" charset="0"/>
            </a:endParaRPr>
          </a:p>
        </p:txBody>
      </p:sp>
      <p:pic>
        <p:nvPicPr>
          <p:cNvPr id="19" name="Picture 9" descr="IMG_256"/>
          <p:cNvPicPr>
            <a:picLocks noGrp="1" noChangeAspect="1"/>
          </p:cNvPicPr>
          <p:nvPr>
            <p:ph sz="half" idx="2"/>
          </p:nvPr>
        </p:nvPicPr>
        <p:blipFill>
          <a:blip r:embed="rId2"/>
          <a:stretch>
            <a:fillRect/>
          </a:stretch>
        </p:blipFill>
        <p:spPr>
          <a:xfrm>
            <a:off x="4724400" y="2438400"/>
            <a:ext cx="3997325" cy="1758315"/>
          </a:xfrm>
          <a:prstGeom prst="rect">
            <a:avLst/>
          </a:prstGeom>
          <a:noFill/>
          <a:ln w="9525">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t="-24000" r="-25000"/>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graphicFrame>
        <p:nvGraphicFramePr>
          <p:cNvPr id="5" name="Table 4"/>
          <p:cNvGraphicFramePr>
            <a:graphicFrameLocks noGrp="1"/>
          </p:cNvGraphicFramePr>
          <p:nvPr/>
        </p:nvGraphicFramePr>
        <p:xfrm>
          <a:off x="0" y="0"/>
          <a:ext cx="9144000" cy="7849870"/>
        </p:xfrm>
        <a:graphic>
          <a:graphicData uri="http://schemas.openxmlformats.org/drawingml/2006/table">
            <a:tbl>
              <a:tblPr firstRow="1">
                <a:tableStyleId>{E929F9F4-4A8F-4326-A1B4-22849713DDAB}</a:tableStyleId>
              </a:tblPr>
              <a:tblGrid>
                <a:gridCol w="3048000"/>
                <a:gridCol w="3048000"/>
                <a:gridCol w="3048000"/>
              </a:tblGrid>
              <a:tr h="775970">
                <a:tc>
                  <a:txBody>
                    <a:bodyPr/>
                    <a:lstStyle/>
                    <a:p>
                      <a:pPr algn="l">
                        <a:buClrTx/>
                        <a:buSzTx/>
                        <a:buFontTx/>
                        <a:buNone/>
                      </a:pPr>
                      <a:r>
                        <a:rPr lang="en-US" sz="5000" u="sng">
                          <a:solidFill>
                            <a:srgbClr val="66FFFF"/>
                          </a:solidFill>
                          <a:latin typeface="Brush Script MT" panose="03060802040406070304" pitchFamily="66" charset="0"/>
                          <a:ea typeface="+mj-ea"/>
                          <a:cs typeface="+mj-cs"/>
                        </a:rPr>
                        <a:t>Pushbutton</a:t>
                      </a:r>
                      <a:endParaRPr lang="en-US" sz="5000" u="sng">
                        <a:solidFill>
                          <a:srgbClr val="66FFFF"/>
                        </a:solidFill>
                        <a:latin typeface="Brush Script MT" panose="03060802040406070304" pitchFamily="66" charset="0"/>
                        <a:ea typeface="+mj-ea"/>
                        <a:cs typeface="+mj-cs"/>
                      </a:endParaRPr>
                    </a:p>
                  </a:txBody>
                  <a:tcPr>
                    <a:lnB w="19050">
                      <a:solidFill>
                        <a:schemeClr val="tx1"/>
                      </a:solidFill>
                      <a:prstDash val="sysDash"/>
                    </a:lnB>
                  </a:tcPr>
                </a:tc>
                <a:tc>
                  <a:txBody>
                    <a:bodyPr/>
                    <a:lstStyle/>
                    <a:p>
                      <a:pPr algn="l">
                        <a:buClrTx/>
                        <a:buSzTx/>
                        <a:buFontTx/>
                        <a:buNone/>
                      </a:pPr>
                      <a:r>
                        <a:rPr lang="en-US" sz="5000" u="sng">
                          <a:solidFill>
                            <a:srgbClr val="66FFFF"/>
                          </a:solidFill>
                          <a:latin typeface="Brush Script MT" panose="03060802040406070304" pitchFamily="66" charset="0"/>
                          <a:ea typeface="+mj-ea"/>
                          <a:cs typeface="+mj-cs"/>
                        </a:rPr>
                        <a:t>Slideswitch</a:t>
                      </a:r>
                      <a:endParaRPr lang="en-US" sz="5000" u="sng">
                        <a:solidFill>
                          <a:srgbClr val="66FFFF"/>
                        </a:solidFill>
                        <a:latin typeface="Brush Script MT" panose="03060802040406070304" pitchFamily="66" charset="0"/>
                        <a:ea typeface="+mj-ea"/>
                        <a:cs typeface="+mj-cs"/>
                      </a:endParaRPr>
                    </a:p>
                  </a:txBody>
                  <a:tcPr>
                    <a:lnB w="19050">
                      <a:solidFill>
                        <a:schemeClr val="tx1"/>
                      </a:solidFill>
                      <a:prstDash val="sysDash"/>
                    </a:lnB>
                  </a:tcPr>
                </a:tc>
                <a:tc>
                  <a:txBody>
                    <a:bodyPr/>
                    <a:lstStyle/>
                    <a:p>
                      <a:pPr algn="l">
                        <a:buClrTx/>
                        <a:buSzTx/>
                        <a:buFontTx/>
                        <a:buNone/>
                      </a:pPr>
                      <a:r>
                        <a:rPr lang="en-US" sz="5000" u="sng">
                          <a:solidFill>
                            <a:srgbClr val="66FFFF"/>
                          </a:solidFill>
                          <a:latin typeface="Brush Script MT" panose="03060802040406070304" pitchFamily="66" charset="0"/>
                          <a:ea typeface="+mj-ea"/>
                          <a:cs typeface="+mj-cs"/>
                        </a:rPr>
                        <a:t>Resistor</a:t>
                      </a:r>
                      <a:endParaRPr lang="en-US" sz="5000" u="sng">
                        <a:solidFill>
                          <a:srgbClr val="66FFFF"/>
                        </a:solidFill>
                        <a:latin typeface="Brush Script MT" panose="03060802040406070304" pitchFamily="66" charset="0"/>
                        <a:ea typeface="+mj-ea"/>
                        <a:cs typeface="+mj-cs"/>
                      </a:endParaRPr>
                    </a:p>
                  </a:txBody>
                  <a:tcPr>
                    <a:lnB w="19050">
                      <a:solidFill>
                        <a:schemeClr val="tx1"/>
                      </a:solidFill>
                      <a:prstDash val="sysDash"/>
                    </a:lnB>
                  </a:tcPr>
                </a:tc>
              </a:tr>
              <a:tr h="1925320">
                <a:tc>
                  <a:txBody>
                    <a:bodyPr/>
                    <a:lstStyle/>
                    <a:p>
                      <a:pPr>
                        <a:buNone/>
                      </a:pPr>
                      <a:r>
                        <a:rPr lang="en-US" sz="2000">
                          <a:solidFill>
                            <a:schemeClr val="bg1"/>
                          </a:solidFill>
                          <a:latin typeface="Lucida Handwriting" panose="03010101010101010101" pitchFamily="66" charset="0"/>
                        </a:rPr>
                        <a:t>They are common features within the home and workplace, and are also referred to as pushbutton switches or push switches</a:t>
                      </a:r>
                      <a:r>
                        <a:rPr lang="en-US" sz="2000"/>
                        <a:t>.</a:t>
                      </a:r>
                      <a:endParaRPr lang="en-US" sz="2000"/>
                    </a:p>
                  </a:txBody>
                  <a:tcPr>
                    <a:lnL w="19050">
                      <a:solidFill>
                        <a:schemeClr val="tx1"/>
                      </a:solidFill>
                      <a:prstDash val="sysDash"/>
                    </a:lnL>
                    <a:lnR w="19050">
                      <a:solidFill>
                        <a:schemeClr val="tx1"/>
                      </a:solidFill>
                      <a:prstDash val="sysDash"/>
                    </a:lnR>
                    <a:lnT w="19050">
                      <a:solidFill>
                        <a:schemeClr val="tx1"/>
                      </a:solidFill>
                      <a:prstDash val="sysDash"/>
                    </a:lnT>
                    <a:lnB w="19050">
                      <a:solidFill>
                        <a:schemeClr val="tx1"/>
                      </a:solidFill>
                      <a:prstDash val="sysDash"/>
                    </a:lnB>
                  </a:tcPr>
                </a:tc>
                <a:tc>
                  <a:txBody>
                    <a:bodyPr/>
                    <a:lstStyle/>
                    <a:p>
                      <a:pPr>
                        <a:buNone/>
                      </a:pPr>
                      <a:r>
                        <a:rPr lang="en-US" sz="2000">
                          <a:solidFill>
                            <a:schemeClr val="bg1"/>
                          </a:solidFill>
                          <a:latin typeface="Lucida Handwriting" panose="03010101010101010101" pitchFamily="66" charset="0"/>
                        </a:rPr>
                        <a:t>A slide switch is a mechanical switch that slides from the open (off) position to the closed (on) position and allows control of a circuit's current flow without having to manually splice or cut wire.</a:t>
                      </a:r>
                      <a:endParaRPr lang="en-US" sz="2000">
                        <a:solidFill>
                          <a:schemeClr val="bg1"/>
                        </a:solidFill>
                        <a:latin typeface="Lucida Handwriting" panose="03010101010101010101" pitchFamily="66" charset="0"/>
                      </a:endParaRPr>
                    </a:p>
                    <a:p>
                      <a:pPr>
                        <a:buNone/>
                      </a:pPr>
                      <a:endParaRPr lang="en-US" sz="2000"/>
                    </a:p>
                  </a:txBody>
                  <a:tcPr>
                    <a:lnL w="19050">
                      <a:solidFill>
                        <a:schemeClr val="tx1"/>
                      </a:solidFill>
                      <a:prstDash val="sysDash"/>
                    </a:lnL>
                    <a:lnR w="19050">
                      <a:solidFill>
                        <a:schemeClr val="tx1"/>
                      </a:solidFill>
                      <a:prstDash val="sysDash"/>
                    </a:lnR>
                    <a:lnT w="19050">
                      <a:solidFill>
                        <a:schemeClr val="tx1"/>
                      </a:solidFill>
                      <a:prstDash val="sysDash"/>
                    </a:lnT>
                    <a:lnB w="19050">
                      <a:solidFill>
                        <a:schemeClr val="tx1"/>
                      </a:solidFill>
                      <a:prstDash val="sysDash"/>
                    </a:lnB>
                  </a:tcPr>
                </a:tc>
                <a:tc>
                  <a:txBody>
                    <a:bodyPr/>
                    <a:lstStyle/>
                    <a:p>
                      <a:pPr>
                        <a:buNone/>
                      </a:pPr>
                      <a:r>
                        <a:rPr lang="en-US" sz="2000">
                          <a:solidFill>
                            <a:schemeClr val="bg1"/>
                          </a:solidFill>
                          <a:latin typeface="Lucida Handwriting" panose="03010101010101010101" pitchFamily="66" charset="0"/>
                        </a:rPr>
                        <a:t>A resistor is a passive electrical component with the primary function to limit the flow of electric current.</a:t>
                      </a:r>
                      <a:endParaRPr lang="en-US" sz="2000">
                        <a:solidFill>
                          <a:schemeClr val="bg1"/>
                        </a:solidFill>
                        <a:latin typeface="Lucida Handwriting" panose="03010101010101010101" pitchFamily="66" charset="0"/>
                      </a:endParaRPr>
                    </a:p>
                  </a:txBody>
                  <a:tcPr>
                    <a:lnL w="19050">
                      <a:solidFill>
                        <a:schemeClr val="tx1"/>
                      </a:solidFill>
                      <a:prstDash val="sysDash"/>
                    </a:lnL>
                    <a:lnR w="19050">
                      <a:solidFill>
                        <a:schemeClr val="tx1"/>
                      </a:solidFill>
                      <a:prstDash val="sysDash"/>
                    </a:lnR>
                    <a:lnT w="19050">
                      <a:solidFill>
                        <a:schemeClr val="tx1"/>
                      </a:solidFill>
                      <a:prstDash val="sysDash"/>
                    </a:lnT>
                    <a:lnB w="19050">
                      <a:solidFill>
                        <a:schemeClr val="tx1"/>
                      </a:solidFill>
                      <a:prstDash val="sysDash"/>
                    </a:lnB>
                  </a:tcPr>
                </a:tc>
              </a:tr>
              <a:tr h="2942590">
                <a:tc>
                  <a:txBody>
                    <a:bodyPr/>
                    <a:lstStyle/>
                    <a:p>
                      <a:pPr>
                        <a:buNone/>
                      </a:pPr>
                      <a:endParaRPr lang="en-US"/>
                    </a:p>
                  </a:txBody>
                  <a:tcPr>
                    <a:lnL w="19050">
                      <a:solidFill>
                        <a:schemeClr val="tx1"/>
                      </a:solidFill>
                      <a:prstDash val="sysDash"/>
                    </a:lnL>
                    <a:lnR w="19050">
                      <a:solidFill>
                        <a:schemeClr val="tx1"/>
                      </a:solidFill>
                      <a:prstDash val="sysDash"/>
                    </a:lnR>
                    <a:lnT w="19050">
                      <a:solidFill>
                        <a:schemeClr val="tx1"/>
                      </a:solidFill>
                      <a:prstDash val="sysDash"/>
                    </a:lnT>
                    <a:lnB w="19050">
                      <a:solidFill>
                        <a:schemeClr val="tx1"/>
                      </a:solidFill>
                      <a:prstDash val="sysDash"/>
                    </a:lnB>
                  </a:tcPr>
                </a:tc>
                <a:tc>
                  <a:txBody>
                    <a:bodyPr/>
                    <a:lstStyle/>
                    <a:p>
                      <a:pPr>
                        <a:buNone/>
                      </a:pPr>
                      <a:endParaRPr lang="en-US"/>
                    </a:p>
                  </a:txBody>
                  <a:tcPr>
                    <a:lnL w="19050">
                      <a:solidFill>
                        <a:schemeClr val="tx1"/>
                      </a:solidFill>
                      <a:prstDash val="sysDash"/>
                    </a:lnL>
                    <a:lnR w="19050">
                      <a:solidFill>
                        <a:schemeClr val="tx1"/>
                      </a:solidFill>
                      <a:prstDash val="sysDash"/>
                    </a:lnR>
                    <a:lnT w="19050">
                      <a:solidFill>
                        <a:schemeClr val="tx1"/>
                      </a:solidFill>
                      <a:prstDash val="sysDash"/>
                    </a:lnT>
                    <a:lnB w="19050">
                      <a:solidFill>
                        <a:schemeClr val="tx1"/>
                      </a:solidFill>
                      <a:prstDash val="sysDash"/>
                    </a:lnB>
                    <a:lnTlToBr>
                      <a:noFill/>
                    </a:lnTlToBr>
                    <a:lnBlToTr>
                      <a:noFill/>
                    </a:lnBlToTr>
                  </a:tcPr>
                </a:tc>
                <a:tc>
                  <a:txBody>
                    <a:bodyPr/>
                    <a:lstStyle/>
                    <a:p>
                      <a:pPr>
                        <a:buNone/>
                      </a:pPr>
                      <a:endParaRPr lang="en-US"/>
                    </a:p>
                  </a:txBody>
                  <a:tcPr>
                    <a:lnL w="19050">
                      <a:solidFill>
                        <a:schemeClr val="tx1"/>
                      </a:solidFill>
                      <a:prstDash val="sysDash"/>
                    </a:lnL>
                    <a:lnR w="19050">
                      <a:solidFill>
                        <a:schemeClr val="tx1"/>
                      </a:solidFill>
                      <a:prstDash val="sysDash"/>
                    </a:lnR>
                    <a:lnT w="19050">
                      <a:solidFill>
                        <a:schemeClr val="tx1"/>
                      </a:solidFill>
                      <a:prstDash val="sysDash"/>
                    </a:lnT>
                    <a:lnB w="19050">
                      <a:solidFill>
                        <a:schemeClr val="tx1"/>
                      </a:solidFill>
                      <a:prstDash val="sysDash"/>
                    </a:lnB>
                  </a:tcPr>
                </a:tc>
              </a:tr>
            </a:tbl>
          </a:graphicData>
        </a:graphic>
      </p:graphicFrame>
      <p:pic>
        <p:nvPicPr>
          <p:cNvPr id="8" name="Picture 10" descr="IMG_256"/>
          <p:cNvPicPr>
            <a:picLocks noGrp="1" noChangeAspect="1"/>
          </p:cNvPicPr>
          <p:nvPr>
            <p:ph sz="half" idx="1"/>
          </p:nvPr>
        </p:nvPicPr>
        <p:blipFill>
          <a:blip r:embed="rId2"/>
          <a:stretch>
            <a:fillRect/>
          </a:stretch>
        </p:blipFill>
        <p:spPr>
          <a:xfrm>
            <a:off x="457200" y="5181600"/>
            <a:ext cx="2143125" cy="2133600"/>
          </a:xfrm>
          <a:prstGeom prst="rect">
            <a:avLst/>
          </a:prstGeom>
          <a:noFill/>
          <a:ln w="9525">
            <a:noFill/>
          </a:ln>
        </p:spPr>
      </p:pic>
      <p:pic>
        <p:nvPicPr>
          <p:cNvPr id="18" name="Picture 8" descr="IMG_256"/>
          <p:cNvPicPr>
            <a:picLocks noGrp="1" noChangeAspect="1"/>
          </p:cNvPicPr>
          <p:nvPr>
            <p:ph sz="half" idx="2"/>
          </p:nvPr>
        </p:nvPicPr>
        <p:blipFill>
          <a:blip r:embed="rId3"/>
          <a:stretch>
            <a:fillRect/>
          </a:stretch>
        </p:blipFill>
        <p:spPr>
          <a:xfrm>
            <a:off x="6400800" y="5562600"/>
            <a:ext cx="2480945" cy="1409065"/>
          </a:xfrm>
          <a:prstGeom prst="rect">
            <a:avLst/>
          </a:prstGeom>
          <a:noFill/>
          <a:ln w="9525">
            <a:noFill/>
          </a:ln>
        </p:spPr>
      </p:pic>
      <p:pic>
        <p:nvPicPr>
          <p:cNvPr id="21" name="Picture 11" descr="IMG_256"/>
          <p:cNvPicPr>
            <a:picLocks noChangeAspect="1"/>
          </p:cNvPicPr>
          <p:nvPr/>
        </p:nvPicPr>
        <p:blipFill>
          <a:blip r:embed="rId4"/>
          <a:srcRect t="16027" b="17214"/>
          <a:stretch>
            <a:fillRect/>
          </a:stretch>
        </p:blipFill>
        <p:spPr>
          <a:xfrm>
            <a:off x="3276600" y="5367655"/>
            <a:ext cx="2695575" cy="1798955"/>
          </a:xfrm>
          <a:prstGeom prst="rect">
            <a:avLst/>
          </a:prstGeom>
          <a:noFill/>
          <a:ln w="9525">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8145" y="3068955"/>
            <a:ext cx="5807710" cy="838200"/>
          </a:xfrm>
        </p:spPr>
        <p:txBody>
          <a:bodyPr>
            <a:noAutofit/>
          </a:bodyPr>
          <a:lstStyle/>
          <a:p>
            <a:pPr algn="ctr"/>
            <a:r>
              <a:rPr lang="en-US" sz="7200" b="1" u="sng">
                <a:solidFill>
                  <a:srgbClr val="FFFF00"/>
                </a:solidFill>
                <a:latin typeface="Centaur" panose="02030504050205020304" charset="0"/>
                <a:cs typeface="Centaur" panose="02030504050205020304" charset="0"/>
              </a:rPr>
              <a:t>STOPWATCH</a:t>
            </a:r>
            <a:endParaRPr lang="en-US" sz="7200" b="1" u="sng">
              <a:solidFill>
                <a:srgbClr val="FFFF00"/>
              </a:solidFill>
              <a:latin typeface="Centaur" panose="02030504050205020304" charset="0"/>
              <a:cs typeface="Centaur" panose="0203050405020502030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4259446">
            <a:off x="-1058072" y="3926548"/>
            <a:ext cx="4114800" cy="1143000"/>
          </a:xfrm>
        </p:spPr>
        <p:txBody>
          <a:bodyPr>
            <a:normAutofit/>
          </a:bodyPr>
          <a:lstStyle/>
          <a:p>
            <a:pPr algn="l"/>
            <a:r>
              <a:rPr lang="en-US" sz="5600" b="1">
                <a:solidFill>
                  <a:srgbClr val="66FFFF"/>
                </a:solidFill>
                <a:latin typeface="Brush Script MT" panose="03060802040406070304" pitchFamily="66" charset="0"/>
              </a:rPr>
              <a:t>Components used</a:t>
            </a:r>
            <a:endParaRPr lang="en-US" sz="5600">
              <a:solidFill>
                <a:srgbClr val="66FFFF"/>
              </a:solidFill>
            </a:endParaRPr>
          </a:p>
        </p:txBody>
      </p:sp>
      <p:sp>
        <p:nvSpPr>
          <p:cNvPr id="5" name="TextBox 4"/>
          <p:cNvSpPr txBox="1"/>
          <p:nvPr/>
        </p:nvSpPr>
        <p:spPr>
          <a:xfrm rot="20390890">
            <a:off x="2187096" y="631397"/>
            <a:ext cx="2895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err="1">
                <a:solidFill>
                  <a:schemeClr val="bg1"/>
                </a:solidFill>
                <a:latin typeface="Lucida Handwriting" panose="03010101010101010101" pitchFamily="66" charset="0"/>
              </a:rPr>
              <a:t>Arduino </a:t>
            </a:r>
            <a:endParaRPr lang="en-US" sz="3600" b="1">
              <a:solidFill>
                <a:schemeClr val="bg1"/>
              </a:solidFill>
              <a:latin typeface="Lucida Handwriting" panose="03010101010101010101" pitchFamily="66" charset="0"/>
            </a:endParaRPr>
          </a:p>
        </p:txBody>
      </p:sp>
      <p:sp>
        <p:nvSpPr>
          <p:cNvPr id="6" name="TextBox 5"/>
          <p:cNvSpPr txBox="1"/>
          <p:nvPr/>
        </p:nvSpPr>
        <p:spPr>
          <a:xfrm rot="20294512">
            <a:off x="2585009" y="1789355"/>
            <a:ext cx="32004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a:solidFill>
                  <a:schemeClr val="bg1"/>
                </a:solidFill>
                <a:latin typeface="Lucida Handwriting" panose="03010101010101010101" pitchFamily="66" charset="0"/>
              </a:rPr>
              <a:t>16×2 LCD</a:t>
            </a:r>
            <a:r>
              <a:rPr lang="en-US"/>
              <a:t> </a:t>
            </a:r>
            <a:endParaRPr lang="en-US"/>
          </a:p>
        </p:txBody>
      </p:sp>
      <p:sp>
        <p:nvSpPr>
          <p:cNvPr id="7" name="TextBox 6"/>
          <p:cNvSpPr txBox="1"/>
          <p:nvPr/>
        </p:nvSpPr>
        <p:spPr>
          <a:xfrm rot="20456050">
            <a:off x="2858047" y="2822214"/>
            <a:ext cx="52578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a:solidFill>
                  <a:schemeClr val="bg1"/>
                </a:solidFill>
                <a:latin typeface="Lucida Handwriting" panose="03010101010101010101" pitchFamily="66" charset="0"/>
              </a:rPr>
              <a:t>1K Ohm Resistor</a:t>
            </a:r>
            <a:endParaRPr lang="en-US" sz="3600" b="1">
              <a:solidFill>
                <a:schemeClr val="bg1"/>
              </a:solidFill>
              <a:latin typeface="Lucida Handwriting" panose="03010101010101010101" pitchFamily="66" charset="0"/>
            </a:endParaRPr>
          </a:p>
        </p:txBody>
      </p:sp>
      <p:sp>
        <p:nvSpPr>
          <p:cNvPr id="8" name="TextBox 7"/>
          <p:cNvSpPr txBox="1"/>
          <p:nvPr/>
        </p:nvSpPr>
        <p:spPr>
          <a:xfrm rot="20480588">
            <a:off x="3505200" y="4262900"/>
            <a:ext cx="4191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Lucida Handwriting" panose="03010101010101010101" pitchFamily="66" charset="0"/>
              </a:rPr>
              <a:t>4 Pushbuttons</a:t>
            </a:r>
            <a:endParaRPr lang="en-US" sz="3600" b="1">
              <a:solidFill>
                <a:schemeClr val="bg1"/>
              </a:solidFill>
              <a:latin typeface="Lucida Handwriting" panose="03010101010101010101" pitchFamily="66"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096000"/>
            <a:ext cx="8229600" cy="762000"/>
          </a:xfrm>
        </p:spPr>
        <p:txBody>
          <a:bodyPr>
            <a:normAutofit fontScale="90000"/>
          </a:bodyPr>
          <a:lstStyle/>
          <a:p>
            <a:pPr algn="l"/>
            <a:r>
              <a:rPr lang="en-US" sz="5600" b="1" u="sng">
                <a:solidFill>
                  <a:srgbClr val="66FFFF"/>
                </a:solidFill>
                <a:latin typeface="Brush Script MT" panose="03060802040406070304" pitchFamily="66" charset="0"/>
              </a:rPr>
              <a:t>Schematic Model:</a:t>
            </a:r>
            <a:endParaRPr lang="en-US" sz="5600" u="sng">
              <a:solidFill>
                <a:srgbClr val="66FFFF"/>
              </a:solidFill>
            </a:endParaRPr>
          </a:p>
        </p:txBody>
      </p:sp>
      <p:pic>
        <p:nvPicPr>
          <p:cNvPr id="4" name="Content Placeholder 3" descr="Copy of Arduino Stopwatch Split Time schematic.png"/>
          <p:cNvPicPr>
            <a:picLocks noGrp="1" noChangeAspect="1"/>
          </p:cNvPicPr>
          <p:nvPr>
            <p:ph idx="1"/>
          </p:nvPr>
        </p:nvPicPr>
        <p:blipFill>
          <a:blip r:embed="rId2"/>
          <a:stretch>
            <a:fillRect/>
          </a:stretch>
        </p:blipFill>
        <p:spPr>
          <a:xfrm>
            <a:off x="-1" y="0"/>
            <a:ext cx="9144001" cy="6172200"/>
          </a:xfrm>
          <a:prstGeom prst="rect">
            <a:avLst/>
          </a:prstGeom>
          <a:ln>
            <a:noFill/>
          </a:ln>
          <a:effectLst>
            <a:softEdge rad="112500"/>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438400" cy="914400"/>
          </a:xfrm>
        </p:spPr>
        <p:txBody>
          <a:bodyPr>
            <a:normAutofit/>
          </a:bodyPr>
          <a:lstStyle/>
          <a:p>
            <a:pPr algn="l"/>
            <a:r>
              <a:rPr lang="en-US" sz="5000" b="1" u="sng">
                <a:solidFill>
                  <a:srgbClr val="66FFFF"/>
                </a:solidFill>
                <a:latin typeface="Brush Script MT" panose="03060802040406070304" pitchFamily="66" charset="0"/>
              </a:rPr>
              <a:t>Principle:</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p:txBody>
          <a:bodyPr>
            <a:normAutofit lnSpcReduction="10000"/>
          </a:bodyPr>
          <a:lstStyle/>
          <a:p>
            <a:r>
              <a:rPr lang="en-US">
                <a:solidFill>
                  <a:schemeClr val="bg1"/>
                </a:solidFill>
                <a:latin typeface="Lucida Handwriting" panose="03010101010101010101" pitchFamily="66" charset="0"/>
              </a:rPr>
              <a:t>This is done by using a 555 Timer IC (LCD) connected in a stable mode to produce the clock pulses of 1 second interval each. </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While the first counter counts from 0 to 9, the second counter starts its counting operation every time the count value of first counter reaches 9.</a:t>
            </a:r>
            <a:endParaRPr lang="en-US">
              <a:solidFill>
                <a:schemeClr val="bg1"/>
              </a:solidFill>
              <a:latin typeface="Lucida Handwriting" panose="03010101010101010101" pitchFamily="66"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438400" cy="914400"/>
          </a:xfrm>
        </p:spPr>
        <p:txBody>
          <a:bodyPr>
            <a:normAutofit/>
          </a:bodyPr>
          <a:lstStyle/>
          <a:p>
            <a:pPr algn="l"/>
            <a:r>
              <a:rPr lang="en-US" sz="5000" b="1" u="sng">
                <a:solidFill>
                  <a:srgbClr val="66FFFF"/>
                </a:solidFill>
                <a:latin typeface="Brush Script MT" panose="03060802040406070304" pitchFamily="66" charset="0"/>
              </a:rPr>
              <a:t>Working:</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a:xfrm>
            <a:off x="457200" y="1295400"/>
            <a:ext cx="8229600" cy="4525963"/>
          </a:xfrm>
        </p:spPr>
        <p:txBody>
          <a:bodyPr>
            <a:noAutofit/>
          </a:bodyPr>
          <a:lstStyle/>
          <a:p>
            <a:r>
              <a:rPr lang="en-US" sz="1900">
                <a:solidFill>
                  <a:schemeClr val="bg1"/>
                </a:solidFill>
                <a:latin typeface="Lucida Handwriting" panose="03010101010101010101" pitchFamily="66" charset="0"/>
              </a:rPr>
              <a:t> </a:t>
            </a:r>
            <a:r>
              <a:rPr lang="en-US">
                <a:solidFill>
                  <a:schemeClr val="bg1"/>
                </a:solidFill>
                <a:latin typeface="Lucida Handwriting" panose="03010101010101010101" pitchFamily="66" charset="0"/>
              </a:rPr>
              <a:t>we use arduino uno connected to 16 by two lcd using four data pins :</a:t>
            </a:r>
            <a:endParaRPr lang="en-US">
              <a:solidFill>
                <a:schemeClr val="bg1"/>
              </a:solidFill>
              <a:latin typeface="Lucida Handwriting" panose="03010101010101010101" pitchFamily="66" charset="0"/>
            </a:endParaRPr>
          </a:p>
          <a:p>
            <a:pPr lvl="1"/>
            <a:r>
              <a:rPr lang="en-US" sz="3200">
                <a:solidFill>
                  <a:schemeClr val="bg1"/>
                </a:solidFill>
                <a:latin typeface="Lucida Handwriting" panose="03010101010101010101" pitchFamily="66" charset="0"/>
              </a:rPr>
              <a:t>Enable pin</a:t>
            </a:r>
            <a:endParaRPr lang="en-US" sz="3200">
              <a:solidFill>
                <a:schemeClr val="bg1"/>
              </a:solidFill>
              <a:latin typeface="Lucida Handwriting" panose="03010101010101010101" pitchFamily="66" charset="0"/>
            </a:endParaRPr>
          </a:p>
          <a:p>
            <a:pPr lvl="1"/>
            <a:r>
              <a:rPr lang="en-US" sz="3200">
                <a:solidFill>
                  <a:schemeClr val="bg1"/>
                </a:solidFill>
                <a:latin typeface="Lucida Handwriting" panose="03010101010101010101" pitchFamily="66" charset="0"/>
              </a:rPr>
              <a:t>Register select pin</a:t>
            </a:r>
            <a:endParaRPr lang="en-US" sz="3200">
              <a:solidFill>
                <a:schemeClr val="bg1"/>
              </a:solidFill>
              <a:latin typeface="Lucida Handwriting" panose="03010101010101010101" pitchFamily="66" charset="0"/>
            </a:endParaRPr>
          </a:p>
          <a:p>
            <a:pPr lvl="1"/>
            <a:r>
              <a:rPr lang="en-US" sz="3200">
                <a:solidFill>
                  <a:schemeClr val="bg1"/>
                </a:solidFill>
                <a:latin typeface="Lucida Handwriting" panose="03010101010101010101" pitchFamily="66" charset="0"/>
              </a:rPr>
              <a:t>Read write pin</a:t>
            </a:r>
            <a:endParaRPr lang="en-US" sz="3200">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v node pin connected to ground vcc</a:t>
            </a:r>
            <a:endParaRPr lang="en-US">
              <a:solidFill>
                <a:schemeClr val="bg1"/>
              </a:solidFill>
              <a:latin typeface="Lucida Handwriting" panose="03010101010101010101" pitchFamily="66" charset="0"/>
            </a:endParaRPr>
          </a:p>
          <a:p>
            <a:pPr marL="0" indent="0">
              <a:buNone/>
            </a:pPr>
            <a:endParaRPr lang="en-US">
              <a:solidFill>
                <a:schemeClr val="bg1"/>
              </a:solidFill>
              <a:latin typeface="Lucida Handwriting" panose="03010101010101010101" pitchFamily="66"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t="-25000" r="-2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17055"/>
          </a:xfrm>
        </p:spPr>
        <p:txBody>
          <a:bodyPr>
            <a:noAutofit/>
          </a:bodyPr>
          <a:lstStyle/>
          <a:p>
            <a:r>
              <a:rPr lang="en-US" sz="1900">
                <a:solidFill>
                  <a:schemeClr val="bg1"/>
                </a:solidFill>
                <a:latin typeface="Lucida Handwriting" panose="03010101010101010101" pitchFamily="66" charset="0"/>
              </a:rPr>
              <a:t> </a:t>
            </a:r>
            <a:r>
              <a:rPr lang="en-US">
                <a:solidFill>
                  <a:schemeClr val="bg1"/>
                </a:solidFill>
                <a:latin typeface="Lucida Handwriting" panose="03010101010101010101" pitchFamily="66" charset="0"/>
              </a:rPr>
              <a:t>Ground of the lcd connected to 5 volts and ground of arduino the backlight led connected to positive negative through 1 kilo ohm resistor</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4 push buttons to make the stopwatch functions start post split</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Next split connected to pins without resistors through the ull up input function.</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sym typeface="+mn-ea"/>
              </a:rPr>
              <a:t>The next process is to include the lcd and start by defining the constants and the variables and start simulation.</a:t>
            </a:r>
            <a:endParaRPr lang="en-US">
              <a:solidFill>
                <a:schemeClr val="bg1"/>
              </a:solidFill>
              <a:latin typeface="Lucida Handwriting" panose="03010101010101010101" pitchFamily="66"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t="-25000" r="-2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15150"/>
          </a:xfrm>
        </p:spPr>
        <p:txBody>
          <a:bodyPr>
            <a:noAutofit/>
          </a:bodyPr>
          <a:lstStyle/>
          <a:p>
            <a:r>
              <a:rPr lang="en-US" sz="2800">
                <a:solidFill>
                  <a:schemeClr val="bg1"/>
                </a:solidFill>
                <a:latin typeface="Lucida Handwriting" panose="03010101010101010101" pitchFamily="66" charset="0"/>
                <a:sym typeface="+mn-ea"/>
              </a:rPr>
              <a:t>Then we have to initialize the pin modes and initializing the lcd this is the chronometer function and thus scrolling through the four partial split counting function that’s the pose function .</a:t>
            </a:r>
            <a:endParaRPr lang="en-US" sz="2800">
              <a:solidFill>
                <a:schemeClr val="bg1"/>
              </a:solidFill>
              <a:latin typeface="Lucida Handwriting" panose="03010101010101010101" pitchFamily="66" charset="0"/>
              <a:sym typeface="+mn-ea"/>
            </a:endParaRPr>
          </a:p>
          <a:p>
            <a:r>
              <a:rPr lang="en-US" sz="2800">
                <a:solidFill>
                  <a:schemeClr val="bg1"/>
                </a:solidFill>
                <a:latin typeface="Lucida Handwriting" panose="03010101010101010101" pitchFamily="66" charset="0"/>
                <a:sym typeface="+mn-ea"/>
              </a:rPr>
              <a:t>Now we can start the simulation here when we press start button counting will start we can press pause then we can continue we can take split time .</a:t>
            </a:r>
            <a:endParaRPr lang="en-US" sz="2800">
              <a:solidFill>
                <a:schemeClr val="bg1"/>
              </a:solidFill>
              <a:latin typeface="Lucida Handwriting" panose="03010101010101010101" pitchFamily="66" charset="0"/>
              <a:sym typeface="+mn-ea"/>
            </a:endParaRPr>
          </a:p>
          <a:p>
            <a:r>
              <a:rPr lang="en-US" sz="2800">
                <a:solidFill>
                  <a:schemeClr val="bg1"/>
                </a:solidFill>
                <a:latin typeface="Lucida Handwriting" panose="03010101010101010101" pitchFamily="66" charset="0"/>
                <a:sym typeface="+mn-ea"/>
              </a:rPr>
              <a:t>The old one as top we can make up to four plit time lapse arduino stores up to 4 split time partial split one two three four and then we can start again .</a:t>
            </a:r>
            <a:endParaRPr lang="en-US" sz="2800">
              <a:solidFill>
                <a:schemeClr val="bg1"/>
              </a:solidFill>
              <a:latin typeface="Lucida Handwriting" panose="03010101010101010101" pitchFamily="66" charset="0"/>
            </a:endParaRPr>
          </a:p>
          <a:p>
            <a:endParaRPr lang="en-US" sz="2800">
              <a:solidFill>
                <a:schemeClr val="bg1"/>
              </a:solidFill>
              <a:latin typeface="Lucida Handwriting" panose="03010101010101010101" pitchFamily="66"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096000"/>
            <a:ext cx="8229600" cy="762000"/>
          </a:xfrm>
        </p:spPr>
        <p:txBody>
          <a:bodyPr>
            <a:normAutofit fontScale="90000"/>
          </a:bodyPr>
          <a:lstStyle/>
          <a:p>
            <a:pPr algn="l"/>
            <a:r>
              <a:rPr lang="en-US" sz="5600" b="1" u="sng">
                <a:solidFill>
                  <a:srgbClr val="66FFFF"/>
                </a:solidFill>
                <a:latin typeface="Brush Script MT" panose="03060802040406070304" pitchFamily="66" charset="0"/>
              </a:rPr>
              <a:t>Model:</a:t>
            </a:r>
            <a:endParaRPr lang="en-US" sz="5600" u="sng">
              <a:solidFill>
                <a:srgbClr val="66FFFF"/>
              </a:solidFill>
            </a:endParaRPr>
          </a:p>
        </p:txBody>
      </p:sp>
      <p:pic>
        <p:nvPicPr>
          <p:cNvPr id="6" name="Content Placeholder 3" descr="Copy of Arduino Stopwatch Split Time.png"/>
          <p:cNvPicPr>
            <a:picLocks noGrp="1" noChangeAspect="1"/>
          </p:cNvPicPr>
          <p:nvPr>
            <p:ph idx="1"/>
          </p:nvPr>
        </p:nvPicPr>
        <p:blipFill>
          <a:blip r:embed="rId2"/>
          <a:stretch>
            <a:fillRect/>
          </a:stretch>
        </p:blipFill>
        <p:spPr>
          <a:xfrm>
            <a:off x="0" y="0"/>
            <a:ext cx="9195159" cy="5791200"/>
          </a:xfrm>
          <a:prstGeom prst="rect">
            <a:avLst/>
          </a:prstGeom>
          <a:ln>
            <a:noFill/>
          </a:ln>
          <a:effectLst>
            <a:softEdge rad="112500"/>
          </a:effectLst>
        </p:spPr>
      </p:pic>
      <p:sp>
        <p:nvSpPr>
          <p:cNvPr id="7" name="TextBox 6"/>
          <p:cNvSpPr txBox="1"/>
          <p:nvPr/>
        </p:nvSpPr>
        <p:spPr>
          <a:xfrm>
            <a:off x="0" y="5791200"/>
            <a:ext cx="9144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9pPr>
          </a:lstStyle>
          <a:p>
            <a:r>
              <a:rPr lang="en-US" dirty="0">
                <a:hlinkClick r:id="rId3"/>
              </a:rPr>
              <a:t>https://www.tinkercad.com/things/8m1kr3g5tBW-stopwatch/editel</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317"/>
            <a:ext cx="8229600" cy="1143000"/>
          </a:xfrm>
        </p:spPr>
        <p:txBody>
          <a:bodyPr/>
          <a:lstStyle/>
          <a:p>
            <a:pPr algn="l">
              <a:buClrTx/>
              <a:buSzTx/>
              <a:buFontTx/>
            </a:pPr>
            <a:r>
              <a:rPr lang="en-US" sz="5000" b="1" u="sng">
                <a:solidFill>
                  <a:srgbClr val="66FFFF"/>
                </a:solidFill>
                <a:latin typeface="Agency FB" panose="020B0503020202020204" charset="0"/>
                <a:cs typeface="Agency FB" panose="020B0503020202020204" charset="0"/>
              </a:rPr>
              <a:t>STOPWATCH</a:t>
            </a:r>
            <a:endParaRPr lang="en-US" sz="5000" b="1" u="sng">
              <a:solidFill>
                <a:srgbClr val="66FFFF"/>
              </a:solidFill>
              <a:latin typeface="Agency FB" panose="020B0503020202020204" charset="0"/>
              <a:cs typeface="Agency FB" panose="020B0503020202020204" charset="0"/>
            </a:endParaRPr>
          </a:p>
        </p:txBody>
      </p:sp>
      <p:sp>
        <p:nvSpPr>
          <p:cNvPr id="5" name="Content Placeholder 4"/>
          <p:cNvSpPr>
            <a:spLocks noGrp="1"/>
          </p:cNvSpPr>
          <p:nvPr>
            <p:ph sz="half" idx="1"/>
          </p:nvPr>
        </p:nvSpPr>
        <p:spPr>
          <a:xfrm>
            <a:off x="35560" y="1557020"/>
            <a:ext cx="4038600" cy="4525963"/>
          </a:xfrm>
        </p:spPr>
        <p:txBody>
          <a:bodyPr>
            <a:normAutofit/>
          </a:bodyPr>
          <a:lstStyle/>
          <a:p>
            <a:r>
              <a:rPr lang="en-US" sz="2400">
                <a:solidFill>
                  <a:schemeClr val="bg1"/>
                </a:solidFill>
                <a:latin typeface="Lucida Handwriting" panose="03010101010101010101" pitchFamily="66" charset="0"/>
              </a:rPr>
              <a:t>A stopwatch is a timepiece designed to measure the amount of time that elapses between its activation and deactivation. </a:t>
            </a:r>
            <a:endParaRPr lang="en-US" sz="2400">
              <a:solidFill>
                <a:schemeClr val="bg1"/>
              </a:solidFill>
              <a:latin typeface="Lucida Handwriting" panose="03010101010101010101" pitchFamily="66" charset="0"/>
            </a:endParaRPr>
          </a:p>
          <a:p>
            <a:pPr marL="0" indent="0">
              <a:buNone/>
            </a:pPr>
            <a:endParaRPr lang="en-US" sz="2400">
              <a:solidFill>
                <a:schemeClr val="bg1"/>
              </a:solidFill>
              <a:latin typeface="Lucida Handwriting" panose="03010101010101010101" pitchFamily="66" charset="0"/>
            </a:endParaRPr>
          </a:p>
        </p:txBody>
      </p:sp>
      <p:pic>
        <p:nvPicPr>
          <p:cNvPr id="102" name="Content Placeholder 101"/>
          <p:cNvPicPr>
            <a:picLocks noGrp="1"/>
          </p:cNvPicPr>
          <p:nvPr>
            <p:ph sz="half" idx="2"/>
          </p:nvPr>
        </p:nvPicPr>
        <p:blipFill>
          <a:blip r:embed="rId2"/>
          <a:stretch>
            <a:fillRect/>
          </a:stretch>
        </p:blipFill>
        <p:spPr>
          <a:xfrm>
            <a:off x="4648200" y="1600200"/>
            <a:ext cx="4038600" cy="4526280"/>
          </a:xfrm>
          <a:prstGeom prst="rect">
            <a:avLst/>
          </a:prstGeom>
          <a:noFill/>
          <a:ln w="9525">
            <a:noFill/>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2759710" cy="838200"/>
          </a:xfrm>
        </p:spPr>
        <p:txBody>
          <a:bodyPr>
            <a:noAutofit/>
          </a:bodyPr>
          <a:lstStyle/>
          <a:p>
            <a:pPr algn="l"/>
            <a:r>
              <a:rPr lang="en-US" sz="5000" b="1" u="sng">
                <a:solidFill>
                  <a:srgbClr val="66FFFF"/>
                </a:solidFill>
                <a:latin typeface="Brush Script MT" panose="03060802040406070304" pitchFamily="66" charset="0"/>
              </a:rPr>
              <a:t>Advantages</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p:txBody>
          <a:bodyPr>
            <a:normAutofit/>
          </a:bodyPr>
          <a:lstStyle/>
          <a:p>
            <a:r>
              <a:rPr lang="en-US">
                <a:solidFill>
                  <a:schemeClr val="bg1"/>
                </a:solidFill>
                <a:latin typeface="Lucida Handwriting" panose="03010101010101010101" pitchFamily="66" charset="0"/>
              </a:rPr>
              <a:t>Usually a stopwatch is used to measure the time interval of each second. </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Accuracy </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Precision </a:t>
            </a:r>
            <a:endParaRPr lang="en-US">
              <a:solidFill>
                <a:schemeClr val="bg1"/>
              </a:solidFill>
              <a:latin typeface="Lucida Handwriting" panose="03010101010101010101" pitchFamily="66" charset="0"/>
            </a:endParaRPr>
          </a:p>
          <a:p>
            <a:endParaRPr lang="en-US">
              <a:solidFill>
                <a:schemeClr val="bg1"/>
              </a:solidFill>
              <a:latin typeface="Lucida Handwriting" panose="03010101010101010101" pitchFamily="66"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58695" y="2996565"/>
            <a:ext cx="4626610" cy="838200"/>
          </a:xfrm>
        </p:spPr>
        <p:txBody>
          <a:bodyPr>
            <a:noAutofit/>
          </a:bodyPr>
          <a:lstStyle/>
          <a:p>
            <a:pPr algn="ctr"/>
            <a:r>
              <a:rPr lang="en-US" sz="7200" b="1" u="sng">
                <a:solidFill>
                  <a:srgbClr val="FFFF00"/>
                </a:solidFill>
                <a:latin typeface="Centaur" panose="02030504050205020304" charset="0"/>
                <a:cs typeface="Centaur" panose="02030504050205020304" charset="0"/>
              </a:rPr>
              <a:t>ALARM</a:t>
            </a:r>
            <a:endParaRPr lang="en-US" sz="7200" b="1" u="sng">
              <a:solidFill>
                <a:srgbClr val="FFFF00"/>
              </a:solidFill>
              <a:latin typeface="Centaur" panose="02030504050205020304" charset="0"/>
              <a:cs typeface="Centaur" panose="0203050405020502030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4259446">
            <a:off x="-1058072" y="3926548"/>
            <a:ext cx="4114800" cy="1143000"/>
          </a:xfrm>
        </p:spPr>
        <p:txBody>
          <a:bodyPr>
            <a:normAutofit/>
          </a:bodyPr>
          <a:lstStyle/>
          <a:p>
            <a:pPr algn="l"/>
            <a:r>
              <a:rPr lang="en-US" sz="5600" b="1">
                <a:solidFill>
                  <a:srgbClr val="66FFFF"/>
                </a:solidFill>
                <a:latin typeface="Brush Script MT" panose="03060802040406070304" pitchFamily="66" charset="0"/>
              </a:rPr>
              <a:t>Components used</a:t>
            </a:r>
            <a:endParaRPr lang="en-US" sz="5600">
              <a:solidFill>
                <a:srgbClr val="66FFFF"/>
              </a:solidFill>
            </a:endParaRPr>
          </a:p>
        </p:txBody>
      </p:sp>
      <p:sp>
        <p:nvSpPr>
          <p:cNvPr id="5" name="TextBox 4"/>
          <p:cNvSpPr txBox="1"/>
          <p:nvPr/>
        </p:nvSpPr>
        <p:spPr>
          <a:xfrm rot="20390890">
            <a:off x="2187096" y="631397"/>
            <a:ext cx="2895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err="1">
                <a:solidFill>
                  <a:schemeClr val="bg1"/>
                </a:solidFill>
                <a:latin typeface="Lucida Handwriting" panose="03010101010101010101" pitchFamily="66" charset="0"/>
              </a:rPr>
              <a:t>Arduino </a:t>
            </a:r>
            <a:endParaRPr lang="en-US" sz="3600" b="1">
              <a:solidFill>
                <a:schemeClr val="bg1"/>
              </a:solidFill>
              <a:latin typeface="Lucida Handwriting" panose="03010101010101010101" pitchFamily="66" charset="0"/>
            </a:endParaRPr>
          </a:p>
        </p:txBody>
      </p:sp>
      <p:sp>
        <p:nvSpPr>
          <p:cNvPr id="6" name="TextBox 5"/>
          <p:cNvSpPr txBox="1"/>
          <p:nvPr/>
        </p:nvSpPr>
        <p:spPr>
          <a:xfrm rot="20294512">
            <a:off x="2470785" y="1614170"/>
            <a:ext cx="318389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a:solidFill>
                  <a:schemeClr val="bg1"/>
                </a:solidFill>
                <a:latin typeface="Lucida Handwriting" panose="03010101010101010101" pitchFamily="66" charset="0"/>
              </a:rPr>
              <a:t>LCD</a:t>
            </a:r>
            <a:endParaRPr lang="en-US"/>
          </a:p>
        </p:txBody>
      </p:sp>
      <p:sp>
        <p:nvSpPr>
          <p:cNvPr id="7" name="TextBox 6"/>
          <p:cNvSpPr txBox="1"/>
          <p:nvPr/>
        </p:nvSpPr>
        <p:spPr>
          <a:xfrm rot="20456050">
            <a:off x="2858047" y="2822214"/>
            <a:ext cx="525780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a:solidFill>
                  <a:schemeClr val="bg1"/>
                </a:solidFill>
                <a:latin typeface="Lucida Handwriting" panose="03010101010101010101" pitchFamily="66" charset="0"/>
              </a:rPr>
              <a:t>Piezo</a:t>
            </a:r>
            <a:endParaRPr lang="en-US" sz="3600" b="1">
              <a:solidFill>
                <a:schemeClr val="bg1"/>
              </a:solidFill>
              <a:latin typeface="Lucida Handwriting" panose="03010101010101010101" pitchFamily="66" charset="0"/>
            </a:endParaRPr>
          </a:p>
        </p:txBody>
      </p:sp>
      <p:sp>
        <p:nvSpPr>
          <p:cNvPr id="8" name="TextBox 7"/>
          <p:cNvSpPr txBox="1"/>
          <p:nvPr/>
        </p:nvSpPr>
        <p:spPr>
          <a:xfrm rot="20480588">
            <a:off x="3505200" y="4262900"/>
            <a:ext cx="419100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Lucida Handwriting" panose="03010101010101010101" pitchFamily="66" charset="0"/>
              </a:rPr>
              <a:t>Breadboard</a:t>
            </a:r>
            <a:endParaRPr lang="en-US" sz="3600" b="1">
              <a:solidFill>
                <a:schemeClr val="bg1"/>
              </a:solidFill>
              <a:latin typeface="Lucida Handwriting" panose="03010101010101010101" pitchFamily="66"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6019483"/>
            <a:ext cx="8229600" cy="1143000"/>
          </a:xfrm>
        </p:spPr>
        <p:txBody>
          <a:bodyPr>
            <a:normAutofit/>
          </a:bodyPr>
          <a:lstStyle/>
          <a:p>
            <a:pPr algn="l"/>
            <a:r>
              <a:rPr lang="en-US" sz="5600" b="1" u="sng">
                <a:solidFill>
                  <a:srgbClr val="66FFFF"/>
                </a:solidFill>
                <a:latin typeface="Brush Script MT" panose="03060802040406070304" pitchFamily="66" charset="0"/>
              </a:rPr>
              <a:t>Schematic Model:</a:t>
            </a:r>
            <a:endParaRPr lang="en-US" sz="5600" u="sng">
              <a:solidFill>
                <a:srgbClr val="66FFFF"/>
              </a:solidFill>
            </a:endParaRPr>
          </a:p>
        </p:txBody>
      </p:sp>
      <p:pic>
        <p:nvPicPr>
          <p:cNvPr id="15" name="Content Placeholder 14" descr="WhatsApp Image 2022-02-06 at 19.44.21.jpeg"/>
          <p:cNvPicPr>
            <a:picLocks noGrp="1" noChangeAspect="1"/>
          </p:cNvPicPr>
          <p:nvPr>
            <p:ph sz="half" idx="1"/>
          </p:nvPr>
        </p:nvPicPr>
        <p:blipFill>
          <a:blip r:embed="rId2"/>
          <a:srcRect l="1964"/>
          <a:stretch>
            <a:fillRect/>
          </a:stretch>
        </p:blipFill>
        <p:spPr>
          <a:xfrm>
            <a:off x="0" y="0"/>
            <a:ext cx="9143365" cy="601980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438400" cy="914400"/>
          </a:xfrm>
        </p:spPr>
        <p:txBody>
          <a:bodyPr>
            <a:normAutofit/>
          </a:bodyPr>
          <a:lstStyle/>
          <a:p>
            <a:pPr algn="l"/>
            <a:r>
              <a:rPr lang="en-US" sz="5000" b="1" u="sng">
                <a:solidFill>
                  <a:srgbClr val="66FFFF"/>
                </a:solidFill>
                <a:latin typeface="Brush Script MT" panose="03060802040406070304" pitchFamily="66" charset="0"/>
              </a:rPr>
              <a:t>Principle:</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p:txBody>
          <a:bodyPr>
            <a:normAutofit fontScale="92500" lnSpcReduction="10000"/>
          </a:bodyPr>
          <a:lstStyle/>
          <a:p>
            <a:r>
              <a:rPr lang="en-US">
                <a:solidFill>
                  <a:schemeClr val="bg1"/>
                </a:solidFill>
                <a:latin typeface="Lucida Handwriting" panose="03010101010101010101" pitchFamily="66" charset="0"/>
              </a:rPr>
              <a:t>Digital clocks use what's known as a "counter" and, of course, the clock uses an LED or LCD face to display the numbers rather than hands and a painted surface. </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For the alarm mechanism itself, digital clocks make use of either a radio or a recording of an alarm sound, which usually rings or pulses.</a:t>
            </a:r>
            <a:endParaRPr lang="en-US">
              <a:solidFill>
                <a:schemeClr val="bg1"/>
              </a:solidFill>
              <a:latin typeface="Lucida Handwriting" panose="03010101010101010101" pitchFamily="66"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096000"/>
            <a:ext cx="8229600" cy="762000"/>
          </a:xfrm>
        </p:spPr>
        <p:txBody>
          <a:bodyPr>
            <a:normAutofit fontScale="90000"/>
          </a:bodyPr>
          <a:lstStyle/>
          <a:p>
            <a:pPr algn="l"/>
            <a:r>
              <a:rPr lang="en-US" sz="5600" b="1" u="sng">
                <a:solidFill>
                  <a:srgbClr val="66FFFF"/>
                </a:solidFill>
                <a:latin typeface="Brush Script MT" panose="03060802040406070304" pitchFamily="66" charset="0"/>
              </a:rPr>
              <a:t>Model:</a:t>
            </a:r>
            <a:endParaRPr lang="en-US" sz="5600" u="sng">
              <a:solidFill>
                <a:srgbClr val="66FFFF"/>
              </a:solidFill>
            </a:endParaRPr>
          </a:p>
        </p:txBody>
      </p:sp>
      <p:sp>
        <p:nvSpPr>
          <p:cNvPr id="7" name="TextBox 6"/>
          <p:cNvSpPr txBox="1"/>
          <p:nvPr/>
        </p:nvSpPr>
        <p:spPr>
          <a:xfrm>
            <a:off x="0" y="5791200"/>
            <a:ext cx="9144000" cy="3683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9pPr>
          </a:lstStyle>
          <a:p>
            <a:endParaRPr lang="en-US"/>
          </a:p>
        </p:txBody>
      </p:sp>
      <p:pic>
        <p:nvPicPr>
          <p:cNvPr id="11" name="Picture 11" descr="Alarm Clock"/>
          <p:cNvPicPr>
            <a:picLocks noGrp="1" noChangeAspect="1"/>
          </p:cNvPicPr>
          <p:nvPr>
            <p:ph idx="1"/>
          </p:nvPr>
        </p:nvPicPr>
        <p:blipFill>
          <a:blip r:embed="rId2"/>
          <a:srcRect l="22777" r="21692"/>
          <a:stretch>
            <a:fillRect/>
          </a:stretch>
        </p:blipFill>
        <p:spPr>
          <a:xfrm>
            <a:off x="457200" y="228600"/>
            <a:ext cx="8229600" cy="5160645"/>
          </a:xfrm>
          <a:prstGeom prst="rect">
            <a:avLst/>
          </a:prstGeom>
          <a:ln>
            <a:noFill/>
          </a:ln>
          <a:effectLst>
            <a:outerShdw blurRad="190500" algn="tl" rotWithShape="0">
              <a:srgbClr val="000000">
                <a:alpha val="70000"/>
              </a:srgbClr>
            </a:outerShdw>
          </a:effectLst>
        </p:spPr>
      </p:pic>
      <p:sp>
        <p:nvSpPr>
          <p:cNvPr id="5" name="Text Box 4"/>
          <p:cNvSpPr txBox="1"/>
          <p:nvPr/>
        </p:nvSpPr>
        <p:spPr>
          <a:xfrm>
            <a:off x="0" y="5791200"/>
            <a:ext cx="89427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hlinkClick r:id="rId3" action="ppaction://hlinkfile"/>
              </a:rPr>
              <a:t>https://www.tinkercad.com/things/78CYeD8XcU7-alarm-clock/editel</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9975" y="3009900"/>
            <a:ext cx="4626610" cy="838200"/>
          </a:xfrm>
        </p:spPr>
        <p:txBody>
          <a:bodyPr>
            <a:noAutofit/>
          </a:bodyPr>
          <a:lstStyle/>
          <a:p>
            <a:pPr algn="ctr"/>
            <a:r>
              <a:rPr lang="en-US" sz="7200" b="1" u="sng">
                <a:solidFill>
                  <a:srgbClr val="FFFF00"/>
                </a:solidFill>
                <a:latin typeface="Centaur" panose="02030504050205020304" charset="0"/>
                <a:cs typeface="Centaur" panose="02030504050205020304" charset="0"/>
              </a:rPr>
              <a:t>TIMER</a:t>
            </a:r>
            <a:endParaRPr lang="en-US" sz="7200" b="1" u="sng">
              <a:solidFill>
                <a:srgbClr val="FFFF00"/>
              </a:solidFill>
              <a:latin typeface="Centaur" panose="02030504050205020304" charset="0"/>
              <a:cs typeface="Centaur" panose="0203050405020502030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4259446">
            <a:off x="-1058072" y="3926548"/>
            <a:ext cx="4114800" cy="1143000"/>
          </a:xfrm>
        </p:spPr>
        <p:txBody>
          <a:bodyPr>
            <a:normAutofit/>
          </a:bodyPr>
          <a:lstStyle/>
          <a:p>
            <a:pPr algn="l"/>
            <a:r>
              <a:rPr lang="en-US" sz="5600" b="1">
                <a:solidFill>
                  <a:srgbClr val="66FFFF"/>
                </a:solidFill>
                <a:latin typeface="Brush Script MT" panose="03060802040406070304" pitchFamily="66" charset="0"/>
              </a:rPr>
              <a:t>Components used</a:t>
            </a:r>
            <a:endParaRPr lang="en-US" sz="5600">
              <a:solidFill>
                <a:srgbClr val="66FFFF"/>
              </a:solidFill>
            </a:endParaRPr>
          </a:p>
        </p:txBody>
      </p:sp>
      <p:sp>
        <p:nvSpPr>
          <p:cNvPr id="5" name="TextBox 4"/>
          <p:cNvSpPr txBox="1"/>
          <p:nvPr/>
        </p:nvSpPr>
        <p:spPr>
          <a:xfrm rot="20390890">
            <a:off x="2187096" y="631397"/>
            <a:ext cx="2895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err="1">
                <a:solidFill>
                  <a:schemeClr val="bg1"/>
                </a:solidFill>
                <a:latin typeface="Lucida Handwriting" panose="03010101010101010101" pitchFamily="66" charset="0"/>
              </a:rPr>
              <a:t>Arduino </a:t>
            </a:r>
            <a:endParaRPr lang="en-US" sz="3600" b="1">
              <a:solidFill>
                <a:schemeClr val="bg1"/>
              </a:solidFill>
              <a:latin typeface="Lucida Handwriting" panose="03010101010101010101" pitchFamily="66" charset="0"/>
            </a:endParaRPr>
          </a:p>
        </p:txBody>
      </p:sp>
      <p:sp>
        <p:nvSpPr>
          <p:cNvPr id="6" name="TextBox 5"/>
          <p:cNvSpPr txBox="1"/>
          <p:nvPr/>
        </p:nvSpPr>
        <p:spPr>
          <a:xfrm rot="20294512">
            <a:off x="2470785" y="1614170"/>
            <a:ext cx="318389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a:solidFill>
                  <a:schemeClr val="bg1"/>
                </a:solidFill>
                <a:latin typeface="Lucida Handwriting" panose="03010101010101010101" pitchFamily="66" charset="0"/>
              </a:rPr>
              <a:t>7-Segment Display</a:t>
            </a:r>
            <a:endParaRPr lang="en-US"/>
          </a:p>
        </p:txBody>
      </p:sp>
      <p:sp>
        <p:nvSpPr>
          <p:cNvPr id="7" name="TextBox 6"/>
          <p:cNvSpPr txBox="1"/>
          <p:nvPr/>
        </p:nvSpPr>
        <p:spPr>
          <a:xfrm rot="20456050">
            <a:off x="2858047" y="2822214"/>
            <a:ext cx="525780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3600" b="1">
                <a:solidFill>
                  <a:schemeClr val="bg1"/>
                </a:solidFill>
                <a:latin typeface="Lucida Handwriting" panose="03010101010101010101" pitchFamily="66" charset="0"/>
              </a:rPr>
              <a:t>Piezo</a:t>
            </a:r>
            <a:endParaRPr lang="en-US" sz="3600" b="1">
              <a:solidFill>
                <a:schemeClr val="bg1"/>
              </a:solidFill>
              <a:latin typeface="Lucida Handwriting" panose="03010101010101010101" pitchFamily="66" charset="0"/>
            </a:endParaRPr>
          </a:p>
        </p:txBody>
      </p:sp>
      <p:sp>
        <p:nvSpPr>
          <p:cNvPr id="8" name="TextBox 7"/>
          <p:cNvSpPr txBox="1"/>
          <p:nvPr/>
        </p:nvSpPr>
        <p:spPr>
          <a:xfrm rot="20480588">
            <a:off x="3505200" y="4262900"/>
            <a:ext cx="419100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Lucida Handwriting" panose="03010101010101010101" pitchFamily="66" charset="0"/>
              </a:rPr>
              <a:t>Breadboard</a:t>
            </a:r>
            <a:endParaRPr lang="en-US" sz="3600" b="1">
              <a:solidFill>
                <a:schemeClr val="bg1"/>
              </a:solidFill>
              <a:latin typeface="Lucida Handwriting" panose="03010101010101010101" pitchFamily="66"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6019483"/>
            <a:ext cx="8229600" cy="1143000"/>
          </a:xfrm>
        </p:spPr>
        <p:txBody>
          <a:bodyPr>
            <a:normAutofit/>
          </a:bodyPr>
          <a:lstStyle/>
          <a:p>
            <a:pPr algn="l"/>
            <a:r>
              <a:rPr lang="en-US" sz="5600" b="1" u="sng">
                <a:solidFill>
                  <a:srgbClr val="66FFFF"/>
                </a:solidFill>
                <a:latin typeface="Brush Script MT" panose="03060802040406070304" pitchFamily="66" charset="0"/>
              </a:rPr>
              <a:t>Schematic Model:</a:t>
            </a:r>
            <a:endParaRPr lang="en-US" sz="5600" u="sng">
              <a:solidFill>
                <a:srgbClr val="66FFFF"/>
              </a:solidFill>
            </a:endParaRPr>
          </a:p>
        </p:txBody>
      </p:sp>
      <p:pic>
        <p:nvPicPr>
          <p:cNvPr id="23" name="Content Placeholder 22" descr="WhatsApp Image 2022-02-06 at 19.47.04.jpeg"/>
          <p:cNvPicPr>
            <a:picLocks noGrp="1" noChangeAspect="1"/>
          </p:cNvPicPr>
          <p:nvPr>
            <p:ph sz="half" idx="1"/>
          </p:nvPr>
        </p:nvPicPr>
        <p:blipFill>
          <a:blip r:embed="rId2"/>
          <a:srcRect l="4108" t="1763" r="2446" b="1637"/>
          <a:stretch>
            <a:fillRect/>
          </a:stretch>
        </p:blipFill>
        <p:spPr>
          <a:xfrm>
            <a:off x="381000" y="2438400"/>
            <a:ext cx="4038600" cy="3063240"/>
          </a:xfrm>
          <a:prstGeom prst="rect">
            <a:avLst/>
          </a:prstGeom>
        </p:spPr>
      </p:pic>
      <p:pic>
        <p:nvPicPr>
          <p:cNvPr id="24" name="Content Placeholder 23" descr="WhatsApp Image 2022-02-06 at 19.47.18.jpeg"/>
          <p:cNvPicPr>
            <a:picLocks noGrp="1" noChangeAspect="1"/>
          </p:cNvPicPr>
          <p:nvPr>
            <p:ph sz="half" idx="2"/>
          </p:nvPr>
        </p:nvPicPr>
        <p:blipFill>
          <a:blip r:embed="rId3"/>
          <a:srcRect l="1625" t="862" r="3377" b="1601"/>
          <a:stretch>
            <a:fillRect/>
          </a:stretch>
        </p:blipFill>
        <p:spPr>
          <a:xfrm>
            <a:off x="4724400" y="2438400"/>
            <a:ext cx="4038600" cy="3063240"/>
          </a:xfrm>
          <a:prstGeom prst="rect">
            <a:avLst/>
          </a:prstGeom>
        </p:spPr>
      </p:pic>
      <p:sp>
        <p:nvSpPr>
          <p:cNvPr id="5" name="Text Box 4"/>
          <p:cNvSpPr txBox="1"/>
          <p:nvPr/>
        </p:nvSpPr>
        <p:spPr>
          <a:xfrm>
            <a:off x="0" y="0"/>
            <a:ext cx="8350250" cy="18453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en-US" sz="5000" b="1" u="sng">
                <a:solidFill>
                  <a:srgbClr val="FFFF00"/>
                </a:solidFill>
                <a:latin typeface="Centaur" panose="02030504050205020304" charset="0"/>
                <a:ea typeface="+mj-ea"/>
                <a:cs typeface="Centaur" panose="02030504050205020304" charset="0"/>
              </a:rPr>
              <a:t>Other simple components used are:</a:t>
            </a:r>
            <a:endParaRPr lang="en-US" sz="5000" b="1" u="sng">
              <a:solidFill>
                <a:srgbClr val="FFFF00"/>
              </a:solidFill>
              <a:latin typeface="Centaur" panose="02030504050205020304" charset="0"/>
              <a:ea typeface="+mj-ea"/>
              <a:cs typeface="Centaur" panose="02030504050205020304" charset="0"/>
            </a:endParaRPr>
          </a:p>
          <a:p>
            <a:r>
              <a:rPr lang="en-US"/>
              <a:t>	</a:t>
            </a:r>
            <a:r>
              <a:rPr lang="en-US" sz="3200">
                <a:solidFill>
                  <a:schemeClr val="bg1"/>
                </a:solidFill>
                <a:latin typeface="Lucida Handwriting" panose="03010101010101010101" pitchFamily="66" charset="0"/>
              </a:rPr>
              <a:t>Pushbutton</a:t>
            </a:r>
            <a:endParaRPr lang="en-US" sz="3200">
              <a:solidFill>
                <a:schemeClr val="bg1"/>
              </a:solidFill>
              <a:latin typeface="Lucida Handwriting" panose="03010101010101010101" pitchFamily="66" charset="0"/>
            </a:endParaRPr>
          </a:p>
          <a:p>
            <a:r>
              <a:rPr lang="en-US" sz="3200">
                <a:solidFill>
                  <a:schemeClr val="bg1"/>
                </a:solidFill>
                <a:latin typeface="Lucida Handwriting" panose="03010101010101010101" pitchFamily="66" charset="0"/>
              </a:rPr>
              <a:t>	Resistor</a:t>
            </a:r>
            <a:endParaRPr lang="en-US" sz="3200">
              <a:solidFill>
                <a:schemeClr val="bg1"/>
              </a:solidFill>
              <a:latin typeface="Lucida Handwriting" panose="03010101010101010101" pitchFamily="66"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438400" cy="914400"/>
          </a:xfrm>
        </p:spPr>
        <p:txBody>
          <a:bodyPr>
            <a:normAutofit/>
          </a:bodyPr>
          <a:lstStyle/>
          <a:p>
            <a:pPr algn="l"/>
            <a:r>
              <a:rPr lang="en-US" sz="5000" b="1" u="sng">
                <a:solidFill>
                  <a:srgbClr val="66FFFF"/>
                </a:solidFill>
                <a:latin typeface="Brush Script MT" panose="03060802040406070304" pitchFamily="66" charset="0"/>
              </a:rPr>
              <a:t>Principle:</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p:txBody>
          <a:bodyPr>
            <a:normAutofit fontScale="90000" lnSpcReduction="20000"/>
          </a:bodyPr>
          <a:lstStyle/>
          <a:p>
            <a:r>
              <a:rPr lang="en-US">
                <a:solidFill>
                  <a:schemeClr val="bg1"/>
                </a:solidFill>
                <a:latin typeface="Lucida Handwriting" panose="03010101010101010101" pitchFamily="66" charset="0"/>
              </a:rPr>
              <a:t>The working principle of the digital timer is, it uses the power source and different electronic components for a time like hours, minutes and seconds. </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rPr>
              <a:t>The power source of this timer is either a battery otherwise a power cable connection or the clock gearing controlled by the counter. Finally, it displays the time either on LED or LCD screen.</a:t>
            </a:r>
            <a:endParaRPr lang="en-US">
              <a:solidFill>
                <a:schemeClr val="bg1"/>
              </a:solidFill>
              <a:latin typeface="Lucida Handwriting" panose="03010101010101010101" pitchFamily="66"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670" y="-155892"/>
            <a:ext cx="8229600" cy="1143000"/>
          </a:xfrm>
        </p:spPr>
        <p:txBody>
          <a:bodyPr/>
          <a:lstStyle/>
          <a:p>
            <a:pPr algn="l">
              <a:buClrTx/>
              <a:buSzTx/>
              <a:buFontTx/>
            </a:pPr>
            <a:r>
              <a:rPr lang="en-US" sz="5000" b="1" u="sng">
                <a:solidFill>
                  <a:srgbClr val="66FFFF"/>
                </a:solidFill>
                <a:latin typeface="Agency FB" panose="020B0503020202020204" charset="0"/>
                <a:cs typeface="Agency FB" panose="020B0503020202020204" charset="0"/>
              </a:rPr>
              <a:t>TIMER</a:t>
            </a:r>
            <a:endParaRPr lang="en-US" sz="5000" b="1" u="sng">
              <a:solidFill>
                <a:srgbClr val="66FFFF"/>
              </a:solidFill>
              <a:latin typeface="Agency FB" panose="020B0503020202020204" charset="0"/>
              <a:cs typeface="Agency FB" panose="020B0503020202020204" charset="0"/>
            </a:endParaRPr>
          </a:p>
        </p:txBody>
      </p:sp>
      <p:sp>
        <p:nvSpPr>
          <p:cNvPr id="5" name="Content Placeholder 4"/>
          <p:cNvSpPr>
            <a:spLocks noGrp="1"/>
          </p:cNvSpPr>
          <p:nvPr>
            <p:ph sz="half" idx="1"/>
          </p:nvPr>
        </p:nvSpPr>
        <p:spPr>
          <a:xfrm>
            <a:off x="26670" y="1125220"/>
            <a:ext cx="4038600" cy="4525963"/>
          </a:xfrm>
        </p:spPr>
        <p:txBody>
          <a:bodyPr>
            <a:noAutofit/>
          </a:bodyPr>
          <a:lstStyle/>
          <a:p>
            <a:pPr algn="l">
              <a:buClrTx/>
              <a:buSzTx/>
            </a:pPr>
            <a:r>
              <a:rPr lang="en-US" sz="2400">
                <a:solidFill>
                  <a:schemeClr val="bg1"/>
                </a:solidFill>
                <a:latin typeface="Lucida Handwriting" panose="03010101010101010101" pitchFamily="66" charset="0"/>
              </a:rPr>
              <a:t>Timer is a specialized type of clock used for measuring specific time intervals. </a:t>
            </a:r>
            <a:endParaRPr lang="en-US" sz="2400">
              <a:solidFill>
                <a:schemeClr val="bg1"/>
              </a:solidFill>
              <a:latin typeface="Lucida Handwriting" panose="03010101010101010101" pitchFamily="66" charset="0"/>
            </a:endParaRPr>
          </a:p>
          <a:p>
            <a:pPr marL="0" indent="0" algn="l">
              <a:buClrTx/>
              <a:buSzTx/>
              <a:buNone/>
            </a:pPr>
            <a:endParaRPr lang="en-US" sz="2400">
              <a:solidFill>
                <a:schemeClr val="bg1"/>
              </a:solidFill>
              <a:latin typeface="Lucida Handwriting" panose="03010101010101010101" pitchFamily="66" charset="0"/>
            </a:endParaRPr>
          </a:p>
        </p:txBody>
      </p:sp>
      <p:pic>
        <p:nvPicPr>
          <p:cNvPr id="101" name="Content Placeholder 100"/>
          <p:cNvPicPr>
            <a:picLocks noGrp="1" noChangeAspect="1"/>
          </p:cNvPicPr>
          <p:nvPr>
            <p:ph sz="half" idx="2"/>
          </p:nvPr>
        </p:nvPicPr>
        <p:blipFill>
          <a:blip r:embed="rId2"/>
          <a:stretch>
            <a:fillRect/>
          </a:stretch>
        </p:blipFill>
        <p:spPr>
          <a:xfrm>
            <a:off x="5220335" y="2061210"/>
            <a:ext cx="3364865" cy="2488565"/>
          </a:xfrm>
          <a:prstGeom prst="rect">
            <a:avLst/>
          </a:prstGeom>
          <a:noFill/>
          <a:ln w="9525">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438400" cy="914400"/>
          </a:xfrm>
        </p:spPr>
        <p:txBody>
          <a:bodyPr>
            <a:normAutofit/>
          </a:bodyPr>
          <a:lstStyle/>
          <a:p>
            <a:pPr algn="l"/>
            <a:r>
              <a:rPr lang="en-US" sz="5000" b="1" u="sng">
                <a:solidFill>
                  <a:srgbClr val="66FFFF"/>
                </a:solidFill>
                <a:latin typeface="Brush Script MT" panose="03060802040406070304" pitchFamily="66" charset="0"/>
              </a:rPr>
              <a:t>Working:</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a:xfrm>
            <a:off x="457200" y="1295400"/>
            <a:ext cx="8229600" cy="4525963"/>
          </a:xfrm>
        </p:spPr>
        <p:txBody>
          <a:bodyPr>
            <a:noAutofit/>
          </a:bodyPr>
          <a:lstStyle/>
          <a:p>
            <a:r>
              <a:rPr lang="en-US" sz="1900">
                <a:solidFill>
                  <a:schemeClr val="bg1"/>
                </a:solidFill>
                <a:latin typeface="Lucida Handwriting" panose="03010101010101010101" pitchFamily="66" charset="0"/>
              </a:rPr>
              <a:t> </a:t>
            </a:r>
            <a:r>
              <a:rPr lang="en-US">
                <a:solidFill>
                  <a:schemeClr val="bg1"/>
                </a:solidFill>
                <a:latin typeface="Lucida Handwriting" panose="03010101010101010101" pitchFamily="66" charset="0"/>
              </a:rPr>
              <a:t>We use arduino uno connected to 7 segment disply using four data pins :</a:t>
            </a:r>
            <a:endParaRPr lang="en-US">
              <a:solidFill>
                <a:schemeClr val="bg1"/>
              </a:solidFill>
              <a:latin typeface="Lucida Handwriting" panose="03010101010101010101" pitchFamily="66" charset="0"/>
            </a:endParaRPr>
          </a:p>
          <a:p>
            <a:pPr lvl="1"/>
            <a:r>
              <a:rPr lang="en-US" sz="3200">
                <a:solidFill>
                  <a:schemeClr val="bg1"/>
                </a:solidFill>
                <a:latin typeface="Lucida Handwriting" panose="03010101010101010101" pitchFamily="66" charset="0"/>
              </a:rPr>
              <a:t>Enable pin</a:t>
            </a:r>
            <a:endParaRPr lang="en-US" sz="3200">
              <a:solidFill>
                <a:schemeClr val="bg1"/>
              </a:solidFill>
              <a:latin typeface="Lucida Handwriting" panose="03010101010101010101" pitchFamily="66" charset="0"/>
            </a:endParaRPr>
          </a:p>
          <a:p>
            <a:pPr lvl="1"/>
            <a:r>
              <a:rPr lang="en-US" sz="3200">
                <a:solidFill>
                  <a:schemeClr val="bg1"/>
                </a:solidFill>
                <a:latin typeface="Lucida Handwriting" panose="03010101010101010101" pitchFamily="66" charset="0"/>
              </a:rPr>
              <a:t>Register select pin</a:t>
            </a:r>
            <a:endParaRPr lang="en-US" sz="3200">
              <a:solidFill>
                <a:schemeClr val="bg1"/>
              </a:solidFill>
              <a:latin typeface="Lucida Handwriting" panose="03010101010101010101" pitchFamily="66" charset="0"/>
            </a:endParaRPr>
          </a:p>
          <a:p>
            <a:pPr lvl="1"/>
            <a:r>
              <a:rPr lang="en-US" sz="3200">
                <a:solidFill>
                  <a:schemeClr val="bg1"/>
                </a:solidFill>
                <a:latin typeface="Lucida Handwriting" panose="03010101010101010101" pitchFamily="66" charset="0"/>
              </a:rPr>
              <a:t>Read and write pin</a:t>
            </a:r>
            <a:endParaRPr lang="en-US" sz="3200">
              <a:solidFill>
                <a:schemeClr val="bg1"/>
              </a:solidFill>
              <a:latin typeface="Lucida Handwriting" panose="03010101010101010101" pitchFamily="66" charset="0"/>
            </a:endParaRPr>
          </a:p>
          <a:p>
            <a:pPr marL="0" indent="0">
              <a:buNone/>
            </a:pPr>
            <a:endParaRPr lang="en-US">
              <a:solidFill>
                <a:schemeClr val="bg1"/>
              </a:solidFill>
              <a:latin typeface="Lucida Handwriting" panose="03010101010101010101" pitchFamily="66"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t="-25000" r="-2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694805"/>
          </a:xfrm>
        </p:spPr>
        <p:txBody>
          <a:bodyPr>
            <a:noAutofit/>
          </a:bodyPr>
          <a:lstStyle/>
          <a:p>
            <a:r>
              <a:rPr lang="en-US">
                <a:solidFill>
                  <a:schemeClr val="bg1"/>
                </a:solidFill>
                <a:latin typeface="Lucida Handwriting" panose="03010101010101010101" pitchFamily="66" charset="0"/>
                <a:sym typeface="+mn-ea"/>
              </a:rPr>
              <a:t>There the time function, range, of the desired time have to be set through pushbutton </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sym typeface="+mn-ea"/>
              </a:rPr>
              <a:t>This information for the timer is to start the operation and it is called the ‘start impulse’ or the ‘trigger’.</a:t>
            </a:r>
            <a:endParaRPr lang="en-US">
              <a:solidFill>
                <a:schemeClr val="bg1"/>
              </a:solidFill>
              <a:latin typeface="Lucida Handwriting" panose="03010101010101010101" pitchFamily="66" charset="0"/>
              <a:sym typeface="+mn-ea"/>
            </a:endParaRPr>
          </a:p>
          <a:p>
            <a:r>
              <a:rPr lang="en-US">
                <a:solidFill>
                  <a:schemeClr val="bg1"/>
                </a:solidFill>
                <a:latin typeface="Lucida Handwriting" panose="03010101010101010101" pitchFamily="66" charset="0"/>
                <a:sym typeface="+mn-ea"/>
              </a:rPr>
              <a:t>Now the timer operates.</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sym typeface="+mn-ea"/>
              </a:rPr>
              <a:t>When the selected time delay is complete,.</a:t>
            </a:r>
            <a:endParaRPr lang="en-US">
              <a:solidFill>
                <a:schemeClr val="bg1"/>
              </a:solidFill>
              <a:latin typeface="Lucida Handwriting" panose="03010101010101010101" pitchFamily="66" charset="0"/>
            </a:endParaRPr>
          </a:p>
          <a:p>
            <a:r>
              <a:rPr lang="en-US">
                <a:solidFill>
                  <a:schemeClr val="bg1"/>
                </a:solidFill>
                <a:latin typeface="Lucida Handwriting" panose="03010101010101010101" pitchFamily="66" charset="0"/>
                <a:sym typeface="+mn-ea"/>
              </a:rPr>
              <a:t>The buzzer device will help you to give an alert to the user. </a:t>
            </a:r>
            <a:endParaRPr lang="en-US">
              <a:solidFill>
                <a:schemeClr val="bg1"/>
              </a:solidFill>
              <a:latin typeface="Lucida Handwriting" panose="03010101010101010101" pitchFamily="66" charset="0"/>
            </a:endParaRPr>
          </a:p>
          <a:p>
            <a:pPr marL="0" indent="0">
              <a:buNone/>
            </a:pPr>
            <a:endParaRPr lang="en-US">
              <a:solidFill>
                <a:schemeClr val="bg1"/>
              </a:solidFill>
              <a:latin typeface="Lucida Handwriting" panose="03010101010101010101" pitchFamily="66" charset="0"/>
              <a:sym typeface="+mn-ea"/>
            </a:endParaRPr>
          </a:p>
          <a:p>
            <a:endParaRPr lang="en-US">
              <a:solidFill>
                <a:schemeClr val="bg1"/>
              </a:solidFill>
              <a:latin typeface="Lucida Handwriting" panose="03010101010101010101" pitchFamily="66"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096000"/>
            <a:ext cx="8229600" cy="762000"/>
          </a:xfrm>
        </p:spPr>
        <p:txBody>
          <a:bodyPr>
            <a:normAutofit fontScale="90000"/>
          </a:bodyPr>
          <a:lstStyle/>
          <a:p>
            <a:pPr algn="l"/>
            <a:r>
              <a:rPr lang="en-US" sz="5600" b="1" u="sng">
                <a:solidFill>
                  <a:srgbClr val="66FFFF"/>
                </a:solidFill>
                <a:latin typeface="Brush Script MT" panose="03060802040406070304" pitchFamily="66" charset="0"/>
              </a:rPr>
              <a:t>Model:</a:t>
            </a:r>
            <a:endParaRPr lang="en-US" sz="5600" u="sng">
              <a:solidFill>
                <a:srgbClr val="66FFFF"/>
              </a:solidFill>
            </a:endParaRPr>
          </a:p>
        </p:txBody>
      </p:sp>
      <p:sp>
        <p:nvSpPr>
          <p:cNvPr id="7" name="TextBox 6"/>
          <p:cNvSpPr txBox="1"/>
          <p:nvPr/>
        </p:nvSpPr>
        <p:spPr>
          <a:xfrm>
            <a:off x="0" y="5791200"/>
            <a:ext cx="9144000" cy="3683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panose="020F0502020204030204"/>
                <a:ea typeface="Arial" panose="020B0604020202020204" pitchFamily="34" charset="0"/>
                <a:cs typeface="Arial" panose="020B0604020202020204" pitchFamily="34" charset="0"/>
                <a:sym typeface="Wingdings" panose="05000000000000000000"/>
              </a:defRPr>
            </a:lvl9pPr>
          </a:lstStyle>
          <a:p>
            <a:endParaRPr lang="en-US"/>
          </a:p>
        </p:txBody>
      </p:sp>
      <p:pic>
        <p:nvPicPr>
          <p:cNvPr id="10" name="Picture 10" descr="Countdown Timer (2)"/>
          <p:cNvPicPr>
            <a:picLocks noGrp="1" noChangeAspect="1"/>
          </p:cNvPicPr>
          <p:nvPr>
            <p:ph idx="1"/>
          </p:nvPr>
        </p:nvPicPr>
        <p:blipFill>
          <a:blip r:embed="rId2"/>
          <a:srcRect l="25307" r="25669"/>
          <a:stretch>
            <a:fillRect/>
          </a:stretch>
        </p:blipFill>
        <p:spPr>
          <a:xfrm>
            <a:off x="304800" y="159385"/>
            <a:ext cx="8229600" cy="5385435"/>
          </a:xfrm>
          <a:prstGeom prst="rect">
            <a:avLst/>
          </a:prstGeom>
          <a:ln>
            <a:noFill/>
          </a:ln>
          <a:effectLst>
            <a:outerShdw blurRad="190500" algn="tl" rotWithShape="0">
              <a:srgbClr val="000000">
                <a:alpha val="70000"/>
              </a:srgbClr>
            </a:outerShdw>
          </a:effectLst>
        </p:spPr>
      </p:pic>
      <p:sp>
        <p:nvSpPr>
          <p:cNvPr id="4" name="Text Box 3"/>
          <p:cNvSpPr txBox="1"/>
          <p:nvPr/>
        </p:nvSpPr>
        <p:spPr>
          <a:xfrm>
            <a:off x="0" y="5791200"/>
            <a:ext cx="899160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hlinkClick r:id="rId3" action="ppaction://hlinkfile"/>
              </a:rPr>
              <a:t>https://www.tinkercad.com/things/dIw5qTKL6TC-countdown-timer/editel</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2759710" cy="838200"/>
          </a:xfrm>
        </p:spPr>
        <p:txBody>
          <a:bodyPr>
            <a:noAutofit/>
          </a:bodyPr>
          <a:lstStyle/>
          <a:p>
            <a:pPr algn="l"/>
            <a:r>
              <a:rPr lang="en-US" sz="5000" b="1" u="sng">
                <a:solidFill>
                  <a:srgbClr val="66FFFF"/>
                </a:solidFill>
                <a:latin typeface="Brush Script MT" panose="03060802040406070304" pitchFamily="66" charset="0"/>
              </a:rPr>
              <a:t>Advantages</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p:txBody>
          <a:bodyPr>
            <a:normAutofit/>
          </a:bodyPr>
          <a:lstStyle/>
          <a:p>
            <a:r>
              <a:rPr lang="en-US" dirty="0">
                <a:solidFill>
                  <a:schemeClr val="bg1"/>
                </a:solidFill>
                <a:latin typeface="Lucida Handwriting" panose="03010101010101010101" pitchFamily="66" charset="0"/>
              </a:rPr>
              <a:t>Timer switch will allow us to save unnecessary energy which is being wasted .</a:t>
            </a:r>
            <a:endParaRPr lang="en-US" dirty="0">
              <a:solidFill>
                <a:schemeClr val="bg1"/>
              </a:solidFill>
              <a:latin typeface="Lucida Handwriting" panose="03010101010101010101" pitchFamily="66"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q3.jpg"/>
          <p:cNvPicPr>
            <a:picLocks noChangeAspect="1"/>
          </p:cNvPicPr>
          <p:nvPr/>
        </p:nvPicPr>
        <p:blipFill>
          <a:blip r:embed="rId1"/>
          <a:srcRect b="9821"/>
          <a:stretch>
            <a:fillRect/>
          </a:stretch>
        </p:blipFill>
        <p:spPr>
          <a:xfrm>
            <a:off x="0" y="0"/>
            <a:ext cx="9001156" cy="6868342"/>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560" y="-317"/>
            <a:ext cx="8229600" cy="1143000"/>
          </a:xfrm>
        </p:spPr>
        <p:txBody>
          <a:bodyPr/>
          <a:lstStyle/>
          <a:p>
            <a:pPr algn="l">
              <a:buClrTx/>
              <a:buSzTx/>
              <a:buFontTx/>
            </a:pPr>
            <a:r>
              <a:rPr lang="en-US" sz="5000" b="1" u="sng">
                <a:solidFill>
                  <a:srgbClr val="66FFFF"/>
                </a:solidFill>
                <a:latin typeface="Agency FB" panose="020B0503020202020204" charset="0"/>
                <a:cs typeface="Agency FB" panose="020B0503020202020204" charset="0"/>
              </a:rPr>
              <a:t>ALARM</a:t>
            </a:r>
            <a:endParaRPr lang="en-US" sz="5000" b="1" u="sng">
              <a:solidFill>
                <a:srgbClr val="66FFFF"/>
              </a:solidFill>
              <a:latin typeface="Agency FB" panose="020B0503020202020204" charset="0"/>
              <a:cs typeface="Agency FB" panose="020B0503020202020204" charset="0"/>
            </a:endParaRPr>
          </a:p>
        </p:txBody>
      </p:sp>
      <p:sp>
        <p:nvSpPr>
          <p:cNvPr id="5" name="Content Placeholder 4"/>
          <p:cNvSpPr>
            <a:spLocks noGrp="1"/>
          </p:cNvSpPr>
          <p:nvPr>
            <p:ph sz="half" idx="1"/>
          </p:nvPr>
        </p:nvSpPr>
        <p:spPr>
          <a:xfrm>
            <a:off x="0" y="1485265"/>
            <a:ext cx="4038600" cy="4525963"/>
          </a:xfrm>
        </p:spPr>
        <p:txBody>
          <a:bodyPr>
            <a:normAutofit/>
          </a:bodyPr>
          <a:lstStyle/>
          <a:p>
            <a:r>
              <a:rPr lang="en-US" sz="2400">
                <a:solidFill>
                  <a:schemeClr val="bg1"/>
                </a:solidFill>
                <a:latin typeface="Lucida Handwriting" panose="03010101010101010101" pitchFamily="66" charset="0"/>
              </a:rPr>
              <a:t>The most common types include an alarm clock that sounds an alarm at a pre-set time, often used to wake a person up or remind them of an event. </a:t>
            </a:r>
            <a:endParaRPr lang="en-US" sz="2400">
              <a:solidFill>
                <a:schemeClr val="bg1"/>
              </a:solidFill>
              <a:latin typeface="Lucida Handwriting" panose="03010101010101010101" pitchFamily="66" charset="0"/>
            </a:endParaRPr>
          </a:p>
          <a:p>
            <a:pPr marL="0" indent="0">
              <a:buNone/>
            </a:pPr>
            <a:endParaRPr lang="en-US" sz="2400">
              <a:solidFill>
                <a:schemeClr val="bg1"/>
              </a:solidFill>
              <a:latin typeface="Lucida Handwriting" panose="03010101010101010101" pitchFamily="66" charset="0"/>
            </a:endParaRPr>
          </a:p>
        </p:txBody>
      </p:sp>
      <p:pic>
        <p:nvPicPr>
          <p:cNvPr id="100" name="Content Placeholder 99"/>
          <p:cNvPicPr>
            <a:picLocks noGrp="1"/>
          </p:cNvPicPr>
          <p:nvPr>
            <p:ph sz="half" idx="2"/>
          </p:nvPr>
        </p:nvPicPr>
        <p:blipFill>
          <a:blip r:embed="rId2"/>
          <a:stretch>
            <a:fillRect/>
          </a:stretch>
        </p:blipFill>
        <p:spPr>
          <a:xfrm>
            <a:off x="4648200" y="1600200"/>
            <a:ext cx="4038600" cy="4526280"/>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l="-24000" r="-24000"/>
          </a:stretch>
        </a:blipFill>
        <a:effectLst/>
      </p:bgPr>
    </p:bg>
    <p:spTree>
      <p:nvGrpSpPr>
        <p:cNvPr id="1" name=""/>
        <p:cNvGrpSpPr/>
        <p:nvPr/>
      </p:nvGrpSpPr>
      <p:grpSpPr>
        <a:xfrm>
          <a:off x="0" y="0"/>
          <a:ext cx="0" cy="0"/>
          <a:chOff x="0" y="0"/>
          <a:chExt cx="0" cy="0"/>
        </a:xfrm>
      </p:grpSpPr>
      <p:sp>
        <p:nvSpPr>
          <p:cNvPr id="4" name="Text Box 3"/>
          <p:cNvSpPr txBox="1"/>
          <p:nvPr/>
        </p:nvSpPr>
        <p:spPr>
          <a:xfrm>
            <a:off x="304800" y="0"/>
            <a:ext cx="220980" cy="68624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rgbClr val="9999FF"/>
                </a:solidFill>
                <a:latin typeface="Algerian" panose="04020705040A02060702" pitchFamily="82" charset="0"/>
                <a:ea typeface="+mj-ea"/>
                <a:cs typeface="+mj-cs"/>
              </a:rPr>
              <a:t>C</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O</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M</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P</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O</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N</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E</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N</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T</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S</a:t>
            </a:r>
            <a:endParaRPr lang="en-US" sz="4400" b="1">
              <a:solidFill>
                <a:srgbClr val="9999FF"/>
              </a:solidFill>
              <a:latin typeface="Algerian" panose="04020705040A02060702" pitchFamily="82" charset="0"/>
              <a:ea typeface="+mj-ea"/>
              <a:cs typeface="+mj-cs"/>
            </a:endParaRPr>
          </a:p>
        </p:txBody>
      </p:sp>
      <p:sp>
        <p:nvSpPr>
          <p:cNvPr id="8" name="Text Box 7"/>
          <p:cNvSpPr txBox="1"/>
          <p:nvPr/>
        </p:nvSpPr>
        <p:spPr>
          <a:xfrm>
            <a:off x="2362200" y="305435"/>
            <a:ext cx="6327140" cy="62478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indent="-742950" algn="l">
              <a:buClrTx/>
              <a:buSzTx/>
              <a:buAutoNum type="arabicPeriod"/>
            </a:pPr>
            <a:r>
              <a:rPr lang="en-US" sz="4000" dirty="0" err="1">
                <a:solidFill>
                  <a:schemeClr val="bg1"/>
                </a:solidFill>
                <a:latin typeface="Algerian" panose="04020705040A02060702" pitchFamily="82" charset="0"/>
              </a:rPr>
              <a:t>ArduINo</a:t>
            </a:r>
            <a:endParaRPr lang="en-US" sz="4000" dirty="0">
              <a:solidFill>
                <a:schemeClr val="bg1"/>
              </a:solidFill>
              <a:latin typeface="Algerian" panose="04020705040A02060702" pitchFamily="82" charset="0"/>
            </a:endParaRPr>
          </a:p>
          <a:p>
            <a:pPr marL="742950" indent="-742950" algn="l">
              <a:buClrTx/>
              <a:buSzTx/>
              <a:buAutoNum type="arabicPeriod"/>
            </a:pPr>
            <a:r>
              <a:rPr lang="en-US" sz="4000" dirty="0">
                <a:solidFill>
                  <a:schemeClr val="bg1"/>
                </a:solidFill>
                <a:latin typeface="Algerian" panose="04020705040A02060702" pitchFamily="82" charset="0"/>
              </a:rPr>
              <a:t>LCD</a:t>
            </a:r>
            <a:endParaRPr lang="en-US" sz="4000" dirty="0">
              <a:solidFill>
                <a:schemeClr val="bg1"/>
              </a:solidFill>
              <a:latin typeface="Algerian" panose="04020705040A02060702" pitchFamily="82" charset="0"/>
            </a:endParaRPr>
          </a:p>
          <a:p>
            <a:pPr marL="742950" indent="-742950" algn="l">
              <a:buClrTx/>
              <a:buSzTx/>
              <a:buAutoNum type="arabicPeriod"/>
            </a:pPr>
            <a:r>
              <a:rPr lang="en-US" sz="4000" dirty="0" err="1">
                <a:solidFill>
                  <a:schemeClr val="bg1"/>
                </a:solidFill>
                <a:latin typeface="Algerian" panose="04020705040A02060702" pitchFamily="82" charset="0"/>
              </a:rPr>
              <a:t>Piezo</a:t>
            </a:r>
            <a:endParaRPr lang="en-US" sz="4000" dirty="0">
              <a:solidFill>
                <a:schemeClr val="bg1"/>
              </a:solidFill>
              <a:latin typeface="Algerian" panose="04020705040A02060702" pitchFamily="82" charset="0"/>
            </a:endParaRPr>
          </a:p>
          <a:p>
            <a:pPr marL="742950" indent="-742950" algn="l">
              <a:buClrTx/>
              <a:buSzTx/>
              <a:buAutoNum type="arabicPeriod"/>
            </a:pPr>
            <a:r>
              <a:rPr lang="en-US" sz="4000" dirty="0">
                <a:solidFill>
                  <a:schemeClr val="bg1"/>
                </a:solidFill>
                <a:latin typeface="Algerian" panose="04020705040A02060702" pitchFamily="82" charset="0"/>
              </a:rPr>
              <a:t>7-Segment Display</a:t>
            </a:r>
            <a:endParaRPr lang="en-US" sz="4000" dirty="0">
              <a:solidFill>
                <a:schemeClr val="bg1"/>
              </a:solidFill>
              <a:latin typeface="Algerian" panose="04020705040A02060702" pitchFamily="82" charset="0"/>
            </a:endParaRPr>
          </a:p>
          <a:p>
            <a:pPr marL="742950" indent="-742950" algn="l">
              <a:buClrTx/>
              <a:buSzTx/>
              <a:buAutoNum type="arabicPeriod"/>
            </a:pPr>
            <a:r>
              <a:rPr lang="en-US" sz="4000" dirty="0">
                <a:solidFill>
                  <a:schemeClr val="bg1"/>
                </a:solidFill>
                <a:latin typeface="Algerian" panose="04020705040A02060702" pitchFamily="82" charset="0"/>
              </a:rPr>
              <a:t>breadboard</a:t>
            </a:r>
            <a:endParaRPr lang="en-US" sz="4000" dirty="0">
              <a:solidFill>
                <a:schemeClr val="bg1"/>
              </a:solidFill>
              <a:latin typeface="Algerian" panose="04020705040A02060702" pitchFamily="82" charset="0"/>
            </a:endParaRPr>
          </a:p>
          <a:p>
            <a:pPr marL="742950" indent="-742950" algn="l">
              <a:buClrTx/>
              <a:buSzTx/>
              <a:buAutoNum type="arabicPeriod"/>
            </a:pPr>
            <a:r>
              <a:rPr lang="en-US" sz="4000" dirty="0">
                <a:solidFill>
                  <a:schemeClr val="bg1"/>
                </a:solidFill>
                <a:latin typeface="Algerian" panose="04020705040A02060702" pitchFamily="82" charset="0"/>
              </a:rPr>
              <a:t>Resistor</a:t>
            </a:r>
            <a:endParaRPr lang="en-US" sz="4000" dirty="0">
              <a:solidFill>
                <a:schemeClr val="bg1"/>
              </a:solidFill>
              <a:latin typeface="Algerian" panose="04020705040A02060702" pitchFamily="82" charset="0"/>
            </a:endParaRPr>
          </a:p>
          <a:p>
            <a:pPr marL="742950" indent="-742950" algn="l">
              <a:buClrTx/>
              <a:buSzTx/>
              <a:buAutoNum type="arabicPeriod"/>
            </a:pPr>
            <a:r>
              <a:rPr lang="en-US" sz="4000" dirty="0">
                <a:solidFill>
                  <a:schemeClr val="bg1"/>
                </a:solidFill>
                <a:latin typeface="Algerian" panose="04020705040A02060702" pitchFamily="82" charset="0"/>
              </a:rPr>
              <a:t>pushbutton</a:t>
            </a:r>
            <a:endParaRPr lang="en-US" sz="4000" dirty="0">
              <a:solidFill>
                <a:schemeClr val="bg1"/>
              </a:solidFill>
              <a:latin typeface="Algerian" panose="04020705040A02060702" pitchFamily="82" charset="0"/>
            </a:endParaRPr>
          </a:p>
          <a:p>
            <a:pPr marL="742950" indent="-742950" algn="l">
              <a:buClrTx/>
              <a:buSzTx/>
              <a:buAutoNum type="arabicPeriod"/>
            </a:pPr>
            <a:r>
              <a:rPr lang="en-US" sz="4000" dirty="0">
                <a:solidFill>
                  <a:schemeClr val="bg1"/>
                </a:solidFill>
                <a:latin typeface="Algerian" panose="04020705040A02060702" pitchFamily="82" charset="0"/>
              </a:rPr>
              <a:t>Slide switch</a:t>
            </a:r>
            <a:endParaRPr lang="en-US" sz="4000" dirty="0">
              <a:solidFill>
                <a:schemeClr val="bg1"/>
              </a:solidFill>
              <a:latin typeface="Algerian" panose="04020705040A02060702" pitchFamily="82" charset="0"/>
            </a:endParaRPr>
          </a:p>
          <a:p>
            <a:pPr marL="742950" indent="-742950" algn="l">
              <a:buClrTx/>
              <a:buSzTx/>
              <a:buAutoNum type="arabicPeriod"/>
            </a:pPr>
            <a:endParaRPr lang="en-US" sz="4000" dirty="0">
              <a:solidFill>
                <a:schemeClr val="bg1"/>
              </a:solidFill>
              <a:latin typeface="Algerian" panose="04020705040A02060702" pitchFamily="82" charset="0"/>
            </a:endParaRPr>
          </a:p>
          <a:p>
            <a:pPr marL="742950" indent="-742950">
              <a:buAutoNum type="arabicPeriod"/>
            </a:pPr>
            <a:endParaRPr lang="en-US" sz="4000" dirty="0">
              <a:solidFill>
                <a:schemeClr val="bg1"/>
              </a:solidFill>
              <a:latin typeface="Algerian" panose="04020705040A02060702" pitchFamily="82" charset="0"/>
            </a:endParaRPr>
          </a:p>
        </p:txBody>
      </p:sp>
      <p:sp>
        <p:nvSpPr>
          <p:cNvPr id="9" name="Text Box 8"/>
          <p:cNvSpPr txBox="1"/>
          <p:nvPr/>
        </p:nvSpPr>
        <p:spPr>
          <a:xfrm>
            <a:off x="1447800" y="1371600"/>
            <a:ext cx="528955" cy="27997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rgbClr val="9999FF"/>
                </a:solidFill>
                <a:latin typeface="Algerian" panose="04020705040A02060702" pitchFamily="82" charset="0"/>
                <a:ea typeface="+mj-ea"/>
                <a:cs typeface="+mj-cs"/>
              </a:rPr>
              <a:t>U</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S</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E</a:t>
            </a:r>
            <a:endParaRPr lang="en-US" sz="4400" b="1">
              <a:solidFill>
                <a:srgbClr val="9999FF"/>
              </a:solidFill>
              <a:latin typeface="Algerian" panose="04020705040A02060702" pitchFamily="82" charset="0"/>
              <a:ea typeface="+mj-ea"/>
              <a:cs typeface="+mj-cs"/>
            </a:endParaRPr>
          </a:p>
          <a:p>
            <a:r>
              <a:rPr lang="en-US" sz="4400" b="1">
                <a:solidFill>
                  <a:srgbClr val="9999FF"/>
                </a:solidFill>
                <a:latin typeface="Algerian" panose="04020705040A02060702" pitchFamily="82" charset="0"/>
                <a:ea typeface="+mj-ea"/>
                <a:cs typeface="+mj-cs"/>
              </a:rPr>
              <a:t>D</a:t>
            </a:r>
            <a:endParaRPr lang="en-US" sz="4400" b="1">
              <a:solidFill>
                <a:srgbClr val="9999FF"/>
              </a:solidFill>
              <a:latin typeface="Algerian" panose="04020705040A02060702" pitchFamily="82" charset="0"/>
              <a:ea typeface="+mj-ea"/>
              <a:cs typeface="+mj-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17"/>
            <a:ext cx="8229600" cy="1143000"/>
          </a:xfrm>
        </p:spPr>
        <p:txBody>
          <a:bodyPr>
            <a:normAutofit/>
          </a:bodyPr>
          <a:lstStyle/>
          <a:p>
            <a:pPr algn="l"/>
            <a:r>
              <a:rPr lang="en-US" sz="5000" b="1" u="sng">
                <a:solidFill>
                  <a:srgbClr val="66FFFF"/>
                </a:solidFill>
                <a:latin typeface="Brush Script MT" panose="03060802040406070304" pitchFamily="66" charset="0"/>
                <a:sym typeface="+mn-ea"/>
              </a:rPr>
              <a:t>Arduino </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sz="half" idx="1"/>
          </p:nvPr>
        </p:nvSpPr>
        <p:spPr>
          <a:xfrm>
            <a:off x="0" y="1219200"/>
            <a:ext cx="4511040" cy="4526280"/>
          </a:xfrm>
        </p:spPr>
        <p:txBody>
          <a:bodyPr>
            <a:noAutofit/>
          </a:bodyPr>
          <a:lstStyle/>
          <a:p>
            <a:r>
              <a:rPr lang="en-US" sz="2400">
                <a:solidFill>
                  <a:schemeClr val="bg1"/>
                </a:solidFill>
                <a:latin typeface="Lucida Handwriting" panose="03010101010101010101" pitchFamily="66" charset="0"/>
              </a:rPr>
              <a:t>Arduino is an open-source electronics platform based on easy-to-use hardware and software. </a:t>
            </a:r>
            <a:endParaRPr lang="en-US" sz="2400">
              <a:solidFill>
                <a:schemeClr val="bg1"/>
              </a:solidFill>
              <a:latin typeface="Lucida Handwriting" panose="03010101010101010101" pitchFamily="66" charset="0"/>
            </a:endParaRPr>
          </a:p>
          <a:p>
            <a:r>
              <a:rPr lang="en-US" sz="2400">
                <a:solidFill>
                  <a:schemeClr val="bg1"/>
                </a:solidFill>
                <a:latin typeface="Lucida Handwriting" panose="03010101010101010101" pitchFamily="66" charset="0"/>
              </a:rPr>
              <a:t>Arduino boards are able to read inputs - light on a sensor, a finger on a button, or a Twitter message - and turn it into an output - activating a motor, turning on an LED, publishing something online.</a:t>
            </a:r>
            <a:endParaRPr lang="en-US" sz="2400">
              <a:solidFill>
                <a:schemeClr val="bg1"/>
              </a:solidFill>
              <a:latin typeface="Lucida Handwriting" panose="03010101010101010101" pitchFamily="66" charset="0"/>
            </a:endParaRPr>
          </a:p>
        </p:txBody>
      </p:sp>
      <p:pic>
        <p:nvPicPr>
          <p:cNvPr id="13" name="Picture 3" descr="IMG_256"/>
          <p:cNvPicPr>
            <a:picLocks noGrp="1" noChangeAspect="1"/>
          </p:cNvPicPr>
          <p:nvPr>
            <p:ph sz="half" idx="2"/>
          </p:nvPr>
        </p:nvPicPr>
        <p:blipFill>
          <a:blip r:embed="rId2"/>
          <a:stretch>
            <a:fillRect/>
          </a:stretch>
        </p:blipFill>
        <p:spPr>
          <a:xfrm>
            <a:off x="5029200" y="2362200"/>
            <a:ext cx="3883025" cy="2748915"/>
          </a:xfrm>
          <a:prstGeom prst="rect">
            <a:avLst/>
          </a:prstGeom>
          <a:noFill/>
          <a:ln w="9525">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17"/>
            <a:ext cx="8229600" cy="1143000"/>
          </a:xfrm>
        </p:spPr>
        <p:txBody>
          <a:bodyPr>
            <a:normAutofit/>
          </a:bodyPr>
          <a:lstStyle/>
          <a:p>
            <a:pPr algn="l"/>
            <a:r>
              <a:rPr lang="en-US" sz="5000" b="1" u="sng">
                <a:solidFill>
                  <a:srgbClr val="66FFFF"/>
                </a:solidFill>
                <a:latin typeface="Brush Script MT" panose="03060802040406070304" pitchFamily="66" charset="0"/>
                <a:sym typeface="+mn-ea"/>
              </a:rPr>
              <a:t>LCD</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sz="half" idx="1"/>
          </p:nvPr>
        </p:nvSpPr>
        <p:spPr>
          <a:xfrm>
            <a:off x="0" y="1219200"/>
            <a:ext cx="4318635" cy="4526280"/>
          </a:xfrm>
        </p:spPr>
        <p:txBody>
          <a:bodyPr>
            <a:normAutofit/>
          </a:bodyPr>
          <a:lstStyle/>
          <a:p>
            <a:r>
              <a:rPr lang="en-US" sz="2400">
                <a:solidFill>
                  <a:schemeClr val="bg1"/>
                </a:solidFill>
                <a:latin typeface="Lucida Handwriting" panose="03010101010101010101" pitchFamily="66" charset="0"/>
              </a:rPr>
              <a:t>LCDs are commonly used for portable electronic games, as viewfinders for digital cameras and camcorders, in video projection systems, for electronic billboards, as monitors for computers, and in flat-panel televisions.</a:t>
            </a:r>
            <a:endParaRPr lang="en-US" sz="2400">
              <a:solidFill>
                <a:schemeClr val="bg1"/>
              </a:solidFill>
              <a:latin typeface="Lucida Handwriting" panose="03010101010101010101" pitchFamily="66" charset="0"/>
            </a:endParaRPr>
          </a:p>
        </p:txBody>
      </p:sp>
      <p:pic>
        <p:nvPicPr>
          <p:cNvPr id="22" name="Picture 12" descr="IMG_256"/>
          <p:cNvPicPr>
            <a:picLocks noGrp="1" noChangeAspect="1"/>
          </p:cNvPicPr>
          <p:nvPr>
            <p:ph sz="half" idx="2"/>
          </p:nvPr>
        </p:nvPicPr>
        <p:blipFill>
          <a:blip r:embed="rId2"/>
          <a:stretch>
            <a:fillRect/>
          </a:stretch>
        </p:blipFill>
        <p:spPr>
          <a:xfrm>
            <a:off x="4648200" y="2447290"/>
            <a:ext cx="4038600" cy="1963420"/>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903345" cy="914400"/>
          </a:xfrm>
        </p:spPr>
        <p:txBody>
          <a:bodyPr>
            <a:normAutofit/>
          </a:bodyPr>
          <a:lstStyle/>
          <a:p>
            <a:pPr algn="l"/>
            <a:r>
              <a:rPr lang="en-US" sz="5000" b="1" u="sng">
                <a:solidFill>
                  <a:srgbClr val="66FFFF"/>
                </a:solidFill>
                <a:latin typeface="Brush Script MT" panose="03060802040406070304" pitchFamily="66" charset="0"/>
                <a:sym typeface="+mn-ea"/>
              </a:rPr>
              <a:t>Piezo</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a:xfrm>
            <a:off x="0" y="1524000"/>
            <a:ext cx="4606925" cy="4526280"/>
          </a:xfrm>
        </p:spPr>
        <p:txBody>
          <a:bodyPr>
            <a:normAutofit lnSpcReduction="10000"/>
          </a:bodyPr>
          <a:lstStyle/>
          <a:p>
            <a:r>
              <a:rPr lang="en-US" sz="2400">
                <a:solidFill>
                  <a:schemeClr val="bg1"/>
                </a:solidFill>
                <a:latin typeface="Lucida Handwriting" panose="03010101010101010101" pitchFamily="66" charset="0"/>
              </a:rPr>
              <a:t>A piezoelectric microphone is used in these devices to detect pressure variations in sound waves, which can then be converted to an electrical signal for processing. </a:t>
            </a:r>
            <a:endParaRPr lang="en-US" sz="2400">
              <a:solidFill>
                <a:schemeClr val="bg1"/>
              </a:solidFill>
              <a:latin typeface="Lucida Handwriting" panose="03010101010101010101" pitchFamily="66" charset="0"/>
            </a:endParaRPr>
          </a:p>
          <a:p>
            <a:r>
              <a:rPr lang="en-US" sz="2400">
                <a:solidFill>
                  <a:schemeClr val="bg1"/>
                </a:solidFill>
                <a:latin typeface="Lucida Handwriting" panose="03010101010101010101" pitchFamily="66" charset="0"/>
              </a:rPr>
              <a:t>One of the simplest applications for piezoelectricity is the electric cigarette lighter.</a:t>
            </a:r>
            <a:endParaRPr lang="en-US" sz="2400">
              <a:solidFill>
                <a:schemeClr val="bg1"/>
              </a:solidFill>
              <a:latin typeface="Lucida Handwriting" panose="03010101010101010101" pitchFamily="66" charset="0"/>
            </a:endParaRPr>
          </a:p>
        </p:txBody>
      </p:sp>
      <p:pic>
        <p:nvPicPr>
          <p:cNvPr id="16" name="Picture 6" descr="IMG_256"/>
          <p:cNvPicPr>
            <a:picLocks noGrp="1" noChangeAspect="1"/>
          </p:cNvPicPr>
          <p:nvPr>
            <p:ph sz="half" idx="2"/>
          </p:nvPr>
        </p:nvPicPr>
        <p:blipFill>
          <a:blip r:embed="rId2"/>
          <a:srcRect l="18084" t="2226" r="17472" b="17516"/>
          <a:stretch>
            <a:fillRect/>
          </a:stretch>
        </p:blipFill>
        <p:spPr>
          <a:xfrm>
            <a:off x="4648200" y="2286000"/>
            <a:ext cx="4079875" cy="2719705"/>
          </a:xfrm>
          <a:prstGeom prst="rect">
            <a:avLst/>
          </a:prstGeom>
          <a:noFill/>
          <a:ln w="9525">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07865" cy="914400"/>
          </a:xfrm>
        </p:spPr>
        <p:txBody>
          <a:bodyPr>
            <a:normAutofit fontScale="90000"/>
          </a:bodyPr>
          <a:lstStyle/>
          <a:p>
            <a:pPr algn="l"/>
            <a:r>
              <a:rPr lang="en-US" sz="5000" b="1" u="sng">
                <a:solidFill>
                  <a:srgbClr val="66FFFF"/>
                </a:solidFill>
                <a:latin typeface="Brush Script MT" panose="03060802040406070304" pitchFamily="66" charset="0"/>
                <a:sym typeface="+mn-ea"/>
              </a:rPr>
              <a:t>7-Segment Display </a:t>
            </a:r>
            <a:endParaRPr lang="en-US" sz="5000" b="1" u="sng">
              <a:solidFill>
                <a:srgbClr val="66FFFF"/>
              </a:solidFill>
              <a:latin typeface="Brush Script MT" panose="03060802040406070304" pitchFamily="66" charset="0"/>
            </a:endParaRPr>
          </a:p>
        </p:txBody>
      </p:sp>
      <p:sp>
        <p:nvSpPr>
          <p:cNvPr id="3" name="Content Placeholder 2"/>
          <p:cNvSpPr>
            <a:spLocks noGrp="1"/>
          </p:cNvSpPr>
          <p:nvPr>
            <p:ph idx="1"/>
          </p:nvPr>
        </p:nvSpPr>
        <p:spPr>
          <a:xfrm>
            <a:off x="0" y="1447800"/>
            <a:ext cx="4911725" cy="4526280"/>
          </a:xfrm>
        </p:spPr>
        <p:txBody>
          <a:bodyPr>
            <a:normAutofit fontScale="90000" lnSpcReduction="20000"/>
          </a:bodyPr>
          <a:lstStyle/>
          <a:p>
            <a:r>
              <a:rPr lang="en-US" sz="2400">
                <a:solidFill>
                  <a:schemeClr val="bg1"/>
                </a:solidFill>
                <a:latin typeface="Lucida Handwriting" panose="03010101010101010101" pitchFamily="66" charset="0"/>
                <a:sym typeface="+mn-ea"/>
              </a:rPr>
              <a:t>A seven-segment display is a form of electronic display device for displaying decimal numerals that is an alternative to the more complex dot matrix displays.</a:t>
            </a:r>
            <a:endParaRPr lang="en-US" sz="2400">
              <a:solidFill>
                <a:schemeClr val="bg1"/>
              </a:solidFill>
              <a:latin typeface="Lucida Handwriting" panose="03010101010101010101" pitchFamily="66" charset="0"/>
              <a:sym typeface="+mn-ea"/>
            </a:endParaRPr>
          </a:p>
          <a:p>
            <a:r>
              <a:rPr lang="en-US" sz="2400">
                <a:solidFill>
                  <a:schemeClr val="bg1"/>
                </a:solidFill>
                <a:latin typeface="Lucida Handwriting" panose="03010101010101010101" pitchFamily="66" charset="0"/>
                <a:sym typeface="+mn-ea"/>
              </a:rPr>
              <a:t>Seven-segment displays are widely used in digital clocks, electronic meters, basic calculators, and other electronic devices that display numerical information.</a:t>
            </a:r>
            <a:endParaRPr lang="en-US" sz="2400">
              <a:solidFill>
                <a:schemeClr val="bg1"/>
              </a:solidFill>
              <a:latin typeface="Lucida Handwriting" panose="03010101010101010101" pitchFamily="66" charset="0"/>
            </a:endParaRPr>
          </a:p>
        </p:txBody>
      </p:sp>
      <p:pic>
        <p:nvPicPr>
          <p:cNvPr id="17" name="Picture 7" descr="IMG_256"/>
          <p:cNvPicPr>
            <a:picLocks noGrp="1" noChangeAspect="1"/>
          </p:cNvPicPr>
          <p:nvPr>
            <p:ph sz="half" idx="2"/>
          </p:nvPr>
        </p:nvPicPr>
        <p:blipFill>
          <a:blip r:embed="rId2"/>
          <a:stretch>
            <a:fillRect/>
          </a:stretch>
        </p:blipFill>
        <p:spPr>
          <a:xfrm>
            <a:off x="5410200" y="2286000"/>
            <a:ext cx="2857500" cy="2581275"/>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AS_NET" val="3.1.19"/>
  <p:tag name="AS_OS" val="Unix 5.11.0.1028"/>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5482</Words>
  <Application>WPS Presentation</Application>
  <PresentationFormat>On-screen Show (4:3)</PresentationFormat>
  <Paragraphs>211</Paragraphs>
  <Slides>34</Slides>
  <Notes>0</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34</vt:i4>
      </vt:variant>
    </vt:vector>
  </HeadingPairs>
  <TitlesOfParts>
    <vt:vector size="51" baseType="lpstr">
      <vt:lpstr>Arial</vt:lpstr>
      <vt:lpstr>SimSun</vt:lpstr>
      <vt:lpstr>Wingdings</vt:lpstr>
      <vt:lpstr>Algerian</vt:lpstr>
      <vt:lpstr>Agency FB</vt:lpstr>
      <vt:lpstr>Lucida Handwriting</vt:lpstr>
      <vt:lpstr>Brush Script MT</vt:lpstr>
      <vt:lpstr>Calibri</vt:lpstr>
      <vt:lpstr>Microsoft YaHei</vt:lpstr>
      <vt:lpstr>Arial Unicode MS</vt:lpstr>
      <vt:lpstr>Centaur</vt:lpstr>
      <vt:lpstr>Calibri</vt:lpstr>
      <vt:lpstr>Wingdings</vt:lpstr>
      <vt:lpstr>Office Theme</vt:lpstr>
      <vt:lpstr>Office Theme</vt:lpstr>
      <vt:lpstr>Office Theme</vt:lpstr>
      <vt:lpstr>Office Theme</vt:lpstr>
      <vt:lpstr>DIGITAL  STOPWATCH</vt:lpstr>
      <vt:lpstr>STOPWATCH</vt:lpstr>
      <vt:lpstr>TIMER</vt:lpstr>
      <vt:lpstr>ALARM</vt:lpstr>
      <vt:lpstr>PowerPoint 演示文稿</vt:lpstr>
      <vt:lpstr>Arduino </vt:lpstr>
      <vt:lpstr>LCD</vt:lpstr>
      <vt:lpstr>Piezo</vt:lpstr>
      <vt:lpstr>7-Segment Display </vt:lpstr>
      <vt:lpstr>Breadboard</vt:lpstr>
      <vt:lpstr>PowerPoint 演示文稿</vt:lpstr>
      <vt:lpstr>STOPWATCH</vt:lpstr>
      <vt:lpstr>Components used</vt:lpstr>
      <vt:lpstr>Schematic Model:</vt:lpstr>
      <vt:lpstr>Principle:</vt:lpstr>
      <vt:lpstr>Working:</vt:lpstr>
      <vt:lpstr>PowerPoint 演示文稿</vt:lpstr>
      <vt:lpstr>PowerPoint 演示文稿</vt:lpstr>
      <vt:lpstr>Model:</vt:lpstr>
      <vt:lpstr>Advantages</vt:lpstr>
      <vt:lpstr>ALARM</vt:lpstr>
      <vt:lpstr>Components used</vt:lpstr>
      <vt:lpstr>Schematic Model:</vt:lpstr>
      <vt:lpstr>Principle:</vt:lpstr>
      <vt:lpstr>Model:</vt:lpstr>
      <vt:lpstr>TIMER</vt:lpstr>
      <vt:lpstr>Components used</vt:lpstr>
      <vt:lpstr>Schematic Model:</vt:lpstr>
      <vt:lpstr>Principle:</vt:lpstr>
      <vt:lpstr>Working:</vt:lpstr>
      <vt:lpstr>PowerPoint 演示文稿</vt:lpstr>
      <vt:lpstr>Model:</vt:lpstr>
      <vt:lpstr>Advantages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STOPWATCH</dc:title>
  <dc:creator>H.P</dc:creator>
  <cp:lastModifiedBy>Sidesh Sundar</cp:lastModifiedBy>
  <cp:revision>18</cp:revision>
  <cp:lastPrinted>2022-02-07T09:02:00Z</cp:lastPrinted>
  <dcterms:created xsi:type="dcterms:W3CDTF">2022-02-07T09:02:00Z</dcterms:created>
  <dcterms:modified xsi:type="dcterms:W3CDTF">2022-02-08T06:31:13Z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C7F750B258B844CDA4691CA7FBAD4805</vt:lpwstr>
  </property>
  <property fmtid="{D5CDD505-2E9C-101B-9397-08002B2CF9AE}" pid="3" name="KSOProductBuildVer">
    <vt:lpwstr>1033-11.2.0.10311</vt:lpwstr>
  </property>
</Properties>
</file>