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796" r:id="rId1"/>
  </p:sldMasterIdLst>
  <p:notesMasterIdLst>
    <p:notesMasterId r:id="rId16"/>
  </p:notesMasterIdLst>
  <p:handoutMasterIdLst>
    <p:handoutMasterId r:id="rId17"/>
  </p:handoutMasterIdLst>
  <p:sldIdLst>
    <p:sldId id="293" r:id="rId2"/>
    <p:sldId id="568" r:id="rId3"/>
    <p:sldId id="570" r:id="rId4"/>
    <p:sldId id="531" r:id="rId5"/>
    <p:sldId id="530" r:id="rId6"/>
    <p:sldId id="555" r:id="rId7"/>
    <p:sldId id="561" r:id="rId8"/>
    <p:sldId id="566" r:id="rId9"/>
    <p:sldId id="573" r:id="rId10"/>
    <p:sldId id="560" r:id="rId11"/>
    <p:sldId id="567" r:id="rId12"/>
    <p:sldId id="559" r:id="rId13"/>
    <p:sldId id="569" r:id="rId14"/>
    <p:sldId id="571" r:id="rId15"/>
  </p:sldIdLst>
  <p:sldSz cx="9144000" cy="5143500" type="screen16x9"/>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6" userDrawn="1">
          <p15:clr>
            <a:srgbClr val="A4A3A4"/>
          </p15:clr>
        </p15:guide>
        <p15:guide id="2" pos="5216" userDrawn="1">
          <p15:clr>
            <a:srgbClr val="A4A3A4"/>
          </p15:clr>
        </p15:guide>
        <p15:guide id="3" orient="horz" pos="2916" userDrawn="1">
          <p15:clr>
            <a:srgbClr val="A4A3A4"/>
          </p15:clr>
        </p15:guide>
        <p15:guide id="4" orient="horz" pos="1121" userDrawn="1">
          <p15:clr>
            <a:srgbClr val="A4A3A4"/>
          </p15:clr>
        </p15:guide>
        <p15:guide id="5" orient="horz" pos="3204">
          <p15:clr>
            <a:srgbClr val="A4A3A4"/>
          </p15:clr>
        </p15:guide>
        <p15:guide id="6" orient="horz" pos="420">
          <p15:clr>
            <a:srgbClr val="A4A3A4"/>
          </p15:clr>
        </p15:guide>
        <p15:guide id="7" orient="horz" pos="372">
          <p15:clr>
            <a:srgbClr val="A4A3A4"/>
          </p15:clr>
        </p15:guide>
        <p15:guide id="8" orient="horz" pos="684" userDrawn="1">
          <p15:clr>
            <a:srgbClr val="A4A3A4"/>
          </p15:clr>
        </p15:guide>
        <p15:guide id="10" pos="158" userDrawn="1">
          <p15:clr>
            <a:srgbClr val="A4A3A4"/>
          </p15:clr>
        </p15:guide>
        <p15:guide id="11" pos="216" userDrawn="1">
          <p15:clr>
            <a:srgbClr val="A4A3A4"/>
          </p15:clr>
        </p15:guide>
        <p15:guide id="12" pos="74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AC8"/>
    <a:srgbClr val="008DB4"/>
    <a:srgbClr val="00708E"/>
    <a:srgbClr val="002A36"/>
    <a:srgbClr val="006682"/>
    <a:srgbClr val="00808A"/>
    <a:srgbClr val="006986"/>
    <a:srgbClr val="0035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8" autoAdjust="0"/>
    <p:restoredTop sz="95072" autoAdjust="0"/>
  </p:normalViewPr>
  <p:slideViewPr>
    <p:cSldViewPr snapToGrid="0">
      <p:cViewPr varScale="1">
        <p:scale>
          <a:sx n="106" d="100"/>
          <a:sy n="106" d="100"/>
        </p:scale>
        <p:origin x="342" y="126"/>
      </p:cViewPr>
      <p:guideLst>
        <p:guide orient="horz" pos="2346"/>
        <p:guide pos="5216"/>
        <p:guide orient="horz" pos="2916"/>
        <p:guide orient="horz" pos="1121"/>
        <p:guide orient="horz" pos="3204"/>
        <p:guide orient="horz" pos="420"/>
        <p:guide orient="horz" pos="372"/>
        <p:guide orient="horz" pos="684"/>
        <p:guide pos="158"/>
        <p:guide pos="216"/>
        <p:guide pos="748"/>
      </p:guideLst>
    </p:cSldViewPr>
  </p:slideViewPr>
  <p:outlineViewPr>
    <p:cViewPr>
      <p:scale>
        <a:sx n="33" d="100"/>
        <a:sy n="33" d="100"/>
      </p:scale>
      <p:origin x="0" y="-8456"/>
    </p:cViewPr>
  </p:outlineViewPr>
  <p:notesTextViewPr>
    <p:cViewPr>
      <p:scale>
        <a:sx n="1" d="1"/>
        <a:sy n="1" d="1"/>
      </p:scale>
      <p:origin x="0" y="0"/>
    </p:cViewPr>
  </p:notesTextViewPr>
  <p:sorterViewPr>
    <p:cViewPr>
      <p:scale>
        <a:sx n="110" d="100"/>
        <a:sy n="110" d="100"/>
      </p:scale>
      <p:origin x="0" y="0"/>
    </p:cViewPr>
  </p:sorterViewPr>
  <p:notesViewPr>
    <p:cSldViewPr snapToGrid="0">
      <p:cViewPr>
        <p:scale>
          <a:sx n="264" d="100"/>
          <a:sy n="264" d="100"/>
        </p:scale>
        <p:origin x="-1638" y="-59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27F2BC-B88A-4795-8F7C-C88B963BB8FB}"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CA"/>
        </a:p>
      </dgm:t>
    </dgm:pt>
    <dgm:pt modelId="{35F9015F-1BB1-45FA-ACF6-05F72CF6C456}">
      <dgm:prSet phldrT="[Text]" custT="1"/>
      <dgm:spPr/>
      <dgm:t>
        <a:bodyPr/>
        <a:lstStyle/>
        <a:p>
          <a:pPr>
            <a:buFont typeface="Wingdings" panose="05000000000000000000" pitchFamily="2" charset="2"/>
            <a:buChar char="§"/>
          </a:pPr>
          <a:r>
            <a:rPr lang="en-US" sz="1200" b="1" dirty="0"/>
            <a:t>Analyze using Decision tree &amp; Random forest classification models using unbalanced data</a:t>
          </a:r>
          <a:endParaRPr lang="en-CA" sz="1200" b="1" dirty="0"/>
        </a:p>
      </dgm:t>
    </dgm:pt>
    <dgm:pt modelId="{642B7F59-790F-4F8E-8F86-6A201A7CF47E}" type="parTrans" cxnId="{59D76DF7-A01A-4931-A1FB-2E05A003253C}">
      <dgm:prSet/>
      <dgm:spPr/>
      <dgm:t>
        <a:bodyPr/>
        <a:lstStyle/>
        <a:p>
          <a:endParaRPr lang="en-CA"/>
        </a:p>
      </dgm:t>
    </dgm:pt>
    <dgm:pt modelId="{B7053FDC-EE4D-4481-AE91-039948D8C4CD}" type="sibTrans" cxnId="{59D76DF7-A01A-4931-A1FB-2E05A003253C}">
      <dgm:prSet/>
      <dgm:spPr/>
      <dgm:t>
        <a:bodyPr/>
        <a:lstStyle/>
        <a:p>
          <a:endParaRPr lang="en-CA"/>
        </a:p>
      </dgm:t>
    </dgm:pt>
    <dgm:pt modelId="{E40B3D93-110A-4525-9C7C-89BE2E4F4E79}">
      <dgm:prSet phldrT="[Text]" custT="1"/>
      <dgm:spPr/>
      <dgm:t>
        <a:bodyPr/>
        <a:lstStyle/>
        <a:p>
          <a:r>
            <a:rPr lang="en-US" sz="1200" b="1" dirty="0"/>
            <a:t>Balance dataset &amp; run models</a:t>
          </a:r>
          <a:endParaRPr lang="en-CA" sz="1200" b="1" dirty="0"/>
        </a:p>
      </dgm:t>
    </dgm:pt>
    <dgm:pt modelId="{5AA38E8E-4EB3-4CAA-88E8-0B70A10C8C6F}" type="parTrans" cxnId="{B872655A-36EC-493B-958F-69CC3CEDBE69}">
      <dgm:prSet/>
      <dgm:spPr/>
      <dgm:t>
        <a:bodyPr/>
        <a:lstStyle/>
        <a:p>
          <a:endParaRPr lang="en-CA"/>
        </a:p>
      </dgm:t>
    </dgm:pt>
    <dgm:pt modelId="{E4C11A65-5C23-4C44-985E-F3AF5B48E952}" type="sibTrans" cxnId="{B872655A-36EC-493B-958F-69CC3CEDBE69}">
      <dgm:prSet/>
      <dgm:spPr/>
      <dgm:t>
        <a:bodyPr/>
        <a:lstStyle/>
        <a:p>
          <a:endParaRPr lang="en-CA"/>
        </a:p>
      </dgm:t>
    </dgm:pt>
    <dgm:pt modelId="{336776C5-0B16-442B-BD82-AFD13D6501DF}">
      <dgm:prSet phldrT="[Text]" custT="1"/>
      <dgm:spPr/>
      <dgm:t>
        <a:bodyPr/>
        <a:lstStyle/>
        <a:p>
          <a:pPr>
            <a:buFont typeface="Wingdings" panose="05000000000000000000" pitchFamily="2" charset="2"/>
            <a:buChar char="§"/>
          </a:pPr>
          <a:r>
            <a:rPr lang="en-US" sz="1200" b="1" dirty="0"/>
            <a:t>Data exploration &amp; Feature selection</a:t>
          </a:r>
          <a:endParaRPr lang="en-CA" sz="1200" b="1" dirty="0"/>
        </a:p>
      </dgm:t>
    </dgm:pt>
    <dgm:pt modelId="{18F0E11F-9C80-42B9-92D5-8DB343976392}" type="sibTrans" cxnId="{FE0B16F0-9412-4519-8869-09870FACC92A}">
      <dgm:prSet/>
      <dgm:spPr/>
      <dgm:t>
        <a:bodyPr/>
        <a:lstStyle/>
        <a:p>
          <a:endParaRPr lang="en-CA"/>
        </a:p>
      </dgm:t>
    </dgm:pt>
    <dgm:pt modelId="{23B9A269-5205-4174-910D-5C3BAA592E7F}" type="parTrans" cxnId="{FE0B16F0-9412-4519-8869-09870FACC92A}">
      <dgm:prSet/>
      <dgm:spPr/>
      <dgm:t>
        <a:bodyPr/>
        <a:lstStyle/>
        <a:p>
          <a:endParaRPr lang="en-CA"/>
        </a:p>
      </dgm:t>
    </dgm:pt>
    <dgm:pt modelId="{CD075D52-77B8-4D9F-8B53-AA8F5635E3E8}" type="pres">
      <dgm:prSet presAssocID="{A327F2BC-B88A-4795-8F7C-C88B963BB8FB}" presName="Name0" presStyleCnt="0">
        <dgm:presLayoutVars>
          <dgm:chMax val="7"/>
          <dgm:chPref val="7"/>
          <dgm:dir/>
          <dgm:animLvl val="lvl"/>
        </dgm:presLayoutVars>
      </dgm:prSet>
      <dgm:spPr/>
    </dgm:pt>
    <dgm:pt modelId="{A6B72886-E252-48D9-BE61-7A69D4C5F106}" type="pres">
      <dgm:prSet presAssocID="{336776C5-0B16-442B-BD82-AFD13D6501DF}" presName="Accent1" presStyleCnt="0"/>
      <dgm:spPr/>
    </dgm:pt>
    <dgm:pt modelId="{B0601B8C-3E55-4869-AF5E-CE2F6DD2A963}" type="pres">
      <dgm:prSet presAssocID="{336776C5-0B16-442B-BD82-AFD13D6501DF}" presName="Accent" presStyleLbl="node1" presStyleIdx="0" presStyleCnt="3"/>
      <dgm:spPr/>
    </dgm:pt>
    <dgm:pt modelId="{9BAB51EF-A5E9-4FDF-A0EF-C4B341DDAC44}" type="pres">
      <dgm:prSet presAssocID="{336776C5-0B16-442B-BD82-AFD13D6501DF}" presName="Parent1" presStyleLbl="revTx" presStyleIdx="0" presStyleCnt="3" custLinFactNeighborX="164" custLinFactNeighborY="-32315">
        <dgm:presLayoutVars>
          <dgm:chMax val="1"/>
          <dgm:chPref val="1"/>
          <dgm:bulletEnabled val="1"/>
        </dgm:presLayoutVars>
      </dgm:prSet>
      <dgm:spPr/>
    </dgm:pt>
    <dgm:pt modelId="{575EBFCE-C646-40AD-8262-7A168C8BF6D0}" type="pres">
      <dgm:prSet presAssocID="{35F9015F-1BB1-45FA-ACF6-05F72CF6C456}" presName="Accent2" presStyleCnt="0"/>
      <dgm:spPr/>
    </dgm:pt>
    <dgm:pt modelId="{F52A1E07-B83A-47AF-8BD2-4CB6F2C44DA3}" type="pres">
      <dgm:prSet presAssocID="{35F9015F-1BB1-45FA-ACF6-05F72CF6C456}" presName="Accent" presStyleLbl="node1" presStyleIdx="1" presStyleCnt="3"/>
      <dgm:spPr/>
    </dgm:pt>
    <dgm:pt modelId="{FB5B9371-9404-4BD3-A6D3-3D134A3C2AA2}" type="pres">
      <dgm:prSet presAssocID="{35F9015F-1BB1-45FA-ACF6-05F72CF6C456}" presName="Parent2" presStyleLbl="revTx" presStyleIdx="1" presStyleCnt="3" custScaleX="290352">
        <dgm:presLayoutVars>
          <dgm:chMax val="1"/>
          <dgm:chPref val="1"/>
          <dgm:bulletEnabled val="1"/>
        </dgm:presLayoutVars>
      </dgm:prSet>
      <dgm:spPr/>
    </dgm:pt>
    <dgm:pt modelId="{22D99B50-97AE-40B7-AA49-1D0F26418EB1}" type="pres">
      <dgm:prSet presAssocID="{E40B3D93-110A-4525-9C7C-89BE2E4F4E79}" presName="Accent3" presStyleCnt="0"/>
      <dgm:spPr/>
    </dgm:pt>
    <dgm:pt modelId="{F7921DC8-DD3F-4D54-A0D3-6EB409F604C8}" type="pres">
      <dgm:prSet presAssocID="{E40B3D93-110A-4525-9C7C-89BE2E4F4E79}" presName="Accent" presStyleLbl="node1" presStyleIdx="2" presStyleCnt="3"/>
      <dgm:spPr/>
    </dgm:pt>
    <dgm:pt modelId="{F2317C7B-B024-45FE-AEE2-745A007B8C67}" type="pres">
      <dgm:prSet presAssocID="{E40B3D93-110A-4525-9C7C-89BE2E4F4E79}" presName="Parent3" presStyleLbl="revTx" presStyleIdx="2" presStyleCnt="3">
        <dgm:presLayoutVars>
          <dgm:chMax val="1"/>
          <dgm:chPref val="1"/>
          <dgm:bulletEnabled val="1"/>
        </dgm:presLayoutVars>
      </dgm:prSet>
      <dgm:spPr/>
    </dgm:pt>
  </dgm:ptLst>
  <dgm:cxnLst>
    <dgm:cxn modelId="{7E81500D-6ACF-46EF-9F78-5F4CD3E57BA5}" type="presOf" srcId="{35F9015F-1BB1-45FA-ACF6-05F72CF6C456}" destId="{FB5B9371-9404-4BD3-A6D3-3D134A3C2AA2}" srcOrd="0" destOrd="0" presId="urn:microsoft.com/office/officeart/2009/layout/CircleArrowProcess"/>
    <dgm:cxn modelId="{EB34D61E-9502-41F7-8565-8C865AF8967E}" type="presOf" srcId="{E40B3D93-110A-4525-9C7C-89BE2E4F4E79}" destId="{F2317C7B-B024-45FE-AEE2-745A007B8C67}" srcOrd="0" destOrd="0" presId="urn:microsoft.com/office/officeart/2009/layout/CircleArrowProcess"/>
    <dgm:cxn modelId="{B872655A-36EC-493B-958F-69CC3CEDBE69}" srcId="{A327F2BC-B88A-4795-8F7C-C88B963BB8FB}" destId="{E40B3D93-110A-4525-9C7C-89BE2E4F4E79}" srcOrd="2" destOrd="0" parTransId="{5AA38E8E-4EB3-4CAA-88E8-0B70A10C8C6F}" sibTransId="{E4C11A65-5C23-4C44-985E-F3AF5B48E952}"/>
    <dgm:cxn modelId="{852FCB91-2868-4F61-A88F-BC1D99C80F58}" type="presOf" srcId="{336776C5-0B16-442B-BD82-AFD13D6501DF}" destId="{9BAB51EF-A5E9-4FDF-A0EF-C4B341DDAC44}" srcOrd="0" destOrd="0" presId="urn:microsoft.com/office/officeart/2009/layout/CircleArrowProcess"/>
    <dgm:cxn modelId="{A9E4CDC9-13CA-4859-B86A-76F91F6ED300}" type="presOf" srcId="{A327F2BC-B88A-4795-8F7C-C88B963BB8FB}" destId="{CD075D52-77B8-4D9F-8B53-AA8F5635E3E8}" srcOrd="0" destOrd="0" presId="urn:microsoft.com/office/officeart/2009/layout/CircleArrowProcess"/>
    <dgm:cxn modelId="{FE0B16F0-9412-4519-8869-09870FACC92A}" srcId="{A327F2BC-B88A-4795-8F7C-C88B963BB8FB}" destId="{336776C5-0B16-442B-BD82-AFD13D6501DF}" srcOrd="0" destOrd="0" parTransId="{23B9A269-5205-4174-910D-5C3BAA592E7F}" sibTransId="{18F0E11F-9C80-42B9-92D5-8DB343976392}"/>
    <dgm:cxn modelId="{59D76DF7-A01A-4931-A1FB-2E05A003253C}" srcId="{A327F2BC-B88A-4795-8F7C-C88B963BB8FB}" destId="{35F9015F-1BB1-45FA-ACF6-05F72CF6C456}" srcOrd="1" destOrd="0" parTransId="{642B7F59-790F-4F8E-8F86-6A201A7CF47E}" sibTransId="{B7053FDC-EE4D-4481-AE91-039948D8C4CD}"/>
    <dgm:cxn modelId="{63E2E717-1541-44FB-A8C6-228B617A65E9}" type="presParOf" srcId="{CD075D52-77B8-4D9F-8B53-AA8F5635E3E8}" destId="{A6B72886-E252-48D9-BE61-7A69D4C5F106}" srcOrd="0" destOrd="0" presId="urn:microsoft.com/office/officeart/2009/layout/CircleArrowProcess"/>
    <dgm:cxn modelId="{48DA6FD2-992A-4BBF-B8BE-10A5D20B77C3}" type="presParOf" srcId="{A6B72886-E252-48D9-BE61-7A69D4C5F106}" destId="{B0601B8C-3E55-4869-AF5E-CE2F6DD2A963}" srcOrd="0" destOrd="0" presId="urn:microsoft.com/office/officeart/2009/layout/CircleArrowProcess"/>
    <dgm:cxn modelId="{997BCF4F-A6F3-488A-8DC0-834D53324E8A}" type="presParOf" srcId="{CD075D52-77B8-4D9F-8B53-AA8F5635E3E8}" destId="{9BAB51EF-A5E9-4FDF-A0EF-C4B341DDAC44}" srcOrd="1" destOrd="0" presId="urn:microsoft.com/office/officeart/2009/layout/CircleArrowProcess"/>
    <dgm:cxn modelId="{3AE81138-CA7E-4EE7-9528-BC662118B316}" type="presParOf" srcId="{CD075D52-77B8-4D9F-8B53-AA8F5635E3E8}" destId="{575EBFCE-C646-40AD-8262-7A168C8BF6D0}" srcOrd="2" destOrd="0" presId="urn:microsoft.com/office/officeart/2009/layout/CircleArrowProcess"/>
    <dgm:cxn modelId="{B0D50395-7F28-4F35-9633-215913E381BC}" type="presParOf" srcId="{575EBFCE-C646-40AD-8262-7A168C8BF6D0}" destId="{F52A1E07-B83A-47AF-8BD2-4CB6F2C44DA3}" srcOrd="0" destOrd="0" presId="urn:microsoft.com/office/officeart/2009/layout/CircleArrowProcess"/>
    <dgm:cxn modelId="{254353DE-0C91-46C5-A8AD-737151173808}" type="presParOf" srcId="{CD075D52-77B8-4D9F-8B53-AA8F5635E3E8}" destId="{FB5B9371-9404-4BD3-A6D3-3D134A3C2AA2}" srcOrd="3" destOrd="0" presId="urn:microsoft.com/office/officeart/2009/layout/CircleArrowProcess"/>
    <dgm:cxn modelId="{5CC0C5EE-ABF5-4787-8E6D-66786D76E49C}" type="presParOf" srcId="{CD075D52-77B8-4D9F-8B53-AA8F5635E3E8}" destId="{22D99B50-97AE-40B7-AA49-1D0F26418EB1}" srcOrd="4" destOrd="0" presId="urn:microsoft.com/office/officeart/2009/layout/CircleArrowProcess"/>
    <dgm:cxn modelId="{13153ECF-5D14-4F82-B510-E59F0B8AC2E2}" type="presParOf" srcId="{22D99B50-97AE-40B7-AA49-1D0F26418EB1}" destId="{F7921DC8-DD3F-4D54-A0D3-6EB409F604C8}" srcOrd="0" destOrd="0" presId="urn:microsoft.com/office/officeart/2009/layout/CircleArrowProcess"/>
    <dgm:cxn modelId="{D7831B83-BD3D-4289-972E-C5F862C6AFE8}" type="presParOf" srcId="{CD075D52-77B8-4D9F-8B53-AA8F5635E3E8}" destId="{F2317C7B-B024-45FE-AEE2-745A007B8C67}"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27F2BC-B88A-4795-8F7C-C88B963BB8FB}"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CA"/>
        </a:p>
      </dgm:t>
    </dgm:pt>
    <dgm:pt modelId="{35F9015F-1BB1-45FA-ACF6-05F72CF6C456}">
      <dgm:prSet phldrT="[Text]" custT="1"/>
      <dgm:spPr/>
      <dgm:t>
        <a:bodyPr/>
        <a:lstStyle/>
        <a:p>
          <a:r>
            <a:rPr lang="en-US" sz="1200" b="1" dirty="0"/>
            <a:t>Compare </a:t>
          </a:r>
          <a:r>
            <a:rPr lang="en-US" sz="1200" b="1" dirty="0" err="1"/>
            <a:t>AreaUnderPR</a:t>
          </a:r>
          <a:r>
            <a:rPr lang="en-US" sz="1200" b="1" dirty="0"/>
            <a:t>/AUC for both models</a:t>
          </a:r>
          <a:endParaRPr lang="en-CA" sz="1200" b="1" dirty="0"/>
        </a:p>
      </dgm:t>
    </dgm:pt>
    <dgm:pt modelId="{642B7F59-790F-4F8E-8F86-6A201A7CF47E}" type="parTrans" cxnId="{59D76DF7-A01A-4931-A1FB-2E05A003253C}">
      <dgm:prSet/>
      <dgm:spPr/>
      <dgm:t>
        <a:bodyPr/>
        <a:lstStyle/>
        <a:p>
          <a:endParaRPr lang="en-CA"/>
        </a:p>
      </dgm:t>
    </dgm:pt>
    <dgm:pt modelId="{B7053FDC-EE4D-4481-AE91-039948D8C4CD}" type="sibTrans" cxnId="{59D76DF7-A01A-4931-A1FB-2E05A003253C}">
      <dgm:prSet/>
      <dgm:spPr/>
      <dgm:t>
        <a:bodyPr/>
        <a:lstStyle/>
        <a:p>
          <a:endParaRPr lang="en-CA"/>
        </a:p>
      </dgm:t>
    </dgm:pt>
    <dgm:pt modelId="{E40B3D93-110A-4525-9C7C-89BE2E4F4E79}">
      <dgm:prSet phldrT="[Text]" custT="1"/>
      <dgm:spPr/>
      <dgm:t>
        <a:bodyPr/>
        <a:lstStyle/>
        <a:p>
          <a:pPr>
            <a:buFont typeface="Wingdings" panose="05000000000000000000" pitchFamily="2" charset="2"/>
            <a:buChar char="§"/>
          </a:pPr>
          <a:r>
            <a:rPr lang="en-US" sz="1200" b="1" dirty="0"/>
            <a:t>Compare Confusion matrix for both models &amp; verify if balanced data produces better results</a:t>
          </a:r>
          <a:endParaRPr lang="en-CA" sz="1200" b="1" dirty="0"/>
        </a:p>
      </dgm:t>
    </dgm:pt>
    <dgm:pt modelId="{5AA38E8E-4EB3-4CAA-88E8-0B70A10C8C6F}" type="parTrans" cxnId="{B872655A-36EC-493B-958F-69CC3CEDBE69}">
      <dgm:prSet/>
      <dgm:spPr/>
      <dgm:t>
        <a:bodyPr/>
        <a:lstStyle/>
        <a:p>
          <a:endParaRPr lang="en-CA"/>
        </a:p>
      </dgm:t>
    </dgm:pt>
    <dgm:pt modelId="{E4C11A65-5C23-4C44-985E-F3AF5B48E952}" type="sibTrans" cxnId="{B872655A-36EC-493B-958F-69CC3CEDBE69}">
      <dgm:prSet/>
      <dgm:spPr/>
      <dgm:t>
        <a:bodyPr/>
        <a:lstStyle/>
        <a:p>
          <a:endParaRPr lang="en-CA"/>
        </a:p>
      </dgm:t>
    </dgm:pt>
    <dgm:pt modelId="{336776C5-0B16-442B-BD82-AFD13D6501DF}">
      <dgm:prSet phldrT="[Text]" phldr="1"/>
      <dgm:spPr/>
      <dgm:t>
        <a:bodyPr/>
        <a:lstStyle/>
        <a:p>
          <a:endParaRPr lang="en-CA" dirty="0">
            <a:noFill/>
          </a:endParaRPr>
        </a:p>
      </dgm:t>
    </dgm:pt>
    <dgm:pt modelId="{18F0E11F-9C80-42B9-92D5-8DB343976392}" type="sibTrans" cxnId="{FE0B16F0-9412-4519-8869-09870FACC92A}">
      <dgm:prSet/>
      <dgm:spPr/>
      <dgm:t>
        <a:bodyPr/>
        <a:lstStyle/>
        <a:p>
          <a:endParaRPr lang="en-CA"/>
        </a:p>
      </dgm:t>
    </dgm:pt>
    <dgm:pt modelId="{23B9A269-5205-4174-910D-5C3BAA592E7F}" type="parTrans" cxnId="{FE0B16F0-9412-4519-8869-09870FACC92A}">
      <dgm:prSet/>
      <dgm:spPr/>
      <dgm:t>
        <a:bodyPr/>
        <a:lstStyle/>
        <a:p>
          <a:endParaRPr lang="en-CA"/>
        </a:p>
      </dgm:t>
    </dgm:pt>
    <dgm:pt modelId="{CD075D52-77B8-4D9F-8B53-AA8F5635E3E8}" type="pres">
      <dgm:prSet presAssocID="{A327F2BC-B88A-4795-8F7C-C88B963BB8FB}" presName="Name0" presStyleCnt="0">
        <dgm:presLayoutVars>
          <dgm:chMax val="7"/>
          <dgm:chPref val="7"/>
          <dgm:dir/>
          <dgm:animLvl val="lvl"/>
        </dgm:presLayoutVars>
      </dgm:prSet>
      <dgm:spPr/>
    </dgm:pt>
    <dgm:pt modelId="{A6B72886-E252-48D9-BE61-7A69D4C5F106}" type="pres">
      <dgm:prSet presAssocID="{336776C5-0B16-442B-BD82-AFD13D6501DF}" presName="Accent1" presStyleCnt="0"/>
      <dgm:spPr/>
    </dgm:pt>
    <dgm:pt modelId="{B0601B8C-3E55-4869-AF5E-CE2F6DD2A963}" type="pres">
      <dgm:prSet presAssocID="{336776C5-0B16-442B-BD82-AFD13D6501DF}" presName="Accent" presStyleLbl="node1" presStyleIdx="0" presStyleCnt="3"/>
      <dgm:spPr>
        <a:noFill/>
        <a:ln>
          <a:noFill/>
        </a:ln>
      </dgm:spPr>
    </dgm:pt>
    <dgm:pt modelId="{9BAB51EF-A5E9-4FDF-A0EF-C4B341DDAC44}" type="pres">
      <dgm:prSet presAssocID="{336776C5-0B16-442B-BD82-AFD13D6501DF}" presName="Parent1" presStyleLbl="revTx" presStyleIdx="0" presStyleCnt="3">
        <dgm:presLayoutVars>
          <dgm:chMax val="1"/>
          <dgm:chPref val="1"/>
          <dgm:bulletEnabled val="1"/>
        </dgm:presLayoutVars>
      </dgm:prSet>
      <dgm:spPr/>
    </dgm:pt>
    <dgm:pt modelId="{575EBFCE-C646-40AD-8262-7A168C8BF6D0}" type="pres">
      <dgm:prSet presAssocID="{35F9015F-1BB1-45FA-ACF6-05F72CF6C456}" presName="Accent2" presStyleCnt="0"/>
      <dgm:spPr/>
    </dgm:pt>
    <dgm:pt modelId="{F52A1E07-B83A-47AF-8BD2-4CB6F2C44DA3}" type="pres">
      <dgm:prSet presAssocID="{35F9015F-1BB1-45FA-ACF6-05F72CF6C456}" presName="Accent" presStyleLbl="node1" presStyleIdx="1" presStyleCnt="3"/>
      <dgm:spPr/>
    </dgm:pt>
    <dgm:pt modelId="{FB5B9371-9404-4BD3-A6D3-3D134A3C2AA2}" type="pres">
      <dgm:prSet presAssocID="{35F9015F-1BB1-45FA-ACF6-05F72CF6C456}" presName="Parent2" presStyleLbl="revTx" presStyleIdx="1" presStyleCnt="3" custScaleX="172362">
        <dgm:presLayoutVars>
          <dgm:chMax val="1"/>
          <dgm:chPref val="1"/>
          <dgm:bulletEnabled val="1"/>
        </dgm:presLayoutVars>
      </dgm:prSet>
      <dgm:spPr/>
    </dgm:pt>
    <dgm:pt modelId="{22D99B50-97AE-40B7-AA49-1D0F26418EB1}" type="pres">
      <dgm:prSet presAssocID="{E40B3D93-110A-4525-9C7C-89BE2E4F4E79}" presName="Accent3" presStyleCnt="0"/>
      <dgm:spPr/>
    </dgm:pt>
    <dgm:pt modelId="{F7921DC8-DD3F-4D54-A0D3-6EB409F604C8}" type="pres">
      <dgm:prSet presAssocID="{E40B3D93-110A-4525-9C7C-89BE2E4F4E79}" presName="Accent" presStyleLbl="node1" presStyleIdx="2" presStyleCnt="3"/>
      <dgm:spPr/>
    </dgm:pt>
    <dgm:pt modelId="{F2317C7B-B024-45FE-AEE2-745A007B8C67}" type="pres">
      <dgm:prSet presAssocID="{E40B3D93-110A-4525-9C7C-89BE2E4F4E79}" presName="Parent3" presStyleLbl="revTx" presStyleIdx="2" presStyleCnt="3" custScaleX="300955">
        <dgm:presLayoutVars>
          <dgm:chMax val="1"/>
          <dgm:chPref val="1"/>
          <dgm:bulletEnabled val="1"/>
        </dgm:presLayoutVars>
      </dgm:prSet>
      <dgm:spPr/>
    </dgm:pt>
  </dgm:ptLst>
  <dgm:cxnLst>
    <dgm:cxn modelId="{7E81500D-6ACF-46EF-9F78-5F4CD3E57BA5}" type="presOf" srcId="{35F9015F-1BB1-45FA-ACF6-05F72CF6C456}" destId="{FB5B9371-9404-4BD3-A6D3-3D134A3C2AA2}" srcOrd="0" destOrd="0" presId="urn:microsoft.com/office/officeart/2009/layout/CircleArrowProcess"/>
    <dgm:cxn modelId="{EB34D61E-9502-41F7-8565-8C865AF8967E}" type="presOf" srcId="{E40B3D93-110A-4525-9C7C-89BE2E4F4E79}" destId="{F2317C7B-B024-45FE-AEE2-745A007B8C67}" srcOrd="0" destOrd="0" presId="urn:microsoft.com/office/officeart/2009/layout/CircleArrowProcess"/>
    <dgm:cxn modelId="{B872655A-36EC-493B-958F-69CC3CEDBE69}" srcId="{A327F2BC-B88A-4795-8F7C-C88B963BB8FB}" destId="{E40B3D93-110A-4525-9C7C-89BE2E4F4E79}" srcOrd="2" destOrd="0" parTransId="{5AA38E8E-4EB3-4CAA-88E8-0B70A10C8C6F}" sibTransId="{E4C11A65-5C23-4C44-985E-F3AF5B48E952}"/>
    <dgm:cxn modelId="{852FCB91-2868-4F61-A88F-BC1D99C80F58}" type="presOf" srcId="{336776C5-0B16-442B-BD82-AFD13D6501DF}" destId="{9BAB51EF-A5E9-4FDF-A0EF-C4B341DDAC44}" srcOrd="0" destOrd="0" presId="urn:microsoft.com/office/officeart/2009/layout/CircleArrowProcess"/>
    <dgm:cxn modelId="{A9E4CDC9-13CA-4859-B86A-76F91F6ED300}" type="presOf" srcId="{A327F2BC-B88A-4795-8F7C-C88B963BB8FB}" destId="{CD075D52-77B8-4D9F-8B53-AA8F5635E3E8}" srcOrd="0" destOrd="0" presId="urn:microsoft.com/office/officeart/2009/layout/CircleArrowProcess"/>
    <dgm:cxn modelId="{FE0B16F0-9412-4519-8869-09870FACC92A}" srcId="{A327F2BC-B88A-4795-8F7C-C88B963BB8FB}" destId="{336776C5-0B16-442B-BD82-AFD13D6501DF}" srcOrd="0" destOrd="0" parTransId="{23B9A269-5205-4174-910D-5C3BAA592E7F}" sibTransId="{18F0E11F-9C80-42B9-92D5-8DB343976392}"/>
    <dgm:cxn modelId="{59D76DF7-A01A-4931-A1FB-2E05A003253C}" srcId="{A327F2BC-B88A-4795-8F7C-C88B963BB8FB}" destId="{35F9015F-1BB1-45FA-ACF6-05F72CF6C456}" srcOrd="1" destOrd="0" parTransId="{642B7F59-790F-4F8E-8F86-6A201A7CF47E}" sibTransId="{B7053FDC-EE4D-4481-AE91-039948D8C4CD}"/>
    <dgm:cxn modelId="{63E2E717-1541-44FB-A8C6-228B617A65E9}" type="presParOf" srcId="{CD075D52-77B8-4D9F-8B53-AA8F5635E3E8}" destId="{A6B72886-E252-48D9-BE61-7A69D4C5F106}" srcOrd="0" destOrd="0" presId="urn:microsoft.com/office/officeart/2009/layout/CircleArrowProcess"/>
    <dgm:cxn modelId="{48DA6FD2-992A-4BBF-B8BE-10A5D20B77C3}" type="presParOf" srcId="{A6B72886-E252-48D9-BE61-7A69D4C5F106}" destId="{B0601B8C-3E55-4869-AF5E-CE2F6DD2A963}" srcOrd="0" destOrd="0" presId="urn:microsoft.com/office/officeart/2009/layout/CircleArrowProcess"/>
    <dgm:cxn modelId="{997BCF4F-A6F3-488A-8DC0-834D53324E8A}" type="presParOf" srcId="{CD075D52-77B8-4D9F-8B53-AA8F5635E3E8}" destId="{9BAB51EF-A5E9-4FDF-A0EF-C4B341DDAC44}" srcOrd="1" destOrd="0" presId="urn:microsoft.com/office/officeart/2009/layout/CircleArrowProcess"/>
    <dgm:cxn modelId="{3AE81138-CA7E-4EE7-9528-BC662118B316}" type="presParOf" srcId="{CD075D52-77B8-4D9F-8B53-AA8F5635E3E8}" destId="{575EBFCE-C646-40AD-8262-7A168C8BF6D0}" srcOrd="2" destOrd="0" presId="urn:microsoft.com/office/officeart/2009/layout/CircleArrowProcess"/>
    <dgm:cxn modelId="{B0D50395-7F28-4F35-9633-215913E381BC}" type="presParOf" srcId="{575EBFCE-C646-40AD-8262-7A168C8BF6D0}" destId="{F52A1E07-B83A-47AF-8BD2-4CB6F2C44DA3}" srcOrd="0" destOrd="0" presId="urn:microsoft.com/office/officeart/2009/layout/CircleArrowProcess"/>
    <dgm:cxn modelId="{254353DE-0C91-46C5-A8AD-737151173808}" type="presParOf" srcId="{CD075D52-77B8-4D9F-8B53-AA8F5635E3E8}" destId="{FB5B9371-9404-4BD3-A6D3-3D134A3C2AA2}" srcOrd="3" destOrd="0" presId="urn:microsoft.com/office/officeart/2009/layout/CircleArrowProcess"/>
    <dgm:cxn modelId="{5CC0C5EE-ABF5-4787-8E6D-66786D76E49C}" type="presParOf" srcId="{CD075D52-77B8-4D9F-8B53-AA8F5635E3E8}" destId="{22D99B50-97AE-40B7-AA49-1D0F26418EB1}" srcOrd="4" destOrd="0" presId="urn:microsoft.com/office/officeart/2009/layout/CircleArrowProcess"/>
    <dgm:cxn modelId="{13153ECF-5D14-4F82-B510-E59F0B8AC2E2}" type="presParOf" srcId="{22D99B50-97AE-40B7-AA49-1D0F26418EB1}" destId="{F7921DC8-DD3F-4D54-A0D3-6EB409F604C8}" srcOrd="0" destOrd="0" presId="urn:microsoft.com/office/officeart/2009/layout/CircleArrowProcess"/>
    <dgm:cxn modelId="{D7831B83-BD3D-4289-972E-C5F862C6AFE8}" type="presParOf" srcId="{CD075D52-77B8-4D9F-8B53-AA8F5635E3E8}" destId="{F2317C7B-B024-45FE-AEE2-745A007B8C67}" srcOrd="5" destOrd="0" presId="urn:microsoft.com/office/officeart/2009/layout/CircleArrow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D3D0F2-9A3D-4B73-9C5D-F05D8EF4866C}"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CA"/>
        </a:p>
      </dgm:t>
    </dgm:pt>
    <dgm:pt modelId="{7A1EB556-D669-4893-9CE1-01AD3AC5664D}">
      <dgm:prSet phldrT="[Text]" custT="1"/>
      <dgm:spPr/>
      <dgm:t>
        <a:bodyPr/>
        <a:lstStyle/>
        <a:p>
          <a:r>
            <a:rPr lang="en-US" sz="1800" dirty="0"/>
            <a:t>Train/Test Split Data*</a:t>
          </a:r>
          <a:endParaRPr lang="en-CA" sz="1800" dirty="0">
            <a:solidFill>
              <a:srgbClr val="FF0000"/>
            </a:solidFill>
          </a:endParaRPr>
        </a:p>
      </dgm:t>
    </dgm:pt>
    <dgm:pt modelId="{31B06C69-048D-4059-847F-D250850A61DF}" type="parTrans" cxnId="{EC72DC58-F05C-4305-89AB-A1E594ECC7F5}">
      <dgm:prSet/>
      <dgm:spPr/>
      <dgm:t>
        <a:bodyPr/>
        <a:lstStyle/>
        <a:p>
          <a:endParaRPr lang="en-CA"/>
        </a:p>
      </dgm:t>
    </dgm:pt>
    <dgm:pt modelId="{370E51CA-AA72-473F-96A3-C484A0E0FAF5}" type="sibTrans" cxnId="{EC72DC58-F05C-4305-89AB-A1E594ECC7F5}">
      <dgm:prSet/>
      <dgm:spPr/>
      <dgm:t>
        <a:bodyPr/>
        <a:lstStyle/>
        <a:p>
          <a:endParaRPr lang="en-CA"/>
        </a:p>
      </dgm:t>
    </dgm:pt>
    <dgm:pt modelId="{65F18246-6C2E-4A8E-B60B-8A692E3102E0}">
      <dgm:prSet phldrT="[Text]" custT="1"/>
      <dgm:spPr/>
      <dgm:t>
        <a:bodyPr/>
        <a:lstStyle/>
        <a:p>
          <a:r>
            <a:rPr lang="en-US" sz="1800" dirty="0">
              <a:solidFill>
                <a:schemeClr val="tx1"/>
              </a:solidFill>
            </a:rPr>
            <a:t>ML Pipeline/Scaling</a:t>
          </a:r>
          <a:endParaRPr lang="en-CA" sz="1800" dirty="0">
            <a:solidFill>
              <a:schemeClr val="tx1"/>
            </a:solidFill>
          </a:endParaRPr>
        </a:p>
      </dgm:t>
    </dgm:pt>
    <dgm:pt modelId="{60D83512-D86F-43D6-BA97-648B6ADBC461}" type="parTrans" cxnId="{7FFDD4F5-394B-4511-91E6-86626F964C26}">
      <dgm:prSet/>
      <dgm:spPr/>
      <dgm:t>
        <a:bodyPr/>
        <a:lstStyle/>
        <a:p>
          <a:endParaRPr lang="en-CA"/>
        </a:p>
      </dgm:t>
    </dgm:pt>
    <dgm:pt modelId="{4086A51B-D2E8-49CA-A634-25EB96BD2DD6}" type="sibTrans" cxnId="{7FFDD4F5-394B-4511-91E6-86626F964C26}">
      <dgm:prSet/>
      <dgm:spPr/>
      <dgm:t>
        <a:bodyPr/>
        <a:lstStyle/>
        <a:p>
          <a:endParaRPr lang="en-CA"/>
        </a:p>
      </dgm:t>
    </dgm:pt>
    <dgm:pt modelId="{EC7AA98E-41E5-42CC-A733-16F42B4D1C21}">
      <dgm:prSet phldrT="[Text]" custT="1"/>
      <dgm:spPr/>
      <dgm:t>
        <a:bodyPr/>
        <a:lstStyle/>
        <a:p>
          <a:r>
            <a:rPr lang="en-US" sz="1800" dirty="0"/>
            <a:t>ML Model</a:t>
          </a:r>
          <a:endParaRPr lang="en-CA" sz="1800" dirty="0"/>
        </a:p>
      </dgm:t>
    </dgm:pt>
    <dgm:pt modelId="{1BE1D4F8-B2B0-49AE-A2A2-DF0C1F207E3C}" type="parTrans" cxnId="{0C1FAE35-C6B7-49F3-A585-9A05A171C7B1}">
      <dgm:prSet/>
      <dgm:spPr/>
      <dgm:t>
        <a:bodyPr/>
        <a:lstStyle/>
        <a:p>
          <a:endParaRPr lang="en-CA"/>
        </a:p>
      </dgm:t>
    </dgm:pt>
    <dgm:pt modelId="{9A8DA6AC-B75A-49FB-8308-81B84F625EF3}" type="sibTrans" cxnId="{0C1FAE35-C6B7-49F3-A585-9A05A171C7B1}">
      <dgm:prSet/>
      <dgm:spPr/>
      <dgm:t>
        <a:bodyPr/>
        <a:lstStyle/>
        <a:p>
          <a:endParaRPr lang="en-CA"/>
        </a:p>
      </dgm:t>
    </dgm:pt>
    <dgm:pt modelId="{D4CEE554-6FBB-47AB-9C82-240D4E4360EE}">
      <dgm:prSet/>
      <dgm:spPr/>
      <dgm:t>
        <a:bodyPr/>
        <a:lstStyle/>
        <a:p>
          <a:endParaRPr lang="en-CA"/>
        </a:p>
      </dgm:t>
    </dgm:pt>
    <dgm:pt modelId="{8EF33B0F-E0A3-4649-812A-F4C2197FB091}" type="parTrans" cxnId="{674DB8FA-8AAE-4D3E-889C-7BC3693207E9}">
      <dgm:prSet/>
      <dgm:spPr/>
      <dgm:t>
        <a:bodyPr/>
        <a:lstStyle/>
        <a:p>
          <a:endParaRPr lang="en-CA"/>
        </a:p>
      </dgm:t>
    </dgm:pt>
    <dgm:pt modelId="{8242FBCF-7E8B-4B04-89E9-F5215E82B30B}" type="sibTrans" cxnId="{674DB8FA-8AAE-4D3E-889C-7BC3693207E9}">
      <dgm:prSet/>
      <dgm:spPr/>
      <dgm:t>
        <a:bodyPr/>
        <a:lstStyle/>
        <a:p>
          <a:endParaRPr lang="en-CA"/>
        </a:p>
      </dgm:t>
    </dgm:pt>
    <dgm:pt modelId="{DCB3A793-47BD-4CD0-A7EB-06C715DB2168}">
      <dgm:prSet/>
      <dgm:spPr/>
      <dgm:t>
        <a:bodyPr/>
        <a:lstStyle/>
        <a:p>
          <a:endParaRPr lang="en-CA"/>
        </a:p>
      </dgm:t>
    </dgm:pt>
    <dgm:pt modelId="{45CE0A14-F03F-4EBA-87B0-8FC9445F1ABC}" type="parTrans" cxnId="{71E85BF1-417C-4034-BDD8-2FB4778C7935}">
      <dgm:prSet/>
      <dgm:spPr/>
      <dgm:t>
        <a:bodyPr/>
        <a:lstStyle/>
        <a:p>
          <a:endParaRPr lang="en-CA"/>
        </a:p>
      </dgm:t>
    </dgm:pt>
    <dgm:pt modelId="{BC974D71-9A03-4789-86ED-D67147E55B43}" type="sibTrans" cxnId="{71E85BF1-417C-4034-BDD8-2FB4778C7935}">
      <dgm:prSet/>
      <dgm:spPr/>
      <dgm:t>
        <a:bodyPr/>
        <a:lstStyle/>
        <a:p>
          <a:endParaRPr lang="en-CA"/>
        </a:p>
      </dgm:t>
    </dgm:pt>
    <dgm:pt modelId="{08F10DAA-F5C5-4CBF-9284-DF1463271B06}">
      <dgm:prSet phldrT="[Text]" custT="1"/>
      <dgm:spPr/>
      <dgm:t>
        <a:bodyPr/>
        <a:lstStyle/>
        <a:p>
          <a:r>
            <a:rPr lang="en-US" sz="1800" dirty="0"/>
            <a:t>Train Model</a:t>
          </a:r>
          <a:endParaRPr lang="en-CA" sz="1800" dirty="0"/>
        </a:p>
      </dgm:t>
    </dgm:pt>
    <dgm:pt modelId="{A878A0DA-628F-4C4B-B664-6B0D2BF8F53E}" type="parTrans" cxnId="{124F769B-4E42-46F8-B4FF-3DB9C2138BEE}">
      <dgm:prSet/>
      <dgm:spPr/>
      <dgm:t>
        <a:bodyPr/>
        <a:lstStyle/>
        <a:p>
          <a:endParaRPr lang="en-CA"/>
        </a:p>
      </dgm:t>
    </dgm:pt>
    <dgm:pt modelId="{B412002C-A760-4EC7-8748-D14C859FE990}" type="sibTrans" cxnId="{124F769B-4E42-46F8-B4FF-3DB9C2138BEE}">
      <dgm:prSet/>
      <dgm:spPr/>
      <dgm:t>
        <a:bodyPr/>
        <a:lstStyle/>
        <a:p>
          <a:endParaRPr lang="en-CA"/>
        </a:p>
      </dgm:t>
    </dgm:pt>
    <dgm:pt modelId="{9BBBB16D-9837-46A2-83C3-50FC226F6EC3}" type="pres">
      <dgm:prSet presAssocID="{A9D3D0F2-9A3D-4B73-9C5D-F05D8EF4866C}" presName="Name0" presStyleCnt="0">
        <dgm:presLayoutVars>
          <dgm:dir/>
          <dgm:resizeHandles val="exact"/>
        </dgm:presLayoutVars>
      </dgm:prSet>
      <dgm:spPr/>
    </dgm:pt>
    <dgm:pt modelId="{CAA508D6-7ED8-4FA2-A0C7-42D3E427F957}" type="pres">
      <dgm:prSet presAssocID="{A9D3D0F2-9A3D-4B73-9C5D-F05D8EF4866C}" presName="arrow" presStyleLbl="bgShp" presStyleIdx="0" presStyleCnt="1"/>
      <dgm:spPr/>
    </dgm:pt>
    <dgm:pt modelId="{48B8F4B6-036C-4A02-9A4A-CB1F2AC7FE0E}" type="pres">
      <dgm:prSet presAssocID="{A9D3D0F2-9A3D-4B73-9C5D-F05D8EF4866C}" presName="points" presStyleCnt="0"/>
      <dgm:spPr/>
    </dgm:pt>
    <dgm:pt modelId="{D5AEE80C-087A-495F-A1DE-14B8E8703975}" type="pres">
      <dgm:prSet presAssocID="{7A1EB556-D669-4893-9CE1-01AD3AC5664D}" presName="compositeA" presStyleCnt="0"/>
      <dgm:spPr/>
    </dgm:pt>
    <dgm:pt modelId="{8023EBB6-CFF5-410B-AEAF-1CFAE5D61A24}" type="pres">
      <dgm:prSet presAssocID="{7A1EB556-D669-4893-9CE1-01AD3AC5664D}" presName="textA" presStyleLbl="revTx" presStyleIdx="0" presStyleCnt="6" custScaleX="241104">
        <dgm:presLayoutVars>
          <dgm:bulletEnabled val="1"/>
        </dgm:presLayoutVars>
      </dgm:prSet>
      <dgm:spPr/>
    </dgm:pt>
    <dgm:pt modelId="{EFD9346D-44D8-4E53-B1EF-9A44A2898A86}" type="pres">
      <dgm:prSet presAssocID="{7A1EB556-D669-4893-9CE1-01AD3AC5664D}" presName="circleA" presStyleLbl="node1" presStyleIdx="0" presStyleCnt="6"/>
      <dgm:spPr/>
    </dgm:pt>
    <dgm:pt modelId="{BA533837-CE1C-49E6-8F4C-F73D43A09D2C}" type="pres">
      <dgm:prSet presAssocID="{7A1EB556-D669-4893-9CE1-01AD3AC5664D}" presName="spaceA" presStyleCnt="0"/>
      <dgm:spPr/>
    </dgm:pt>
    <dgm:pt modelId="{3C997EF7-C48E-436F-9186-65743016CDE1}" type="pres">
      <dgm:prSet presAssocID="{370E51CA-AA72-473F-96A3-C484A0E0FAF5}" presName="space" presStyleCnt="0"/>
      <dgm:spPr/>
    </dgm:pt>
    <dgm:pt modelId="{3E76C250-1E1F-4704-A741-70612D75F9AE}" type="pres">
      <dgm:prSet presAssocID="{65F18246-6C2E-4A8E-B60B-8A692E3102E0}" presName="compositeB" presStyleCnt="0"/>
      <dgm:spPr/>
    </dgm:pt>
    <dgm:pt modelId="{38151708-E7D1-41FC-88A1-B7FD0C7767E4}" type="pres">
      <dgm:prSet presAssocID="{65F18246-6C2E-4A8E-B60B-8A692E3102E0}" presName="textB" presStyleLbl="revTx" presStyleIdx="1" presStyleCnt="6" custScaleX="195936">
        <dgm:presLayoutVars>
          <dgm:bulletEnabled val="1"/>
        </dgm:presLayoutVars>
      </dgm:prSet>
      <dgm:spPr/>
    </dgm:pt>
    <dgm:pt modelId="{697CB0BA-36DC-4F2A-9CE9-D51D4CF4F0A8}" type="pres">
      <dgm:prSet presAssocID="{65F18246-6C2E-4A8E-B60B-8A692E3102E0}" presName="circleB" presStyleLbl="node1" presStyleIdx="1" presStyleCnt="6"/>
      <dgm:spPr/>
    </dgm:pt>
    <dgm:pt modelId="{2A1DC7FA-7EA6-4363-9DFB-98061D902FFF}" type="pres">
      <dgm:prSet presAssocID="{65F18246-6C2E-4A8E-B60B-8A692E3102E0}" presName="spaceB" presStyleCnt="0"/>
      <dgm:spPr/>
    </dgm:pt>
    <dgm:pt modelId="{32ED36E9-DA2A-4E51-A7A1-30953DF8B0D5}" type="pres">
      <dgm:prSet presAssocID="{4086A51B-D2E8-49CA-A634-25EB96BD2DD6}" presName="space" presStyleCnt="0"/>
      <dgm:spPr/>
    </dgm:pt>
    <dgm:pt modelId="{B1F7E545-646E-46E8-B754-C716FA7E8770}" type="pres">
      <dgm:prSet presAssocID="{EC7AA98E-41E5-42CC-A733-16F42B4D1C21}" presName="compositeA" presStyleCnt="0"/>
      <dgm:spPr/>
    </dgm:pt>
    <dgm:pt modelId="{35E79DEB-2DF3-4CCD-8D26-92720180A677}" type="pres">
      <dgm:prSet presAssocID="{EC7AA98E-41E5-42CC-A733-16F42B4D1C21}" presName="textA" presStyleLbl="revTx" presStyleIdx="2" presStyleCnt="6" custScaleX="166040">
        <dgm:presLayoutVars>
          <dgm:bulletEnabled val="1"/>
        </dgm:presLayoutVars>
      </dgm:prSet>
      <dgm:spPr/>
    </dgm:pt>
    <dgm:pt modelId="{AA198132-CDEA-43CB-8E8F-7E80CCCED04B}" type="pres">
      <dgm:prSet presAssocID="{EC7AA98E-41E5-42CC-A733-16F42B4D1C21}" presName="circleA" presStyleLbl="node1" presStyleIdx="2" presStyleCnt="6"/>
      <dgm:spPr/>
    </dgm:pt>
    <dgm:pt modelId="{1CD9C96E-8151-4C0C-8A9F-3C76D9DC9658}" type="pres">
      <dgm:prSet presAssocID="{EC7AA98E-41E5-42CC-A733-16F42B4D1C21}" presName="spaceA" presStyleCnt="0"/>
      <dgm:spPr/>
    </dgm:pt>
    <dgm:pt modelId="{610F4D08-F18A-4DDB-B354-A7B622D50AEB}" type="pres">
      <dgm:prSet presAssocID="{9A8DA6AC-B75A-49FB-8308-81B84F625EF3}" presName="space" presStyleCnt="0"/>
      <dgm:spPr/>
    </dgm:pt>
    <dgm:pt modelId="{7AEBCAE4-3438-46CC-9071-64B8405BDC7A}" type="pres">
      <dgm:prSet presAssocID="{08F10DAA-F5C5-4CBF-9284-DF1463271B06}" presName="compositeB" presStyleCnt="0"/>
      <dgm:spPr/>
    </dgm:pt>
    <dgm:pt modelId="{8D21A5B8-6AB4-4D68-B978-720835BC3551}" type="pres">
      <dgm:prSet presAssocID="{08F10DAA-F5C5-4CBF-9284-DF1463271B06}" presName="textB" presStyleLbl="revTx" presStyleIdx="3" presStyleCnt="6" custAng="0" custScaleX="194147" custLinFactNeighborX="45780">
        <dgm:presLayoutVars>
          <dgm:bulletEnabled val="1"/>
        </dgm:presLayoutVars>
      </dgm:prSet>
      <dgm:spPr/>
    </dgm:pt>
    <dgm:pt modelId="{EF7D56F7-AEAA-493C-A9A6-9D96E494B265}" type="pres">
      <dgm:prSet presAssocID="{08F10DAA-F5C5-4CBF-9284-DF1463271B06}" presName="circleB" presStyleLbl="node1" presStyleIdx="3" presStyleCnt="6"/>
      <dgm:spPr/>
    </dgm:pt>
    <dgm:pt modelId="{BADFED2D-318B-407C-BC91-21B761CF4A6F}" type="pres">
      <dgm:prSet presAssocID="{08F10DAA-F5C5-4CBF-9284-DF1463271B06}" presName="spaceB" presStyleCnt="0"/>
      <dgm:spPr/>
    </dgm:pt>
    <dgm:pt modelId="{3F60DE2A-AA7F-48E7-B213-DC34F6344FE1}" type="pres">
      <dgm:prSet presAssocID="{B412002C-A760-4EC7-8748-D14C859FE990}" presName="space" presStyleCnt="0"/>
      <dgm:spPr/>
    </dgm:pt>
    <dgm:pt modelId="{70455AEC-4431-4255-A4C3-613F2C944A47}" type="pres">
      <dgm:prSet presAssocID="{D4CEE554-6FBB-47AB-9C82-240D4E4360EE}" presName="compositeA" presStyleCnt="0"/>
      <dgm:spPr/>
    </dgm:pt>
    <dgm:pt modelId="{675B47CA-FF22-4DF0-9D50-B7D4D4239842}" type="pres">
      <dgm:prSet presAssocID="{D4CEE554-6FBB-47AB-9C82-240D4E4360EE}" presName="textA" presStyleLbl="revTx" presStyleIdx="4" presStyleCnt="6">
        <dgm:presLayoutVars>
          <dgm:bulletEnabled val="1"/>
        </dgm:presLayoutVars>
      </dgm:prSet>
      <dgm:spPr/>
    </dgm:pt>
    <dgm:pt modelId="{D80D85EC-3EE5-4DBE-97C4-338154944B8B}" type="pres">
      <dgm:prSet presAssocID="{D4CEE554-6FBB-47AB-9C82-240D4E4360EE}" presName="circleA" presStyleLbl="node1" presStyleIdx="4" presStyleCnt="6"/>
      <dgm:spPr/>
    </dgm:pt>
    <dgm:pt modelId="{74BDE18C-5E44-4141-B473-C5BBA7DEC18F}" type="pres">
      <dgm:prSet presAssocID="{D4CEE554-6FBB-47AB-9C82-240D4E4360EE}" presName="spaceA" presStyleCnt="0"/>
      <dgm:spPr/>
    </dgm:pt>
    <dgm:pt modelId="{1C75CD1A-A6E8-4379-91B6-B69287B3AF56}" type="pres">
      <dgm:prSet presAssocID="{8242FBCF-7E8B-4B04-89E9-F5215E82B30B}" presName="space" presStyleCnt="0"/>
      <dgm:spPr/>
    </dgm:pt>
    <dgm:pt modelId="{5508C771-5773-4867-9661-14FC9D81E395}" type="pres">
      <dgm:prSet presAssocID="{DCB3A793-47BD-4CD0-A7EB-06C715DB2168}" presName="compositeB" presStyleCnt="0"/>
      <dgm:spPr/>
    </dgm:pt>
    <dgm:pt modelId="{88AB23E4-C3D3-4A12-AC1A-50CD533F9AE9}" type="pres">
      <dgm:prSet presAssocID="{DCB3A793-47BD-4CD0-A7EB-06C715DB2168}" presName="textB" presStyleLbl="revTx" presStyleIdx="5" presStyleCnt="6">
        <dgm:presLayoutVars>
          <dgm:bulletEnabled val="1"/>
        </dgm:presLayoutVars>
      </dgm:prSet>
      <dgm:spPr/>
    </dgm:pt>
    <dgm:pt modelId="{FD688966-CB04-48EB-AF2A-CB981D43A987}" type="pres">
      <dgm:prSet presAssocID="{DCB3A793-47BD-4CD0-A7EB-06C715DB2168}" presName="circleB" presStyleLbl="node1" presStyleIdx="5" presStyleCnt="6"/>
      <dgm:spPr/>
    </dgm:pt>
    <dgm:pt modelId="{50ED55CB-5B3B-4488-892A-E0B7F03B9A21}" type="pres">
      <dgm:prSet presAssocID="{DCB3A793-47BD-4CD0-A7EB-06C715DB2168}" presName="spaceB" presStyleCnt="0"/>
      <dgm:spPr/>
    </dgm:pt>
  </dgm:ptLst>
  <dgm:cxnLst>
    <dgm:cxn modelId="{0C1FAE35-C6B7-49F3-A585-9A05A171C7B1}" srcId="{A9D3D0F2-9A3D-4B73-9C5D-F05D8EF4866C}" destId="{EC7AA98E-41E5-42CC-A733-16F42B4D1C21}" srcOrd="2" destOrd="0" parTransId="{1BE1D4F8-B2B0-49AE-A2A2-DF0C1F207E3C}" sibTransId="{9A8DA6AC-B75A-49FB-8308-81B84F625EF3}"/>
    <dgm:cxn modelId="{B709775F-A2EA-4C89-B777-15037043B58F}" type="presOf" srcId="{D4CEE554-6FBB-47AB-9C82-240D4E4360EE}" destId="{675B47CA-FF22-4DF0-9D50-B7D4D4239842}" srcOrd="0" destOrd="0" presId="urn:microsoft.com/office/officeart/2005/8/layout/hProcess11"/>
    <dgm:cxn modelId="{EBA5F25F-9209-42B8-9483-DDF0B77B42C1}" type="presOf" srcId="{DCB3A793-47BD-4CD0-A7EB-06C715DB2168}" destId="{88AB23E4-C3D3-4A12-AC1A-50CD533F9AE9}" srcOrd="0" destOrd="0" presId="urn:microsoft.com/office/officeart/2005/8/layout/hProcess11"/>
    <dgm:cxn modelId="{36270B67-D384-4078-87A3-99E187B2E8FE}" type="presOf" srcId="{08F10DAA-F5C5-4CBF-9284-DF1463271B06}" destId="{8D21A5B8-6AB4-4D68-B978-720835BC3551}" srcOrd="0" destOrd="0" presId="urn:microsoft.com/office/officeart/2005/8/layout/hProcess11"/>
    <dgm:cxn modelId="{D75F2653-E381-418A-926F-DA0B8897A1F7}" type="presOf" srcId="{65F18246-6C2E-4A8E-B60B-8A692E3102E0}" destId="{38151708-E7D1-41FC-88A1-B7FD0C7767E4}" srcOrd="0" destOrd="0" presId="urn:microsoft.com/office/officeart/2005/8/layout/hProcess11"/>
    <dgm:cxn modelId="{EC72DC58-F05C-4305-89AB-A1E594ECC7F5}" srcId="{A9D3D0F2-9A3D-4B73-9C5D-F05D8EF4866C}" destId="{7A1EB556-D669-4893-9CE1-01AD3AC5664D}" srcOrd="0" destOrd="0" parTransId="{31B06C69-048D-4059-847F-D250850A61DF}" sibTransId="{370E51CA-AA72-473F-96A3-C484A0E0FAF5}"/>
    <dgm:cxn modelId="{BF215782-DB4F-414D-9430-410BDF539E3F}" type="presOf" srcId="{A9D3D0F2-9A3D-4B73-9C5D-F05D8EF4866C}" destId="{9BBBB16D-9837-46A2-83C3-50FC226F6EC3}" srcOrd="0" destOrd="0" presId="urn:microsoft.com/office/officeart/2005/8/layout/hProcess11"/>
    <dgm:cxn modelId="{124F769B-4E42-46F8-B4FF-3DB9C2138BEE}" srcId="{A9D3D0F2-9A3D-4B73-9C5D-F05D8EF4866C}" destId="{08F10DAA-F5C5-4CBF-9284-DF1463271B06}" srcOrd="3" destOrd="0" parTransId="{A878A0DA-628F-4C4B-B664-6B0D2BF8F53E}" sibTransId="{B412002C-A760-4EC7-8748-D14C859FE990}"/>
    <dgm:cxn modelId="{EC802FBF-C6C0-450E-941C-E340C215934D}" type="presOf" srcId="{EC7AA98E-41E5-42CC-A733-16F42B4D1C21}" destId="{35E79DEB-2DF3-4CCD-8D26-92720180A677}" srcOrd="0" destOrd="0" presId="urn:microsoft.com/office/officeart/2005/8/layout/hProcess11"/>
    <dgm:cxn modelId="{A14D42CF-8DAE-47E8-8A39-F3CCF9786899}" type="presOf" srcId="{7A1EB556-D669-4893-9CE1-01AD3AC5664D}" destId="{8023EBB6-CFF5-410B-AEAF-1CFAE5D61A24}" srcOrd="0" destOrd="0" presId="urn:microsoft.com/office/officeart/2005/8/layout/hProcess11"/>
    <dgm:cxn modelId="{71E85BF1-417C-4034-BDD8-2FB4778C7935}" srcId="{A9D3D0F2-9A3D-4B73-9C5D-F05D8EF4866C}" destId="{DCB3A793-47BD-4CD0-A7EB-06C715DB2168}" srcOrd="5" destOrd="0" parTransId="{45CE0A14-F03F-4EBA-87B0-8FC9445F1ABC}" sibTransId="{BC974D71-9A03-4789-86ED-D67147E55B43}"/>
    <dgm:cxn modelId="{7FFDD4F5-394B-4511-91E6-86626F964C26}" srcId="{A9D3D0F2-9A3D-4B73-9C5D-F05D8EF4866C}" destId="{65F18246-6C2E-4A8E-B60B-8A692E3102E0}" srcOrd="1" destOrd="0" parTransId="{60D83512-D86F-43D6-BA97-648B6ADBC461}" sibTransId="{4086A51B-D2E8-49CA-A634-25EB96BD2DD6}"/>
    <dgm:cxn modelId="{674DB8FA-8AAE-4D3E-889C-7BC3693207E9}" srcId="{A9D3D0F2-9A3D-4B73-9C5D-F05D8EF4866C}" destId="{D4CEE554-6FBB-47AB-9C82-240D4E4360EE}" srcOrd="4" destOrd="0" parTransId="{8EF33B0F-E0A3-4649-812A-F4C2197FB091}" sibTransId="{8242FBCF-7E8B-4B04-89E9-F5215E82B30B}"/>
    <dgm:cxn modelId="{F27ECD0C-864A-4BC6-AE6F-0479847036E6}" type="presParOf" srcId="{9BBBB16D-9837-46A2-83C3-50FC226F6EC3}" destId="{CAA508D6-7ED8-4FA2-A0C7-42D3E427F957}" srcOrd="0" destOrd="0" presId="urn:microsoft.com/office/officeart/2005/8/layout/hProcess11"/>
    <dgm:cxn modelId="{2F197343-F815-4F68-A167-1DE207572126}" type="presParOf" srcId="{9BBBB16D-9837-46A2-83C3-50FC226F6EC3}" destId="{48B8F4B6-036C-4A02-9A4A-CB1F2AC7FE0E}" srcOrd="1" destOrd="0" presId="urn:microsoft.com/office/officeart/2005/8/layout/hProcess11"/>
    <dgm:cxn modelId="{B9A58C11-3199-4C48-B428-211A85ED985E}" type="presParOf" srcId="{48B8F4B6-036C-4A02-9A4A-CB1F2AC7FE0E}" destId="{D5AEE80C-087A-495F-A1DE-14B8E8703975}" srcOrd="0" destOrd="0" presId="urn:microsoft.com/office/officeart/2005/8/layout/hProcess11"/>
    <dgm:cxn modelId="{1A61F23A-38C3-4306-BAEA-C06931D4B6B5}" type="presParOf" srcId="{D5AEE80C-087A-495F-A1DE-14B8E8703975}" destId="{8023EBB6-CFF5-410B-AEAF-1CFAE5D61A24}" srcOrd="0" destOrd="0" presId="urn:microsoft.com/office/officeart/2005/8/layout/hProcess11"/>
    <dgm:cxn modelId="{FB4F3271-A6EE-435A-A1D8-C14D02B1BC8A}" type="presParOf" srcId="{D5AEE80C-087A-495F-A1DE-14B8E8703975}" destId="{EFD9346D-44D8-4E53-B1EF-9A44A2898A86}" srcOrd="1" destOrd="0" presId="urn:microsoft.com/office/officeart/2005/8/layout/hProcess11"/>
    <dgm:cxn modelId="{D72819AB-A762-402A-A3E0-063307EF8E7C}" type="presParOf" srcId="{D5AEE80C-087A-495F-A1DE-14B8E8703975}" destId="{BA533837-CE1C-49E6-8F4C-F73D43A09D2C}" srcOrd="2" destOrd="0" presId="urn:microsoft.com/office/officeart/2005/8/layout/hProcess11"/>
    <dgm:cxn modelId="{9E0C7C47-3436-43DE-BCBF-BB92B1169A8E}" type="presParOf" srcId="{48B8F4B6-036C-4A02-9A4A-CB1F2AC7FE0E}" destId="{3C997EF7-C48E-436F-9186-65743016CDE1}" srcOrd="1" destOrd="0" presId="urn:microsoft.com/office/officeart/2005/8/layout/hProcess11"/>
    <dgm:cxn modelId="{0C800659-1424-46A7-B62E-02809CDD4041}" type="presParOf" srcId="{48B8F4B6-036C-4A02-9A4A-CB1F2AC7FE0E}" destId="{3E76C250-1E1F-4704-A741-70612D75F9AE}" srcOrd="2" destOrd="0" presId="urn:microsoft.com/office/officeart/2005/8/layout/hProcess11"/>
    <dgm:cxn modelId="{8E091DAE-DD80-489C-9C03-5300ADCEB24C}" type="presParOf" srcId="{3E76C250-1E1F-4704-A741-70612D75F9AE}" destId="{38151708-E7D1-41FC-88A1-B7FD0C7767E4}" srcOrd="0" destOrd="0" presId="urn:microsoft.com/office/officeart/2005/8/layout/hProcess11"/>
    <dgm:cxn modelId="{F947A3A0-B2FA-4DDF-997E-B085FC70FA56}" type="presParOf" srcId="{3E76C250-1E1F-4704-A741-70612D75F9AE}" destId="{697CB0BA-36DC-4F2A-9CE9-D51D4CF4F0A8}" srcOrd="1" destOrd="0" presId="urn:microsoft.com/office/officeart/2005/8/layout/hProcess11"/>
    <dgm:cxn modelId="{BD9D19C2-2D05-4AA0-AFFD-0734911D3607}" type="presParOf" srcId="{3E76C250-1E1F-4704-A741-70612D75F9AE}" destId="{2A1DC7FA-7EA6-4363-9DFB-98061D902FFF}" srcOrd="2" destOrd="0" presId="urn:microsoft.com/office/officeart/2005/8/layout/hProcess11"/>
    <dgm:cxn modelId="{D415919C-9F7D-413C-B737-E2EDF846B91A}" type="presParOf" srcId="{48B8F4B6-036C-4A02-9A4A-CB1F2AC7FE0E}" destId="{32ED36E9-DA2A-4E51-A7A1-30953DF8B0D5}" srcOrd="3" destOrd="0" presId="urn:microsoft.com/office/officeart/2005/8/layout/hProcess11"/>
    <dgm:cxn modelId="{9DF482F7-42FB-4F41-A6AE-D7520BCE7182}" type="presParOf" srcId="{48B8F4B6-036C-4A02-9A4A-CB1F2AC7FE0E}" destId="{B1F7E545-646E-46E8-B754-C716FA7E8770}" srcOrd="4" destOrd="0" presId="urn:microsoft.com/office/officeart/2005/8/layout/hProcess11"/>
    <dgm:cxn modelId="{2D387860-535E-4980-913E-B20F598EB20E}" type="presParOf" srcId="{B1F7E545-646E-46E8-B754-C716FA7E8770}" destId="{35E79DEB-2DF3-4CCD-8D26-92720180A677}" srcOrd="0" destOrd="0" presId="urn:microsoft.com/office/officeart/2005/8/layout/hProcess11"/>
    <dgm:cxn modelId="{81EA7F38-B8D0-4014-92B2-7EEE7C56262A}" type="presParOf" srcId="{B1F7E545-646E-46E8-B754-C716FA7E8770}" destId="{AA198132-CDEA-43CB-8E8F-7E80CCCED04B}" srcOrd="1" destOrd="0" presId="urn:microsoft.com/office/officeart/2005/8/layout/hProcess11"/>
    <dgm:cxn modelId="{1692AD50-6C2E-4D7D-B629-E70F12E02882}" type="presParOf" srcId="{B1F7E545-646E-46E8-B754-C716FA7E8770}" destId="{1CD9C96E-8151-4C0C-8A9F-3C76D9DC9658}" srcOrd="2" destOrd="0" presId="urn:microsoft.com/office/officeart/2005/8/layout/hProcess11"/>
    <dgm:cxn modelId="{5E4FD051-777F-4F48-90AC-3C25394EC909}" type="presParOf" srcId="{48B8F4B6-036C-4A02-9A4A-CB1F2AC7FE0E}" destId="{610F4D08-F18A-4DDB-B354-A7B622D50AEB}" srcOrd="5" destOrd="0" presId="urn:microsoft.com/office/officeart/2005/8/layout/hProcess11"/>
    <dgm:cxn modelId="{5B50BF04-F9B1-4090-88C7-27D5D982D18D}" type="presParOf" srcId="{48B8F4B6-036C-4A02-9A4A-CB1F2AC7FE0E}" destId="{7AEBCAE4-3438-46CC-9071-64B8405BDC7A}" srcOrd="6" destOrd="0" presId="urn:microsoft.com/office/officeart/2005/8/layout/hProcess11"/>
    <dgm:cxn modelId="{70611785-99E5-42FA-AACC-A607A5CE04A2}" type="presParOf" srcId="{7AEBCAE4-3438-46CC-9071-64B8405BDC7A}" destId="{8D21A5B8-6AB4-4D68-B978-720835BC3551}" srcOrd="0" destOrd="0" presId="urn:microsoft.com/office/officeart/2005/8/layout/hProcess11"/>
    <dgm:cxn modelId="{EB13D2C3-3DDF-4570-B233-49B861588BF5}" type="presParOf" srcId="{7AEBCAE4-3438-46CC-9071-64B8405BDC7A}" destId="{EF7D56F7-AEAA-493C-A9A6-9D96E494B265}" srcOrd="1" destOrd="0" presId="urn:microsoft.com/office/officeart/2005/8/layout/hProcess11"/>
    <dgm:cxn modelId="{6913DEDF-32A2-44BC-BD2B-CBBD93F54CA7}" type="presParOf" srcId="{7AEBCAE4-3438-46CC-9071-64B8405BDC7A}" destId="{BADFED2D-318B-407C-BC91-21B761CF4A6F}" srcOrd="2" destOrd="0" presId="urn:microsoft.com/office/officeart/2005/8/layout/hProcess11"/>
    <dgm:cxn modelId="{A9FDDFA2-943F-4ACE-9143-D9ECA340D7C0}" type="presParOf" srcId="{48B8F4B6-036C-4A02-9A4A-CB1F2AC7FE0E}" destId="{3F60DE2A-AA7F-48E7-B213-DC34F6344FE1}" srcOrd="7" destOrd="0" presId="urn:microsoft.com/office/officeart/2005/8/layout/hProcess11"/>
    <dgm:cxn modelId="{53C0E850-B620-4238-B63F-6392DC526845}" type="presParOf" srcId="{48B8F4B6-036C-4A02-9A4A-CB1F2AC7FE0E}" destId="{70455AEC-4431-4255-A4C3-613F2C944A47}" srcOrd="8" destOrd="0" presId="urn:microsoft.com/office/officeart/2005/8/layout/hProcess11"/>
    <dgm:cxn modelId="{BB679823-6DD4-493C-8FA4-969AC0719DC5}" type="presParOf" srcId="{70455AEC-4431-4255-A4C3-613F2C944A47}" destId="{675B47CA-FF22-4DF0-9D50-B7D4D4239842}" srcOrd="0" destOrd="0" presId="urn:microsoft.com/office/officeart/2005/8/layout/hProcess11"/>
    <dgm:cxn modelId="{4FBEEB4F-D9F9-42D5-9252-09F9F5A5659E}" type="presParOf" srcId="{70455AEC-4431-4255-A4C3-613F2C944A47}" destId="{D80D85EC-3EE5-4DBE-97C4-338154944B8B}" srcOrd="1" destOrd="0" presId="urn:microsoft.com/office/officeart/2005/8/layout/hProcess11"/>
    <dgm:cxn modelId="{D397FBFA-3D2A-49B8-AEC0-B766A23AEB51}" type="presParOf" srcId="{70455AEC-4431-4255-A4C3-613F2C944A47}" destId="{74BDE18C-5E44-4141-B473-C5BBA7DEC18F}" srcOrd="2" destOrd="0" presId="urn:microsoft.com/office/officeart/2005/8/layout/hProcess11"/>
    <dgm:cxn modelId="{18ED9983-DBBD-4C41-A98C-F5A62F608FA6}" type="presParOf" srcId="{48B8F4B6-036C-4A02-9A4A-CB1F2AC7FE0E}" destId="{1C75CD1A-A6E8-4379-91B6-B69287B3AF56}" srcOrd="9" destOrd="0" presId="urn:microsoft.com/office/officeart/2005/8/layout/hProcess11"/>
    <dgm:cxn modelId="{58FD95E5-58EE-4860-BB79-6B90D8EBD477}" type="presParOf" srcId="{48B8F4B6-036C-4A02-9A4A-CB1F2AC7FE0E}" destId="{5508C771-5773-4867-9661-14FC9D81E395}" srcOrd="10" destOrd="0" presId="urn:microsoft.com/office/officeart/2005/8/layout/hProcess11"/>
    <dgm:cxn modelId="{A8B9C224-F353-4BE4-9AED-4F874230B830}" type="presParOf" srcId="{5508C771-5773-4867-9661-14FC9D81E395}" destId="{88AB23E4-C3D3-4A12-AC1A-50CD533F9AE9}" srcOrd="0" destOrd="0" presId="urn:microsoft.com/office/officeart/2005/8/layout/hProcess11"/>
    <dgm:cxn modelId="{C193FC94-7889-4D7C-97AB-740C672CC930}" type="presParOf" srcId="{5508C771-5773-4867-9661-14FC9D81E395}" destId="{FD688966-CB04-48EB-AF2A-CB981D43A987}" srcOrd="1" destOrd="0" presId="urn:microsoft.com/office/officeart/2005/8/layout/hProcess11"/>
    <dgm:cxn modelId="{008FFC16-9D24-46F3-B997-6ECF88C99CF7}" type="presParOf" srcId="{5508C771-5773-4867-9661-14FC9D81E395}" destId="{50ED55CB-5B3B-4488-892A-E0B7F03B9A21}"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FC135B-B3F8-4E36-8855-71AF8F4B2AD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CA"/>
        </a:p>
      </dgm:t>
    </dgm:pt>
    <dgm:pt modelId="{219D83C3-2683-4F3B-A2F1-448593F07044}">
      <dgm:prSet phldrT="[Text]" custT="1"/>
      <dgm:spPr/>
      <dgm:t>
        <a:bodyPr/>
        <a:lstStyle/>
        <a:p>
          <a:r>
            <a:rPr lang="en-US" sz="1600" dirty="0"/>
            <a:t>Conduct deep-dive with Fraud SMEs.</a:t>
          </a:r>
          <a:endParaRPr lang="en-CA" sz="1600" dirty="0"/>
        </a:p>
      </dgm:t>
    </dgm:pt>
    <dgm:pt modelId="{5AC1A0C4-2B8C-404C-B900-E6CC11047DBE}" type="parTrans" cxnId="{AA9F616F-7E7B-4FD7-A07C-EB538B2DEE09}">
      <dgm:prSet/>
      <dgm:spPr/>
      <dgm:t>
        <a:bodyPr/>
        <a:lstStyle/>
        <a:p>
          <a:endParaRPr lang="en-CA"/>
        </a:p>
      </dgm:t>
    </dgm:pt>
    <dgm:pt modelId="{A05856A6-3FC6-4BAC-A26E-4E63D659E49D}" type="sibTrans" cxnId="{AA9F616F-7E7B-4FD7-A07C-EB538B2DEE09}">
      <dgm:prSet/>
      <dgm:spPr/>
      <dgm:t>
        <a:bodyPr/>
        <a:lstStyle/>
        <a:p>
          <a:endParaRPr lang="en-CA"/>
        </a:p>
      </dgm:t>
    </dgm:pt>
    <dgm:pt modelId="{89D43B44-6AB1-4AB0-8640-A31B35202CF9}">
      <dgm:prSet phldrT="[Text]" custT="1"/>
      <dgm:spPr/>
      <dgm:t>
        <a:bodyPr/>
        <a:lstStyle/>
        <a:p>
          <a:pPr marL="0" lvl="0" indent="0" algn="l" defTabSz="711200">
            <a:lnSpc>
              <a:spcPct val="90000"/>
            </a:lnSpc>
            <a:spcBef>
              <a:spcPct val="0"/>
            </a:spcBef>
            <a:spcAft>
              <a:spcPct val="35000"/>
            </a:spcAft>
          </a:pPr>
          <a:r>
            <a:rPr lang="en-US" sz="1600" kern="1200" dirty="0"/>
            <a:t>Identify larger dataset with a greater number of fraudulent cases that can help to train the algorithm to make predictions with greater accuracy.</a:t>
          </a:r>
          <a:endParaRPr lang="en-CA" sz="1600" kern="1200" dirty="0">
            <a:solidFill>
              <a:prstClr val="white"/>
            </a:solidFill>
            <a:latin typeface="Tw Cen MT" panose="020B0602020104020603"/>
            <a:ea typeface="+mn-ea"/>
            <a:cs typeface="+mn-cs"/>
          </a:endParaRPr>
        </a:p>
      </dgm:t>
    </dgm:pt>
    <dgm:pt modelId="{B76EC2E8-7BAB-4A4C-95CF-F5100D0E767E}" type="parTrans" cxnId="{99D5F986-93AB-4334-945D-E9F3A0FCEE61}">
      <dgm:prSet/>
      <dgm:spPr/>
      <dgm:t>
        <a:bodyPr/>
        <a:lstStyle/>
        <a:p>
          <a:endParaRPr lang="en-CA"/>
        </a:p>
      </dgm:t>
    </dgm:pt>
    <dgm:pt modelId="{46966563-6602-48D7-B3D9-8C0EDE8F86EB}" type="sibTrans" cxnId="{99D5F986-93AB-4334-945D-E9F3A0FCEE61}">
      <dgm:prSet/>
      <dgm:spPr/>
      <dgm:t>
        <a:bodyPr/>
        <a:lstStyle/>
        <a:p>
          <a:endParaRPr lang="en-CA"/>
        </a:p>
      </dgm:t>
    </dgm:pt>
    <dgm:pt modelId="{E1E24AF8-6CB6-4E79-BA66-8C9A52A8B41E}">
      <dgm:prSet phldrT="[Text]" custT="1"/>
      <dgm:spPr/>
      <dgm:t>
        <a:bodyPr/>
        <a:lstStyle/>
        <a:p>
          <a:pPr>
            <a:buNone/>
          </a:pPr>
          <a:r>
            <a:rPr lang="en-US" sz="1600" kern="1200" dirty="0">
              <a:solidFill>
                <a:prstClr val="white"/>
              </a:solidFill>
              <a:latin typeface="Tw Cen MT" panose="020B0602020104020603"/>
              <a:ea typeface="+mn-ea"/>
              <a:cs typeface="+mn-cs"/>
            </a:rPr>
            <a:t>Evaluate with different ML models.</a:t>
          </a:r>
          <a:endParaRPr lang="en-CA" sz="1600" kern="1200" dirty="0">
            <a:solidFill>
              <a:prstClr val="white"/>
            </a:solidFill>
            <a:latin typeface="Tw Cen MT" panose="020B0602020104020603"/>
            <a:ea typeface="+mn-ea"/>
            <a:cs typeface="+mn-cs"/>
          </a:endParaRPr>
        </a:p>
      </dgm:t>
    </dgm:pt>
    <dgm:pt modelId="{5535D6CB-0038-4058-9B6C-4174FD6E5160}" type="parTrans" cxnId="{261EB5BE-3399-45EA-A30D-DADBF0D25615}">
      <dgm:prSet/>
      <dgm:spPr/>
      <dgm:t>
        <a:bodyPr/>
        <a:lstStyle/>
        <a:p>
          <a:endParaRPr lang="en-CA"/>
        </a:p>
      </dgm:t>
    </dgm:pt>
    <dgm:pt modelId="{1B252D6C-22DA-470A-8E9D-0AE1FEBE4400}" type="sibTrans" cxnId="{261EB5BE-3399-45EA-A30D-DADBF0D25615}">
      <dgm:prSet/>
      <dgm:spPr/>
      <dgm:t>
        <a:bodyPr/>
        <a:lstStyle/>
        <a:p>
          <a:endParaRPr lang="en-CA"/>
        </a:p>
      </dgm:t>
    </dgm:pt>
    <dgm:pt modelId="{4D2E4089-7C16-4C56-BCDF-BEA982240BFF}">
      <dgm:prSet custT="1"/>
      <dgm:spPr/>
      <dgm:t>
        <a:bodyPr/>
        <a:lstStyle/>
        <a:p>
          <a:pPr marL="0" lvl="0" indent="0" algn="l" defTabSz="711200">
            <a:lnSpc>
              <a:spcPct val="90000"/>
            </a:lnSpc>
            <a:spcBef>
              <a:spcPct val="0"/>
            </a:spcBef>
            <a:spcAft>
              <a:spcPct val="35000"/>
            </a:spcAft>
            <a:buNone/>
          </a:pPr>
          <a:r>
            <a:rPr lang="en-US" sz="1600" kern="1200" dirty="0">
              <a:solidFill>
                <a:prstClr val="white"/>
              </a:solidFill>
              <a:latin typeface="Tw Cen MT" panose="020B0602020104020603"/>
              <a:ea typeface="+mn-ea"/>
              <a:cs typeface="+mn-cs"/>
            </a:rPr>
            <a:t>Explore mechanism to overcome missing data.</a:t>
          </a:r>
          <a:endParaRPr lang="en-CA" sz="1600" kern="1200" dirty="0">
            <a:solidFill>
              <a:prstClr val="white"/>
            </a:solidFill>
            <a:latin typeface="Tw Cen MT" panose="020B0602020104020603"/>
            <a:ea typeface="+mn-ea"/>
            <a:cs typeface="+mn-cs"/>
          </a:endParaRPr>
        </a:p>
      </dgm:t>
    </dgm:pt>
    <dgm:pt modelId="{F437B5D5-53B8-478A-A397-CE9AA7173260}" type="parTrans" cxnId="{F2287F65-AD8C-4A7A-B258-9B4F4648AEF8}">
      <dgm:prSet/>
      <dgm:spPr/>
      <dgm:t>
        <a:bodyPr/>
        <a:lstStyle/>
        <a:p>
          <a:endParaRPr lang="en-CA"/>
        </a:p>
      </dgm:t>
    </dgm:pt>
    <dgm:pt modelId="{DED38BAC-20EA-492F-83AA-20D7996AA3F5}" type="sibTrans" cxnId="{F2287F65-AD8C-4A7A-B258-9B4F4648AEF8}">
      <dgm:prSet/>
      <dgm:spPr/>
      <dgm:t>
        <a:bodyPr/>
        <a:lstStyle/>
        <a:p>
          <a:endParaRPr lang="en-CA"/>
        </a:p>
      </dgm:t>
    </dgm:pt>
    <dgm:pt modelId="{6756B73B-2991-4F35-B8CF-701542C565D5}" type="pres">
      <dgm:prSet presAssocID="{80FC135B-B3F8-4E36-8855-71AF8F4B2AD4}" presName="Name0" presStyleCnt="0">
        <dgm:presLayoutVars>
          <dgm:chMax val="7"/>
          <dgm:chPref val="7"/>
          <dgm:dir/>
        </dgm:presLayoutVars>
      </dgm:prSet>
      <dgm:spPr/>
    </dgm:pt>
    <dgm:pt modelId="{A3789470-A508-4BF4-B609-3FDF79F23B2A}" type="pres">
      <dgm:prSet presAssocID="{80FC135B-B3F8-4E36-8855-71AF8F4B2AD4}" presName="Name1" presStyleCnt="0"/>
      <dgm:spPr/>
    </dgm:pt>
    <dgm:pt modelId="{26893195-8E1F-42C1-BEA4-A5D0249311C6}" type="pres">
      <dgm:prSet presAssocID="{80FC135B-B3F8-4E36-8855-71AF8F4B2AD4}" presName="cycle" presStyleCnt="0"/>
      <dgm:spPr/>
    </dgm:pt>
    <dgm:pt modelId="{AB189EC6-43D7-47EA-A523-7CEE3FFBF3F8}" type="pres">
      <dgm:prSet presAssocID="{80FC135B-B3F8-4E36-8855-71AF8F4B2AD4}" presName="srcNode" presStyleLbl="node1" presStyleIdx="0" presStyleCnt="4"/>
      <dgm:spPr/>
    </dgm:pt>
    <dgm:pt modelId="{7D7FEA85-A42C-43DB-8254-5BDDF658A897}" type="pres">
      <dgm:prSet presAssocID="{80FC135B-B3F8-4E36-8855-71AF8F4B2AD4}" presName="conn" presStyleLbl="parChTrans1D2" presStyleIdx="0" presStyleCnt="1"/>
      <dgm:spPr/>
    </dgm:pt>
    <dgm:pt modelId="{676CB589-830E-418E-BA1E-A8B19728B929}" type="pres">
      <dgm:prSet presAssocID="{80FC135B-B3F8-4E36-8855-71AF8F4B2AD4}" presName="extraNode" presStyleLbl="node1" presStyleIdx="0" presStyleCnt="4"/>
      <dgm:spPr/>
    </dgm:pt>
    <dgm:pt modelId="{E7F1B169-272F-4A9C-B7F3-48076B0920C7}" type="pres">
      <dgm:prSet presAssocID="{80FC135B-B3F8-4E36-8855-71AF8F4B2AD4}" presName="dstNode" presStyleLbl="node1" presStyleIdx="0" presStyleCnt="4"/>
      <dgm:spPr/>
    </dgm:pt>
    <dgm:pt modelId="{219E899F-01D8-434D-BCD4-9A8B9C8F0AC7}" type="pres">
      <dgm:prSet presAssocID="{219D83C3-2683-4F3B-A2F1-448593F07044}" presName="text_1" presStyleLbl="node1" presStyleIdx="0" presStyleCnt="4">
        <dgm:presLayoutVars>
          <dgm:bulletEnabled val="1"/>
        </dgm:presLayoutVars>
      </dgm:prSet>
      <dgm:spPr/>
    </dgm:pt>
    <dgm:pt modelId="{0B91BD2A-D776-487C-800B-F35735C0BA3B}" type="pres">
      <dgm:prSet presAssocID="{219D83C3-2683-4F3B-A2F1-448593F07044}" presName="accent_1" presStyleCnt="0"/>
      <dgm:spPr/>
    </dgm:pt>
    <dgm:pt modelId="{871917E6-89AC-4A43-806F-8AE962A596E0}" type="pres">
      <dgm:prSet presAssocID="{219D83C3-2683-4F3B-A2F1-448593F07044}" presName="accentRepeatNode" presStyleLbl="solidFgAcc1" presStyleIdx="0" presStyleCnt="4"/>
      <dgm:spPr/>
    </dgm:pt>
    <dgm:pt modelId="{11B09D72-7AE6-496F-ACD8-449F604541EA}" type="pres">
      <dgm:prSet presAssocID="{89D43B44-6AB1-4AB0-8640-A31B35202CF9}" presName="text_2" presStyleLbl="node1" presStyleIdx="1" presStyleCnt="4">
        <dgm:presLayoutVars>
          <dgm:bulletEnabled val="1"/>
        </dgm:presLayoutVars>
      </dgm:prSet>
      <dgm:spPr/>
    </dgm:pt>
    <dgm:pt modelId="{2BDAC8BA-9147-4601-9F36-D3D64EDBA221}" type="pres">
      <dgm:prSet presAssocID="{89D43B44-6AB1-4AB0-8640-A31B35202CF9}" presName="accent_2" presStyleCnt="0"/>
      <dgm:spPr/>
    </dgm:pt>
    <dgm:pt modelId="{AC9E9E62-3D1E-49B4-9CFB-B32D4009A2EB}" type="pres">
      <dgm:prSet presAssocID="{89D43B44-6AB1-4AB0-8640-A31B35202CF9}" presName="accentRepeatNode" presStyleLbl="solidFgAcc1" presStyleIdx="1" presStyleCnt="4"/>
      <dgm:spPr/>
    </dgm:pt>
    <dgm:pt modelId="{8FB020C6-3921-4811-9420-05912FECAD5A}" type="pres">
      <dgm:prSet presAssocID="{E1E24AF8-6CB6-4E79-BA66-8C9A52A8B41E}" presName="text_3" presStyleLbl="node1" presStyleIdx="2" presStyleCnt="4">
        <dgm:presLayoutVars>
          <dgm:bulletEnabled val="1"/>
        </dgm:presLayoutVars>
      </dgm:prSet>
      <dgm:spPr/>
    </dgm:pt>
    <dgm:pt modelId="{D5ACEF6D-545A-4A0D-992D-7CC0BCDFCA23}" type="pres">
      <dgm:prSet presAssocID="{E1E24AF8-6CB6-4E79-BA66-8C9A52A8B41E}" presName="accent_3" presStyleCnt="0"/>
      <dgm:spPr/>
    </dgm:pt>
    <dgm:pt modelId="{AF9EDF8E-7723-43F7-B424-BA6558E777D8}" type="pres">
      <dgm:prSet presAssocID="{E1E24AF8-6CB6-4E79-BA66-8C9A52A8B41E}" presName="accentRepeatNode" presStyleLbl="solidFgAcc1" presStyleIdx="2" presStyleCnt="4"/>
      <dgm:spPr/>
    </dgm:pt>
    <dgm:pt modelId="{F2D7E91D-9D8E-42AF-B047-A966278441EE}" type="pres">
      <dgm:prSet presAssocID="{4D2E4089-7C16-4C56-BCDF-BEA982240BFF}" presName="text_4" presStyleLbl="node1" presStyleIdx="3" presStyleCnt="4">
        <dgm:presLayoutVars>
          <dgm:bulletEnabled val="1"/>
        </dgm:presLayoutVars>
      </dgm:prSet>
      <dgm:spPr/>
    </dgm:pt>
    <dgm:pt modelId="{524C58CB-809A-49CA-B7C8-0A5D3EB44283}" type="pres">
      <dgm:prSet presAssocID="{4D2E4089-7C16-4C56-BCDF-BEA982240BFF}" presName="accent_4" presStyleCnt="0"/>
      <dgm:spPr/>
    </dgm:pt>
    <dgm:pt modelId="{03101A7F-8FDA-41FF-A440-3895D4FC34CA}" type="pres">
      <dgm:prSet presAssocID="{4D2E4089-7C16-4C56-BCDF-BEA982240BFF}" presName="accentRepeatNode" presStyleLbl="solidFgAcc1" presStyleIdx="3" presStyleCnt="4"/>
      <dgm:spPr/>
    </dgm:pt>
  </dgm:ptLst>
  <dgm:cxnLst>
    <dgm:cxn modelId="{4E223630-B82B-465A-A178-FAA203F04619}" type="presOf" srcId="{A05856A6-3FC6-4BAC-A26E-4E63D659E49D}" destId="{7D7FEA85-A42C-43DB-8254-5BDDF658A897}" srcOrd="0" destOrd="0" presId="urn:microsoft.com/office/officeart/2008/layout/VerticalCurvedList"/>
    <dgm:cxn modelId="{B53BFF5B-9F2B-4F5A-95CF-8A1188CAF4C9}" type="presOf" srcId="{E1E24AF8-6CB6-4E79-BA66-8C9A52A8B41E}" destId="{8FB020C6-3921-4811-9420-05912FECAD5A}" srcOrd="0" destOrd="0" presId="urn:microsoft.com/office/officeart/2008/layout/VerticalCurvedList"/>
    <dgm:cxn modelId="{F2287F65-AD8C-4A7A-B258-9B4F4648AEF8}" srcId="{80FC135B-B3F8-4E36-8855-71AF8F4B2AD4}" destId="{4D2E4089-7C16-4C56-BCDF-BEA982240BFF}" srcOrd="3" destOrd="0" parTransId="{F437B5D5-53B8-478A-A397-CE9AA7173260}" sibTransId="{DED38BAC-20EA-492F-83AA-20D7996AA3F5}"/>
    <dgm:cxn modelId="{AA9F616F-7E7B-4FD7-A07C-EB538B2DEE09}" srcId="{80FC135B-B3F8-4E36-8855-71AF8F4B2AD4}" destId="{219D83C3-2683-4F3B-A2F1-448593F07044}" srcOrd="0" destOrd="0" parTransId="{5AC1A0C4-2B8C-404C-B900-E6CC11047DBE}" sibTransId="{A05856A6-3FC6-4BAC-A26E-4E63D659E49D}"/>
    <dgm:cxn modelId="{525F3452-CEE0-4D40-BA83-215157B308D0}" type="presOf" srcId="{4D2E4089-7C16-4C56-BCDF-BEA982240BFF}" destId="{F2D7E91D-9D8E-42AF-B047-A966278441EE}" srcOrd="0" destOrd="0" presId="urn:microsoft.com/office/officeart/2008/layout/VerticalCurvedList"/>
    <dgm:cxn modelId="{99D5F986-93AB-4334-945D-E9F3A0FCEE61}" srcId="{80FC135B-B3F8-4E36-8855-71AF8F4B2AD4}" destId="{89D43B44-6AB1-4AB0-8640-A31B35202CF9}" srcOrd="1" destOrd="0" parTransId="{B76EC2E8-7BAB-4A4C-95CF-F5100D0E767E}" sibTransId="{46966563-6602-48D7-B3D9-8C0EDE8F86EB}"/>
    <dgm:cxn modelId="{D3B9C094-2ED4-4183-B20C-AEF96F132256}" type="presOf" srcId="{80FC135B-B3F8-4E36-8855-71AF8F4B2AD4}" destId="{6756B73B-2991-4F35-B8CF-701542C565D5}" srcOrd="0" destOrd="0" presId="urn:microsoft.com/office/officeart/2008/layout/VerticalCurvedList"/>
    <dgm:cxn modelId="{EC5E2EA4-74F3-4280-B8F7-BAC2F487A61E}" type="presOf" srcId="{89D43B44-6AB1-4AB0-8640-A31B35202CF9}" destId="{11B09D72-7AE6-496F-ACD8-449F604541EA}" srcOrd="0" destOrd="0" presId="urn:microsoft.com/office/officeart/2008/layout/VerticalCurvedList"/>
    <dgm:cxn modelId="{261EB5BE-3399-45EA-A30D-DADBF0D25615}" srcId="{80FC135B-B3F8-4E36-8855-71AF8F4B2AD4}" destId="{E1E24AF8-6CB6-4E79-BA66-8C9A52A8B41E}" srcOrd="2" destOrd="0" parTransId="{5535D6CB-0038-4058-9B6C-4174FD6E5160}" sibTransId="{1B252D6C-22DA-470A-8E9D-0AE1FEBE4400}"/>
    <dgm:cxn modelId="{FAE59AC6-A842-43B2-B8CC-47923B41CE80}" type="presOf" srcId="{219D83C3-2683-4F3B-A2F1-448593F07044}" destId="{219E899F-01D8-434D-BCD4-9A8B9C8F0AC7}" srcOrd="0" destOrd="0" presId="urn:microsoft.com/office/officeart/2008/layout/VerticalCurvedList"/>
    <dgm:cxn modelId="{08A97730-40BC-498C-BF13-1748F2BDF73C}" type="presParOf" srcId="{6756B73B-2991-4F35-B8CF-701542C565D5}" destId="{A3789470-A508-4BF4-B609-3FDF79F23B2A}" srcOrd="0" destOrd="0" presId="urn:microsoft.com/office/officeart/2008/layout/VerticalCurvedList"/>
    <dgm:cxn modelId="{EACEA722-F0F1-4361-8A33-BE8787846983}" type="presParOf" srcId="{A3789470-A508-4BF4-B609-3FDF79F23B2A}" destId="{26893195-8E1F-42C1-BEA4-A5D0249311C6}" srcOrd="0" destOrd="0" presId="urn:microsoft.com/office/officeart/2008/layout/VerticalCurvedList"/>
    <dgm:cxn modelId="{FDB7F4E0-4C08-403D-8388-9DBA73834AFC}" type="presParOf" srcId="{26893195-8E1F-42C1-BEA4-A5D0249311C6}" destId="{AB189EC6-43D7-47EA-A523-7CEE3FFBF3F8}" srcOrd="0" destOrd="0" presId="urn:microsoft.com/office/officeart/2008/layout/VerticalCurvedList"/>
    <dgm:cxn modelId="{62D9512E-FF00-4BAA-A4D4-0607169970D1}" type="presParOf" srcId="{26893195-8E1F-42C1-BEA4-A5D0249311C6}" destId="{7D7FEA85-A42C-43DB-8254-5BDDF658A897}" srcOrd="1" destOrd="0" presId="urn:microsoft.com/office/officeart/2008/layout/VerticalCurvedList"/>
    <dgm:cxn modelId="{F92A9DC2-58B6-49A2-8DF3-E30D4A5A04E1}" type="presParOf" srcId="{26893195-8E1F-42C1-BEA4-A5D0249311C6}" destId="{676CB589-830E-418E-BA1E-A8B19728B929}" srcOrd="2" destOrd="0" presId="urn:microsoft.com/office/officeart/2008/layout/VerticalCurvedList"/>
    <dgm:cxn modelId="{E1B7CE9F-4A6F-4AA5-AB99-FEA0DA914FA3}" type="presParOf" srcId="{26893195-8E1F-42C1-BEA4-A5D0249311C6}" destId="{E7F1B169-272F-4A9C-B7F3-48076B0920C7}" srcOrd="3" destOrd="0" presId="urn:microsoft.com/office/officeart/2008/layout/VerticalCurvedList"/>
    <dgm:cxn modelId="{ACCB89A9-C69F-4647-890F-3A38976CFD83}" type="presParOf" srcId="{A3789470-A508-4BF4-B609-3FDF79F23B2A}" destId="{219E899F-01D8-434D-BCD4-9A8B9C8F0AC7}" srcOrd="1" destOrd="0" presId="urn:microsoft.com/office/officeart/2008/layout/VerticalCurvedList"/>
    <dgm:cxn modelId="{C783AB54-D6A4-48C0-9CE7-0411BE21895A}" type="presParOf" srcId="{A3789470-A508-4BF4-B609-3FDF79F23B2A}" destId="{0B91BD2A-D776-487C-800B-F35735C0BA3B}" srcOrd="2" destOrd="0" presId="urn:microsoft.com/office/officeart/2008/layout/VerticalCurvedList"/>
    <dgm:cxn modelId="{BED55940-EF31-4321-8951-AF88A4C77A85}" type="presParOf" srcId="{0B91BD2A-D776-487C-800B-F35735C0BA3B}" destId="{871917E6-89AC-4A43-806F-8AE962A596E0}" srcOrd="0" destOrd="0" presId="urn:microsoft.com/office/officeart/2008/layout/VerticalCurvedList"/>
    <dgm:cxn modelId="{AF8D1C3E-B7C5-4C3D-9349-ABA6C383488F}" type="presParOf" srcId="{A3789470-A508-4BF4-B609-3FDF79F23B2A}" destId="{11B09D72-7AE6-496F-ACD8-449F604541EA}" srcOrd="3" destOrd="0" presId="urn:microsoft.com/office/officeart/2008/layout/VerticalCurvedList"/>
    <dgm:cxn modelId="{49E0ABDD-70A9-4231-9575-E766622DA7F9}" type="presParOf" srcId="{A3789470-A508-4BF4-B609-3FDF79F23B2A}" destId="{2BDAC8BA-9147-4601-9F36-D3D64EDBA221}" srcOrd="4" destOrd="0" presId="urn:microsoft.com/office/officeart/2008/layout/VerticalCurvedList"/>
    <dgm:cxn modelId="{24CB38DE-EB4D-44D2-AE10-B32378520B3A}" type="presParOf" srcId="{2BDAC8BA-9147-4601-9F36-D3D64EDBA221}" destId="{AC9E9E62-3D1E-49B4-9CFB-B32D4009A2EB}" srcOrd="0" destOrd="0" presId="urn:microsoft.com/office/officeart/2008/layout/VerticalCurvedList"/>
    <dgm:cxn modelId="{8DFB24F3-922B-4283-A0B8-4D59D939E23F}" type="presParOf" srcId="{A3789470-A508-4BF4-B609-3FDF79F23B2A}" destId="{8FB020C6-3921-4811-9420-05912FECAD5A}" srcOrd="5" destOrd="0" presId="urn:microsoft.com/office/officeart/2008/layout/VerticalCurvedList"/>
    <dgm:cxn modelId="{661C6FF2-3F75-40CD-8F7F-E86169BD3BD5}" type="presParOf" srcId="{A3789470-A508-4BF4-B609-3FDF79F23B2A}" destId="{D5ACEF6D-545A-4A0D-992D-7CC0BCDFCA23}" srcOrd="6" destOrd="0" presId="urn:microsoft.com/office/officeart/2008/layout/VerticalCurvedList"/>
    <dgm:cxn modelId="{AEB5CF1C-E487-4469-A938-0A44C27FA287}" type="presParOf" srcId="{D5ACEF6D-545A-4A0D-992D-7CC0BCDFCA23}" destId="{AF9EDF8E-7723-43F7-B424-BA6558E777D8}" srcOrd="0" destOrd="0" presId="urn:microsoft.com/office/officeart/2008/layout/VerticalCurvedList"/>
    <dgm:cxn modelId="{3CC269EA-5954-4BA9-BCC9-A968D9C39144}" type="presParOf" srcId="{A3789470-A508-4BF4-B609-3FDF79F23B2A}" destId="{F2D7E91D-9D8E-42AF-B047-A966278441EE}" srcOrd="7" destOrd="0" presId="urn:microsoft.com/office/officeart/2008/layout/VerticalCurvedList"/>
    <dgm:cxn modelId="{6F6D497F-7F2F-40A8-B7F5-5A8C6498D203}" type="presParOf" srcId="{A3789470-A508-4BF4-B609-3FDF79F23B2A}" destId="{524C58CB-809A-49CA-B7C8-0A5D3EB44283}" srcOrd="8" destOrd="0" presId="urn:microsoft.com/office/officeart/2008/layout/VerticalCurvedList"/>
    <dgm:cxn modelId="{5632F6DE-225B-490B-82F7-DD69F078FA16}" type="presParOf" srcId="{524C58CB-809A-49CA-B7C8-0A5D3EB44283}" destId="{03101A7F-8FDA-41FF-A440-3895D4FC34C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01B8C-3E55-4869-AF5E-CE2F6DD2A963}">
      <dsp:nvSpPr>
        <dsp:cNvPr id="0" name=""/>
        <dsp:cNvSpPr/>
      </dsp:nvSpPr>
      <dsp:spPr>
        <a:xfrm>
          <a:off x="2924996" y="0"/>
          <a:ext cx="1480695" cy="1480920"/>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AB51EF-A5E9-4FDF-A0EF-C4B341DDAC44}">
      <dsp:nvSpPr>
        <dsp:cNvPr id="0" name=""/>
        <dsp:cNvSpPr/>
      </dsp:nvSpPr>
      <dsp:spPr>
        <a:xfrm>
          <a:off x="3253628" y="401746"/>
          <a:ext cx="822793" cy="411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Font typeface="Wingdings" panose="05000000000000000000" pitchFamily="2" charset="2"/>
            <a:buNone/>
          </a:pPr>
          <a:r>
            <a:rPr lang="en-US" sz="1200" b="1" kern="1200" dirty="0"/>
            <a:t>Data exploration &amp; Feature selection</a:t>
          </a:r>
          <a:endParaRPr lang="en-CA" sz="1200" b="1" kern="1200" dirty="0"/>
        </a:p>
      </dsp:txBody>
      <dsp:txXfrm>
        <a:off x="3253628" y="401746"/>
        <a:ext cx="822793" cy="411298"/>
      </dsp:txXfrm>
    </dsp:sp>
    <dsp:sp modelId="{F52A1E07-B83A-47AF-8BD2-4CB6F2C44DA3}">
      <dsp:nvSpPr>
        <dsp:cNvPr id="0" name=""/>
        <dsp:cNvSpPr/>
      </dsp:nvSpPr>
      <dsp:spPr>
        <a:xfrm>
          <a:off x="2513738" y="850898"/>
          <a:ext cx="1480695" cy="1480920"/>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5B9371-9404-4BD3-A6D3-3D134A3C2AA2}">
      <dsp:nvSpPr>
        <dsp:cNvPr id="0" name=""/>
        <dsp:cNvSpPr/>
      </dsp:nvSpPr>
      <dsp:spPr>
        <a:xfrm>
          <a:off x="2059587" y="1390478"/>
          <a:ext cx="2388998" cy="411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Font typeface="Wingdings" panose="05000000000000000000" pitchFamily="2" charset="2"/>
            <a:buNone/>
          </a:pPr>
          <a:r>
            <a:rPr lang="en-US" sz="1200" b="1" kern="1200" dirty="0"/>
            <a:t>Analyze using Decision tree &amp; Random forest classification models using unbalanced data</a:t>
          </a:r>
          <a:endParaRPr lang="en-CA" sz="1200" b="1" kern="1200" dirty="0"/>
        </a:p>
      </dsp:txBody>
      <dsp:txXfrm>
        <a:off x="2059587" y="1390478"/>
        <a:ext cx="2388998" cy="411298"/>
      </dsp:txXfrm>
    </dsp:sp>
    <dsp:sp modelId="{F7921DC8-DD3F-4D54-A0D3-6EB409F604C8}">
      <dsp:nvSpPr>
        <dsp:cNvPr id="0" name=""/>
        <dsp:cNvSpPr/>
      </dsp:nvSpPr>
      <dsp:spPr>
        <a:xfrm>
          <a:off x="3030383" y="1803622"/>
          <a:ext cx="1272146" cy="1272656"/>
        </a:xfrm>
        <a:prstGeom prst="blockArc">
          <a:avLst>
            <a:gd name="adj1" fmla="val 13500000"/>
            <a:gd name="adj2" fmla="val 10800000"/>
            <a:gd name="adj3" fmla="val 1274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317C7B-B024-45FE-AEE2-745A007B8C67}">
      <dsp:nvSpPr>
        <dsp:cNvPr id="0" name=""/>
        <dsp:cNvSpPr/>
      </dsp:nvSpPr>
      <dsp:spPr>
        <a:xfrm>
          <a:off x="3254225" y="2247529"/>
          <a:ext cx="822793" cy="411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Balance dataset &amp; run models</a:t>
          </a:r>
          <a:endParaRPr lang="en-CA" sz="1200" b="1" kern="1200" dirty="0"/>
        </a:p>
      </dsp:txBody>
      <dsp:txXfrm>
        <a:off x="3254225" y="2247529"/>
        <a:ext cx="822793" cy="4112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01B8C-3E55-4869-AF5E-CE2F6DD2A963}">
      <dsp:nvSpPr>
        <dsp:cNvPr id="0" name=""/>
        <dsp:cNvSpPr/>
      </dsp:nvSpPr>
      <dsp:spPr>
        <a:xfrm>
          <a:off x="2712307" y="0"/>
          <a:ext cx="1480689" cy="1480914"/>
        </a:xfrm>
        <a:prstGeom prst="circularArrow">
          <a:avLst>
            <a:gd name="adj1" fmla="val 10980"/>
            <a:gd name="adj2" fmla="val 1142322"/>
            <a:gd name="adj3" fmla="val 4500000"/>
            <a:gd name="adj4" fmla="val 10800000"/>
            <a:gd name="adj5" fmla="val 125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AB51EF-A5E9-4FDF-A0EF-C4B341DDAC44}">
      <dsp:nvSpPr>
        <dsp:cNvPr id="0" name=""/>
        <dsp:cNvSpPr/>
      </dsp:nvSpPr>
      <dsp:spPr>
        <a:xfrm>
          <a:off x="3039588" y="534655"/>
          <a:ext cx="822790" cy="411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endParaRPr lang="en-CA" sz="2800" kern="1200" dirty="0">
            <a:noFill/>
          </a:endParaRPr>
        </a:p>
      </dsp:txBody>
      <dsp:txXfrm>
        <a:off x="3039588" y="534655"/>
        <a:ext cx="822790" cy="411296"/>
      </dsp:txXfrm>
    </dsp:sp>
    <dsp:sp modelId="{F52A1E07-B83A-47AF-8BD2-4CB6F2C44DA3}">
      <dsp:nvSpPr>
        <dsp:cNvPr id="0" name=""/>
        <dsp:cNvSpPr/>
      </dsp:nvSpPr>
      <dsp:spPr>
        <a:xfrm>
          <a:off x="2301051" y="850895"/>
          <a:ext cx="1480689" cy="1480914"/>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5B9371-9404-4BD3-A6D3-3D134A3C2AA2}">
      <dsp:nvSpPr>
        <dsp:cNvPr id="0" name=""/>
        <dsp:cNvSpPr/>
      </dsp:nvSpPr>
      <dsp:spPr>
        <a:xfrm>
          <a:off x="2332306" y="1390472"/>
          <a:ext cx="1418178" cy="411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Compare </a:t>
          </a:r>
          <a:r>
            <a:rPr lang="en-US" sz="1200" b="1" kern="1200" dirty="0" err="1"/>
            <a:t>AreaUnderPR</a:t>
          </a:r>
          <a:r>
            <a:rPr lang="en-US" sz="1200" b="1" kern="1200" dirty="0"/>
            <a:t>/AUC for both models</a:t>
          </a:r>
          <a:endParaRPr lang="en-CA" sz="1200" b="1" kern="1200" dirty="0"/>
        </a:p>
      </dsp:txBody>
      <dsp:txXfrm>
        <a:off x="2332306" y="1390472"/>
        <a:ext cx="1418178" cy="411296"/>
      </dsp:txXfrm>
    </dsp:sp>
    <dsp:sp modelId="{F7921DC8-DD3F-4D54-A0D3-6EB409F604C8}">
      <dsp:nvSpPr>
        <dsp:cNvPr id="0" name=""/>
        <dsp:cNvSpPr/>
      </dsp:nvSpPr>
      <dsp:spPr>
        <a:xfrm>
          <a:off x="2817693" y="1803615"/>
          <a:ext cx="1272141" cy="1272651"/>
        </a:xfrm>
        <a:prstGeom prst="blockArc">
          <a:avLst>
            <a:gd name="adj1" fmla="val 13500000"/>
            <a:gd name="adj2" fmla="val 10800000"/>
            <a:gd name="adj3" fmla="val 1274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317C7B-B024-45FE-AEE2-745A007B8C67}">
      <dsp:nvSpPr>
        <dsp:cNvPr id="0" name=""/>
        <dsp:cNvSpPr/>
      </dsp:nvSpPr>
      <dsp:spPr>
        <a:xfrm>
          <a:off x="2214815" y="2247520"/>
          <a:ext cx="2476229" cy="411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Font typeface="Wingdings" panose="05000000000000000000" pitchFamily="2" charset="2"/>
            <a:buNone/>
          </a:pPr>
          <a:r>
            <a:rPr lang="en-US" sz="1200" b="1" kern="1200" dirty="0"/>
            <a:t>Compare Confusion matrix for both models &amp; verify if balanced data produces better results</a:t>
          </a:r>
          <a:endParaRPr lang="en-CA" sz="1200" b="1" kern="1200" dirty="0"/>
        </a:p>
      </dsp:txBody>
      <dsp:txXfrm>
        <a:off x="2214815" y="2247520"/>
        <a:ext cx="2476229" cy="4112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508D6-7ED8-4FA2-A0C7-42D3E427F957}">
      <dsp:nvSpPr>
        <dsp:cNvPr id="0" name=""/>
        <dsp:cNvSpPr/>
      </dsp:nvSpPr>
      <dsp:spPr>
        <a:xfrm>
          <a:off x="0" y="1219199"/>
          <a:ext cx="6741811" cy="162560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23EBB6-CFF5-410B-AEAF-1CFAE5D61A24}">
      <dsp:nvSpPr>
        <dsp:cNvPr id="0" name=""/>
        <dsp:cNvSpPr/>
      </dsp:nvSpPr>
      <dsp:spPr>
        <a:xfrm>
          <a:off x="1467" y="0"/>
          <a:ext cx="1430428"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kern="1200" dirty="0"/>
            <a:t>Train/Test Split Data*</a:t>
          </a:r>
          <a:endParaRPr lang="en-CA" sz="1800" kern="1200" dirty="0">
            <a:solidFill>
              <a:srgbClr val="FF0000"/>
            </a:solidFill>
          </a:endParaRPr>
        </a:p>
      </dsp:txBody>
      <dsp:txXfrm>
        <a:off x="1467" y="0"/>
        <a:ext cx="1430428" cy="1625600"/>
      </dsp:txXfrm>
    </dsp:sp>
    <dsp:sp modelId="{EFD9346D-44D8-4E53-B1EF-9A44A2898A86}">
      <dsp:nvSpPr>
        <dsp:cNvPr id="0" name=""/>
        <dsp:cNvSpPr/>
      </dsp:nvSpPr>
      <dsp:spPr>
        <a:xfrm>
          <a:off x="513481" y="1828800"/>
          <a:ext cx="406400" cy="4064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151708-E7D1-41FC-88A1-B7FD0C7767E4}">
      <dsp:nvSpPr>
        <dsp:cNvPr id="0" name=""/>
        <dsp:cNvSpPr/>
      </dsp:nvSpPr>
      <dsp:spPr>
        <a:xfrm>
          <a:off x="1461559" y="2438399"/>
          <a:ext cx="1162454"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ML Pipeline/Scaling</a:t>
          </a:r>
          <a:endParaRPr lang="en-CA" sz="1800" kern="1200" dirty="0">
            <a:solidFill>
              <a:schemeClr val="tx1"/>
            </a:solidFill>
          </a:endParaRPr>
        </a:p>
      </dsp:txBody>
      <dsp:txXfrm>
        <a:off x="1461559" y="2438399"/>
        <a:ext cx="1162454" cy="1625600"/>
      </dsp:txXfrm>
    </dsp:sp>
    <dsp:sp modelId="{697CB0BA-36DC-4F2A-9CE9-D51D4CF4F0A8}">
      <dsp:nvSpPr>
        <dsp:cNvPr id="0" name=""/>
        <dsp:cNvSpPr/>
      </dsp:nvSpPr>
      <dsp:spPr>
        <a:xfrm>
          <a:off x="1839586" y="1828800"/>
          <a:ext cx="406400" cy="4064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E79DEB-2DF3-4CCD-8D26-92720180A677}">
      <dsp:nvSpPr>
        <dsp:cNvPr id="0" name=""/>
        <dsp:cNvSpPr/>
      </dsp:nvSpPr>
      <dsp:spPr>
        <a:xfrm>
          <a:off x="2653677" y="0"/>
          <a:ext cx="985086"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marL="0" lvl="0" indent="0" algn="ctr" defTabSz="800100">
            <a:lnSpc>
              <a:spcPct val="90000"/>
            </a:lnSpc>
            <a:spcBef>
              <a:spcPct val="0"/>
            </a:spcBef>
            <a:spcAft>
              <a:spcPct val="35000"/>
            </a:spcAft>
            <a:buNone/>
          </a:pPr>
          <a:r>
            <a:rPr lang="en-US" sz="1800" kern="1200" dirty="0"/>
            <a:t>ML Model</a:t>
          </a:r>
          <a:endParaRPr lang="en-CA" sz="1800" kern="1200" dirty="0"/>
        </a:p>
      </dsp:txBody>
      <dsp:txXfrm>
        <a:off x="2653677" y="0"/>
        <a:ext cx="985086" cy="1625600"/>
      </dsp:txXfrm>
    </dsp:sp>
    <dsp:sp modelId="{AA198132-CDEA-43CB-8E8F-7E80CCCED04B}">
      <dsp:nvSpPr>
        <dsp:cNvPr id="0" name=""/>
        <dsp:cNvSpPr/>
      </dsp:nvSpPr>
      <dsp:spPr>
        <a:xfrm>
          <a:off x="2943021" y="1828800"/>
          <a:ext cx="406400" cy="4064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21A5B8-6AB4-4D68-B978-720835BC3551}">
      <dsp:nvSpPr>
        <dsp:cNvPr id="0" name=""/>
        <dsp:cNvSpPr/>
      </dsp:nvSpPr>
      <dsp:spPr>
        <a:xfrm>
          <a:off x="3940033" y="2438399"/>
          <a:ext cx="1151840"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0" lvl="0" indent="0" algn="ctr" defTabSz="800100">
            <a:lnSpc>
              <a:spcPct val="90000"/>
            </a:lnSpc>
            <a:spcBef>
              <a:spcPct val="0"/>
            </a:spcBef>
            <a:spcAft>
              <a:spcPct val="35000"/>
            </a:spcAft>
            <a:buNone/>
          </a:pPr>
          <a:r>
            <a:rPr lang="en-US" sz="1800" kern="1200" dirty="0"/>
            <a:t>Train Model</a:t>
          </a:r>
          <a:endParaRPr lang="en-CA" sz="1800" kern="1200" dirty="0"/>
        </a:p>
      </dsp:txBody>
      <dsp:txXfrm>
        <a:off x="3940033" y="2438399"/>
        <a:ext cx="1151840" cy="1625600"/>
      </dsp:txXfrm>
    </dsp:sp>
    <dsp:sp modelId="{EF7D56F7-AEAA-493C-A9A6-9D96E494B265}">
      <dsp:nvSpPr>
        <dsp:cNvPr id="0" name=""/>
        <dsp:cNvSpPr/>
      </dsp:nvSpPr>
      <dsp:spPr>
        <a:xfrm>
          <a:off x="4041148" y="1828800"/>
          <a:ext cx="406400" cy="4064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5B47CA-FF22-4DF0-9D50-B7D4D4239842}">
      <dsp:nvSpPr>
        <dsp:cNvPr id="0" name=""/>
        <dsp:cNvSpPr/>
      </dsp:nvSpPr>
      <dsp:spPr>
        <a:xfrm>
          <a:off x="4849933" y="0"/>
          <a:ext cx="593282"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6720" tIns="426720" rIns="426720" bIns="426720" numCol="1" spcCol="1270" anchor="b" anchorCtr="0">
          <a:noAutofit/>
        </a:bodyPr>
        <a:lstStyle/>
        <a:p>
          <a:pPr marL="0" lvl="0" indent="0" algn="ctr" defTabSz="2667000">
            <a:lnSpc>
              <a:spcPct val="90000"/>
            </a:lnSpc>
            <a:spcBef>
              <a:spcPct val="0"/>
            </a:spcBef>
            <a:spcAft>
              <a:spcPct val="35000"/>
            </a:spcAft>
            <a:buNone/>
          </a:pPr>
          <a:endParaRPr lang="en-CA" sz="6000" kern="1200"/>
        </a:p>
      </dsp:txBody>
      <dsp:txXfrm>
        <a:off x="4849933" y="0"/>
        <a:ext cx="593282" cy="1625600"/>
      </dsp:txXfrm>
    </dsp:sp>
    <dsp:sp modelId="{D80D85EC-3EE5-4DBE-97C4-338154944B8B}">
      <dsp:nvSpPr>
        <dsp:cNvPr id="0" name=""/>
        <dsp:cNvSpPr/>
      </dsp:nvSpPr>
      <dsp:spPr>
        <a:xfrm>
          <a:off x="4943374" y="1828800"/>
          <a:ext cx="406400" cy="4064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AB23E4-C3D3-4A12-AC1A-50CD533F9AE9}">
      <dsp:nvSpPr>
        <dsp:cNvPr id="0" name=""/>
        <dsp:cNvSpPr/>
      </dsp:nvSpPr>
      <dsp:spPr>
        <a:xfrm>
          <a:off x="5472880" y="2438399"/>
          <a:ext cx="593282" cy="162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6720" tIns="426720" rIns="426720" bIns="426720" numCol="1" spcCol="1270" anchor="t" anchorCtr="0">
          <a:noAutofit/>
        </a:bodyPr>
        <a:lstStyle/>
        <a:p>
          <a:pPr marL="0" lvl="0" indent="0" algn="ctr" defTabSz="2667000">
            <a:lnSpc>
              <a:spcPct val="90000"/>
            </a:lnSpc>
            <a:spcBef>
              <a:spcPct val="0"/>
            </a:spcBef>
            <a:spcAft>
              <a:spcPct val="35000"/>
            </a:spcAft>
            <a:buNone/>
          </a:pPr>
          <a:endParaRPr lang="en-CA" sz="6000" kern="1200"/>
        </a:p>
      </dsp:txBody>
      <dsp:txXfrm>
        <a:off x="5472880" y="2438399"/>
        <a:ext cx="593282" cy="1625600"/>
      </dsp:txXfrm>
    </dsp:sp>
    <dsp:sp modelId="{FD688966-CB04-48EB-AF2A-CB981D43A987}">
      <dsp:nvSpPr>
        <dsp:cNvPr id="0" name=""/>
        <dsp:cNvSpPr/>
      </dsp:nvSpPr>
      <dsp:spPr>
        <a:xfrm>
          <a:off x="5566321" y="1828800"/>
          <a:ext cx="406400" cy="40640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FEA85-A42C-43DB-8254-5BDDF658A897}">
      <dsp:nvSpPr>
        <dsp:cNvPr id="0" name=""/>
        <dsp:cNvSpPr/>
      </dsp:nvSpPr>
      <dsp:spPr>
        <a:xfrm>
          <a:off x="-4594335" y="-704407"/>
          <a:ext cx="5472816" cy="5472816"/>
        </a:xfrm>
        <a:prstGeom prst="blockArc">
          <a:avLst>
            <a:gd name="adj1" fmla="val 18900000"/>
            <a:gd name="adj2" fmla="val 2700000"/>
            <a:gd name="adj3" fmla="val 395"/>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9E899F-01D8-434D-BCD4-9A8B9C8F0AC7}">
      <dsp:nvSpPr>
        <dsp:cNvPr id="0" name=""/>
        <dsp:cNvSpPr/>
      </dsp:nvSpPr>
      <dsp:spPr>
        <a:xfrm>
          <a:off x="460128" y="312440"/>
          <a:ext cx="5580684" cy="6252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Conduct deep-dive with Fraud SMEs.</a:t>
          </a:r>
          <a:endParaRPr lang="en-CA" sz="1600" kern="1200" dirty="0"/>
        </a:p>
      </dsp:txBody>
      <dsp:txXfrm>
        <a:off x="460128" y="312440"/>
        <a:ext cx="5580684" cy="625205"/>
      </dsp:txXfrm>
    </dsp:sp>
    <dsp:sp modelId="{871917E6-89AC-4A43-806F-8AE962A596E0}">
      <dsp:nvSpPr>
        <dsp:cNvPr id="0" name=""/>
        <dsp:cNvSpPr/>
      </dsp:nvSpPr>
      <dsp:spPr>
        <a:xfrm>
          <a:off x="69375" y="234289"/>
          <a:ext cx="781507" cy="781507"/>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B09D72-7AE6-496F-ACD8-449F604541EA}">
      <dsp:nvSpPr>
        <dsp:cNvPr id="0" name=""/>
        <dsp:cNvSpPr/>
      </dsp:nvSpPr>
      <dsp:spPr>
        <a:xfrm>
          <a:off x="818573" y="1250411"/>
          <a:ext cx="5222240" cy="6252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Identify larger dataset with a greater number of fraudulent cases that can help to train the algorithm to make predictions with greater accuracy.</a:t>
          </a:r>
          <a:endParaRPr lang="en-CA" sz="1600" kern="1200" dirty="0">
            <a:solidFill>
              <a:prstClr val="white"/>
            </a:solidFill>
            <a:latin typeface="Tw Cen MT" panose="020B0602020104020603"/>
            <a:ea typeface="+mn-ea"/>
            <a:cs typeface="+mn-cs"/>
          </a:endParaRPr>
        </a:p>
      </dsp:txBody>
      <dsp:txXfrm>
        <a:off x="818573" y="1250411"/>
        <a:ext cx="5222240" cy="625205"/>
      </dsp:txXfrm>
    </dsp:sp>
    <dsp:sp modelId="{AC9E9E62-3D1E-49B4-9CFB-B32D4009A2EB}">
      <dsp:nvSpPr>
        <dsp:cNvPr id="0" name=""/>
        <dsp:cNvSpPr/>
      </dsp:nvSpPr>
      <dsp:spPr>
        <a:xfrm>
          <a:off x="427819" y="1172260"/>
          <a:ext cx="781507" cy="781507"/>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B020C6-3921-4811-9420-05912FECAD5A}">
      <dsp:nvSpPr>
        <dsp:cNvPr id="0" name=""/>
        <dsp:cNvSpPr/>
      </dsp:nvSpPr>
      <dsp:spPr>
        <a:xfrm>
          <a:off x="818573" y="2188382"/>
          <a:ext cx="5222240" cy="6252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Tw Cen MT" panose="020B0602020104020603"/>
              <a:ea typeface="+mn-ea"/>
              <a:cs typeface="+mn-cs"/>
            </a:rPr>
            <a:t>Evaluate with different ML models.</a:t>
          </a:r>
          <a:endParaRPr lang="en-CA" sz="1600" kern="1200" dirty="0">
            <a:solidFill>
              <a:prstClr val="white"/>
            </a:solidFill>
            <a:latin typeface="Tw Cen MT" panose="020B0602020104020603"/>
            <a:ea typeface="+mn-ea"/>
            <a:cs typeface="+mn-cs"/>
          </a:endParaRPr>
        </a:p>
      </dsp:txBody>
      <dsp:txXfrm>
        <a:off x="818573" y="2188382"/>
        <a:ext cx="5222240" cy="625205"/>
      </dsp:txXfrm>
    </dsp:sp>
    <dsp:sp modelId="{AF9EDF8E-7723-43F7-B424-BA6558E777D8}">
      <dsp:nvSpPr>
        <dsp:cNvPr id="0" name=""/>
        <dsp:cNvSpPr/>
      </dsp:nvSpPr>
      <dsp:spPr>
        <a:xfrm>
          <a:off x="427819" y="2110232"/>
          <a:ext cx="781507" cy="781507"/>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D7E91D-9D8E-42AF-B047-A966278441EE}">
      <dsp:nvSpPr>
        <dsp:cNvPr id="0" name=""/>
        <dsp:cNvSpPr/>
      </dsp:nvSpPr>
      <dsp:spPr>
        <a:xfrm>
          <a:off x="460128" y="3126353"/>
          <a:ext cx="5580684" cy="62520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solidFill>
                <a:prstClr val="white"/>
              </a:solidFill>
              <a:latin typeface="Tw Cen MT" panose="020B0602020104020603"/>
              <a:ea typeface="+mn-ea"/>
              <a:cs typeface="+mn-cs"/>
            </a:rPr>
            <a:t>Explore mechanism to overcome missing data.</a:t>
          </a:r>
          <a:endParaRPr lang="en-CA" sz="1600" kern="1200" dirty="0">
            <a:solidFill>
              <a:prstClr val="white"/>
            </a:solidFill>
            <a:latin typeface="Tw Cen MT" panose="020B0602020104020603"/>
            <a:ea typeface="+mn-ea"/>
            <a:cs typeface="+mn-cs"/>
          </a:endParaRPr>
        </a:p>
      </dsp:txBody>
      <dsp:txXfrm>
        <a:off x="460128" y="3126353"/>
        <a:ext cx="5580684" cy="625205"/>
      </dsp:txXfrm>
    </dsp:sp>
    <dsp:sp modelId="{03101A7F-8FDA-41FF-A440-3895D4FC34CA}">
      <dsp:nvSpPr>
        <dsp:cNvPr id="0" name=""/>
        <dsp:cNvSpPr/>
      </dsp:nvSpPr>
      <dsp:spPr>
        <a:xfrm>
          <a:off x="69375" y="3048203"/>
          <a:ext cx="781507" cy="781507"/>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 Box 16"/>
          <p:cNvSpPr txBox="1">
            <a:spLocks noChangeArrowheads="1"/>
          </p:cNvSpPr>
          <p:nvPr/>
        </p:nvSpPr>
        <p:spPr bwMode="black">
          <a:xfrm>
            <a:off x="1213374" y="8982514"/>
            <a:ext cx="1532115" cy="93872"/>
          </a:xfrm>
          <a:prstGeom prst="rect">
            <a:avLst/>
          </a:prstGeom>
        </p:spPr>
        <p:txBody>
          <a:bodyPr vert="horz" wrap="none" lIns="0" tIns="0" rIns="0" bIns="0" rtlCol="0" anchor="ctr">
            <a:spAutoFit/>
          </a:bodyPr>
          <a:lstStyle>
            <a:defPPr>
              <a:defRPr lang="en-US"/>
            </a:defPPr>
            <a:lvl1pPr>
              <a:defRPr sz="600" b="0" i="0">
                <a:solidFill>
                  <a:srgbClr val="5A5B5D"/>
                </a:solidFill>
                <a:latin typeface="Roboto Regular"/>
                <a:cs typeface="Roboto Regular"/>
              </a:defRPr>
            </a:lvl1pPr>
          </a:lstStyle>
          <a:p>
            <a:pPr lvl="0"/>
            <a:r>
              <a:rPr lang="en-US" dirty="0">
                <a:latin typeface="Roboto Light" pitchFamily="2" charset="0"/>
                <a:ea typeface="Roboto Light" pitchFamily="2" charset="0"/>
              </a:rPr>
              <a:t>© 2018 Fair Isaac Corporation. Confidential. </a:t>
            </a:r>
          </a:p>
        </p:txBody>
      </p:sp>
      <p:sp>
        <p:nvSpPr>
          <p:cNvPr id="7" name="TextBox 6"/>
          <p:cNvSpPr txBox="1"/>
          <p:nvPr/>
        </p:nvSpPr>
        <p:spPr>
          <a:xfrm>
            <a:off x="2897417" y="8982514"/>
            <a:ext cx="95040" cy="93872"/>
          </a:xfrm>
          <a:prstGeom prst="rect">
            <a:avLst/>
          </a:prstGeom>
          <a:noFill/>
        </p:spPr>
        <p:txBody>
          <a:bodyPr wrap="none" lIns="0" tIns="0" rIns="0" bIns="0" rtlCol="0" anchor="ctr">
            <a:spAutoFit/>
          </a:bodyPr>
          <a:lstStyle/>
          <a:p>
            <a:fld id="{8E9DF562-4D88-4A5A-AAF6-44DA0968931F}" type="slidenum">
              <a:rPr lang="en-US" sz="600">
                <a:solidFill>
                  <a:schemeClr val="tx2"/>
                </a:solidFill>
                <a:latin typeface="Roboto Light" pitchFamily="2" charset="0"/>
                <a:ea typeface="Roboto Light" pitchFamily="2" charset="0"/>
              </a:rPr>
              <a:pPr/>
              <a:t>‹#›</a:t>
            </a:fld>
            <a:endParaRPr lang="en-US" sz="600" dirty="0">
              <a:solidFill>
                <a:schemeClr val="tx2"/>
              </a:solidFill>
              <a:latin typeface="Roboto Light" pitchFamily="2" charset="0"/>
              <a:ea typeface="Roboto Light" pitchFamily="2" charset="0"/>
            </a:endParaRPr>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7821" y="8909050"/>
            <a:ext cx="454728" cy="167335"/>
          </a:xfrm>
          <a:prstGeom prst="rect">
            <a:avLst/>
          </a:prstGeom>
        </p:spPr>
      </p:pic>
    </p:spTree>
    <p:extLst>
      <p:ext uri="{BB962C8B-B14F-4D97-AF65-F5344CB8AC3E}">
        <p14:creationId xmlns:p14="http://schemas.microsoft.com/office/powerpoint/2010/main" val="1557715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15963" y="696913"/>
            <a:ext cx="5578475" cy="3138487"/>
          </a:xfrm>
          <a:prstGeom prst="rect">
            <a:avLst/>
          </a:prstGeom>
          <a:noFill/>
          <a:ln w="635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105910"/>
            <a:ext cx="5608320" cy="441579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Box 16"/>
          <p:cNvSpPr txBox="1">
            <a:spLocks noChangeArrowheads="1"/>
          </p:cNvSpPr>
          <p:nvPr/>
        </p:nvSpPr>
        <p:spPr bwMode="black">
          <a:xfrm>
            <a:off x="1414543" y="8982514"/>
            <a:ext cx="1532115" cy="93872"/>
          </a:xfrm>
          <a:prstGeom prst="rect">
            <a:avLst/>
          </a:prstGeom>
        </p:spPr>
        <p:txBody>
          <a:bodyPr vert="horz" wrap="none" lIns="0" tIns="0" rIns="0" bIns="0" rtlCol="0" anchor="ctr">
            <a:spAutoFit/>
          </a:bodyPr>
          <a:lstStyle>
            <a:defPPr>
              <a:defRPr lang="en-US"/>
            </a:defPPr>
            <a:lvl1pPr>
              <a:defRPr sz="600" b="0" i="0">
                <a:solidFill>
                  <a:srgbClr val="5A5B5D"/>
                </a:solidFill>
                <a:latin typeface="Roboto Regular"/>
                <a:cs typeface="Roboto Regular"/>
              </a:defRPr>
            </a:lvl1pPr>
          </a:lstStyle>
          <a:p>
            <a:pPr lvl="0"/>
            <a:r>
              <a:rPr lang="en-US" dirty="0">
                <a:latin typeface="Roboto Light" pitchFamily="2" charset="0"/>
                <a:ea typeface="Roboto Light" pitchFamily="2" charset="0"/>
              </a:rPr>
              <a:t>© 2019 Fair Isaac Corporation. Confidential. </a:t>
            </a:r>
          </a:p>
        </p:txBody>
      </p:sp>
      <p:sp>
        <p:nvSpPr>
          <p:cNvPr id="9" name="TextBox 8"/>
          <p:cNvSpPr txBox="1"/>
          <p:nvPr/>
        </p:nvSpPr>
        <p:spPr>
          <a:xfrm>
            <a:off x="3098587" y="8982514"/>
            <a:ext cx="95040" cy="93872"/>
          </a:xfrm>
          <a:prstGeom prst="rect">
            <a:avLst/>
          </a:prstGeom>
          <a:noFill/>
        </p:spPr>
        <p:txBody>
          <a:bodyPr wrap="none" lIns="0" tIns="0" rIns="0" bIns="0" rtlCol="0" anchor="ctr">
            <a:spAutoFit/>
          </a:bodyPr>
          <a:lstStyle/>
          <a:p>
            <a:fld id="{8E9DF562-4D88-4A5A-AAF6-44DA0968931F}" type="slidenum">
              <a:rPr lang="en-US" sz="600" smtClean="0">
                <a:solidFill>
                  <a:schemeClr val="tx2"/>
                </a:solidFill>
                <a:latin typeface="Roboto Light" pitchFamily="2" charset="0"/>
                <a:ea typeface="Roboto Light" pitchFamily="2" charset="0"/>
              </a:rPr>
              <a:pPr/>
              <a:t>‹#›</a:t>
            </a:fld>
            <a:endParaRPr lang="en-US" sz="600" dirty="0">
              <a:solidFill>
                <a:schemeClr val="tx2"/>
              </a:solidFill>
              <a:latin typeface="Roboto Light" pitchFamily="2" charset="0"/>
              <a:ea typeface="Roboto Light" pitchFamily="2"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991" y="8909050"/>
            <a:ext cx="454728" cy="167335"/>
          </a:xfrm>
          <a:prstGeom prst="rect">
            <a:avLst/>
          </a:prstGeom>
        </p:spPr>
      </p:pic>
    </p:spTree>
    <p:extLst>
      <p:ext uri="{BB962C8B-B14F-4D97-AF65-F5344CB8AC3E}">
        <p14:creationId xmlns:p14="http://schemas.microsoft.com/office/powerpoint/2010/main" val="3147314561"/>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Bef>
        <a:spcPts val="600"/>
      </a:spcBef>
      <a:defRPr sz="1050" kern="1200">
        <a:solidFill>
          <a:schemeClr val="tx1"/>
        </a:solidFill>
        <a:latin typeface="Roboto Regular" pitchFamily="2" charset="0"/>
        <a:ea typeface="Roboto Regular" pitchFamily="2" charset="0"/>
        <a:cs typeface="+mn-cs"/>
      </a:defRPr>
    </a:lvl1pPr>
    <a:lvl2pPr marL="171450" indent="-171450" algn="l" defTabSz="914400" rtl="0" eaLnBrk="1" latinLnBrk="0" hangingPunct="1">
      <a:lnSpc>
        <a:spcPct val="90000"/>
      </a:lnSpc>
      <a:spcBef>
        <a:spcPts val="600"/>
      </a:spcBef>
      <a:buClr>
        <a:schemeClr val="tx1"/>
      </a:buClr>
      <a:buFont typeface="Arial" panose="020B0604020202020204" pitchFamily="34" charset="0"/>
      <a:buChar char="•"/>
      <a:defRPr sz="1050" kern="1200">
        <a:solidFill>
          <a:schemeClr val="tx1"/>
        </a:solidFill>
        <a:latin typeface="Roboto Regular" pitchFamily="2" charset="0"/>
        <a:ea typeface="Roboto Regular" pitchFamily="2" charset="0"/>
        <a:cs typeface="+mn-cs"/>
      </a:defRPr>
    </a:lvl2pPr>
    <a:lvl3pPr marL="396875" indent="-174625" algn="l" defTabSz="914400" rtl="0" eaLnBrk="1" latinLnBrk="0" hangingPunct="1">
      <a:lnSpc>
        <a:spcPct val="90000"/>
      </a:lnSpc>
      <a:spcBef>
        <a:spcPts val="600"/>
      </a:spcBef>
      <a:buClr>
        <a:schemeClr val="tx1"/>
      </a:buClr>
      <a:buSzPct val="80000"/>
      <a:buFont typeface="Verdana" panose="020B0604030504040204" pitchFamily="34" charset="0"/>
      <a:buChar char="─"/>
      <a:defRPr sz="1050" kern="1200">
        <a:solidFill>
          <a:schemeClr val="tx1"/>
        </a:solidFill>
        <a:latin typeface="Roboto Regular" pitchFamily="2" charset="0"/>
        <a:ea typeface="Roboto Regular" pitchFamily="2" charset="0"/>
        <a:cs typeface="+mn-cs"/>
      </a:defRPr>
    </a:lvl3pPr>
    <a:lvl4pPr marL="628650" indent="-171450" algn="l" defTabSz="914400" rtl="0" eaLnBrk="1" latinLnBrk="0" hangingPunct="1">
      <a:lnSpc>
        <a:spcPct val="90000"/>
      </a:lnSpc>
      <a:spcBef>
        <a:spcPts val="600"/>
      </a:spcBef>
      <a:buClr>
        <a:schemeClr val="tx1"/>
      </a:buClr>
      <a:buFont typeface="Arial" panose="020B0604020202020204" pitchFamily="34" charset="0"/>
      <a:buChar char="•"/>
      <a:defRPr sz="1050" kern="1200">
        <a:solidFill>
          <a:schemeClr val="tx1"/>
        </a:solidFill>
        <a:latin typeface="Roboto Regular" pitchFamily="2" charset="0"/>
        <a:ea typeface="Roboto Regular" pitchFamily="2" charset="0"/>
        <a:cs typeface="+mn-cs"/>
      </a:defRPr>
    </a:lvl4pPr>
    <a:lvl5pPr marL="1828800" algn="l" defTabSz="914400" rtl="0" eaLnBrk="1" latinLnBrk="0" hangingPunct="1">
      <a:defRPr sz="1100" kern="1200">
        <a:solidFill>
          <a:schemeClr val="tx1"/>
        </a:solidFill>
        <a:latin typeface="Roboto Regular" pitchFamily="2" charset="0"/>
        <a:ea typeface="Roboto Regular" pitchFamily="2"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0799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Two Lines 03">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white">
          <a:xfrm>
            <a:off x="384048" y="3030411"/>
            <a:ext cx="2068900" cy="406265"/>
          </a:xfrm>
          <a:solidFill>
            <a:schemeClr val="bg1"/>
          </a:solidFill>
        </p:spPr>
        <p:txBody>
          <a:bodyPr vert="horz" wrap="none" lIns="64008" tIns="64008" rIns="64008" bIns="64008" rtlCol="0" anchor="b" anchorCtr="0">
            <a:spAutoFit/>
          </a:bodyPr>
          <a:lstStyle>
            <a:lvl1pPr>
              <a:defRPr lang="en-US" sz="2000" dirty="0">
                <a:solidFill>
                  <a:schemeClr val="tx1"/>
                </a:solidFill>
                <a:latin typeface="+mj-lt"/>
              </a:defRPr>
            </a:lvl1pPr>
          </a:lstStyle>
          <a:p>
            <a:pPr marL="0" lvl="0" indent="0"/>
            <a:r>
              <a:rPr lang="en-US" dirty="0"/>
              <a:t>Click to Edit Title</a:t>
            </a:r>
          </a:p>
        </p:txBody>
      </p:sp>
      <p:sp>
        <p:nvSpPr>
          <p:cNvPr id="5" name="Text Placeholder 4"/>
          <p:cNvSpPr>
            <a:spLocks noGrp="1"/>
          </p:cNvSpPr>
          <p:nvPr>
            <p:ph type="body" sz="quarter" idx="12" hasCustomPrompt="1"/>
          </p:nvPr>
        </p:nvSpPr>
        <p:spPr bwMode="white">
          <a:xfrm>
            <a:off x="384048" y="2560746"/>
            <a:ext cx="2068900" cy="406265"/>
          </a:xfrm>
          <a:solidFill>
            <a:schemeClr val="bg1"/>
          </a:solidFill>
        </p:spPr>
        <p:txBody>
          <a:bodyPr vert="horz" wrap="none" lIns="64008" tIns="64008" rIns="64008" bIns="64008" rtlCol="0" anchor="b" anchorCtr="0">
            <a:spAutoFit/>
          </a:bodyPr>
          <a:lstStyle>
            <a:lvl1pPr marL="228600" indent="-228600" algn="l">
              <a:buNone/>
              <a:defRPr lang="en-US" sz="2000" b="0" i="0" dirty="0">
                <a:solidFill>
                  <a:schemeClr val="tx1"/>
                </a:solidFill>
                <a:latin typeface="+mj-lt"/>
                <a:ea typeface="+mj-ea"/>
                <a:cs typeface="Roboto Medium"/>
              </a:defRPr>
            </a:lvl1pPr>
          </a:lstStyle>
          <a:p>
            <a:pPr marL="0" lvl="0" indent="0">
              <a:spcBef>
                <a:spcPct val="0"/>
              </a:spcBef>
            </a:pPr>
            <a:r>
              <a:rPr lang="en-US" dirty="0"/>
              <a:t>Click to Edit Title</a:t>
            </a:r>
          </a:p>
        </p:txBody>
      </p:sp>
      <p:sp>
        <p:nvSpPr>
          <p:cNvPr id="12" name="Text Box 38"/>
          <p:cNvSpPr txBox="1">
            <a:spLocks noChangeArrowheads="1"/>
          </p:cNvSpPr>
          <p:nvPr/>
        </p:nvSpPr>
        <p:spPr bwMode="gray">
          <a:xfrm>
            <a:off x="380999" y="4905956"/>
            <a:ext cx="5421013" cy="201594"/>
          </a:xfrm>
          <a:prstGeom prst="rect">
            <a:avLst/>
          </a:prstGeom>
          <a:noFill/>
          <a:ln w="9525">
            <a:noFill/>
            <a:miter lim="800000"/>
            <a:headEnd/>
            <a:tailEnd/>
          </a:ln>
        </p:spPr>
        <p:txBody>
          <a:bodyPr wrap="square" lIns="0" tIns="0" rIns="0" bIns="0" anchor="b">
            <a:spAutoFit/>
          </a:bodyPr>
          <a:lstStyle/>
          <a:p>
            <a:pPr algn="l" defTabSz="925513" fontAlgn="base">
              <a:lnSpc>
                <a:spcPct val="110000"/>
              </a:lnSpc>
              <a:spcBef>
                <a:spcPct val="0"/>
              </a:spcBef>
              <a:spcAft>
                <a:spcPts val="0"/>
              </a:spcAft>
              <a:defRPr/>
            </a:pPr>
            <a:r>
              <a:rPr lang="en-US" sz="600" b="0" i="0" spc="0" dirty="0">
                <a:solidFill>
                  <a:schemeClr val="bg1"/>
                </a:solidFill>
                <a:latin typeface="+mn-lt"/>
                <a:ea typeface="Roboto Regular" pitchFamily="2" charset="0"/>
                <a:cs typeface="Roboto Light"/>
              </a:rPr>
              <a:t>© 2019 Fair Isaac Corporation. Confidential. </a:t>
            </a:r>
            <a:br>
              <a:rPr lang="en-US" sz="600" b="0" i="0" spc="0" dirty="0">
                <a:solidFill>
                  <a:schemeClr val="bg1"/>
                </a:solidFill>
                <a:latin typeface="+mn-lt"/>
                <a:ea typeface="Roboto Regular" pitchFamily="2" charset="0"/>
                <a:cs typeface="Roboto Light"/>
              </a:rPr>
            </a:br>
            <a:r>
              <a:rPr lang="en-US" sz="600" b="0" i="0" spc="0" dirty="0">
                <a:solidFill>
                  <a:schemeClr val="bg1"/>
                </a:solidFill>
                <a:latin typeface="+mn-lt"/>
                <a:ea typeface="Roboto Regular" pitchFamily="2" charset="0"/>
                <a:cs typeface="Roboto Light"/>
              </a:rPr>
              <a:t>This presentation is provided for the recipient only and cannot be reproduced or shared without Fair Isaac Corporation’s express consent.</a:t>
            </a:r>
          </a:p>
        </p:txBody>
      </p:sp>
      <p:sp>
        <p:nvSpPr>
          <p:cNvPr id="17" name="Subtitle 2"/>
          <p:cNvSpPr>
            <a:spLocks noGrp="1"/>
          </p:cNvSpPr>
          <p:nvPr>
            <p:ph type="subTitle" idx="1" hasCustomPrompt="1"/>
          </p:nvPr>
        </p:nvSpPr>
        <p:spPr bwMode="gray">
          <a:xfrm>
            <a:off x="381000" y="3595661"/>
            <a:ext cx="7315200" cy="276999"/>
          </a:xfrm>
        </p:spPr>
        <p:txBody>
          <a:bodyPr wrap="square" lIns="0" tIns="0" rIns="0" bIns="0">
            <a:spAutoFit/>
          </a:bodyPr>
          <a:lstStyle>
            <a:lvl1pPr marL="0" indent="0" algn="l">
              <a:lnSpc>
                <a:spcPct val="100000"/>
              </a:lnSpc>
              <a:buFont typeface="Arial" panose="020B0604020202020204" pitchFamily="34" charset="0"/>
              <a:buNone/>
              <a:defRPr sz="1800" b="0" i="0">
                <a:solidFill>
                  <a:srgbClr val="FFFFFF"/>
                </a:solidFill>
                <a:latin typeface="+mn-lt"/>
                <a:cs typeface="Roboto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Subtitle</a:t>
            </a:r>
            <a:endParaRPr lang="en-US" dirty="0"/>
          </a:p>
        </p:txBody>
      </p:sp>
      <p:sp>
        <p:nvSpPr>
          <p:cNvPr id="11" name="Text Placeholder 6"/>
          <p:cNvSpPr>
            <a:spLocks noGrp="1"/>
          </p:cNvSpPr>
          <p:nvPr>
            <p:ph type="body" sz="quarter" idx="10" hasCustomPrompt="1"/>
          </p:nvPr>
        </p:nvSpPr>
        <p:spPr bwMode="gray">
          <a:xfrm>
            <a:off x="380999" y="4177321"/>
            <a:ext cx="3429000" cy="180049"/>
          </a:xfrm>
          <a:prstGeom prst="rect">
            <a:avLst/>
          </a:prstGeom>
        </p:spPr>
        <p:txBody>
          <a:bodyPr wrap="square">
            <a:spAutoFit/>
          </a:bodyPr>
          <a:lstStyle>
            <a:lvl1pPr marL="0" indent="0" algn="l">
              <a:lnSpc>
                <a:spcPct val="90000"/>
              </a:lnSpc>
              <a:spcBef>
                <a:spcPts val="0"/>
              </a:spcBef>
              <a:spcAft>
                <a:spcPts val="0"/>
              </a:spcAft>
              <a:buFont typeface="Arial" panose="020B0604020202020204" pitchFamily="34" charset="0"/>
              <a:buNone/>
              <a:defRPr sz="1300" b="0" i="0">
                <a:solidFill>
                  <a:srgbClr val="FFFFFF"/>
                </a:solidFill>
                <a:latin typeface="+mj-lt"/>
                <a:cs typeface="Roboto Medium"/>
              </a:defRPr>
            </a:lvl1pPr>
          </a:lstStyle>
          <a:p>
            <a:pPr lvl="0"/>
            <a:r>
              <a:rPr lang="en-US" dirty="0"/>
              <a:t>Presenter Name</a:t>
            </a:r>
          </a:p>
        </p:txBody>
      </p:sp>
      <p:sp>
        <p:nvSpPr>
          <p:cNvPr id="15" name="Text Placeholder 6"/>
          <p:cNvSpPr>
            <a:spLocks noGrp="1"/>
          </p:cNvSpPr>
          <p:nvPr>
            <p:ph type="body" sz="quarter" idx="11" hasCustomPrompt="1"/>
          </p:nvPr>
        </p:nvSpPr>
        <p:spPr bwMode="gray">
          <a:xfrm>
            <a:off x="380999" y="4372901"/>
            <a:ext cx="3429000" cy="180049"/>
          </a:xfrm>
          <a:prstGeom prst="rect">
            <a:avLst/>
          </a:prstGeom>
        </p:spPr>
        <p:txBody>
          <a:bodyPr>
            <a:spAutoFit/>
          </a:bodyPr>
          <a:lstStyle>
            <a:lvl1pPr marL="0" indent="0" algn="l">
              <a:lnSpc>
                <a:spcPct val="90000"/>
              </a:lnSpc>
              <a:spcBef>
                <a:spcPts val="0"/>
              </a:spcBef>
              <a:spcAft>
                <a:spcPts val="0"/>
              </a:spcAft>
              <a:buFont typeface="Arial" panose="020B0604020202020204" pitchFamily="34" charset="0"/>
              <a:buNone/>
              <a:defRPr sz="1300" b="0" i="0">
                <a:solidFill>
                  <a:srgbClr val="FFFFFF"/>
                </a:solidFill>
                <a:latin typeface="+mn-lt"/>
                <a:cs typeface="Roboto Light"/>
              </a:defRPr>
            </a:lvl1pPr>
          </a:lstStyle>
          <a:p>
            <a:pPr lvl="0"/>
            <a:r>
              <a:rPr lang="en-US" dirty="0"/>
              <a:t>Title, Company</a:t>
            </a:r>
          </a:p>
        </p:txBody>
      </p:sp>
    </p:spTree>
    <p:extLst>
      <p:ext uri="{BB962C8B-B14F-4D97-AF65-F5344CB8AC3E}">
        <p14:creationId xmlns:p14="http://schemas.microsoft.com/office/powerpoint/2010/main" val="378410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6189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381000" y="3595661"/>
            <a:ext cx="7315200" cy="276999"/>
          </a:xfrm>
        </p:spPr>
        <p:txBody>
          <a:bodyPr wrap="square" lIns="0" tIns="0" rIns="0" bIns="0">
            <a:spAutoFit/>
          </a:bodyPr>
          <a:lstStyle>
            <a:lvl1pPr marL="0" indent="0" algn="l">
              <a:lnSpc>
                <a:spcPct val="100000"/>
              </a:lnSpc>
              <a:buFont typeface="Arial" panose="020B0604020202020204" pitchFamily="34" charset="0"/>
              <a:buNone/>
              <a:defRPr sz="1800" b="0" i="0">
                <a:solidFill>
                  <a:srgbClr val="FFFFFF"/>
                </a:solidFill>
                <a:latin typeface="+mn-lt"/>
                <a:cs typeface="Roboto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Subtitle</a:t>
            </a:r>
            <a:endParaRPr lang="en-US" dirty="0"/>
          </a:p>
        </p:txBody>
      </p:sp>
      <p:sp>
        <p:nvSpPr>
          <p:cNvPr id="2" name="Title 1"/>
          <p:cNvSpPr>
            <a:spLocks noGrp="1"/>
          </p:cNvSpPr>
          <p:nvPr>
            <p:ph type="ctrTitle" hasCustomPrompt="1"/>
          </p:nvPr>
        </p:nvSpPr>
        <p:spPr bwMode="gray">
          <a:xfrm>
            <a:off x="381000" y="3030411"/>
            <a:ext cx="2068900" cy="406265"/>
          </a:xfrm>
          <a:solidFill>
            <a:schemeClr val="bg1"/>
          </a:solidFill>
        </p:spPr>
        <p:txBody>
          <a:bodyPr wrap="none" lIns="64008" tIns="64008" rIns="64008" bIns="64008" anchor="b" anchorCtr="0">
            <a:spAutoFit/>
          </a:bodyPr>
          <a:lstStyle>
            <a:lvl1pPr marL="0" indent="0">
              <a:defRPr sz="2000" b="0" i="0">
                <a:solidFill>
                  <a:schemeClr val="tx1"/>
                </a:solidFill>
                <a:latin typeface="+mj-lt"/>
                <a:cs typeface="Roboto Medium"/>
              </a:defRPr>
            </a:lvl1pPr>
          </a:lstStyle>
          <a:p>
            <a:r>
              <a:rPr lang="en-US" dirty="0"/>
              <a:t>Click to Edit Title</a:t>
            </a:r>
          </a:p>
        </p:txBody>
      </p:sp>
      <p:sp>
        <p:nvSpPr>
          <p:cNvPr id="16" name="Text Placeholder 6"/>
          <p:cNvSpPr>
            <a:spLocks noGrp="1"/>
          </p:cNvSpPr>
          <p:nvPr>
            <p:ph type="body" sz="quarter" idx="10" hasCustomPrompt="1"/>
          </p:nvPr>
        </p:nvSpPr>
        <p:spPr bwMode="gray">
          <a:xfrm>
            <a:off x="380999" y="4177321"/>
            <a:ext cx="3429000" cy="180049"/>
          </a:xfrm>
          <a:prstGeom prst="rect">
            <a:avLst/>
          </a:prstGeom>
        </p:spPr>
        <p:txBody>
          <a:bodyPr wrap="square">
            <a:spAutoFit/>
          </a:bodyPr>
          <a:lstStyle>
            <a:lvl1pPr marL="0" indent="0" algn="l">
              <a:lnSpc>
                <a:spcPct val="90000"/>
              </a:lnSpc>
              <a:spcBef>
                <a:spcPts val="0"/>
              </a:spcBef>
              <a:spcAft>
                <a:spcPts val="0"/>
              </a:spcAft>
              <a:buFont typeface="Arial" panose="020B0604020202020204" pitchFamily="34" charset="0"/>
              <a:buNone/>
              <a:defRPr sz="1300" b="0" i="0">
                <a:solidFill>
                  <a:srgbClr val="FFFFFF"/>
                </a:solidFill>
                <a:latin typeface="+mj-lt"/>
                <a:cs typeface="Roboto Medium"/>
              </a:defRPr>
            </a:lvl1pPr>
          </a:lstStyle>
          <a:p>
            <a:pPr lvl="0"/>
            <a:r>
              <a:rPr lang="en-US" dirty="0"/>
              <a:t>Presenter Name</a:t>
            </a:r>
          </a:p>
        </p:txBody>
      </p:sp>
      <p:sp>
        <p:nvSpPr>
          <p:cNvPr id="13" name="Text Placeholder 6"/>
          <p:cNvSpPr>
            <a:spLocks noGrp="1"/>
          </p:cNvSpPr>
          <p:nvPr>
            <p:ph type="body" sz="quarter" idx="11" hasCustomPrompt="1"/>
          </p:nvPr>
        </p:nvSpPr>
        <p:spPr bwMode="gray">
          <a:xfrm>
            <a:off x="380999" y="4372901"/>
            <a:ext cx="3429000" cy="180049"/>
          </a:xfrm>
          <a:prstGeom prst="rect">
            <a:avLst/>
          </a:prstGeom>
        </p:spPr>
        <p:txBody>
          <a:bodyPr>
            <a:spAutoFit/>
          </a:bodyPr>
          <a:lstStyle>
            <a:lvl1pPr marL="0" indent="0">
              <a:lnSpc>
                <a:spcPct val="90000"/>
              </a:lnSpc>
              <a:spcBef>
                <a:spcPts val="0"/>
              </a:spcBef>
              <a:spcAft>
                <a:spcPts val="0"/>
              </a:spcAft>
              <a:buNone/>
              <a:defRPr sz="1300" b="0" i="0">
                <a:solidFill>
                  <a:srgbClr val="FFFFFF"/>
                </a:solidFill>
                <a:latin typeface="+mn-lt"/>
                <a:cs typeface="Roboto Light"/>
              </a:defRPr>
            </a:lvl1pPr>
          </a:lstStyle>
          <a:p>
            <a:pPr lvl="0"/>
            <a:r>
              <a:rPr lang="en-US" dirty="0"/>
              <a:t>Title, Company</a:t>
            </a:r>
          </a:p>
        </p:txBody>
      </p:sp>
    </p:spTree>
    <p:extLst>
      <p:ext uri="{BB962C8B-B14F-4D97-AF65-F5344CB8AC3E}">
        <p14:creationId xmlns:p14="http://schemas.microsoft.com/office/powerpoint/2010/main" val="3969140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black">
          <a:xfrm>
            <a:off x="384047" y="285750"/>
            <a:ext cx="8385047" cy="249299"/>
          </a:xfrm>
        </p:spPr>
        <p:txBody>
          <a:bodyPr vert="horz" wrap="square" lIns="0" tIns="0" rIns="0" bIns="0" rtlCol="0" anchor="b" anchorCtr="0">
            <a:spAutoFit/>
          </a:bodyPr>
          <a:lstStyle>
            <a:lvl1pPr>
              <a:defRPr lang="en-US" dirty="0"/>
            </a:lvl1pPr>
          </a:lstStyle>
          <a:p>
            <a:pPr lvl="0"/>
            <a:r>
              <a:rPr lang="en-US" dirty="0"/>
              <a:t>Click to Edit Title</a:t>
            </a:r>
          </a:p>
        </p:txBody>
      </p:sp>
      <p:sp>
        <p:nvSpPr>
          <p:cNvPr id="14" name="Text Placeholder 2"/>
          <p:cNvSpPr>
            <a:spLocks noGrp="1"/>
          </p:cNvSpPr>
          <p:nvPr>
            <p:ph idx="1" hasCustomPrompt="1"/>
          </p:nvPr>
        </p:nvSpPr>
        <p:spPr bwMode="black">
          <a:xfrm>
            <a:off x="384047" y="1078992"/>
            <a:ext cx="8385048" cy="818686"/>
          </a:xfrm>
          <a:prstGeom prst="rect">
            <a:avLst/>
          </a:prstGeom>
        </p:spPr>
        <p:txBody>
          <a:bodyPr vert="horz" wrap="square" lIns="0" tIns="0" rIns="0" bIns="0" rtlCol="0">
            <a:spAutoFit/>
          </a:bodyPr>
          <a:lstStyle>
            <a:lvl1pPr>
              <a:defRPr lang="en-US" smtClean="0"/>
            </a:lvl1pPr>
            <a:lvl2pPr marL="457200" indent="-166688">
              <a:tabLst/>
              <a:defRPr lang="en-US" smtClean="0"/>
            </a:lvl2pPr>
            <a:lvl3pPr>
              <a:defRPr lang="en-US" smtClean="0"/>
            </a:lvl3pPr>
            <a:lvl4pPr>
              <a:defRPr lang="en-US" dirty="0"/>
            </a:lvl4pPr>
          </a:lstStyle>
          <a:p>
            <a:pPr lvl="0"/>
            <a:r>
              <a:rPr lang="en-US" dirty="0"/>
              <a:t>First level</a:t>
            </a:r>
          </a:p>
          <a:p>
            <a:pPr marL="519113" lvl="1"/>
            <a:r>
              <a:rPr lang="en-US" dirty="0"/>
              <a:t>Second level</a:t>
            </a:r>
          </a:p>
          <a:p>
            <a:pPr marL="800100" lvl="2"/>
            <a:r>
              <a:rPr lang="en-US" dirty="0"/>
              <a:t>Third level</a:t>
            </a:r>
          </a:p>
        </p:txBody>
      </p:sp>
      <p:sp>
        <p:nvSpPr>
          <p:cNvPr id="5" name="Text Placeholder 3"/>
          <p:cNvSpPr>
            <a:spLocks noGrp="1"/>
          </p:cNvSpPr>
          <p:nvPr>
            <p:ph type="body" sz="quarter" idx="16" hasCustomPrompt="1"/>
          </p:nvPr>
        </p:nvSpPr>
        <p:spPr bwMode="black">
          <a:xfrm>
            <a:off x="384048" y="605028"/>
            <a:ext cx="8385048" cy="221599"/>
          </a:xfrm>
        </p:spPr>
        <p:txBody>
          <a:bodyPr anchor="t" anchorCtr="0">
            <a:spAutoFit/>
          </a:bodyPr>
          <a:lstStyle>
            <a:lvl1pPr marL="0" indent="0">
              <a:lnSpc>
                <a:spcPct val="90000"/>
              </a:lnSpc>
              <a:buNone/>
              <a:defRPr sz="1600" b="0" i="0">
                <a:latin typeface="+mn-lt"/>
                <a:ea typeface="Roboto Light" panose="02000000000000000000" pitchFamily="2" charset="0"/>
                <a:cs typeface="Roboto Light" panose="02000000000000000000" pitchFamily="2" charset="0"/>
              </a:defRPr>
            </a:lvl1pPr>
          </a:lstStyle>
          <a:p>
            <a:pPr lvl="0"/>
            <a:r>
              <a:rPr lang="en-US" dirty="0"/>
              <a:t>Click to </a:t>
            </a:r>
            <a:r>
              <a:rPr lang="en-US"/>
              <a:t>Edit Subtitle</a:t>
            </a:r>
            <a:endParaRPr lang="en-US" dirty="0"/>
          </a:p>
        </p:txBody>
      </p:sp>
    </p:spTree>
    <p:extLst>
      <p:ext uri="{BB962C8B-B14F-4D97-AF65-F5344CB8AC3E}">
        <p14:creationId xmlns:p14="http://schemas.microsoft.com/office/powerpoint/2010/main" val="13360749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endParaRPr lang="en-US" dirty="0"/>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359213806"/>
      </p:ext>
    </p:extLst>
  </p:cSld>
  <p:clrMap bg1="lt1" tx1="dk1" bg2="lt2" tx2="dk2" accent1="accent1" accent2="accent2" accent3="accent3" accent4="accent4" accent5="accent5" accent6="accent6" hlink="hlink" folHlink="folHlink"/>
  <p:sldLayoutIdLst>
    <p:sldLayoutId id="2147483812" r:id="rId1"/>
    <p:sldLayoutId id="2147483798" r:id="rId2"/>
    <p:sldLayoutId id="2147483808" r:id="rId3"/>
    <p:sldLayoutId id="2147483810" r:id="rId4"/>
  </p:sldLayoutIdLst>
  <p:hf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1"/>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5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kaggle.com/ntnu-testimon/paysim1"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ntnu-testimon/paysim1"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7F06A32-79EA-4DC7-A316-3CFE04D59249}"/>
              </a:ext>
            </a:extLst>
          </p:cNvPr>
          <p:cNvPicPr>
            <a:picLocks noChangeAspect="1"/>
          </p:cNvPicPr>
          <p:nvPr/>
        </p:nvPicPr>
        <p:blipFill>
          <a:blip r:embed="rId3"/>
          <a:stretch>
            <a:fillRect/>
          </a:stretch>
        </p:blipFill>
        <p:spPr>
          <a:xfrm>
            <a:off x="-7598" y="0"/>
            <a:ext cx="3195996" cy="5143500"/>
          </a:xfrm>
          <a:prstGeom prst="rect">
            <a:avLst/>
          </a:prstGeom>
        </p:spPr>
      </p:pic>
      <p:pic>
        <p:nvPicPr>
          <p:cNvPr id="10" name="Picture 9">
            <a:extLst>
              <a:ext uri="{FF2B5EF4-FFF2-40B4-BE49-F238E27FC236}">
                <a16:creationId xmlns:a16="http://schemas.microsoft.com/office/drawing/2014/main" id="{7F80B5A8-A63C-4D63-BF27-525570E22BA3}"/>
              </a:ext>
            </a:extLst>
          </p:cNvPr>
          <p:cNvPicPr>
            <a:picLocks noChangeAspect="1"/>
          </p:cNvPicPr>
          <p:nvPr/>
        </p:nvPicPr>
        <p:blipFill>
          <a:blip r:embed="rId4"/>
          <a:stretch>
            <a:fillRect/>
          </a:stretch>
        </p:blipFill>
        <p:spPr>
          <a:xfrm>
            <a:off x="3188397" y="0"/>
            <a:ext cx="5955603" cy="3103890"/>
          </a:xfrm>
          <a:prstGeom prst="rect">
            <a:avLst/>
          </a:prstGeom>
        </p:spPr>
      </p:pic>
      <p:sp>
        <p:nvSpPr>
          <p:cNvPr id="42" name="Title 41"/>
          <p:cNvSpPr>
            <a:spLocks noGrp="1"/>
          </p:cNvSpPr>
          <p:nvPr>
            <p:ph type="ctrTitle"/>
          </p:nvPr>
        </p:nvSpPr>
        <p:spPr>
          <a:xfrm>
            <a:off x="3188396" y="3002290"/>
            <a:ext cx="5245731" cy="2155398"/>
          </a:xfrm>
          <a:solidFill>
            <a:schemeClr val="bg1"/>
          </a:solidFill>
        </p:spPr>
        <p:txBody>
          <a:bodyPr anchor="t"/>
          <a:lstStyle/>
          <a:p>
            <a:r>
              <a:rPr lang="en-US" sz="6000" b="1" dirty="0">
                <a:solidFill>
                  <a:srgbClr val="00BAC8"/>
                </a:solidFill>
              </a:rPr>
              <a:t>FRAUD DETECTION</a:t>
            </a:r>
            <a:br>
              <a:rPr lang="en-US" b="1" dirty="0">
                <a:solidFill>
                  <a:srgbClr val="00BAC8"/>
                </a:solidFill>
              </a:rPr>
            </a:br>
            <a:r>
              <a:rPr lang="en-CA" sz="1600" b="1" dirty="0">
                <a:solidFill>
                  <a:srgbClr val="00BAC8"/>
                </a:solidFill>
                <a:sym typeface="Proxima Nova"/>
              </a:rPr>
              <a:t>AUGUST 21, 2019</a:t>
            </a:r>
            <a:br>
              <a:rPr lang="en-CA" sz="1600" b="1" dirty="0">
                <a:solidFill>
                  <a:srgbClr val="00BAC8"/>
                </a:solidFill>
                <a:sym typeface="Proxima Nova"/>
              </a:rPr>
            </a:br>
            <a:r>
              <a:rPr lang="en-CA" sz="1600" b="1" dirty="0">
                <a:solidFill>
                  <a:srgbClr val="00BAC8"/>
                </a:solidFill>
                <a:sym typeface="Proxima Nova"/>
              </a:rPr>
              <a:t>UFT – 3253_029 – Machine Learning – Group #9</a:t>
            </a:r>
            <a:br>
              <a:rPr lang="en-CA" sz="3200" b="1" dirty="0">
                <a:solidFill>
                  <a:srgbClr val="00BAC8"/>
                </a:solidFill>
                <a:sym typeface="Proxima Nova"/>
              </a:rPr>
            </a:br>
            <a:r>
              <a:rPr lang="en-CA" sz="1800" b="1" dirty="0" err="1">
                <a:solidFill>
                  <a:srgbClr val="00BAC8"/>
                </a:solidFill>
                <a:sym typeface="Proxima Nova"/>
              </a:rPr>
              <a:t>VijayAN</a:t>
            </a:r>
            <a:r>
              <a:rPr lang="en-CA" sz="1800" b="1" dirty="0">
                <a:solidFill>
                  <a:srgbClr val="00BAC8"/>
                </a:solidFill>
                <a:sym typeface="Proxima Nova"/>
              </a:rPr>
              <a:t> ALAGUDEVAN </a:t>
            </a:r>
            <a:br>
              <a:rPr lang="en-CA" sz="1800" b="1" dirty="0">
                <a:solidFill>
                  <a:srgbClr val="00BAC8"/>
                </a:solidFill>
                <a:sym typeface="Proxima Nova"/>
              </a:rPr>
            </a:br>
            <a:r>
              <a:rPr lang="en-CA" sz="1800" b="1" dirty="0" err="1">
                <a:solidFill>
                  <a:srgbClr val="00BAC8"/>
                </a:solidFill>
                <a:sym typeface="Proxima Nova"/>
              </a:rPr>
              <a:t>Sabarinathan</a:t>
            </a:r>
            <a:r>
              <a:rPr lang="en-CA" sz="1800" b="1" dirty="0">
                <a:solidFill>
                  <a:srgbClr val="00BAC8"/>
                </a:solidFill>
                <a:sym typeface="Proxima Nova"/>
              </a:rPr>
              <a:t> </a:t>
            </a:r>
            <a:r>
              <a:rPr lang="en-CA" sz="1800" b="1" dirty="0" err="1">
                <a:solidFill>
                  <a:srgbClr val="00BAC8"/>
                </a:solidFill>
                <a:sym typeface="Proxima Nova"/>
              </a:rPr>
              <a:t>selvaraj</a:t>
            </a:r>
            <a:br>
              <a:rPr lang="en-CA" sz="2400" b="1" dirty="0">
                <a:solidFill>
                  <a:srgbClr val="00BAC8"/>
                </a:solidFill>
                <a:sym typeface="Proxima Nova"/>
              </a:rPr>
            </a:br>
            <a:r>
              <a:rPr lang="en-CA" sz="1800" b="1" dirty="0" err="1">
                <a:solidFill>
                  <a:srgbClr val="00BAC8"/>
                </a:solidFill>
                <a:sym typeface="Proxima Nova"/>
              </a:rPr>
              <a:t>VinodH</a:t>
            </a:r>
            <a:r>
              <a:rPr lang="en-CA" sz="1800" b="1" dirty="0">
                <a:solidFill>
                  <a:srgbClr val="00BAC8"/>
                </a:solidFill>
                <a:sym typeface="Proxima Nova"/>
              </a:rPr>
              <a:t> KUMAR AIYAPPAN</a:t>
            </a:r>
            <a:br>
              <a:rPr lang="en-CA" sz="1800" b="1" dirty="0">
                <a:solidFill>
                  <a:srgbClr val="00BAC8"/>
                </a:solidFill>
                <a:sym typeface="Proxima Nova"/>
              </a:rPr>
            </a:br>
            <a:r>
              <a:rPr lang="en-CA" sz="1800" b="1" dirty="0">
                <a:solidFill>
                  <a:srgbClr val="00BAC8"/>
                </a:solidFill>
                <a:sym typeface="Proxima Nova"/>
              </a:rPr>
              <a:t>SATISH SUBRAMANIAN</a:t>
            </a:r>
            <a:endParaRPr lang="en-US" sz="1400" b="1" dirty="0">
              <a:solidFill>
                <a:srgbClr val="00BAC8"/>
              </a:solidFill>
            </a:endParaRPr>
          </a:p>
        </p:txBody>
      </p:sp>
    </p:spTree>
    <p:extLst>
      <p:ext uri="{BB962C8B-B14F-4D97-AF65-F5344CB8AC3E}">
        <p14:creationId xmlns:p14="http://schemas.microsoft.com/office/powerpoint/2010/main" val="1544251497"/>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6256-7108-4754-A3D6-1A5B9B9EF9B2}"/>
              </a:ext>
            </a:extLst>
          </p:cNvPr>
          <p:cNvSpPr>
            <a:spLocks noGrp="1"/>
          </p:cNvSpPr>
          <p:nvPr>
            <p:ph type="title"/>
          </p:nvPr>
        </p:nvSpPr>
        <p:spPr>
          <a:xfrm>
            <a:off x="384047" y="128399"/>
            <a:ext cx="8385047" cy="406650"/>
          </a:xfrm>
        </p:spPr>
        <p:txBody>
          <a:bodyPr/>
          <a:lstStyle/>
          <a:p>
            <a:r>
              <a:rPr lang="en-US" sz="3200" dirty="0"/>
              <a:t>5. Model – random forest</a:t>
            </a:r>
          </a:p>
        </p:txBody>
      </p:sp>
      <p:sp>
        <p:nvSpPr>
          <p:cNvPr id="11" name="TextBox 10">
            <a:extLst>
              <a:ext uri="{FF2B5EF4-FFF2-40B4-BE49-F238E27FC236}">
                <a16:creationId xmlns:a16="http://schemas.microsoft.com/office/drawing/2014/main" id="{8F762909-5EEA-4904-AB9C-E57EB7A92619}"/>
              </a:ext>
            </a:extLst>
          </p:cNvPr>
          <p:cNvSpPr txBox="1"/>
          <p:nvPr/>
        </p:nvSpPr>
        <p:spPr>
          <a:xfrm>
            <a:off x="8769094" y="4864959"/>
            <a:ext cx="374906"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rPr>
              <a:t>8</a:t>
            </a:r>
            <a:endParaRPr kumimoji="0" lang="en-CA" sz="1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cxnSp>
        <p:nvCxnSpPr>
          <p:cNvPr id="12" name="Straight Connector 11">
            <a:extLst>
              <a:ext uri="{FF2B5EF4-FFF2-40B4-BE49-F238E27FC236}">
                <a16:creationId xmlns:a16="http://schemas.microsoft.com/office/drawing/2014/main" id="{797EBBA3-B685-49E8-89E6-4BCE306DB893}"/>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69FEF61-E23A-4B44-9066-EE209542445C}"/>
              </a:ext>
            </a:extLst>
          </p:cNvPr>
          <p:cNvSpPr txBox="1"/>
          <p:nvPr/>
        </p:nvSpPr>
        <p:spPr>
          <a:xfrm>
            <a:off x="420258" y="615406"/>
            <a:ext cx="8461192" cy="830997"/>
          </a:xfrm>
          <a:prstGeom prst="rect">
            <a:avLst/>
          </a:prstGeom>
          <a:noFill/>
        </p:spPr>
        <p:txBody>
          <a:bodyPr wrap="square" rtlCol="0">
            <a:spAutoFit/>
          </a:bodyPr>
          <a:lstStyle/>
          <a:p>
            <a:pPr marL="171450" indent="-171450">
              <a:buFont typeface="Wingdings" panose="05000000000000000000" pitchFamily="2" charset="2"/>
              <a:buChar char="§"/>
            </a:pPr>
            <a:r>
              <a:rPr lang="en-US" sz="1200" b="1" dirty="0"/>
              <a:t>Random Forest algorithm </a:t>
            </a:r>
            <a:r>
              <a:rPr lang="en-US" sz="1200" dirty="0"/>
              <a:t>can be used for both classifications and regression task. It provides higher accuracy.</a:t>
            </a:r>
          </a:p>
          <a:p>
            <a:pPr marL="171450" indent="-171450">
              <a:buFont typeface="Wingdings" panose="05000000000000000000" pitchFamily="2" charset="2"/>
              <a:buChar char="§"/>
            </a:pPr>
            <a:r>
              <a:rPr lang="en-US" sz="1200" dirty="0"/>
              <a:t>Random forest classifier will handle the missing values and maintain the accuracy of a large proportion of data.</a:t>
            </a:r>
          </a:p>
          <a:p>
            <a:pPr marL="171450" indent="-171450">
              <a:buFont typeface="Wingdings" panose="05000000000000000000" pitchFamily="2" charset="2"/>
              <a:buChar char="§"/>
            </a:pPr>
            <a:r>
              <a:rPr lang="en-US" sz="1200" dirty="0"/>
              <a:t>If there are more trees, it won’t allow overfitting trees in the model. It has the power to handle a large data set with higher dimensionality.</a:t>
            </a:r>
          </a:p>
        </p:txBody>
      </p:sp>
      <p:sp>
        <p:nvSpPr>
          <p:cNvPr id="6" name="TextBox 5">
            <a:extLst>
              <a:ext uri="{FF2B5EF4-FFF2-40B4-BE49-F238E27FC236}">
                <a16:creationId xmlns:a16="http://schemas.microsoft.com/office/drawing/2014/main" id="{B706A098-9FBE-4B55-83C6-20E5D51DDCA1}"/>
              </a:ext>
            </a:extLst>
          </p:cNvPr>
          <p:cNvSpPr txBox="1"/>
          <p:nvPr/>
        </p:nvSpPr>
        <p:spPr>
          <a:xfrm>
            <a:off x="384046" y="1481031"/>
            <a:ext cx="3778223" cy="1107996"/>
          </a:xfrm>
          <a:prstGeom prst="rect">
            <a:avLst/>
          </a:prstGeom>
          <a:noFill/>
        </p:spPr>
        <p:txBody>
          <a:bodyPr wrap="square" rtlCol="0">
            <a:spAutoFit/>
          </a:bodyPr>
          <a:lstStyle/>
          <a:p>
            <a:pPr algn="ctr"/>
            <a:r>
              <a:rPr lang="en-US" b="1" dirty="0"/>
              <a:t>Unbalanced Data</a:t>
            </a:r>
          </a:p>
          <a:p>
            <a:r>
              <a:rPr lang="fr-FR" sz="1200" dirty="0"/>
              <a:t>	PR train: 0.8463088093499616</a:t>
            </a:r>
          </a:p>
          <a:p>
            <a:r>
              <a:rPr lang="fr-FR" sz="1200" dirty="0"/>
              <a:t>	AUC train: 0.853049407168464</a:t>
            </a:r>
          </a:p>
          <a:p>
            <a:r>
              <a:rPr lang="fr-FR" sz="1200" dirty="0"/>
              <a:t>	PR test: 0.8481402757387393</a:t>
            </a:r>
          </a:p>
          <a:p>
            <a:r>
              <a:rPr lang="fr-FR" sz="1200" dirty="0"/>
              <a:t>	AUC test: 0.8566173919634524</a:t>
            </a:r>
            <a:endParaRPr lang="en-US" sz="1600" dirty="0"/>
          </a:p>
        </p:txBody>
      </p:sp>
      <p:sp>
        <p:nvSpPr>
          <p:cNvPr id="4" name="TextBox 3">
            <a:extLst>
              <a:ext uri="{FF2B5EF4-FFF2-40B4-BE49-F238E27FC236}">
                <a16:creationId xmlns:a16="http://schemas.microsoft.com/office/drawing/2014/main" id="{863C14D5-5A7E-4F78-8417-63AF1B974D6A}"/>
              </a:ext>
            </a:extLst>
          </p:cNvPr>
          <p:cNvSpPr txBox="1"/>
          <p:nvPr/>
        </p:nvSpPr>
        <p:spPr>
          <a:xfrm>
            <a:off x="5043488" y="1481031"/>
            <a:ext cx="3628322" cy="1107996"/>
          </a:xfrm>
          <a:prstGeom prst="rect">
            <a:avLst/>
          </a:prstGeom>
          <a:noFill/>
        </p:spPr>
        <p:txBody>
          <a:bodyPr wrap="square" rtlCol="0">
            <a:spAutoFit/>
          </a:bodyPr>
          <a:lstStyle/>
          <a:p>
            <a:pPr algn="ctr"/>
            <a:r>
              <a:rPr lang="en-US" b="1" dirty="0"/>
              <a:t>Balanced Data </a:t>
            </a:r>
          </a:p>
          <a:p>
            <a:r>
              <a:rPr lang="fr-FR" sz="1200" dirty="0"/>
              <a:t>	PR train: 0.9940902637944411</a:t>
            </a:r>
          </a:p>
          <a:p>
            <a:r>
              <a:rPr lang="fr-FR" sz="1200" dirty="0"/>
              <a:t>	AUC train: 0.9965578157621837</a:t>
            </a:r>
          </a:p>
          <a:p>
            <a:r>
              <a:rPr lang="fr-FR" sz="1200" dirty="0"/>
              <a:t>	PR test: 0.11144421228336024</a:t>
            </a:r>
          </a:p>
          <a:p>
            <a:r>
              <a:rPr lang="fr-FR" sz="1200" dirty="0"/>
              <a:t>	AUC test: 0.9927432988717257</a:t>
            </a:r>
            <a:endParaRPr lang="en-US" sz="1600" dirty="0"/>
          </a:p>
        </p:txBody>
      </p:sp>
      <p:pic>
        <p:nvPicPr>
          <p:cNvPr id="8" name="Picture 7">
            <a:extLst>
              <a:ext uri="{FF2B5EF4-FFF2-40B4-BE49-F238E27FC236}">
                <a16:creationId xmlns:a16="http://schemas.microsoft.com/office/drawing/2014/main" id="{EDC86C3F-6038-47E5-9173-7C23393A5CCD}"/>
              </a:ext>
            </a:extLst>
          </p:cNvPr>
          <p:cNvPicPr>
            <a:picLocks noChangeAspect="1"/>
          </p:cNvPicPr>
          <p:nvPr/>
        </p:nvPicPr>
        <p:blipFill>
          <a:blip r:embed="rId2"/>
          <a:stretch>
            <a:fillRect/>
          </a:stretch>
        </p:blipFill>
        <p:spPr>
          <a:xfrm>
            <a:off x="5278170" y="2677719"/>
            <a:ext cx="3148820" cy="2459349"/>
          </a:xfrm>
          <a:prstGeom prst="rect">
            <a:avLst/>
          </a:prstGeom>
        </p:spPr>
      </p:pic>
      <p:pic>
        <p:nvPicPr>
          <p:cNvPr id="9" name="Picture 8">
            <a:extLst>
              <a:ext uri="{FF2B5EF4-FFF2-40B4-BE49-F238E27FC236}">
                <a16:creationId xmlns:a16="http://schemas.microsoft.com/office/drawing/2014/main" id="{FD75AFA4-708F-434C-8846-ECC2E1CAA6A5}"/>
              </a:ext>
            </a:extLst>
          </p:cNvPr>
          <p:cNvPicPr>
            <a:picLocks noChangeAspect="1"/>
          </p:cNvPicPr>
          <p:nvPr/>
        </p:nvPicPr>
        <p:blipFill>
          <a:blip r:embed="rId3"/>
          <a:stretch>
            <a:fillRect/>
          </a:stretch>
        </p:blipFill>
        <p:spPr>
          <a:xfrm>
            <a:off x="717010" y="2694972"/>
            <a:ext cx="3262219" cy="2437933"/>
          </a:xfrm>
          <a:prstGeom prst="rect">
            <a:avLst/>
          </a:prstGeom>
        </p:spPr>
      </p:pic>
    </p:spTree>
    <p:extLst>
      <p:ext uri="{BB962C8B-B14F-4D97-AF65-F5344CB8AC3E}">
        <p14:creationId xmlns:p14="http://schemas.microsoft.com/office/powerpoint/2010/main" val="3969729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6256-7108-4754-A3D6-1A5B9B9EF9B2}"/>
              </a:ext>
            </a:extLst>
          </p:cNvPr>
          <p:cNvSpPr>
            <a:spLocks noGrp="1"/>
          </p:cNvSpPr>
          <p:nvPr>
            <p:ph type="title"/>
          </p:nvPr>
        </p:nvSpPr>
        <p:spPr>
          <a:xfrm>
            <a:off x="384047" y="128399"/>
            <a:ext cx="8385047" cy="406650"/>
          </a:xfrm>
        </p:spPr>
        <p:txBody>
          <a:bodyPr/>
          <a:lstStyle/>
          <a:p>
            <a:r>
              <a:rPr lang="en-US" sz="3200" dirty="0"/>
              <a:t>5. Model – DECISION TREE</a:t>
            </a:r>
          </a:p>
        </p:txBody>
      </p:sp>
      <p:sp>
        <p:nvSpPr>
          <p:cNvPr id="11" name="TextBox 10">
            <a:extLst>
              <a:ext uri="{FF2B5EF4-FFF2-40B4-BE49-F238E27FC236}">
                <a16:creationId xmlns:a16="http://schemas.microsoft.com/office/drawing/2014/main" id="{8F762909-5EEA-4904-AB9C-E57EB7A92619}"/>
              </a:ext>
            </a:extLst>
          </p:cNvPr>
          <p:cNvSpPr txBox="1"/>
          <p:nvPr/>
        </p:nvSpPr>
        <p:spPr>
          <a:xfrm>
            <a:off x="8769094" y="4864959"/>
            <a:ext cx="374906" cy="27699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rPr>
              <a:t>9</a:t>
            </a:r>
            <a:endParaRPr kumimoji="0" lang="en-CA" sz="1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cxnSp>
        <p:nvCxnSpPr>
          <p:cNvPr id="12" name="Straight Connector 11">
            <a:extLst>
              <a:ext uri="{FF2B5EF4-FFF2-40B4-BE49-F238E27FC236}">
                <a16:creationId xmlns:a16="http://schemas.microsoft.com/office/drawing/2014/main" id="{797EBBA3-B685-49E8-89E6-4BCE306DB893}"/>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69FEF61-E23A-4B44-9066-EE209542445C}"/>
              </a:ext>
            </a:extLst>
          </p:cNvPr>
          <p:cNvSpPr txBox="1"/>
          <p:nvPr/>
        </p:nvSpPr>
        <p:spPr>
          <a:xfrm>
            <a:off x="384046" y="570138"/>
            <a:ext cx="8497404" cy="830997"/>
          </a:xfrm>
          <a:prstGeom prst="rect">
            <a:avLst/>
          </a:prstGeom>
          <a:noFill/>
        </p:spPr>
        <p:txBody>
          <a:bodyPr wrap="square" rtlCol="0">
            <a:spAutoFit/>
          </a:bodyPr>
          <a:lstStyle/>
          <a:p>
            <a:pPr marL="171450" indent="-171450">
              <a:buFont typeface="Wingdings" panose="05000000000000000000" pitchFamily="2" charset="2"/>
              <a:buChar char="§"/>
            </a:pPr>
            <a:r>
              <a:rPr lang="en-US" sz="1200" b="1" dirty="0"/>
              <a:t>Decision Trees </a:t>
            </a:r>
            <a:r>
              <a:rPr lang="en-US" sz="1200" dirty="0"/>
              <a:t>and their ensembles are popular methods for the machine learning tasks of classification and regression. </a:t>
            </a:r>
          </a:p>
          <a:p>
            <a:pPr marL="171450" indent="-171450">
              <a:buFont typeface="Wingdings" panose="05000000000000000000" pitchFamily="2" charset="2"/>
              <a:buChar char="§"/>
            </a:pPr>
            <a:r>
              <a:rPr lang="en-US" sz="1200" dirty="0"/>
              <a:t>Decision trees are widely used since they are easy to interpret, handle categorical features, extend to the multiclass classification setting, do not require feature scaling, and are able to capture non-linearities and feature interactions. Tree ensemble algorithms such as random forests and boosting are among the top performers for classification and regression tasks. </a:t>
            </a:r>
          </a:p>
        </p:txBody>
      </p:sp>
      <p:sp>
        <p:nvSpPr>
          <p:cNvPr id="6" name="TextBox 5">
            <a:extLst>
              <a:ext uri="{FF2B5EF4-FFF2-40B4-BE49-F238E27FC236}">
                <a16:creationId xmlns:a16="http://schemas.microsoft.com/office/drawing/2014/main" id="{B706A098-9FBE-4B55-83C6-20E5D51DDCA1}"/>
              </a:ext>
            </a:extLst>
          </p:cNvPr>
          <p:cNvSpPr txBox="1"/>
          <p:nvPr/>
        </p:nvSpPr>
        <p:spPr>
          <a:xfrm>
            <a:off x="557213" y="1401875"/>
            <a:ext cx="3714759" cy="1107996"/>
          </a:xfrm>
          <a:prstGeom prst="rect">
            <a:avLst/>
          </a:prstGeom>
          <a:noFill/>
        </p:spPr>
        <p:txBody>
          <a:bodyPr wrap="square" rtlCol="0">
            <a:spAutoFit/>
          </a:bodyPr>
          <a:lstStyle/>
          <a:p>
            <a:pPr algn="ctr"/>
            <a:r>
              <a:rPr lang="en-US" b="1" dirty="0"/>
              <a:t>Unbalanced Data</a:t>
            </a:r>
          </a:p>
          <a:p>
            <a:r>
              <a:rPr lang="fr-FR" sz="1200" dirty="0"/>
              <a:t>	PR train: 0.8495183588351729</a:t>
            </a:r>
          </a:p>
          <a:p>
            <a:r>
              <a:rPr lang="fr-FR" sz="1200" dirty="0"/>
              <a:t>	AUC train: 0.8553340469367771 </a:t>
            </a:r>
          </a:p>
          <a:p>
            <a:r>
              <a:rPr lang="fr-FR" sz="1200" dirty="0"/>
              <a:t>	PR test: 0.8448897311752142 </a:t>
            </a:r>
          </a:p>
          <a:p>
            <a:r>
              <a:rPr lang="fr-FR" sz="1200" dirty="0"/>
              <a:t>	AUC test: 0.8569191910652758</a:t>
            </a:r>
            <a:endParaRPr lang="en-US" dirty="0"/>
          </a:p>
        </p:txBody>
      </p:sp>
      <p:sp>
        <p:nvSpPr>
          <p:cNvPr id="4" name="TextBox 3">
            <a:extLst>
              <a:ext uri="{FF2B5EF4-FFF2-40B4-BE49-F238E27FC236}">
                <a16:creationId xmlns:a16="http://schemas.microsoft.com/office/drawing/2014/main" id="{863C14D5-5A7E-4F78-8417-63AF1B974D6A}"/>
              </a:ext>
            </a:extLst>
          </p:cNvPr>
          <p:cNvSpPr txBox="1"/>
          <p:nvPr/>
        </p:nvSpPr>
        <p:spPr>
          <a:xfrm>
            <a:off x="4820335" y="1401875"/>
            <a:ext cx="4024859" cy="1107996"/>
          </a:xfrm>
          <a:prstGeom prst="rect">
            <a:avLst/>
          </a:prstGeom>
          <a:noFill/>
        </p:spPr>
        <p:txBody>
          <a:bodyPr wrap="square" rtlCol="0">
            <a:spAutoFit/>
          </a:bodyPr>
          <a:lstStyle/>
          <a:p>
            <a:pPr algn="ctr"/>
            <a:r>
              <a:rPr lang="en-US" b="1" dirty="0"/>
              <a:t>Balanced Data</a:t>
            </a:r>
          </a:p>
          <a:p>
            <a:r>
              <a:rPr lang="fr-FR" sz="1200" dirty="0"/>
              <a:t>	PR train: 0.9937860382615623</a:t>
            </a:r>
          </a:p>
          <a:p>
            <a:r>
              <a:rPr lang="fr-FR" sz="1200" dirty="0"/>
              <a:t>	AUC train: 0.9961766930154042</a:t>
            </a:r>
          </a:p>
          <a:p>
            <a:r>
              <a:rPr lang="fr-FR" sz="1200" dirty="0"/>
              <a:t>	PR test: 0.1029430132039173</a:t>
            </a:r>
          </a:p>
          <a:p>
            <a:r>
              <a:rPr lang="fr-FR" sz="1200" dirty="0"/>
              <a:t>	AUC test: 0.9922663513359548</a:t>
            </a:r>
            <a:endParaRPr lang="en-US" dirty="0"/>
          </a:p>
        </p:txBody>
      </p:sp>
      <p:pic>
        <p:nvPicPr>
          <p:cNvPr id="8" name="Picture 7">
            <a:extLst>
              <a:ext uri="{FF2B5EF4-FFF2-40B4-BE49-F238E27FC236}">
                <a16:creationId xmlns:a16="http://schemas.microsoft.com/office/drawing/2014/main" id="{7B61BF71-8EF8-44A3-B55D-DB72ED8E430D}"/>
              </a:ext>
            </a:extLst>
          </p:cNvPr>
          <p:cNvPicPr>
            <a:picLocks noChangeAspect="1"/>
          </p:cNvPicPr>
          <p:nvPr/>
        </p:nvPicPr>
        <p:blipFill>
          <a:blip r:embed="rId2"/>
          <a:stretch>
            <a:fillRect/>
          </a:stretch>
        </p:blipFill>
        <p:spPr>
          <a:xfrm>
            <a:off x="5095335" y="2538672"/>
            <a:ext cx="3158201" cy="2532664"/>
          </a:xfrm>
          <a:prstGeom prst="rect">
            <a:avLst/>
          </a:prstGeom>
        </p:spPr>
      </p:pic>
      <p:pic>
        <p:nvPicPr>
          <p:cNvPr id="14" name="Picture 13">
            <a:extLst>
              <a:ext uri="{FF2B5EF4-FFF2-40B4-BE49-F238E27FC236}">
                <a16:creationId xmlns:a16="http://schemas.microsoft.com/office/drawing/2014/main" id="{9AC9ABAE-FB04-40AB-84B6-CE4DD72DA237}"/>
              </a:ext>
            </a:extLst>
          </p:cNvPr>
          <p:cNvPicPr>
            <a:picLocks noChangeAspect="1"/>
          </p:cNvPicPr>
          <p:nvPr/>
        </p:nvPicPr>
        <p:blipFill>
          <a:blip r:embed="rId3"/>
          <a:stretch>
            <a:fillRect/>
          </a:stretch>
        </p:blipFill>
        <p:spPr>
          <a:xfrm>
            <a:off x="684691" y="2538672"/>
            <a:ext cx="3244513" cy="2601880"/>
          </a:xfrm>
          <a:prstGeom prst="rect">
            <a:avLst/>
          </a:prstGeom>
        </p:spPr>
      </p:pic>
      <p:sp>
        <p:nvSpPr>
          <p:cNvPr id="15" name="Rectangle 14">
            <a:extLst>
              <a:ext uri="{FF2B5EF4-FFF2-40B4-BE49-F238E27FC236}">
                <a16:creationId xmlns:a16="http://schemas.microsoft.com/office/drawing/2014/main" id="{B85EAAAE-C7C5-4F27-849D-15CBDC54E6AE}"/>
              </a:ext>
            </a:extLst>
          </p:cNvPr>
          <p:cNvSpPr/>
          <p:nvPr/>
        </p:nvSpPr>
        <p:spPr>
          <a:xfrm>
            <a:off x="789959" y="3489858"/>
            <a:ext cx="142076" cy="5348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B5684E8B-C911-4F61-98A3-9C1C078054B5}"/>
              </a:ext>
            </a:extLst>
          </p:cNvPr>
          <p:cNvSpPr/>
          <p:nvPr/>
        </p:nvSpPr>
        <p:spPr>
          <a:xfrm rot="5400000">
            <a:off x="2195947" y="4799345"/>
            <a:ext cx="142076" cy="5348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95597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6256-7108-4754-A3D6-1A5B9B9EF9B2}"/>
              </a:ext>
            </a:extLst>
          </p:cNvPr>
          <p:cNvSpPr>
            <a:spLocks noGrp="1"/>
          </p:cNvSpPr>
          <p:nvPr>
            <p:ph type="title"/>
          </p:nvPr>
        </p:nvSpPr>
        <p:spPr>
          <a:xfrm>
            <a:off x="384047" y="128399"/>
            <a:ext cx="8385047" cy="406650"/>
          </a:xfrm>
        </p:spPr>
        <p:txBody>
          <a:bodyPr/>
          <a:lstStyle/>
          <a:p>
            <a:r>
              <a:rPr lang="en-US" sz="3200" dirty="0"/>
              <a:t>6. conclusion</a:t>
            </a:r>
          </a:p>
        </p:txBody>
      </p:sp>
      <p:sp>
        <p:nvSpPr>
          <p:cNvPr id="11" name="TextBox 10">
            <a:extLst>
              <a:ext uri="{FF2B5EF4-FFF2-40B4-BE49-F238E27FC236}">
                <a16:creationId xmlns:a16="http://schemas.microsoft.com/office/drawing/2014/main" id="{8F762909-5EEA-4904-AB9C-E57EB7A92619}"/>
              </a:ext>
            </a:extLst>
          </p:cNvPr>
          <p:cNvSpPr txBox="1"/>
          <p:nvPr/>
        </p:nvSpPr>
        <p:spPr>
          <a:xfrm>
            <a:off x="8769094" y="4864959"/>
            <a:ext cx="374906" cy="276999"/>
          </a:xfrm>
          <a:prstGeom prst="rect">
            <a:avLst/>
          </a:prstGeom>
          <a:noFill/>
        </p:spPr>
        <p:txBody>
          <a:bodyPr wrap="square" rtlCol="0">
            <a:spAutoFit/>
          </a:bodyPr>
          <a:lstStyle/>
          <a:p>
            <a:pPr algn="ctr"/>
            <a:r>
              <a:rPr lang="en-US" sz="1200" dirty="0"/>
              <a:t>10</a:t>
            </a:r>
            <a:endParaRPr lang="en-CA" sz="1200" dirty="0"/>
          </a:p>
        </p:txBody>
      </p:sp>
      <p:cxnSp>
        <p:nvCxnSpPr>
          <p:cNvPr id="12" name="Straight Connector 11">
            <a:extLst>
              <a:ext uri="{FF2B5EF4-FFF2-40B4-BE49-F238E27FC236}">
                <a16:creationId xmlns:a16="http://schemas.microsoft.com/office/drawing/2014/main" id="{797EBBA3-B685-49E8-89E6-4BCE306DB893}"/>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364A153-30A4-4DC8-970D-BA339E6C4BE3}"/>
              </a:ext>
            </a:extLst>
          </p:cNvPr>
          <p:cNvSpPr txBox="1"/>
          <p:nvPr/>
        </p:nvSpPr>
        <p:spPr>
          <a:xfrm>
            <a:off x="384046" y="857250"/>
            <a:ext cx="8509923"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t>By performing classification on as-is data and by assigning weight, we are reducing the False Positive which is acceptable (i.e., we are reducing the number of actual fraud  transactions that get predicted as legitimate). </a:t>
            </a:r>
          </a:p>
          <a:p>
            <a:pPr marL="285750" indent="-285750">
              <a:buFont typeface="Wingdings" panose="05000000000000000000" pitchFamily="2" charset="2"/>
              <a:buChar char="§"/>
            </a:pPr>
            <a:r>
              <a:rPr lang="en-US" dirty="0"/>
              <a:t>The recall rate (i.e., True Positive Rate) has also increased from ~1150 to ~1650 which indicates that fraud prediction became accurate. </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435288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6256-7108-4754-A3D6-1A5B9B9EF9B2}"/>
              </a:ext>
            </a:extLst>
          </p:cNvPr>
          <p:cNvSpPr>
            <a:spLocks noGrp="1"/>
          </p:cNvSpPr>
          <p:nvPr>
            <p:ph type="title"/>
          </p:nvPr>
        </p:nvSpPr>
        <p:spPr>
          <a:xfrm>
            <a:off x="384047" y="128399"/>
            <a:ext cx="8385047" cy="406650"/>
          </a:xfrm>
        </p:spPr>
        <p:txBody>
          <a:bodyPr/>
          <a:lstStyle/>
          <a:p>
            <a:r>
              <a:rPr lang="en-US" sz="3200" dirty="0"/>
              <a:t>7. Next steps</a:t>
            </a:r>
          </a:p>
        </p:txBody>
      </p:sp>
      <p:sp>
        <p:nvSpPr>
          <p:cNvPr id="11" name="TextBox 10">
            <a:extLst>
              <a:ext uri="{FF2B5EF4-FFF2-40B4-BE49-F238E27FC236}">
                <a16:creationId xmlns:a16="http://schemas.microsoft.com/office/drawing/2014/main" id="{8F762909-5EEA-4904-AB9C-E57EB7A92619}"/>
              </a:ext>
            </a:extLst>
          </p:cNvPr>
          <p:cNvSpPr txBox="1"/>
          <p:nvPr/>
        </p:nvSpPr>
        <p:spPr>
          <a:xfrm>
            <a:off x="8769094" y="4864959"/>
            <a:ext cx="374906" cy="276999"/>
          </a:xfrm>
          <a:prstGeom prst="rect">
            <a:avLst/>
          </a:prstGeom>
          <a:noFill/>
        </p:spPr>
        <p:txBody>
          <a:bodyPr wrap="square" rtlCol="0">
            <a:spAutoFit/>
          </a:bodyPr>
          <a:lstStyle/>
          <a:p>
            <a:pPr algn="ctr"/>
            <a:r>
              <a:rPr lang="en-US" sz="1200" dirty="0"/>
              <a:t>11</a:t>
            </a:r>
            <a:endParaRPr lang="en-CA" sz="1200" dirty="0"/>
          </a:p>
        </p:txBody>
      </p:sp>
      <p:cxnSp>
        <p:nvCxnSpPr>
          <p:cNvPr id="12" name="Straight Connector 11">
            <a:extLst>
              <a:ext uri="{FF2B5EF4-FFF2-40B4-BE49-F238E27FC236}">
                <a16:creationId xmlns:a16="http://schemas.microsoft.com/office/drawing/2014/main" id="{797EBBA3-B685-49E8-89E6-4BCE306DB893}"/>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Diagram 4">
            <a:extLst>
              <a:ext uri="{FF2B5EF4-FFF2-40B4-BE49-F238E27FC236}">
                <a16:creationId xmlns:a16="http://schemas.microsoft.com/office/drawing/2014/main" id="{965B5AEB-698F-4FBD-BDE7-075E5F645560}"/>
              </a:ext>
            </a:extLst>
          </p:cNvPr>
          <p:cNvGraphicFramePr/>
          <p:nvPr>
            <p:extLst>
              <p:ext uri="{D42A27DB-BD31-4B8C-83A1-F6EECF244321}">
                <p14:modId xmlns:p14="http://schemas.microsoft.com/office/powerpoint/2010/main" val="2392402885"/>
              </p:ext>
            </p:extLst>
          </p:nvPr>
        </p:nvGraphicFramePr>
        <p:xfrm>
          <a:off x="1524000" y="82262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7CBB0C55-D31F-46D8-AB20-30A5D86D3B8B}"/>
              </a:ext>
            </a:extLst>
          </p:cNvPr>
          <p:cNvSpPr txBox="1"/>
          <p:nvPr/>
        </p:nvSpPr>
        <p:spPr>
          <a:xfrm>
            <a:off x="1605950" y="1113845"/>
            <a:ext cx="767751" cy="584775"/>
          </a:xfrm>
          <a:prstGeom prst="rect">
            <a:avLst/>
          </a:prstGeom>
          <a:noFill/>
        </p:spPr>
        <p:txBody>
          <a:bodyPr wrap="square" rtlCol="0">
            <a:spAutoFit/>
          </a:bodyPr>
          <a:lstStyle/>
          <a:p>
            <a:pPr algn="ctr"/>
            <a:r>
              <a:rPr lang="en-US" sz="3200" dirty="0"/>
              <a:t>A</a:t>
            </a:r>
            <a:endParaRPr lang="en-CA" sz="3200" dirty="0"/>
          </a:p>
        </p:txBody>
      </p:sp>
      <p:sp>
        <p:nvSpPr>
          <p:cNvPr id="7" name="TextBox 6">
            <a:extLst>
              <a:ext uri="{FF2B5EF4-FFF2-40B4-BE49-F238E27FC236}">
                <a16:creationId xmlns:a16="http://schemas.microsoft.com/office/drawing/2014/main" id="{56AC63A9-D1CF-453A-A2DA-2026F477EC8A}"/>
              </a:ext>
            </a:extLst>
          </p:cNvPr>
          <p:cNvSpPr txBox="1"/>
          <p:nvPr/>
        </p:nvSpPr>
        <p:spPr>
          <a:xfrm>
            <a:off x="1989825" y="2105712"/>
            <a:ext cx="767751" cy="584775"/>
          </a:xfrm>
          <a:prstGeom prst="rect">
            <a:avLst/>
          </a:prstGeom>
          <a:noFill/>
        </p:spPr>
        <p:txBody>
          <a:bodyPr wrap="square" rtlCol="0">
            <a:spAutoFit/>
          </a:bodyPr>
          <a:lstStyle/>
          <a:p>
            <a:pPr algn="ctr"/>
            <a:r>
              <a:rPr lang="en-US" sz="3200" dirty="0"/>
              <a:t>B</a:t>
            </a:r>
            <a:endParaRPr lang="en-CA" sz="3200" dirty="0"/>
          </a:p>
        </p:txBody>
      </p:sp>
      <p:sp>
        <p:nvSpPr>
          <p:cNvPr id="8" name="TextBox 7">
            <a:extLst>
              <a:ext uri="{FF2B5EF4-FFF2-40B4-BE49-F238E27FC236}">
                <a16:creationId xmlns:a16="http://schemas.microsoft.com/office/drawing/2014/main" id="{23603F01-0574-4476-8DCD-2587813C1FAD}"/>
              </a:ext>
            </a:extLst>
          </p:cNvPr>
          <p:cNvSpPr txBox="1"/>
          <p:nvPr/>
        </p:nvSpPr>
        <p:spPr>
          <a:xfrm>
            <a:off x="1912190" y="3018756"/>
            <a:ext cx="767751" cy="584775"/>
          </a:xfrm>
          <a:prstGeom prst="rect">
            <a:avLst/>
          </a:prstGeom>
          <a:noFill/>
        </p:spPr>
        <p:txBody>
          <a:bodyPr wrap="square" rtlCol="0">
            <a:spAutoFit/>
          </a:bodyPr>
          <a:lstStyle/>
          <a:p>
            <a:pPr algn="ctr"/>
            <a:r>
              <a:rPr lang="en-US" sz="3200" dirty="0"/>
              <a:t>C</a:t>
            </a:r>
            <a:endParaRPr lang="en-CA" sz="3200" dirty="0"/>
          </a:p>
        </p:txBody>
      </p:sp>
      <p:sp>
        <p:nvSpPr>
          <p:cNvPr id="9" name="TextBox 8">
            <a:extLst>
              <a:ext uri="{FF2B5EF4-FFF2-40B4-BE49-F238E27FC236}">
                <a16:creationId xmlns:a16="http://schemas.microsoft.com/office/drawing/2014/main" id="{A9023EF4-87A1-4263-9F6D-8B7CF3FEF10D}"/>
              </a:ext>
            </a:extLst>
          </p:cNvPr>
          <p:cNvSpPr txBox="1"/>
          <p:nvPr/>
        </p:nvSpPr>
        <p:spPr>
          <a:xfrm>
            <a:off x="1581511" y="3952688"/>
            <a:ext cx="767751" cy="584775"/>
          </a:xfrm>
          <a:prstGeom prst="rect">
            <a:avLst/>
          </a:prstGeom>
          <a:noFill/>
        </p:spPr>
        <p:txBody>
          <a:bodyPr wrap="square" rtlCol="0">
            <a:spAutoFit/>
          </a:bodyPr>
          <a:lstStyle/>
          <a:p>
            <a:pPr algn="ctr"/>
            <a:r>
              <a:rPr lang="en-US" sz="3200" dirty="0"/>
              <a:t>D</a:t>
            </a:r>
            <a:endParaRPr lang="en-CA" sz="3200" dirty="0"/>
          </a:p>
        </p:txBody>
      </p:sp>
    </p:spTree>
    <p:extLst>
      <p:ext uri="{BB962C8B-B14F-4D97-AF65-F5344CB8AC3E}">
        <p14:creationId xmlns:p14="http://schemas.microsoft.com/office/powerpoint/2010/main" val="3782209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6256-7108-4754-A3D6-1A5B9B9EF9B2}"/>
              </a:ext>
            </a:extLst>
          </p:cNvPr>
          <p:cNvSpPr>
            <a:spLocks noGrp="1"/>
          </p:cNvSpPr>
          <p:nvPr>
            <p:ph type="title"/>
          </p:nvPr>
        </p:nvSpPr>
        <p:spPr>
          <a:xfrm>
            <a:off x="384047" y="128399"/>
            <a:ext cx="8385047" cy="406650"/>
          </a:xfrm>
        </p:spPr>
        <p:txBody>
          <a:bodyPr/>
          <a:lstStyle/>
          <a:p>
            <a:r>
              <a:rPr lang="en-US" sz="3200" dirty="0"/>
              <a:t>Appendix - Reference</a:t>
            </a:r>
          </a:p>
        </p:txBody>
      </p:sp>
      <p:sp>
        <p:nvSpPr>
          <p:cNvPr id="11" name="TextBox 10">
            <a:extLst>
              <a:ext uri="{FF2B5EF4-FFF2-40B4-BE49-F238E27FC236}">
                <a16:creationId xmlns:a16="http://schemas.microsoft.com/office/drawing/2014/main" id="{8F762909-5EEA-4904-AB9C-E57EB7A92619}"/>
              </a:ext>
            </a:extLst>
          </p:cNvPr>
          <p:cNvSpPr txBox="1"/>
          <p:nvPr/>
        </p:nvSpPr>
        <p:spPr>
          <a:xfrm>
            <a:off x="8769094" y="4864959"/>
            <a:ext cx="374906" cy="276999"/>
          </a:xfrm>
          <a:prstGeom prst="rect">
            <a:avLst/>
          </a:prstGeom>
          <a:noFill/>
        </p:spPr>
        <p:txBody>
          <a:bodyPr wrap="square" rtlCol="0">
            <a:spAutoFit/>
          </a:bodyPr>
          <a:lstStyle/>
          <a:p>
            <a:pPr algn="ctr"/>
            <a:r>
              <a:rPr lang="en-US" sz="1200" dirty="0"/>
              <a:t>12</a:t>
            </a:r>
            <a:endParaRPr lang="en-CA" sz="1200" dirty="0"/>
          </a:p>
        </p:txBody>
      </p:sp>
      <p:cxnSp>
        <p:nvCxnSpPr>
          <p:cNvPr id="12" name="Straight Connector 11">
            <a:extLst>
              <a:ext uri="{FF2B5EF4-FFF2-40B4-BE49-F238E27FC236}">
                <a16:creationId xmlns:a16="http://schemas.microsoft.com/office/drawing/2014/main" id="{797EBBA3-B685-49E8-89E6-4BCE306DB893}"/>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1A977A1-607B-4F6E-BD83-3914DE7D879A}"/>
              </a:ext>
            </a:extLst>
          </p:cNvPr>
          <p:cNvSpPr txBox="1"/>
          <p:nvPr/>
        </p:nvSpPr>
        <p:spPr>
          <a:xfrm>
            <a:off x="342900" y="666750"/>
            <a:ext cx="8385047" cy="3785652"/>
          </a:xfrm>
          <a:prstGeom prst="rect">
            <a:avLst/>
          </a:prstGeom>
          <a:noFill/>
        </p:spPr>
        <p:txBody>
          <a:bodyPr wrap="square" rtlCol="0">
            <a:spAutoFit/>
          </a:bodyPr>
          <a:lstStyle/>
          <a:p>
            <a:r>
              <a:rPr lang="en-US" sz="2400" b="1" dirty="0"/>
              <a:t>CLICK ME HERE </a:t>
            </a:r>
            <a:r>
              <a:rPr lang="en-US" b="1" dirty="0"/>
              <a:t>for code, presentation materials and video:</a:t>
            </a:r>
          </a:p>
          <a:p>
            <a:endParaRPr lang="en-US" dirty="0"/>
          </a:p>
          <a:p>
            <a:r>
              <a:rPr lang="en-US" b="1" dirty="0"/>
              <a:t> </a:t>
            </a:r>
          </a:p>
          <a:p>
            <a:endParaRPr lang="en-US" dirty="0"/>
          </a:p>
          <a:p>
            <a:endParaRPr lang="en-US" dirty="0"/>
          </a:p>
          <a:p>
            <a:endParaRPr lang="en-US" dirty="0"/>
          </a:p>
          <a:p>
            <a:endParaRPr lang="en-US" sz="1400" dirty="0"/>
          </a:p>
          <a:p>
            <a:r>
              <a:rPr lang="en-US" sz="1400" dirty="0"/>
              <a:t>https://github.com/sabarinathanks/MachineLearning/tree/master/FraudDetectionTermProject</a:t>
            </a:r>
          </a:p>
          <a:p>
            <a:endParaRPr lang="en-US" sz="1400" b="1" dirty="0"/>
          </a:p>
          <a:p>
            <a:endParaRPr lang="en-US" sz="1400" b="1" dirty="0"/>
          </a:p>
          <a:p>
            <a:r>
              <a:rPr lang="en-US" sz="1400" b="1" dirty="0"/>
              <a:t>Reference:</a:t>
            </a:r>
          </a:p>
          <a:p>
            <a:r>
              <a:rPr lang="en-CA" sz="1400" dirty="0">
                <a:hlinkClick r:id="rId2"/>
              </a:rPr>
              <a:t>https://www.kaggle.com/ntnu-testimon/paysim1</a:t>
            </a:r>
            <a:endParaRPr lang="en-US" sz="1400" dirty="0"/>
          </a:p>
          <a:p>
            <a:r>
              <a:rPr lang="en-US" sz="1400" dirty="0"/>
              <a:t>Fraud Detection using Machine Learning; </a:t>
            </a:r>
            <a:r>
              <a:rPr lang="en-US" sz="1400" dirty="0" err="1"/>
              <a:t>Oza</a:t>
            </a:r>
            <a:r>
              <a:rPr lang="en-US" sz="1400" dirty="0"/>
              <a:t>, A; Stanford University [Accessed Aug 2, 2019]</a:t>
            </a:r>
          </a:p>
          <a:p>
            <a:r>
              <a:rPr lang="en-US" sz="1400" dirty="0" err="1"/>
              <a:t>Paysim</a:t>
            </a:r>
            <a:r>
              <a:rPr lang="en-US" sz="1400" dirty="0"/>
              <a:t>: a financial mobile money simulator for fraud detection; Lopez-Rojas, E and et al; The Norwegian University of Science and Technology [Accessed Aug 3, 2019]</a:t>
            </a:r>
            <a:endParaRPr lang="en-CA" sz="1400" dirty="0"/>
          </a:p>
        </p:txBody>
      </p:sp>
      <p:pic>
        <p:nvPicPr>
          <p:cNvPr id="5" name="Picture 4">
            <a:extLst>
              <a:ext uri="{FF2B5EF4-FFF2-40B4-BE49-F238E27FC236}">
                <a16:creationId xmlns:a16="http://schemas.microsoft.com/office/drawing/2014/main" id="{D9CBE263-974F-4A10-AB6D-A4A90CA29059}"/>
              </a:ext>
            </a:extLst>
          </p:cNvPr>
          <p:cNvPicPr>
            <a:picLocks noChangeAspect="1"/>
          </p:cNvPicPr>
          <p:nvPr/>
        </p:nvPicPr>
        <p:blipFill>
          <a:blip r:embed="rId3"/>
          <a:stretch>
            <a:fillRect/>
          </a:stretch>
        </p:blipFill>
        <p:spPr>
          <a:xfrm>
            <a:off x="3533552" y="1160749"/>
            <a:ext cx="2076895" cy="1539254"/>
          </a:xfrm>
          <a:prstGeom prst="rect">
            <a:avLst/>
          </a:prstGeom>
        </p:spPr>
      </p:pic>
    </p:spTree>
    <p:extLst>
      <p:ext uri="{BB962C8B-B14F-4D97-AF65-F5344CB8AC3E}">
        <p14:creationId xmlns:p14="http://schemas.microsoft.com/office/powerpoint/2010/main" val="89812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B39C1D52-330A-40F6-B9F4-314AC92CF5EE}"/>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AB5A4C3C-CBB3-4A0C-9D08-9359BB7933A9}"/>
              </a:ext>
            </a:extLst>
          </p:cNvPr>
          <p:cNvSpPr>
            <a:spLocks noGrp="1"/>
          </p:cNvSpPr>
          <p:nvPr>
            <p:ph type="title"/>
          </p:nvPr>
        </p:nvSpPr>
        <p:spPr>
          <a:xfrm>
            <a:off x="384047" y="128399"/>
            <a:ext cx="8385047" cy="406650"/>
          </a:xfrm>
        </p:spPr>
        <p:txBody>
          <a:bodyPr/>
          <a:lstStyle/>
          <a:p>
            <a:r>
              <a:rPr lang="en-US" sz="3200" dirty="0"/>
              <a:t>Agenda</a:t>
            </a:r>
          </a:p>
        </p:txBody>
      </p:sp>
      <p:sp>
        <p:nvSpPr>
          <p:cNvPr id="22" name="Rectangle 21">
            <a:extLst>
              <a:ext uri="{FF2B5EF4-FFF2-40B4-BE49-F238E27FC236}">
                <a16:creationId xmlns:a16="http://schemas.microsoft.com/office/drawing/2014/main" id="{B40C2257-8A0E-42A1-959D-6645FEFA15C9}"/>
              </a:ext>
            </a:extLst>
          </p:cNvPr>
          <p:cNvSpPr/>
          <p:nvPr/>
        </p:nvSpPr>
        <p:spPr>
          <a:xfrm>
            <a:off x="384046" y="696190"/>
            <a:ext cx="8468087" cy="4080721"/>
          </a:xfrm>
          <a:prstGeom prst="rect">
            <a:avLst/>
          </a:prstGeom>
          <a:noFill/>
          <a:ln w="19050">
            <a:noFill/>
            <a:prstDash val="solid"/>
            <a:miter lim="800000"/>
            <a:headEnd/>
            <a:tailEnd/>
          </a:ln>
        </p:spPr>
        <p:txBody>
          <a:bodyPr lIns="0" tIns="0" rIns="0" bIns="0" anchor="t" anchorCtr="0"/>
          <a:lstStyle/>
          <a:p>
            <a:pPr marL="409575" indent="-228600">
              <a:lnSpc>
                <a:spcPct val="150000"/>
              </a:lnSpc>
              <a:buFont typeface="+mj-lt"/>
              <a:buAutoNum type="arabicPeriod"/>
            </a:pPr>
            <a:r>
              <a:rPr lang="en-US" sz="1400" dirty="0"/>
              <a:t>Problem Statement</a:t>
            </a:r>
          </a:p>
          <a:p>
            <a:pPr marL="409575" indent="-228600">
              <a:lnSpc>
                <a:spcPct val="150000"/>
              </a:lnSpc>
              <a:buFont typeface="+mj-lt"/>
              <a:buAutoNum type="arabicPeriod"/>
            </a:pPr>
            <a:r>
              <a:rPr lang="en-US" sz="1400" dirty="0"/>
              <a:t>Approach</a:t>
            </a:r>
          </a:p>
          <a:p>
            <a:pPr marL="409575" indent="-228600">
              <a:lnSpc>
                <a:spcPct val="150000"/>
              </a:lnSpc>
              <a:buFont typeface="+mj-lt"/>
              <a:buAutoNum type="arabicPeriod"/>
            </a:pPr>
            <a:r>
              <a:rPr lang="en-US" sz="1400" dirty="0"/>
              <a:t>Source Data</a:t>
            </a:r>
          </a:p>
          <a:p>
            <a:pPr marL="409575" indent="-228600">
              <a:lnSpc>
                <a:spcPct val="150000"/>
              </a:lnSpc>
              <a:buFont typeface="+mj-lt"/>
              <a:buAutoNum type="arabicPeriod"/>
            </a:pPr>
            <a:r>
              <a:rPr lang="en-US" sz="1400" dirty="0"/>
              <a:t>Data Analysis</a:t>
            </a:r>
          </a:p>
          <a:p>
            <a:pPr marL="409575" indent="-228600">
              <a:lnSpc>
                <a:spcPct val="150000"/>
              </a:lnSpc>
              <a:buFont typeface="+mj-lt"/>
              <a:buAutoNum type="arabicPeriod"/>
            </a:pPr>
            <a:r>
              <a:rPr lang="en-US" sz="1400" dirty="0"/>
              <a:t>Machine Learning Model</a:t>
            </a:r>
          </a:p>
          <a:p>
            <a:pPr marL="409575" indent="-228600">
              <a:lnSpc>
                <a:spcPct val="150000"/>
              </a:lnSpc>
              <a:buFont typeface="+mj-lt"/>
              <a:buAutoNum type="arabicPeriod"/>
            </a:pPr>
            <a:r>
              <a:rPr lang="en-US" sz="1400" dirty="0"/>
              <a:t>Conclusion</a:t>
            </a:r>
          </a:p>
          <a:p>
            <a:pPr marL="409575" indent="-228600">
              <a:lnSpc>
                <a:spcPct val="150000"/>
              </a:lnSpc>
              <a:buFont typeface="+mj-lt"/>
              <a:buAutoNum type="arabicPeriod"/>
            </a:pPr>
            <a:r>
              <a:rPr lang="en-US" sz="1400" dirty="0"/>
              <a:t>Next Steps</a:t>
            </a:r>
          </a:p>
          <a:p>
            <a:pPr marL="409575" indent="-228600">
              <a:lnSpc>
                <a:spcPct val="150000"/>
              </a:lnSpc>
              <a:buFont typeface="+mj-lt"/>
              <a:buAutoNum type="arabicPeriod"/>
            </a:pPr>
            <a:r>
              <a:rPr lang="en-US" sz="1400" dirty="0"/>
              <a:t>Appendix</a:t>
            </a:r>
          </a:p>
          <a:p>
            <a:pPr lvl="1"/>
            <a:endParaRPr lang="en-US" sz="1200" dirty="0">
              <a:solidFill>
                <a:srgbClr val="FF0000"/>
              </a:solidFill>
            </a:endParaRPr>
          </a:p>
        </p:txBody>
      </p:sp>
    </p:spTree>
    <p:extLst>
      <p:ext uri="{BB962C8B-B14F-4D97-AF65-F5344CB8AC3E}">
        <p14:creationId xmlns:p14="http://schemas.microsoft.com/office/powerpoint/2010/main" val="1491076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B39C1D52-330A-40F6-B9F4-314AC92CF5EE}"/>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AB5A4C3C-CBB3-4A0C-9D08-9359BB7933A9}"/>
              </a:ext>
            </a:extLst>
          </p:cNvPr>
          <p:cNvSpPr>
            <a:spLocks noGrp="1"/>
          </p:cNvSpPr>
          <p:nvPr>
            <p:ph type="title"/>
          </p:nvPr>
        </p:nvSpPr>
        <p:spPr>
          <a:xfrm>
            <a:off x="384047" y="128399"/>
            <a:ext cx="8385047" cy="406650"/>
          </a:xfrm>
        </p:spPr>
        <p:txBody>
          <a:bodyPr/>
          <a:lstStyle/>
          <a:p>
            <a:r>
              <a:rPr lang="en-US" altLang="en-US" sz="3200" dirty="0"/>
              <a:t>1. Problem Statement</a:t>
            </a:r>
            <a:endParaRPr lang="en-US" sz="3200" dirty="0"/>
          </a:p>
        </p:txBody>
      </p:sp>
      <p:sp>
        <p:nvSpPr>
          <p:cNvPr id="12" name="Rectangle 11">
            <a:extLst>
              <a:ext uri="{FF2B5EF4-FFF2-40B4-BE49-F238E27FC236}">
                <a16:creationId xmlns:a16="http://schemas.microsoft.com/office/drawing/2014/main" id="{ED7A92EA-4BA2-44C1-BFCF-9A2C5EFE37B1}"/>
              </a:ext>
            </a:extLst>
          </p:cNvPr>
          <p:cNvSpPr/>
          <p:nvPr/>
        </p:nvSpPr>
        <p:spPr>
          <a:xfrm>
            <a:off x="384046" y="623096"/>
            <a:ext cx="8462333" cy="1688775"/>
          </a:xfrm>
          <a:prstGeom prst="rect">
            <a:avLst/>
          </a:prstGeom>
          <a:noFill/>
          <a:ln w="19050">
            <a:noFill/>
            <a:prstDash val="solid"/>
            <a:miter lim="800000"/>
            <a:headEnd/>
            <a:tailEnd/>
          </a:ln>
        </p:spPr>
        <p:txBody>
          <a:bodyPr lIns="0" tIns="0" rIns="72000" bIns="0" anchor="ctr"/>
          <a:lstStyle/>
          <a:p>
            <a:pPr marL="352425" indent="-171450">
              <a:lnSpc>
                <a:spcPct val="150000"/>
              </a:lnSpc>
              <a:buFont typeface="Wingdings" panose="05000000000000000000" pitchFamily="2" charset="2"/>
              <a:buChar char="§"/>
            </a:pPr>
            <a:r>
              <a:rPr lang="en-US" sz="1400" dirty="0"/>
              <a:t>Along with the great increase in online mobile money transactions, fraud has become increasingly rampant in recent years. </a:t>
            </a:r>
          </a:p>
          <a:p>
            <a:pPr marL="352425" indent="-171450">
              <a:lnSpc>
                <a:spcPct val="150000"/>
              </a:lnSpc>
              <a:buFont typeface="Wingdings" panose="05000000000000000000" pitchFamily="2" charset="2"/>
              <a:buChar char="§"/>
            </a:pPr>
            <a:r>
              <a:rPr lang="en-US" sz="1400" dirty="0"/>
              <a:t>Fraud is one of the major causes of great financial losses and financial institutions are advancing their capability to detect fraud.</a:t>
            </a:r>
          </a:p>
          <a:p>
            <a:pPr marL="352425" indent="-171450">
              <a:lnSpc>
                <a:spcPct val="150000"/>
              </a:lnSpc>
              <a:buFont typeface="Wingdings" panose="05000000000000000000" pitchFamily="2" charset="2"/>
              <a:buChar char="§"/>
            </a:pPr>
            <a:r>
              <a:rPr lang="en-US" sz="1400" b="1" dirty="0"/>
              <a:t>The objective of this project is to develop machine learning model to detect mobile money transaction fraud and verify whether balancing the dataset helps in improving the predictability.</a:t>
            </a:r>
          </a:p>
        </p:txBody>
      </p:sp>
      <p:sp>
        <p:nvSpPr>
          <p:cNvPr id="2" name="TextBox 1">
            <a:extLst>
              <a:ext uri="{FF2B5EF4-FFF2-40B4-BE49-F238E27FC236}">
                <a16:creationId xmlns:a16="http://schemas.microsoft.com/office/drawing/2014/main" id="{3BBA18E1-B109-48E9-89C2-316C1CF7C374}"/>
              </a:ext>
            </a:extLst>
          </p:cNvPr>
          <p:cNvSpPr txBox="1"/>
          <p:nvPr/>
        </p:nvSpPr>
        <p:spPr>
          <a:xfrm>
            <a:off x="8769094" y="4864959"/>
            <a:ext cx="374906" cy="276999"/>
          </a:xfrm>
          <a:prstGeom prst="rect">
            <a:avLst/>
          </a:prstGeom>
          <a:noFill/>
        </p:spPr>
        <p:txBody>
          <a:bodyPr wrap="square" rtlCol="0">
            <a:spAutoFit/>
          </a:bodyPr>
          <a:lstStyle/>
          <a:p>
            <a:pPr algn="ctr"/>
            <a:r>
              <a:rPr lang="en-US" sz="1200" dirty="0"/>
              <a:t>1</a:t>
            </a:r>
            <a:endParaRPr lang="en-CA" sz="1200" dirty="0"/>
          </a:p>
        </p:txBody>
      </p:sp>
      <p:sp>
        <p:nvSpPr>
          <p:cNvPr id="9" name="Rectangle 8">
            <a:extLst>
              <a:ext uri="{FF2B5EF4-FFF2-40B4-BE49-F238E27FC236}">
                <a16:creationId xmlns:a16="http://schemas.microsoft.com/office/drawing/2014/main" id="{B53D5A51-77A2-445E-8702-A23A6D460FFA}"/>
              </a:ext>
            </a:extLst>
          </p:cNvPr>
          <p:cNvSpPr/>
          <p:nvPr/>
        </p:nvSpPr>
        <p:spPr>
          <a:xfrm>
            <a:off x="384047" y="3010619"/>
            <a:ext cx="8385048" cy="1766292"/>
          </a:xfrm>
          <a:prstGeom prst="rect">
            <a:avLst/>
          </a:prstGeom>
          <a:noFill/>
          <a:ln w="19050">
            <a:solidFill>
              <a:srgbClr val="72C7E7"/>
            </a:solidFill>
            <a:prstDash val="solid"/>
            <a:miter lim="800000"/>
            <a:headEnd/>
            <a:tailEnd/>
          </a:ln>
        </p:spPr>
        <p:txBody>
          <a:bodyPr lIns="18000" tIns="18000" rIns="18000" bIns="18000" anchor="ctr"/>
          <a:lstStyle/>
          <a:p>
            <a:pPr marL="180975" algn="ctr">
              <a:lnSpc>
                <a:spcPct val="150000"/>
              </a:lnSpc>
            </a:pPr>
            <a:r>
              <a:rPr lang="en-US" sz="1200" b="1" i="1" dirty="0"/>
              <a:t>Why Mobile Money Transactions is Susceptible to Fraud?</a:t>
            </a:r>
          </a:p>
          <a:p>
            <a:pPr marL="180975">
              <a:lnSpc>
                <a:spcPct val="150000"/>
              </a:lnSpc>
            </a:pPr>
            <a:r>
              <a:rPr lang="en-US" sz="1200" i="1" dirty="0"/>
              <a:t>Developing economies are relatively under banked but have in the last few years achieved very high mobile penetration rates. Mobile Money implies far greater risks. Some of the reasons for this are listed below:</a:t>
            </a:r>
          </a:p>
          <a:p>
            <a:pPr marL="352425" indent="-171450">
              <a:lnSpc>
                <a:spcPct val="150000"/>
              </a:lnSpc>
              <a:buFont typeface="Wingdings" panose="05000000000000000000" pitchFamily="2" charset="2"/>
              <a:buChar char="§"/>
            </a:pPr>
            <a:r>
              <a:rPr lang="en-US" sz="1200" i="1" dirty="0"/>
              <a:t>Mobile Money involves direct cash in flows and out flows between external entities such as clients, merchants or banks. Transaction data flows through multiple parties and tracking usage could be quite a daunting task.</a:t>
            </a:r>
          </a:p>
          <a:p>
            <a:pPr marL="352425" indent="-171450">
              <a:lnSpc>
                <a:spcPct val="150000"/>
              </a:lnSpc>
              <a:buFont typeface="Wingdings" panose="05000000000000000000" pitchFamily="2" charset="2"/>
              <a:buChar char="§"/>
            </a:pPr>
            <a:r>
              <a:rPr lang="en-US" sz="1200" i="1" dirty="0"/>
              <a:t>Transactions may have very small values and hence go undetected in traditional Suspicious Activity Reports or High Usage Reports.</a:t>
            </a:r>
            <a:endParaRPr lang="en-US" sz="1100" i="1" dirty="0">
              <a:solidFill>
                <a:srgbClr val="FF0000"/>
              </a:solidFill>
            </a:endParaRPr>
          </a:p>
        </p:txBody>
      </p:sp>
    </p:spTree>
    <p:extLst>
      <p:ext uri="{BB962C8B-B14F-4D97-AF65-F5344CB8AC3E}">
        <p14:creationId xmlns:p14="http://schemas.microsoft.com/office/powerpoint/2010/main" val="1397318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B39C1D52-330A-40F6-B9F4-314AC92CF5EE}"/>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AB5A4C3C-CBB3-4A0C-9D08-9359BB7933A9}"/>
              </a:ext>
            </a:extLst>
          </p:cNvPr>
          <p:cNvSpPr>
            <a:spLocks noGrp="1"/>
          </p:cNvSpPr>
          <p:nvPr>
            <p:ph type="title"/>
          </p:nvPr>
        </p:nvSpPr>
        <p:spPr>
          <a:xfrm>
            <a:off x="384047" y="128399"/>
            <a:ext cx="8385047" cy="406650"/>
          </a:xfrm>
        </p:spPr>
        <p:txBody>
          <a:bodyPr/>
          <a:lstStyle/>
          <a:p>
            <a:r>
              <a:rPr lang="en-US" altLang="en-US" sz="3200" dirty="0"/>
              <a:t>2. Approach</a:t>
            </a:r>
            <a:endParaRPr lang="en-US" sz="3200" dirty="0"/>
          </a:p>
        </p:txBody>
      </p:sp>
      <p:sp>
        <p:nvSpPr>
          <p:cNvPr id="2" name="TextBox 1">
            <a:extLst>
              <a:ext uri="{FF2B5EF4-FFF2-40B4-BE49-F238E27FC236}">
                <a16:creationId xmlns:a16="http://schemas.microsoft.com/office/drawing/2014/main" id="{3BBA18E1-B109-48E9-89C2-316C1CF7C374}"/>
              </a:ext>
            </a:extLst>
          </p:cNvPr>
          <p:cNvSpPr txBox="1"/>
          <p:nvPr/>
        </p:nvSpPr>
        <p:spPr>
          <a:xfrm>
            <a:off x="8769094" y="4864959"/>
            <a:ext cx="374906" cy="276999"/>
          </a:xfrm>
          <a:prstGeom prst="rect">
            <a:avLst/>
          </a:prstGeom>
          <a:noFill/>
        </p:spPr>
        <p:txBody>
          <a:bodyPr wrap="square" rtlCol="0">
            <a:spAutoFit/>
          </a:bodyPr>
          <a:lstStyle/>
          <a:p>
            <a:pPr algn="ctr"/>
            <a:r>
              <a:rPr lang="en-US" sz="1200" dirty="0"/>
              <a:t>2</a:t>
            </a:r>
            <a:endParaRPr lang="en-CA" sz="1200" dirty="0"/>
          </a:p>
        </p:txBody>
      </p:sp>
      <p:graphicFrame>
        <p:nvGraphicFramePr>
          <p:cNvPr id="3" name="Diagram 2">
            <a:extLst>
              <a:ext uri="{FF2B5EF4-FFF2-40B4-BE49-F238E27FC236}">
                <a16:creationId xmlns:a16="http://schemas.microsoft.com/office/drawing/2014/main" id="{C7890083-56BF-434F-A883-CC44BDA81362}"/>
              </a:ext>
            </a:extLst>
          </p:cNvPr>
          <p:cNvGraphicFramePr/>
          <p:nvPr>
            <p:extLst>
              <p:ext uri="{D42A27DB-BD31-4B8C-83A1-F6EECF244321}">
                <p14:modId xmlns:p14="http://schemas.microsoft.com/office/powerpoint/2010/main" val="431806428"/>
              </p:ext>
            </p:extLst>
          </p:nvPr>
        </p:nvGraphicFramePr>
        <p:xfrm>
          <a:off x="1319603" y="539750"/>
          <a:ext cx="6508173" cy="3076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a:extLst>
              <a:ext uri="{FF2B5EF4-FFF2-40B4-BE49-F238E27FC236}">
                <a16:creationId xmlns:a16="http://schemas.microsoft.com/office/drawing/2014/main" id="{A6F4D283-2069-423B-9746-C44E433CCEA8}"/>
              </a:ext>
            </a:extLst>
          </p:cNvPr>
          <p:cNvGraphicFramePr/>
          <p:nvPr>
            <p:extLst>
              <p:ext uri="{D42A27DB-BD31-4B8C-83A1-F6EECF244321}">
                <p14:modId xmlns:p14="http://schemas.microsoft.com/office/powerpoint/2010/main" val="86392382"/>
              </p:ext>
            </p:extLst>
          </p:nvPr>
        </p:nvGraphicFramePr>
        <p:xfrm>
          <a:off x="925382" y="1788692"/>
          <a:ext cx="6905861" cy="30762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7820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B39C1D52-330A-40F6-B9F4-314AC92CF5EE}"/>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AB5A4C3C-CBB3-4A0C-9D08-9359BB7933A9}"/>
              </a:ext>
            </a:extLst>
          </p:cNvPr>
          <p:cNvSpPr>
            <a:spLocks noGrp="1"/>
          </p:cNvSpPr>
          <p:nvPr>
            <p:ph type="title"/>
          </p:nvPr>
        </p:nvSpPr>
        <p:spPr>
          <a:xfrm>
            <a:off x="384047" y="128399"/>
            <a:ext cx="8385047" cy="406650"/>
          </a:xfrm>
        </p:spPr>
        <p:txBody>
          <a:bodyPr/>
          <a:lstStyle/>
          <a:p>
            <a:r>
              <a:rPr lang="en-US" altLang="en-US" sz="3200" dirty="0"/>
              <a:t>3. Source data</a:t>
            </a:r>
            <a:r>
              <a:rPr lang="en-CA" sz="3200" dirty="0"/>
              <a:t> </a:t>
            </a:r>
            <a:endParaRPr lang="en-US" sz="3200" dirty="0"/>
          </a:p>
        </p:txBody>
      </p:sp>
      <p:sp>
        <p:nvSpPr>
          <p:cNvPr id="6" name="Rectangle 5">
            <a:extLst>
              <a:ext uri="{FF2B5EF4-FFF2-40B4-BE49-F238E27FC236}">
                <a16:creationId xmlns:a16="http://schemas.microsoft.com/office/drawing/2014/main" id="{8B0B7F41-8324-4113-A082-46020DE33B38}"/>
              </a:ext>
            </a:extLst>
          </p:cNvPr>
          <p:cNvSpPr/>
          <p:nvPr/>
        </p:nvSpPr>
        <p:spPr>
          <a:xfrm>
            <a:off x="253280" y="589310"/>
            <a:ext cx="926628" cy="1299849"/>
          </a:xfrm>
          <a:prstGeom prst="rect">
            <a:avLst/>
          </a:prstGeom>
          <a:solidFill>
            <a:schemeClr val="accent2">
              <a:lumMod val="60000"/>
              <a:lumOff val="40000"/>
            </a:schemeClr>
          </a:solidFill>
          <a:ln w="6350" cap="flat" cmpd="sng" algn="ctr">
            <a:solidFill>
              <a:schemeClr val="accent5"/>
            </a:solidFill>
            <a:prstDash val="solid"/>
            <a:round/>
            <a:headEnd type="none" w="med" len="med"/>
            <a:tailEnd type="none" w="med" len="med"/>
          </a:ln>
          <a:effectLst/>
        </p:spPr>
        <p:txBody>
          <a:bodyPr vert="horz" wrap="square" lIns="36000" tIns="73152" rIns="36000" bIns="73152" numCol="1" rtlCol="0" anchor="ctr" anchorCtr="0" compatLnSpc="1">
            <a:prstTxWarp prst="textNoShape">
              <a:avLst/>
            </a:prstTxWarp>
            <a:noAutofit/>
          </a:bodyPr>
          <a:lstStyle/>
          <a:p>
            <a:pPr algn="ctr" eaLnBrk="0" hangingPunct="0"/>
            <a:r>
              <a:rPr lang="en-US" sz="1400" b="1" dirty="0">
                <a:solidFill>
                  <a:schemeClr val="bg1"/>
                </a:solidFill>
              </a:rPr>
              <a:t>Why we choose this Data?</a:t>
            </a:r>
          </a:p>
        </p:txBody>
      </p:sp>
      <p:sp>
        <p:nvSpPr>
          <p:cNvPr id="7" name="Rectangle 6">
            <a:extLst>
              <a:ext uri="{FF2B5EF4-FFF2-40B4-BE49-F238E27FC236}">
                <a16:creationId xmlns:a16="http://schemas.microsoft.com/office/drawing/2014/main" id="{FE032E8B-33A8-475F-A322-AD56B5D588CF}"/>
              </a:ext>
            </a:extLst>
          </p:cNvPr>
          <p:cNvSpPr/>
          <p:nvPr/>
        </p:nvSpPr>
        <p:spPr>
          <a:xfrm>
            <a:off x="1293200" y="589309"/>
            <a:ext cx="7544127" cy="1299876"/>
          </a:xfrm>
          <a:prstGeom prst="rect">
            <a:avLst/>
          </a:prstGeom>
          <a:noFill/>
          <a:ln w="19050">
            <a:solidFill>
              <a:srgbClr val="72C7E7"/>
            </a:solidFill>
            <a:prstDash val="solid"/>
            <a:miter lim="800000"/>
            <a:headEnd/>
            <a:tailEnd/>
          </a:ln>
        </p:spPr>
        <p:txBody>
          <a:bodyPr lIns="0" tIns="0" rIns="0" bIns="0" anchor="ctr"/>
          <a:lstStyle/>
          <a:p>
            <a:pPr marL="352425" lvl="0" indent="-171450">
              <a:buFont typeface="Wingdings" panose="05000000000000000000" pitchFamily="2" charset="2"/>
              <a:buChar char="§"/>
            </a:pPr>
            <a:r>
              <a:rPr lang="en-US" sz="1100" dirty="0">
                <a:sym typeface="Proxima Nova"/>
              </a:rPr>
              <a:t>Lack of legitimate datasets on mobile money transactions to perform research in domain of fraud detection is a big challenge.</a:t>
            </a:r>
          </a:p>
          <a:p>
            <a:pPr marL="352425" lvl="0" indent="-171450">
              <a:buFont typeface="Wingdings" panose="05000000000000000000" pitchFamily="2" charset="2"/>
              <a:buChar char="§"/>
            </a:pPr>
            <a:r>
              <a:rPr lang="en-US" sz="1100" dirty="0" err="1">
                <a:sym typeface="Proxima Nova"/>
              </a:rPr>
              <a:t>PaySim</a:t>
            </a:r>
            <a:r>
              <a:rPr lang="en-US" sz="1100" dirty="0">
                <a:sym typeface="Proxima Nova"/>
              </a:rPr>
              <a:t> is a financial simulator that simulates mobile money transactions based on an original dataset.</a:t>
            </a:r>
          </a:p>
          <a:p>
            <a:pPr marL="352425" lvl="0" indent="-171450">
              <a:buFont typeface="Wingdings" panose="05000000000000000000" pitchFamily="2" charset="2"/>
              <a:buChar char="§"/>
            </a:pPr>
            <a:r>
              <a:rPr lang="en-US" sz="1100" dirty="0" err="1">
                <a:sym typeface="Proxima Nova"/>
              </a:rPr>
              <a:t>PaySim</a:t>
            </a:r>
            <a:r>
              <a:rPr lang="en-US" sz="1100" dirty="0">
                <a:sym typeface="Proxima Nova"/>
              </a:rPr>
              <a:t> simulates mobile money transactions based on a sample of real transactions extracted from one month of financial logs from a mobile money service implemented in an African country. </a:t>
            </a:r>
          </a:p>
          <a:p>
            <a:pPr marL="352425" lvl="0" indent="-171450">
              <a:buFont typeface="Wingdings" panose="05000000000000000000" pitchFamily="2" charset="2"/>
              <a:buChar char="§"/>
            </a:pPr>
            <a:r>
              <a:rPr lang="en-US" sz="1100" dirty="0">
                <a:sym typeface="Proxima Nova"/>
              </a:rPr>
              <a:t>The original logs were provided by a multinational company, who is the provider of the mobile financial service which is currently running in more than 14 countries all around the world.</a:t>
            </a:r>
          </a:p>
        </p:txBody>
      </p:sp>
      <p:sp>
        <p:nvSpPr>
          <p:cNvPr id="8" name="Rectangle 7">
            <a:extLst>
              <a:ext uri="{FF2B5EF4-FFF2-40B4-BE49-F238E27FC236}">
                <a16:creationId xmlns:a16="http://schemas.microsoft.com/office/drawing/2014/main" id="{D13BC34E-07D8-4B43-BA39-72066DFFCCA8}"/>
              </a:ext>
            </a:extLst>
          </p:cNvPr>
          <p:cNvSpPr/>
          <p:nvPr/>
        </p:nvSpPr>
        <p:spPr>
          <a:xfrm>
            <a:off x="260822" y="1952064"/>
            <a:ext cx="926628" cy="2826972"/>
          </a:xfrm>
          <a:prstGeom prst="rect">
            <a:avLst/>
          </a:prstGeom>
          <a:solidFill>
            <a:schemeClr val="accent2">
              <a:lumMod val="60000"/>
              <a:lumOff val="40000"/>
            </a:schemeClr>
          </a:solidFill>
          <a:ln w="6350" cap="flat" cmpd="sng" algn="ctr">
            <a:solidFill>
              <a:schemeClr val="accent5"/>
            </a:solidFill>
            <a:prstDash val="solid"/>
            <a:round/>
            <a:headEnd type="none" w="med" len="med"/>
            <a:tailEnd type="none" w="med" len="med"/>
          </a:ln>
          <a:effectLst/>
        </p:spPr>
        <p:txBody>
          <a:bodyPr vert="horz" wrap="square" lIns="73152" tIns="73152" rIns="73152" bIns="73152" numCol="1" rtlCol="0" anchor="ctr" anchorCtr="0" compatLnSpc="1">
            <a:prstTxWarp prst="textNoShape">
              <a:avLst/>
            </a:prstTxWarp>
            <a:noAutofit/>
          </a:bodyPr>
          <a:lstStyle/>
          <a:p>
            <a:pPr algn="ctr" eaLnBrk="0" hangingPunct="0"/>
            <a:r>
              <a:rPr lang="en-US" sz="1400" b="1" dirty="0">
                <a:solidFill>
                  <a:schemeClr val="bg1"/>
                </a:solidFill>
              </a:rPr>
              <a:t>Data Dictionary</a:t>
            </a:r>
          </a:p>
        </p:txBody>
      </p:sp>
      <p:sp>
        <p:nvSpPr>
          <p:cNvPr id="9" name="Rectangle 8">
            <a:extLst>
              <a:ext uri="{FF2B5EF4-FFF2-40B4-BE49-F238E27FC236}">
                <a16:creationId xmlns:a16="http://schemas.microsoft.com/office/drawing/2014/main" id="{A0750455-8BC0-433E-AEC4-985574C5FDF5}"/>
              </a:ext>
            </a:extLst>
          </p:cNvPr>
          <p:cNvSpPr/>
          <p:nvPr/>
        </p:nvSpPr>
        <p:spPr>
          <a:xfrm>
            <a:off x="1300742" y="1952069"/>
            <a:ext cx="7544127" cy="2826967"/>
          </a:xfrm>
          <a:prstGeom prst="rect">
            <a:avLst/>
          </a:prstGeom>
          <a:noFill/>
          <a:ln w="19050">
            <a:solidFill>
              <a:srgbClr val="72C7E7"/>
            </a:solidFill>
            <a:prstDash val="solid"/>
            <a:miter lim="800000"/>
            <a:headEnd/>
            <a:tailEnd/>
          </a:ln>
        </p:spPr>
        <p:txBody>
          <a:bodyPr lIns="0" tIns="0" rIns="0" bIns="0" anchor="ctr"/>
          <a:lstStyle/>
          <a:p>
            <a:pPr marL="180975" lvl="0"/>
            <a:endParaRPr lang="en-CA" sz="1100" dirty="0">
              <a:solidFill>
                <a:schemeClr val="accent1">
                  <a:lumMod val="75000"/>
                </a:schemeClr>
              </a:solidFill>
              <a:sym typeface="Proxima Nova"/>
            </a:endParaRPr>
          </a:p>
        </p:txBody>
      </p:sp>
      <p:sp>
        <p:nvSpPr>
          <p:cNvPr id="14" name="TextBox 13">
            <a:extLst>
              <a:ext uri="{FF2B5EF4-FFF2-40B4-BE49-F238E27FC236}">
                <a16:creationId xmlns:a16="http://schemas.microsoft.com/office/drawing/2014/main" id="{CB65316E-EF17-4F9B-AAEA-42EB9A3F5BF2}"/>
              </a:ext>
            </a:extLst>
          </p:cNvPr>
          <p:cNvSpPr txBox="1"/>
          <p:nvPr/>
        </p:nvSpPr>
        <p:spPr>
          <a:xfrm>
            <a:off x="8769094" y="4864959"/>
            <a:ext cx="374906" cy="276999"/>
          </a:xfrm>
          <a:prstGeom prst="rect">
            <a:avLst/>
          </a:prstGeom>
          <a:noFill/>
        </p:spPr>
        <p:txBody>
          <a:bodyPr wrap="square" rtlCol="0">
            <a:spAutoFit/>
          </a:bodyPr>
          <a:lstStyle/>
          <a:p>
            <a:pPr algn="ctr"/>
            <a:r>
              <a:rPr lang="en-US" sz="1200" dirty="0"/>
              <a:t>3</a:t>
            </a:r>
            <a:endParaRPr lang="en-CA" sz="1200" dirty="0"/>
          </a:p>
        </p:txBody>
      </p:sp>
      <p:graphicFrame>
        <p:nvGraphicFramePr>
          <p:cNvPr id="2" name="Table 1">
            <a:extLst>
              <a:ext uri="{FF2B5EF4-FFF2-40B4-BE49-F238E27FC236}">
                <a16:creationId xmlns:a16="http://schemas.microsoft.com/office/drawing/2014/main" id="{E10C6840-E27B-429F-B8CA-93FAE47AA398}"/>
              </a:ext>
            </a:extLst>
          </p:cNvPr>
          <p:cNvGraphicFramePr>
            <a:graphicFrameLocks noGrp="1"/>
          </p:cNvGraphicFramePr>
          <p:nvPr>
            <p:extLst>
              <p:ext uri="{D42A27DB-BD31-4B8C-83A1-F6EECF244321}">
                <p14:modId xmlns:p14="http://schemas.microsoft.com/office/powerpoint/2010/main" val="508740662"/>
              </p:ext>
            </p:extLst>
          </p:nvPr>
        </p:nvGraphicFramePr>
        <p:xfrm>
          <a:off x="1427905" y="2016081"/>
          <a:ext cx="7289800" cy="2716327"/>
        </p:xfrm>
        <a:graphic>
          <a:graphicData uri="http://schemas.openxmlformats.org/drawingml/2006/table">
            <a:tbl>
              <a:tblPr/>
              <a:tblGrid>
                <a:gridCol w="2171662">
                  <a:extLst>
                    <a:ext uri="{9D8B030D-6E8A-4147-A177-3AD203B41FA5}">
                      <a16:colId xmlns:a16="http://schemas.microsoft.com/office/drawing/2014/main" val="3937255127"/>
                    </a:ext>
                  </a:extLst>
                </a:gridCol>
                <a:gridCol w="5118138">
                  <a:extLst>
                    <a:ext uri="{9D8B030D-6E8A-4147-A177-3AD203B41FA5}">
                      <a16:colId xmlns:a16="http://schemas.microsoft.com/office/drawing/2014/main" val="2391257921"/>
                    </a:ext>
                  </a:extLst>
                </a:gridCol>
              </a:tblGrid>
              <a:tr h="217447">
                <a:tc>
                  <a:txBody>
                    <a:bodyPr/>
                    <a:lstStyle/>
                    <a:p>
                      <a:pPr algn="ctr" fontAlgn="b"/>
                      <a:r>
                        <a:rPr lang="en-CA" sz="1000" b="1" i="0" u="none" strike="noStrike" dirty="0">
                          <a:solidFill>
                            <a:srgbClr val="333333"/>
                          </a:solidFill>
                          <a:effectLst/>
                          <a:latin typeface="+mn-lt"/>
                        </a:rPr>
                        <a:t>Column Name</a:t>
                      </a:r>
                    </a:p>
                  </a:txBody>
                  <a:tcPr marL="18000" marR="18000" marT="18000" marB="1800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fontAlgn="b"/>
                      <a:r>
                        <a:rPr lang="en-CA" sz="1000" b="1" i="0" u="none" strike="noStrike" dirty="0">
                          <a:solidFill>
                            <a:srgbClr val="333333"/>
                          </a:solidFill>
                          <a:effectLst/>
                          <a:latin typeface="+mn-lt"/>
                        </a:rPr>
                        <a:t>Description</a:t>
                      </a:r>
                    </a:p>
                  </a:txBody>
                  <a:tcPr marL="18000" marR="18000" marT="18000" marB="1800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6888435"/>
                  </a:ext>
                </a:extLst>
              </a:tr>
              <a:tr h="324090">
                <a:tc>
                  <a:txBody>
                    <a:bodyPr/>
                    <a:lstStyle/>
                    <a:p>
                      <a:pPr algn="l" fontAlgn="t"/>
                      <a:r>
                        <a:rPr lang="en-CA" sz="1000" b="0" i="0" u="none" strike="noStrike" dirty="0">
                          <a:solidFill>
                            <a:srgbClr val="333333"/>
                          </a:solidFill>
                          <a:effectLst/>
                          <a:latin typeface="+mn-lt"/>
                        </a:rPr>
                        <a:t>step</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0" i="0" u="none" strike="noStrike" dirty="0">
                          <a:solidFill>
                            <a:srgbClr val="333333"/>
                          </a:solidFill>
                          <a:effectLst/>
                          <a:latin typeface="+mn-lt"/>
                        </a:rPr>
                        <a:t>Maps a unit of time in the real world. In this case 1 step is 1 hour of time. Total steps 744 (30 days simulation)</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2720189"/>
                  </a:ext>
                </a:extLst>
              </a:tr>
              <a:tr h="179162">
                <a:tc>
                  <a:txBody>
                    <a:bodyPr/>
                    <a:lstStyle/>
                    <a:p>
                      <a:pPr algn="l" fontAlgn="t"/>
                      <a:r>
                        <a:rPr lang="en-CA" sz="1000" b="0" i="0" u="none" strike="noStrike">
                          <a:solidFill>
                            <a:srgbClr val="333333"/>
                          </a:solidFill>
                          <a:effectLst/>
                          <a:latin typeface="+mn-lt"/>
                        </a:rPr>
                        <a:t>type</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0" i="0" u="none" strike="noStrike" dirty="0">
                          <a:solidFill>
                            <a:srgbClr val="333333"/>
                          </a:solidFill>
                          <a:effectLst/>
                          <a:latin typeface="+mn-lt"/>
                        </a:rPr>
                        <a:t>CASH-IN, CASH-OUT, DEBIT, PAYMENT and TRANSFER</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257149"/>
                  </a:ext>
                </a:extLst>
              </a:tr>
              <a:tr h="179162">
                <a:tc>
                  <a:txBody>
                    <a:bodyPr/>
                    <a:lstStyle/>
                    <a:p>
                      <a:pPr algn="l" fontAlgn="t"/>
                      <a:r>
                        <a:rPr lang="en-CA" sz="1000" b="0" i="0" u="none" strike="noStrike" dirty="0">
                          <a:solidFill>
                            <a:srgbClr val="333333"/>
                          </a:solidFill>
                          <a:effectLst/>
                          <a:latin typeface="+mn-lt"/>
                        </a:rPr>
                        <a:t>amount</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0" i="0" u="none" strike="noStrike" dirty="0">
                          <a:solidFill>
                            <a:srgbClr val="333333"/>
                          </a:solidFill>
                          <a:effectLst/>
                          <a:latin typeface="+mn-lt"/>
                        </a:rPr>
                        <a:t>Amount of the transaction in local currency</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8252644"/>
                  </a:ext>
                </a:extLst>
              </a:tr>
              <a:tr h="179162">
                <a:tc>
                  <a:txBody>
                    <a:bodyPr/>
                    <a:lstStyle/>
                    <a:p>
                      <a:pPr algn="l" fontAlgn="t"/>
                      <a:r>
                        <a:rPr lang="en-CA" sz="1000" b="0" i="0" u="none" strike="noStrike" dirty="0" err="1">
                          <a:solidFill>
                            <a:srgbClr val="333333"/>
                          </a:solidFill>
                          <a:effectLst/>
                          <a:latin typeface="+mn-lt"/>
                        </a:rPr>
                        <a:t>nameOrig</a:t>
                      </a:r>
                      <a:endParaRPr lang="en-CA" sz="1000" b="0" i="0" u="none" strike="noStrike" dirty="0">
                        <a:solidFill>
                          <a:srgbClr val="333333"/>
                        </a:solidFill>
                        <a:effectLst/>
                        <a:latin typeface="+mn-lt"/>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0" i="0" u="none" strike="noStrike" dirty="0">
                          <a:solidFill>
                            <a:srgbClr val="333333"/>
                          </a:solidFill>
                          <a:effectLst/>
                          <a:latin typeface="+mn-lt"/>
                        </a:rPr>
                        <a:t>Customer who started the transaction</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75391400"/>
                  </a:ext>
                </a:extLst>
              </a:tr>
              <a:tr h="179162">
                <a:tc>
                  <a:txBody>
                    <a:bodyPr/>
                    <a:lstStyle/>
                    <a:p>
                      <a:pPr algn="l" fontAlgn="t"/>
                      <a:r>
                        <a:rPr lang="en-CA" sz="1000" b="0" i="0" u="none" strike="noStrike" dirty="0" err="1">
                          <a:solidFill>
                            <a:srgbClr val="333333"/>
                          </a:solidFill>
                          <a:effectLst/>
                          <a:latin typeface="+mn-lt"/>
                        </a:rPr>
                        <a:t>oldbalanceOrg</a:t>
                      </a:r>
                      <a:endParaRPr lang="en-CA" sz="1000" b="0" i="0" u="none" strike="noStrike" dirty="0">
                        <a:solidFill>
                          <a:srgbClr val="333333"/>
                        </a:solidFill>
                        <a:effectLst/>
                        <a:latin typeface="+mn-lt"/>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0" i="0" u="none" strike="noStrike" dirty="0">
                          <a:solidFill>
                            <a:srgbClr val="333333"/>
                          </a:solidFill>
                          <a:effectLst/>
                          <a:latin typeface="+mn-lt"/>
                        </a:rPr>
                        <a:t>Initial balance before the transaction</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3899931"/>
                  </a:ext>
                </a:extLst>
              </a:tr>
              <a:tr h="179162">
                <a:tc>
                  <a:txBody>
                    <a:bodyPr/>
                    <a:lstStyle/>
                    <a:p>
                      <a:pPr algn="l" fontAlgn="t"/>
                      <a:r>
                        <a:rPr lang="en-CA" sz="1000" b="0" i="0" u="none" strike="noStrike" dirty="0" err="1">
                          <a:solidFill>
                            <a:srgbClr val="333333"/>
                          </a:solidFill>
                          <a:effectLst/>
                          <a:latin typeface="+mn-lt"/>
                        </a:rPr>
                        <a:t>newbalanceOrig</a:t>
                      </a:r>
                      <a:endParaRPr lang="en-CA" sz="1000" b="0" i="0" u="none" strike="noStrike" dirty="0">
                        <a:solidFill>
                          <a:srgbClr val="333333"/>
                        </a:solidFill>
                        <a:effectLst/>
                        <a:latin typeface="+mn-lt"/>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0" i="0" u="none" strike="noStrike" dirty="0">
                          <a:solidFill>
                            <a:srgbClr val="333333"/>
                          </a:solidFill>
                          <a:effectLst/>
                          <a:latin typeface="+mn-lt"/>
                        </a:rPr>
                        <a:t>New balance after the transaction</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2961215"/>
                  </a:ext>
                </a:extLst>
              </a:tr>
              <a:tr h="179162">
                <a:tc>
                  <a:txBody>
                    <a:bodyPr/>
                    <a:lstStyle/>
                    <a:p>
                      <a:pPr algn="l" fontAlgn="t"/>
                      <a:r>
                        <a:rPr lang="en-CA" sz="1000" b="0" i="0" u="none" strike="noStrike" dirty="0" err="1">
                          <a:solidFill>
                            <a:srgbClr val="333333"/>
                          </a:solidFill>
                          <a:effectLst/>
                          <a:latin typeface="+mn-lt"/>
                        </a:rPr>
                        <a:t>nameDest</a:t>
                      </a:r>
                      <a:endParaRPr lang="en-CA" sz="1000" b="0" i="0" u="none" strike="noStrike" dirty="0">
                        <a:solidFill>
                          <a:srgbClr val="333333"/>
                        </a:solidFill>
                        <a:effectLst/>
                        <a:latin typeface="+mn-lt"/>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0" i="0" u="none" strike="noStrike" dirty="0">
                          <a:solidFill>
                            <a:srgbClr val="333333"/>
                          </a:solidFill>
                          <a:effectLst/>
                          <a:latin typeface="+mn-lt"/>
                        </a:rPr>
                        <a:t>Customer who is the recipient of the transaction</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5320960"/>
                  </a:ext>
                </a:extLst>
              </a:tr>
              <a:tr h="324090">
                <a:tc>
                  <a:txBody>
                    <a:bodyPr/>
                    <a:lstStyle/>
                    <a:p>
                      <a:pPr algn="l" fontAlgn="t"/>
                      <a:r>
                        <a:rPr lang="en-CA" sz="1000" b="0" i="0" u="none" strike="noStrike">
                          <a:solidFill>
                            <a:srgbClr val="333333"/>
                          </a:solidFill>
                          <a:effectLst/>
                          <a:latin typeface="+mn-lt"/>
                        </a:rPr>
                        <a:t>oldbalanceDest</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0" i="0" u="none" strike="noStrike" dirty="0">
                          <a:solidFill>
                            <a:srgbClr val="333333"/>
                          </a:solidFill>
                          <a:effectLst/>
                          <a:latin typeface="+mn-lt"/>
                        </a:rPr>
                        <a:t>Initial balance recipient before the transaction. Note that there is not information for customers that start with M (Merchants)</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2880712"/>
                  </a:ext>
                </a:extLst>
              </a:tr>
              <a:tr h="343440">
                <a:tc>
                  <a:txBody>
                    <a:bodyPr/>
                    <a:lstStyle/>
                    <a:p>
                      <a:pPr algn="l" fontAlgn="t"/>
                      <a:r>
                        <a:rPr lang="en-CA" sz="1000" b="0" i="0" u="none" strike="noStrike" dirty="0" err="1">
                          <a:solidFill>
                            <a:srgbClr val="333333"/>
                          </a:solidFill>
                          <a:effectLst/>
                          <a:latin typeface="+mn-lt"/>
                        </a:rPr>
                        <a:t>newbalanceDest</a:t>
                      </a:r>
                      <a:endParaRPr lang="en-CA" sz="1000" b="0" i="0" u="none" strike="noStrike" dirty="0">
                        <a:solidFill>
                          <a:srgbClr val="333333"/>
                        </a:solidFill>
                        <a:effectLst/>
                        <a:latin typeface="+mn-lt"/>
                      </a:endParaRPr>
                    </a:p>
                    <a:p>
                      <a:pPr algn="l" fontAlgn="t"/>
                      <a:endParaRPr lang="en-CA" sz="1000" b="0" i="0" u="none" strike="noStrike" dirty="0">
                        <a:solidFill>
                          <a:srgbClr val="333333"/>
                        </a:solidFill>
                        <a:effectLst/>
                        <a:latin typeface="+mn-lt"/>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000" b="0" i="0" u="none" strike="noStrike" dirty="0">
                          <a:solidFill>
                            <a:srgbClr val="333333"/>
                          </a:solidFill>
                          <a:effectLst/>
                          <a:latin typeface="+mn-lt"/>
                        </a:rPr>
                        <a:t>New balance recipient after the transaction. Note that there is not information for customers that start with M (Merchants)</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0908833"/>
                  </a:ext>
                </a:extLst>
              </a:tr>
              <a:tr h="343440">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CA" sz="1000" b="0" i="0" u="none" strike="noStrike" dirty="0" err="1">
                          <a:solidFill>
                            <a:srgbClr val="333333"/>
                          </a:solidFill>
                          <a:effectLst/>
                          <a:latin typeface="+mn-lt"/>
                        </a:rPr>
                        <a:t>isFraud</a:t>
                      </a:r>
                      <a:endParaRPr lang="en-CA" sz="1000" b="0" i="0" u="none" strike="noStrike" dirty="0">
                        <a:solidFill>
                          <a:srgbClr val="333333"/>
                        </a:solidFill>
                        <a:effectLst/>
                        <a:latin typeface="+mn-lt"/>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US" sz="1000" b="0" i="0" u="none" strike="noStrike" dirty="0">
                          <a:solidFill>
                            <a:srgbClr val="333333"/>
                          </a:solidFill>
                          <a:effectLst/>
                          <a:latin typeface="+mn-lt"/>
                        </a:rPr>
                        <a:t>Labelled data categorized as Fraud</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91364582"/>
                  </a:ext>
                </a:extLst>
              </a:tr>
            </a:tbl>
          </a:graphicData>
        </a:graphic>
      </p:graphicFrame>
      <p:sp>
        <p:nvSpPr>
          <p:cNvPr id="3" name="TextBox 2">
            <a:extLst>
              <a:ext uri="{FF2B5EF4-FFF2-40B4-BE49-F238E27FC236}">
                <a16:creationId xmlns:a16="http://schemas.microsoft.com/office/drawing/2014/main" id="{25E354B2-B16B-4CAC-AE52-9110446975F0}"/>
              </a:ext>
            </a:extLst>
          </p:cNvPr>
          <p:cNvSpPr txBox="1"/>
          <p:nvPr/>
        </p:nvSpPr>
        <p:spPr>
          <a:xfrm>
            <a:off x="250825" y="4761784"/>
            <a:ext cx="8594044" cy="261610"/>
          </a:xfrm>
          <a:prstGeom prst="rect">
            <a:avLst/>
          </a:prstGeom>
          <a:noFill/>
        </p:spPr>
        <p:txBody>
          <a:bodyPr wrap="square" rtlCol="0">
            <a:spAutoFit/>
          </a:bodyPr>
          <a:lstStyle/>
          <a:p>
            <a:r>
              <a:rPr lang="en-CA" sz="1100" dirty="0">
                <a:hlinkClick r:id="rId2"/>
              </a:rPr>
              <a:t>Source: https://www.kaggle.com/ntnu-testimon/paysim1</a:t>
            </a:r>
            <a:endParaRPr lang="en-CA" sz="1100" dirty="0"/>
          </a:p>
        </p:txBody>
      </p:sp>
    </p:spTree>
    <p:extLst>
      <p:ext uri="{BB962C8B-B14F-4D97-AF65-F5344CB8AC3E}">
        <p14:creationId xmlns:p14="http://schemas.microsoft.com/office/powerpoint/2010/main" val="1636309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26256-7108-4754-A3D6-1A5B9B9EF9B2}"/>
              </a:ext>
            </a:extLst>
          </p:cNvPr>
          <p:cNvSpPr>
            <a:spLocks noGrp="1"/>
          </p:cNvSpPr>
          <p:nvPr>
            <p:ph type="title"/>
          </p:nvPr>
        </p:nvSpPr>
        <p:spPr>
          <a:xfrm>
            <a:off x="384047" y="128399"/>
            <a:ext cx="8385047" cy="406650"/>
          </a:xfrm>
        </p:spPr>
        <p:txBody>
          <a:bodyPr/>
          <a:lstStyle/>
          <a:p>
            <a:r>
              <a:rPr lang="en-US" sz="3200" dirty="0"/>
              <a:t>3. </a:t>
            </a:r>
            <a:r>
              <a:rPr lang="en-US" altLang="en-US" sz="3200" dirty="0"/>
              <a:t>Source data</a:t>
            </a:r>
            <a:r>
              <a:rPr lang="en-CA" sz="3200" dirty="0"/>
              <a:t> (</a:t>
            </a:r>
            <a:r>
              <a:rPr lang="en-CA" sz="3200" dirty="0" err="1"/>
              <a:t>Contd</a:t>
            </a:r>
            <a:r>
              <a:rPr lang="en-CA" sz="3200" dirty="0"/>
              <a:t>/-)</a:t>
            </a:r>
            <a:endParaRPr lang="en-US" sz="3200" dirty="0"/>
          </a:p>
        </p:txBody>
      </p:sp>
      <p:sp>
        <p:nvSpPr>
          <p:cNvPr id="11" name="TextBox 10">
            <a:extLst>
              <a:ext uri="{FF2B5EF4-FFF2-40B4-BE49-F238E27FC236}">
                <a16:creationId xmlns:a16="http://schemas.microsoft.com/office/drawing/2014/main" id="{8F762909-5EEA-4904-AB9C-E57EB7A92619}"/>
              </a:ext>
            </a:extLst>
          </p:cNvPr>
          <p:cNvSpPr txBox="1"/>
          <p:nvPr/>
        </p:nvSpPr>
        <p:spPr>
          <a:xfrm>
            <a:off x="8769094" y="4864959"/>
            <a:ext cx="374906" cy="276999"/>
          </a:xfrm>
          <a:prstGeom prst="rect">
            <a:avLst/>
          </a:prstGeom>
          <a:noFill/>
        </p:spPr>
        <p:txBody>
          <a:bodyPr wrap="square" rtlCol="0">
            <a:spAutoFit/>
          </a:bodyPr>
          <a:lstStyle/>
          <a:p>
            <a:pPr algn="ctr"/>
            <a:r>
              <a:rPr lang="en-US" sz="1200" dirty="0"/>
              <a:t>4</a:t>
            </a:r>
            <a:endParaRPr lang="en-CA" sz="1200" dirty="0"/>
          </a:p>
        </p:txBody>
      </p:sp>
      <p:cxnSp>
        <p:nvCxnSpPr>
          <p:cNvPr id="12" name="Straight Connector 11">
            <a:extLst>
              <a:ext uri="{FF2B5EF4-FFF2-40B4-BE49-F238E27FC236}">
                <a16:creationId xmlns:a16="http://schemas.microsoft.com/office/drawing/2014/main" id="{797EBBA3-B685-49E8-89E6-4BCE306DB893}"/>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21EFC4E-FC27-4EB0-B46D-423B44A3D0FB}"/>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A6E0EEB-669B-4040-B4E6-37FE8ADF6F88}"/>
              </a:ext>
            </a:extLst>
          </p:cNvPr>
          <p:cNvSpPr/>
          <p:nvPr/>
        </p:nvSpPr>
        <p:spPr>
          <a:xfrm>
            <a:off x="250408" y="2286220"/>
            <a:ext cx="926628" cy="1517665"/>
          </a:xfrm>
          <a:prstGeom prst="rect">
            <a:avLst/>
          </a:prstGeom>
          <a:solidFill>
            <a:schemeClr val="accent2">
              <a:lumMod val="60000"/>
              <a:lumOff val="40000"/>
            </a:schemeClr>
          </a:solidFill>
          <a:ln w="6350" cap="flat" cmpd="sng" algn="ctr">
            <a:solidFill>
              <a:schemeClr val="accent5"/>
            </a:solidFill>
            <a:prstDash val="solid"/>
            <a:round/>
            <a:headEnd type="none" w="med" len="med"/>
            <a:tailEnd type="none" w="med" len="med"/>
          </a:ln>
          <a:effectLst/>
        </p:spPr>
        <p:txBody>
          <a:bodyPr vert="horz" wrap="square" lIns="36000" tIns="73152" rIns="36000" bIns="73152" numCol="1" rtlCol="0" anchor="ctr" anchorCtr="0" compatLnSpc="1">
            <a:prstTxWarp prst="textNoShape">
              <a:avLst/>
            </a:prstTxWarp>
            <a:noAutofit/>
          </a:bodyPr>
          <a:lstStyle/>
          <a:p>
            <a:pPr algn="ctr" eaLnBrk="0" hangingPunct="0"/>
            <a:r>
              <a:rPr lang="en-US" sz="1400" b="1" dirty="0">
                <a:solidFill>
                  <a:schemeClr val="bg1"/>
                </a:solidFill>
              </a:rPr>
              <a:t>Data Definition</a:t>
            </a:r>
          </a:p>
        </p:txBody>
      </p:sp>
      <p:sp>
        <p:nvSpPr>
          <p:cNvPr id="7" name="Rectangle 6">
            <a:extLst>
              <a:ext uri="{FF2B5EF4-FFF2-40B4-BE49-F238E27FC236}">
                <a16:creationId xmlns:a16="http://schemas.microsoft.com/office/drawing/2014/main" id="{12185E56-72A7-4201-A96D-B497C3C4F271}"/>
              </a:ext>
            </a:extLst>
          </p:cNvPr>
          <p:cNvSpPr/>
          <p:nvPr/>
        </p:nvSpPr>
        <p:spPr>
          <a:xfrm>
            <a:off x="1290328" y="2286219"/>
            <a:ext cx="7544127" cy="1517696"/>
          </a:xfrm>
          <a:prstGeom prst="rect">
            <a:avLst/>
          </a:prstGeom>
          <a:noFill/>
          <a:ln w="19050">
            <a:solidFill>
              <a:srgbClr val="72C7E7"/>
            </a:solidFill>
            <a:prstDash val="solid"/>
            <a:miter lim="800000"/>
            <a:headEnd/>
            <a:tailEnd/>
          </a:ln>
        </p:spPr>
        <p:txBody>
          <a:bodyPr lIns="0" tIns="0" rIns="0" bIns="0" anchor="ctr"/>
          <a:lstStyle/>
          <a:p>
            <a:pPr marL="352425" lvl="0" indent="-171450">
              <a:buFont typeface="Wingdings" panose="05000000000000000000" pitchFamily="2" charset="2"/>
              <a:buChar char="§"/>
            </a:pPr>
            <a:r>
              <a:rPr lang="en-US" sz="1100" dirty="0">
                <a:sym typeface="Proxima Nova"/>
              </a:rPr>
              <a:t>CASH-IN is the process of increasing the balance of account by paying in cash to a merchant.</a:t>
            </a:r>
          </a:p>
          <a:p>
            <a:pPr marL="352425" lvl="0" indent="-171450">
              <a:buFont typeface="Wingdings" panose="05000000000000000000" pitchFamily="2" charset="2"/>
              <a:buChar char="§"/>
            </a:pPr>
            <a:r>
              <a:rPr lang="en-US" sz="1100" dirty="0">
                <a:sym typeface="Proxima Nova"/>
              </a:rPr>
              <a:t>CASH-OUT is the opposite process of CASH-IN, it means to withdraw cash from a merchant which decreases the balance of the account.</a:t>
            </a:r>
          </a:p>
          <a:p>
            <a:pPr marL="352425" lvl="0" indent="-171450">
              <a:buFont typeface="Wingdings" panose="05000000000000000000" pitchFamily="2" charset="2"/>
              <a:buChar char="§"/>
            </a:pPr>
            <a:r>
              <a:rPr lang="en-US" sz="1100" dirty="0">
                <a:sym typeface="Proxima Nova"/>
              </a:rPr>
              <a:t>DEBIT is similar process than CASH-OUT and involves sending the money from the mobile money service to a bank account.</a:t>
            </a:r>
          </a:p>
          <a:p>
            <a:pPr marL="352425" lvl="0" indent="-171450">
              <a:buFont typeface="Wingdings" panose="05000000000000000000" pitchFamily="2" charset="2"/>
              <a:buChar char="§"/>
            </a:pPr>
            <a:r>
              <a:rPr lang="en-US" sz="1100" dirty="0">
                <a:sym typeface="Proxima Nova"/>
              </a:rPr>
              <a:t>PAYMENT is the process of paying for goods or services to merchants which decreases the balance of the account and increases the balance of the receiver.</a:t>
            </a:r>
          </a:p>
          <a:p>
            <a:pPr marL="352425" lvl="0" indent="-171450">
              <a:buFont typeface="Wingdings" panose="05000000000000000000" pitchFamily="2" charset="2"/>
              <a:buChar char="§"/>
            </a:pPr>
            <a:r>
              <a:rPr lang="en-US" sz="1100" dirty="0">
                <a:sym typeface="Proxima Nova"/>
              </a:rPr>
              <a:t>TRANSFER is the process of sending money to another user of the service through the mobile money platform.</a:t>
            </a:r>
            <a:endParaRPr lang="en-CA" sz="1100" dirty="0">
              <a:solidFill>
                <a:schemeClr val="accent1">
                  <a:lumMod val="75000"/>
                </a:schemeClr>
              </a:solidFill>
              <a:sym typeface="Proxima Nova"/>
            </a:endParaRPr>
          </a:p>
        </p:txBody>
      </p:sp>
      <p:sp>
        <p:nvSpPr>
          <p:cNvPr id="8" name="Rectangle 7">
            <a:extLst>
              <a:ext uri="{FF2B5EF4-FFF2-40B4-BE49-F238E27FC236}">
                <a16:creationId xmlns:a16="http://schemas.microsoft.com/office/drawing/2014/main" id="{42FEBD71-67DD-4AE1-8E47-80550A1C8FD5}"/>
              </a:ext>
            </a:extLst>
          </p:cNvPr>
          <p:cNvSpPr/>
          <p:nvPr/>
        </p:nvSpPr>
        <p:spPr>
          <a:xfrm>
            <a:off x="250408" y="646816"/>
            <a:ext cx="926628" cy="1517665"/>
          </a:xfrm>
          <a:prstGeom prst="rect">
            <a:avLst/>
          </a:prstGeom>
          <a:solidFill>
            <a:schemeClr val="accent2">
              <a:lumMod val="60000"/>
              <a:lumOff val="40000"/>
            </a:schemeClr>
          </a:solidFill>
          <a:ln w="6350" cap="flat" cmpd="sng" algn="ctr">
            <a:solidFill>
              <a:schemeClr val="accent5"/>
            </a:solidFill>
            <a:prstDash val="solid"/>
            <a:round/>
            <a:headEnd type="none" w="med" len="med"/>
            <a:tailEnd type="none" w="med" len="med"/>
          </a:ln>
          <a:effectLst/>
        </p:spPr>
        <p:txBody>
          <a:bodyPr vert="horz" wrap="square" lIns="36000" tIns="73152" rIns="36000" bIns="73152" numCol="1" rtlCol="0" anchor="ctr" anchorCtr="0" compatLnSpc="1">
            <a:prstTxWarp prst="textNoShape">
              <a:avLst/>
            </a:prstTxWarp>
            <a:noAutofit/>
          </a:bodyPr>
          <a:lstStyle/>
          <a:p>
            <a:pPr algn="ctr" eaLnBrk="0" hangingPunct="0"/>
            <a:r>
              <a:rPr lang="en-US" sz="1400" b="1" dirty="0">
                <a:solidFill>
                  <a:schemeClr val="bg1"/>
                </a:solidFill>
              </a:rPr>
              <a:t>Data Dictionary (</a:t>
            </a:r>
            <a:r>
              <a:rPr lang="en-US" sz="1400" b="1" dirty="0" err="1">
                <a:solidFill>
                  <a:schemeClr val="bg1"/>
                </a:solidFill>
              </a:rPr>
              <a:t>Contd</a:t>
            </a:r>
            <a:r>
              <a:rPr lang="en-US" sz="1400" b="1" dirty="0">
                <a:solidFill>
                  <a:schemeClr val="bg1"/>
                </a:solidFill>
              </a:rPr>
              <a:t>/-)</a:t>
            </a:r>
          </a:p>
        </p:txBody>
      </p:sp>
      <p:sp>
        <p:nvSpPr>
          <p:cNvPr id="9" name="Rectangle 8">
            <a:extLst>
              <a:ext uri="{FF2B5EF4-FFF2-40B4-BE49-F238E27FC236}">
                <a16:creationId xmlns:a16="http://schemas.microsoft.com/office/drawing/2014/main" id="{5C6DDE61-0EB3-4667-A34B-C162CF6C3DFA}"/>
              </a:ext>
            </a:extLst>
          </p:cNvPr>
          <p:cNvSpPr/>
          <p:nvPr/>
        </p:nvSpPr>
        <p:spPr>
          <a:xfrm>
            <a:off x="1290328" y="646815"/>
            <a:ext cx="7544127" cy="1517696"/>
          </a:xfrm>
          <a:prstGeom prst="rect">
            <a:avLst/>
          </a:prstGeom>
          <a:noFill/>
          <a:ln w="19050">
            <a:solidFill>
              <a:srgbClr val="72C7E7"/>
            </a:solidFill>
            <a:prstDash val="solid"/>
            <a:miter lim="800000"/>
            <a:headEnd/>
            <a:tailEnd/>
          </a:ln>
        </p:spPr>
        <p:txBody>
          <a:bodyPr lIns="0" tIns="0" rIns="0" bIns="0" anchor="ctr"/>
          <a:lstStyle/>
          <a:p>
            <a:pPr marL="180975" lvl="0"/>
            <a:r>
              <a:rPr lang="en-US" sz="1100" dirty="0">
                <a:sym typeface="Proxima Nova"/>
              </a:rPr>
              <a:t>Below is the summary of three main agents in the system:</a:t>
            </a:r>
          </a:p>
          <a:p>
            <a:pPr marL="180975" lvl="0"/>
            <a:endParaRPr lang="en-US" sz="1100" dirty="0">
              <a:solidFill>
                <a:schemeClr val="accent1">
                  <a:lumMod val="75000"/>
                </a:schemeClr>
              </a:solidFill>
              <a:sym typeface="Proxima Nova"/>
            </a:endParaRPr>
          </a:p>
          <a:p>
            <a:pPr marL="352425" indent="-171450">
              <a:buFont typeface="Wingdings" panose="05000000000000000000" pitchFamily="2" charset="2"/>
              <a:buChar char="§"/>
            </a:pPr>
            <a:r>
              <a:rPr lang="en-US" sz="1100" dirty="0">
                <a:sym typeface="Proxima Nova"/>
              </a:rPr>
              <a:t>Clients are the normal customers of the system</a:t>
            </a:r>
          </a:p>
          <a:p>
            <a:pPr marL="352425" indent="-171450">
              <a:buFont typeface="Wingdings" panose="05000000000000000000" pitchFamily="2" charset="2"/>
              <a:buChar char="§"/>
            </a:pPr>
            <a:r>
              <a:rPr lang="en-US" sz="1100" dirty="0">
                <a:sym typeface="Proxima Nova"/>
              </a:rPr>
              <a:t>Merchants play a passive role during the simulation and only serve the clients in certain operations </a:t>
            </a:r>
          </a:p>
          <a:p>
            <a:pPr marL="352425" indent="-171450">
              <a:buFont typeface="Wingdings" panose="05000000000000000000" pitchFamily="2" charset="2"/>
              <a:buChar char="§"/>
            </a:pPr>
            <a:r>
              <a:rPr lang="en-US" sz="1100" dirty="0">
                <a:sym typeface="Proxima Nova"/>
              </a:rPr>
              <a:t>Fraudsters are the threat to the system and the principal focus of our study in fraud detection</a:t>
            </a:r>
          </a:p>
        </p:txBody>
      </p:sp>
    </p:spTree>
    <p:extLst>
      <p:ext uri="{BB962C8B-B14F-4D97-AF65-F5344CB8AC3E}">
        <p14:creationId xmlns:p14="http://schemas.microsoft.com/office/powerpoint/2010/main" val="2140716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AF9F-455B-4DF4-A47D-46D21063A3EF}"/>
              </a:ext>
            </a:extLst>
          </p:cNvPr>
          <p:cNvSpPr>
            <a:spLocks noGrp="1"/>
          </p:cNvSpPr>
          <p:nvPr>
            <p:ph type="title"/>
          </p:nvPr>
        </p:nvSpPr>
        <p:spPr>
          <a:xfrm>
            <a:off x="384047" y="128399"/>
            <a:ext cx="8385047" cy="406650"/>
          </a:xfrm>
        </p:spPr>
        <p:txBody>
          <a:bodyPr/>
          <a:lstStyle/>
          <a:p>
            <a:r>
              <a:rPr lang="en-US" sz="3200" dirty="0"/>
              <a:t>4. DATA Analysis</a:t>
            </a:r>
          </a:p>
        </p:txBody>
      </p:sp>
      <p:sp>
        <p:nvSpPr>
          <p:cNvPr id="3" name="Content Placeholder 2">
            <a:extLst>
              <a:ext uri="{FF2B5EF4-FFF2-40B4-BE49-F238E27FC236}">
                <a16:creationId xmlns:a16="http://schemas.microsoft.com/office/drawing/2014/main" id="{E255FBEB-7980-4901-AF82-403E4411E654}"/>
              </a:ext>
            </a:extLst>
          </p:cNvPr>
          <p:cNvSpPr>
            <a:spLocks noGrp="1"/>
          </p:cNvSpPr>
          <p:nvPr>
            <p:ph idx="1"/>
          </p:nvPr>
        </p:nvSpPr>
        <p:spPr>
          <a:xfrm>
            <a:off x="404894" y="2109570"/>
            <a:ext cx="8385048" cy="246221"/>
          </a:xfrm>
        </p:spPr>
        <p:txBody>
          <a:bodyPr/>
          <a:lstStyle/>
          <a:p>
            <a:pPr marL="352425" indent="-171450" defTabSz="457200">
              <a:lnSpc>
                <a:spcPct val="100000"/>
              </a:lnSpc>
              <a:spcBef>
                <a:spcPts val="0"/>
              </a:spcBef>
              <a:spcAft>
                <a:spcPts val="0"/>
              </a:spcAft>
              <a:buClrTx/>
              <a:buFont typeface="Wingdings" panose="05000000000000000000" pitchFamily="2" charset="2"/>
              <a:buChar char="§"/>
            </a:pPr>
            <a:r>
              <a:rPr lang="en-US" sz="1600" dirty="0"/>
              <a:t>Data is heavily unbalanced which is the usual case with fraudulent transactions.</a:t>
            </a:r>
          </a:p>
        </p:txBody>
      </p:sp>
      <p:pic>
        <p:nvPicPr>
          <p:cNvPr id="6" name="Picture 5">
            <a:extLst>
              <a:ext uri="{FF2B5EF4-FFF2-40B4-BE49-F238E27FC236}">
                <a16:creationId xmlns:a16="http://schemas.microsoft.com/office/drawing/2014/main" id="{AC1A497C-16DB-4002-8559-9CDBAF22E0C9}"/>
              </a:ext>
            </a:extLst>
          </p:cNvPr>
          <p:cNvPicPr>
            <a:picLocks noChangeAspect="1"/>
          </p:cNvPicPr>
          <p:nvPr/>
        </p:nvPicPr>
        <p:blipFill>
          <a:blip r:embed="rId2"/>
          <a:stretch>
            <a:fillRect/>
          </a:stretch>
        </p:blipFill>
        <p:spPr>
          <a:xfrm>
            <a:off x="293915" y="3066865"/>
            <a:ext cx="4761802" cy="1798094"/>
          </a:xfrm>
          <a:prstGeom prst="rect">
            <a:avLst/>
          </a:prstGeom>
        </p:spPr>
      </p:pic>
      <p:pic>
        <p:nvPicPr>
          <p:cNvPr id="8" name="Picture 7">
            <a:extLst>
              <a:ext uri="{FF2B5EF4-FFF2-40B4-BE49-F238E27FC236}">
                <a16:creationId xmlns:a16="http://schemas.microsoft.com/office/drawing/2014/main" id="{570F794C-ECB5-497F-9901-15012FD8D97C}"/>
              </a:ext>
            </a:extLst>
          </p:cNvPr>
          <p:cNvPicPr>
            <a:picLocks noChangeAspect="1"/>
          </p:cNvPicPr>
          <p:nvPr/>
        </p:nvPicPr>
        <p:blipFill>
          <a:blip r:embed="rId3"/>
          <a:stretch>
            <a:fillRect/>
          </a:stretch>
        </p:blipFill>
        <p:spPr>
          <a:xfrm>
            <a:off x="5484701" y="2867939"/>
            <a:ext cx="2855409" cy="1950215"/>
          </a:xfrm>
          <a:prstGeom prst="rect">
            <a:avLst/>
          </a:prstGeom>
        </p:spPr>
      </p:pic>
      <p:cxnSp>
        <p:nvCxnSpPr>
          <p:cNvPr id="7" name="Straight Connector 6">
            <a:extLst>
              <a:ext uri="{FF2B5EF4-FFF2-40B4-BE49-F238E27FC236}">
                <a16:creationId xmlns:a16="http://schemas.microsoft.com/office/drawing/2014/main" id="{C9B54631-9C19-4CBA-A536-D3CA923DC53D}"/>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A5145B41-37FD-46F7-814C-EBA5ED4BF7FC}"/>
              </a:ext>
            </a:extLst>
          </p:cNvPr>
          <p:cNvGraphicFramePr>
            <a:graphicFrameLocks noGrp="1"/>
          </p:cNvGraphicFramePr>
          <p:nvPr>
            <p:extLst>
              <p:ext uri="{D42A27DB-BD31-4B8C-83A1-F6EECF244321}">
                <p14:modId xmlns:p14="http://schemas.microsoft.com/office/powerpoint/2010/main" val="1993037370"/>
              </p:ext>
            </p:extLst>
          </p:nvPr>
        </p:nvGraphicFramePr>
        <p:xfrm>
          <a:off x="2544874" y="618679"/>
          <a:ext cx="4054252" cy="1356142"/>
        </p:xfrm>
        <a:graphic>
          <a:graphicData uri="http://schemas.openxmlformats.org/drawingml/2006/table">
            <a:tbl>
              <a:tblPr/>
              <a:tblGrid>
                <a:gridCol w="1356320">
                  <a:extLst>
                    <a:ext uri="{9D8B030D-6E8A-4147-A177-3AD203B41FA5}">
                      <a16:colId xmlns:a16="http://schemas.microsoft.com/office/drawing/2014/main" val="3937255127"/>
                    </a:ext>
                  </a:extLst>
                </a:gridCol>
                <a:gridCol w="2697932">
                  <a:extLst>
                    <a:ext uri="{9D8B030D-6E8A-4147-A177-3AD203B41FA5}">
                      <a16:colId xmlns:a16="http://schemas.microsoft.com/office/drawing/2014/main" val="2391257921"/>
                    </a:ext>
                  </a:extLst>
                </a:gridCol>
              </a:tblGrid>
              <a:tr h="142598">
                <a:tc>
                  <a:txBody>
                    <a:bodyPr/>
                    <a:lstStyle/>
                    <a:p>
                      <a:pPr algn="l" fontAlgn="b"/>
                      <a:r>
                        <a:rPr lang="en-US" sz="1200" b="0" i="0" u="none" strike="noStrike" dirty="0">
                          <a:solidFill>
                            <a:schemeClr val="tx1"/>
                          </a:solidFill>
                          <a:effectLst/>
                          <a:latin typeface="+mn-lt"/>
                        </a:rPr>
                        <a:t>Total data</a:t>
                      </a:r>
                      <a:endParaRPr lang="en-CA" sz="1200" b="0" i="0" u="none" strike="noStrike" dirty="0">
                        <a:solidFill>
                          <a:schemeClr val="tx1"/>
                        </a:solidFill>
                        <a:effectLst/>
                        <a:latin typeface="+mn-lt"/>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b" latinLnBrk="0" hangingPunct="1">
                        <a:lnSpc>
                          <a:spcPct val="100000"/>
                        </a:lnSpc>
                        <a:spcBef>
                          <a:spcPts val="0"/>
                        </a:spcBef>
                        <a:spcAft>
                          <a:spcPts val="0"/>
                        </a:spcAft>
                        <a:buClrTx/>
                        <a:buSzTx/>
                        <a:buFontTx/>
                        <a:buNone/>
                        <a:tabLst/>
                        <a:defRPr/>
                      </a:pPr>
                      <a:r>
                        <a:rPr lang="en-US" sz="1200" b="0" dirty="0">
                          <a:solidFill>
                            <a:schemeClr val="tx1"/>
                          </a:solidFill>
                        </a:rPr>
                        <a:t>6.3 million (6,354,407)</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6888435"/>
                  </a:ext>
                </a:extLst>
              </a:tr>
              <a:tr h="142598">
                <a:tc>
                  <a:txBody>
                    <a:bodyPr/>
                    <a:lstStyle/>
                    <a:p>
                      <a:pPr algn="l" fontAlgn="t"/>
                      <a:r>
                        <a:rPr lang="en-US" sz="1200" b="0" i="0" u="none" strike="noStrike" dirty="0">
                          <a:solidFill>
                            <a:schemeClr val="tx1"/>
                          </a:solidFill>
                          <a:effectLst/>
                          <a:latin typeface="+mn-lt"/>
                        </a:rPr>
                        <a:t>Fraud (#s, %)</a:t>
                      </a:r>
                      <a:endParaRPr lang="en-CA" sz="1200" b="0" i="0" u="none" strike="noStrike" dirty="0">
                        <a:solidFill>
                          <a:schemeClr val="tx1"/>
                        </a:solidFill>
                        <a:effectLst/>
                        <a:latin typeface="+mn-lt"/>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b="0" dirty="0">
                          <a:solidFill>
                            <a:schemeClr val="tx1"/>
                          </a:solidFill>
                        </a:rPr>
                        <a:t>8,213 (0.13%)</a:t>
                      </a:r>
                      <a:endParaRPr lang="en-US" sz="1200" b="0" i="0" u="none" strike="noStrike" dirty="0">
                        <a:solidFill>
                          <a:schemeClr val="tx1"/>
                        </a:solidFill>
                        <a:effectLst/>
                        <a:latin typeface="+mn-lt"/>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2720189"/>
                  </a:ext>
                </a:extLst>
              </a:tr>
              <a:tr h="142598">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US" sz="1200" b="0" dirty="0">
                          <a:solidFill>
                            <a:schemeClr val="tx1"/>
                          </a:solidFill>
                        </a:rPr>
                        <a:t># of columns</a:t>
                      </a:r>
                      <a:endParaRPr lang="en-CA" sz="1200" b="0" i="0" u="none" strike="noStrike" dirty="0">
                        <a:solidFill>
                          <a:schemeClr val="tx1"/>
                        </a:solidFill>
                        <a:effectLst/>
                        <a:latin typeface="+mn-lt"/>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b="0" i="0" u="none" strike="noStrike" dirty="0">
                          <a:solidFill>
                            <a:schemeClr val="tx1"/>
                          </a:solidFill>
                          <a:effectLst/>
                          <a:latin typeface="+mn-lt"/>
                        </a:rPr>
                        <a:t>10</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8440178"/>
                  </a:ext>
                </a:extLst>
              </a:tr>
              <a:tr h="142598">
                <a:tc>
                  <a:txBody>
                    <a:bodyPr/>
                    <a:lstStyle/>
                    <a:p>
                      <a:pPr algn="l" fontAlgn="t"/>
                      <a:r>
                        <a:rPr lang="en-US" sz="1200" b="0" i="0" u="none" strike="noStrike" dirty="0">
                          <a:solidFill>
                            <a:schemeClr val="tx1"/>
                          </a:solidFill>
                          <a:effectLst/>
                          <a:latin typeface="+mn-lt"/>
                        </a:rPr>
                        <a:t>Period collected</a:t>
                      </a:r>
                      <a:endParaRPr lang="en-CA" sz="1200" b="0" i="0" u="none" strike="noStrike" dirty="0">
                        <a:solidFill>
                          <a:schemeClr val="tx1"/>
                        </a:solidFill>
                        <a:effectLst/>
                        <a:latin typeface="+mn-lt"/>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b="0" i="0" u="none" strike="noStrike" dirty="0">
                          <a:solidFill>
                            <a:schemeClr val="tx1"/>
                          </a:solidFill>
                          <a:effectLst/>
                          <a:latin typeface="+mn-lt"/>
                        </a:rPr>
                        <a:t>One month</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257149"/>
                  </a:ext>
                </a:extLst>
              </a:tr>
              <a:tr h="142598">
                <a:tc>
                  <a:txBody>
                    <a:bodyPr/>
                    <a:lstStyle/>
                    <a:p>
                      <a:pPr algn="l" fontAlgn="t"/>
                      <a:r>
                        <a:rPr lang="en-US" sz="1200" b="0" i="0" u="none" strike="noStrike" dirty="0">
                          <a:solidFill>
                            <a:schemeClr val="tx1"/>
                          </a:solidFill>
                          <a:effectLst/>
                          <a:latin typeface="+mn-lt"/>
                        </a:rPr>
                        <a:t>Missing values</a:t>
                      </a:r>
                      <a:endParaRPr lang="en-CA" sz="1200" b="0" i="0" u="none" strike="noStrike" dirty="0">
                        <a:solidFill>
                          <a:schemeClr val="tx1"/>
                        </a:solidFill>
                        <a:effectLst/>
                        <a:latin typeface="+mn-lt"/>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b="0" i="0" u="none" strike="noStrike" dirty="0">
                          <a:solidFill>
                            <a:schemeClr val="tx1"/>
                          </a:solidFill>
                          <a:effectLst/>
                          <a:latin typeface="+mn-lt"/>
                        </a:rPr>
                        <a:t>Yes</a:t>
                      </a: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8252644"/>
                  </a:ext>
                </a:extLst>
              </a:tr>
              <a:tr h="261742">
                <a:tc>
                  <a:txBody>
                    <a:bodyPr/>
                    <a:lstStyle/>
                    <a:p>
                      <a:pPr algn="l" fontAlgn="t"/>
                      <a:r>
                        <a:rPr lang="en-US" sz="1200" b="0" i="0" u="none" strike="noStrike" dirty="0">
                          <a:solidFill>
                            <a:schemeClr val="tx1"/>
                          </a:solidFill>
                          <a:effectLst/>
                          <a:latin typeface="+mn-lt"/>
                        </a:rPr>
                        <a:t>Problem type</a:t>
                      </a:r>
                      <a:endParaRPr lang="en-CA" sz="1200" b="0" i="0" u="none" strike="noStrike" dirty="0">
                        <a:solidFill>
                          <a:schemeClr val="tx1"/>
                        </a:solidFill>
                        <a:effectLst/>
                        <a:latin typeface="+mn-lt"/>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CA" sz="1200" b="0" i="0" u="none" strike="noStrike" kern="1200" dirty="0">
                          <a:solidFill>
                            <a:schemeClr val="tx1"/>
                          </a:solidFill>
                          <a:effectLst/>
                          <a:latin typeface="+mn-lt"/>
                          <a:ea typeface="+mn-ea"/>
                          <a:cs typeface="+mn-cs"/>
                        </a:rPr>
                        <a:t>Supervised - Binary Classification</a:t>
                      </a:r>
                      <a:endParaRPr lang="en-US" sz="1200" b="0" i="0" u="none" strike="noStrike" kern="1200" dirty="0">
                        <a:solidFill>
                          <a:schemeClr val="tx1"/>
                        </a:solidFill>
                        <a:effectLst/>
                        <a:latin typeface="+mn-lt"/>
                        <a:ea typeface="+mn-ea"/>
                        <a:cs typeface="+mn-cs"/>
                      </a:endParaRPr>
                    </a:p>
                  </a:txBody>
                  <a:tcPr marL="18000" marR="18000" marT="18000" marB="18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75391400"/>
                  </a:ext>
                </a:extLst>
              </a:tr>
            </a:tbl>
          </a:graphicData>
        </a:graphic>
      </p:graphicFrame>
      <p:sp>
        <p:nvSpPr>
          <p:cNvPr id="11" name="TextBox 10">
            <a:extLst>
              <a:ext uri="{FF2B5EF4-FFF2-40B4-BE49-F238E27FC236}">
                <a16:creationId xmlns:a16="http://schemas.microsoft.com/office/drawing/2014/main" id="{4FF853B2-9A02-4DC7-A157-C76A86301B09}"/>
              </a:ext>
            </a:extLst>
          </p:cNvPr>
          <p:cNvSpPr txBox="1"/>
          <p:nvPr/>
        </p:nvSpPr>
        <p:spPr>
          <a:xfrm>
            <a:off x="8769094" y="4864959"/>
            <a:ext cx="374906" cy="276999"/>
          </a:xfrm>
          <a:prstGeom prst="rect">
            <a:avLst/>
          </a:prstGeom>
          <a:noFill/>
        </p:spPr>
        <p:txBody>
          <a:bodyPr wrap="square" rtlCol="0">
            <a:spAutoFit/>
          </a:bodyPr>
          <a:lstStyle/>
          <a:p>
            <a:pPr algn="ctr"/>
            <a:r>
              <a:rPr lang="en-US" sz="1200" dirty="0"/>
              <a:t>5</a:t>
            </a:r>
            <a:endParaRPr lang="en-CA" sz="1200" dirty="0"/>
          </a:p>
        </p:txBody>
      </p:sp>
      <p:sp>
        <p:nvSpPr>
          <p:cNvPr id="4" name="TextBox 3">
            <a:extLst>
              <a:ext uri="{FF2B5EF4-FFF2-40B4-BE49-F238E27FC236}">
                <a16:creationId xmlns:a16="http://schemas.microsoft.com/office/drawing/2014/main" id="{053492FF-2722-4CFC-B822-B820980EA165}"/>
              </a:ext>
            </a:extLst>
          </p:cNvPr>
          <p:cNvSpPr txBox="1"/>
          <p:nvPr/>
        </p:nvSpPr>
        <p:spPr>
          <a:xfrm>
            <a:off x="4889199" y="2592916"/>
            <a:ext cx="3692104" cy="369332"/>
          </a:xfrm>
          <a:prstGeom prst="rect">
            <a:avLst/>
          </a:prstGeom>
          <a:noFill/>
        </p:spPr>
        <p:txBody>
          <a:bodyPr wrap="square" rtlCol="0">
            <a:spAutoFit/>
          </a:bodyPr>
          <a:lstStyle/>
          <a:p>
            <a:r>
              <a:rPr lang="en-US" b="1" dirty="0"/>
              <a:t>Transactions associated with Fraud</a:t>
            </a:r>
          </a:p>
        </p:txBody>
      </p:sp>
      <p:sp>
        <p:nvSpPr>
          <p:cNvPr id="5" name="TextBox 4">
            <a:extLst>
              <a:ext uri="{FF2B5EF4-FFF2-40B4-BE49-F238E27FC236}">
                <a16:creationId xmlns:a16="http://schemas.microsoft.com/office/drawing/2014/main" id="{6A5B1C3E-F3DD-4340-AF73-F1E63232E395}"/>
              </a:ext>
            </a:extLst>
          </p:cNvPr>
          <p:cNvSpPr txBox="1"/>
          <p:nvPr/>
        </p:nvSpPr>
        <p:spPr>
          <a:xfrm>
            <a:off x="477322" y="2592916"/>
            <a:ext cx="4394988" cy="369332"/>
          </a:xfrm>
          <a:prstGeom prst="rect">
            <a:avLst/>
          </a:prstGeom>
          <a:noFill/>
        </p:spPr>
        <p:txBody>
          <a:bodyPr wrap="square" rtlCol="0">
            <a:spAutoFit/>
          </a:bodyPr>
          <a:lstStyle/>
          <a:p>
            <a:r>
              <a:rPr lang="en-US" b="1" dirty="0"/>
              <a:t>Analysis of Transaction types (amount)</a:t>
            </a:r>
          </a:p>
        </p:txBody>
      </p:sp>
    </p:spTree>
    <p:extLst>
      <p:ext uri="{BB962C8B-B14F-4D97-AF65-F5344CB8AC3E}">
        <p14:creationId xmlns:p14="http://schemas.microsoft.com/office/powerpoint/2010/main" val="2871744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AF9F-455B-4DF4-A47D-46D21063A3EF}"/>
              </a:ext>
            </a:extLst>
          </p:cNvPr>
          <p:cNvSpPr>
            <a:spLocks noGrp="1"/>
          </p:cNvSpPr>
          <p:nvPr>
            <p:ph type="title"/>
          </p:nvPr>
        </p:nvSpPr>
        <p:spPr>
          <a:xfrm>
            <a:off x="384047" y="128399"/>
            <a:ext cx="8385047" cy="406650"/>
          </a:xfrm>
        </p:spPr>
        <p:txBody>
          <a:bodyPr/>
          <a:lstStyle/>
          <a:p>
            <a:r>
              <a:rPr lang="en-US" sz="3200" dirty="0"/>
              <a:t>4. DATA Analysis </a:t>
            </a:r>
            <a:r>
              <a:rPr lang="en-CA" sz="3200" dirty="0"/>
              <a:t>(</a:t>
            </a:r>
            <a:r>
              <a:rPr lang="en-CA" sz="3200" dirty="0" err="1"/>
              <a:t>Contd</a:t>
            </a:r>
            <a:r>
              <a:rPr lang="en-CA" sz="3200" dirty="0"/>
              <a:t>/-)</a:t>
            </a:r>
            <a:endParaRPr lang="en-US" sz="3200" dirty="0"/>
          </a:p>
        </p:txBody>
      </p:sp>
      <p:sp>
        <p:nvSpPr>
          <p:cNvPr id="3" name="Content Placeholder 2">
            <a:extLst>
              <a:ext uri="{FF2B5EF4-FFF2-40B4-BE49-F238E27FC236}">
                <a16:creationId xmlns:a16="http://schemas.microsoft.com/office/drawing/2014/main" id="{E255FBEB-7980-4901-AF82-403E4411E654}"/>
              </a:ext>
            </a:extLst>
          </p:cNvPr>
          <p:cNvSpPr>
            <a:spLocks noGrp="1"/>
          </p:cNvSpPr>
          <p:nvPr>
            <p:ph idx="1"/>
          </p:nvPr>
        </p:nvSpPr>
        <p:spPr>
          <a:xfrm>
            <a:off x="384047" y="557329"/>
            <a:ext cx="8385048" cy="4124206"/>
          </a:xfrm>
        </p:spPr>
        <p:txBody>
          <a:bodyPr/>
          <a:lstStyle/>
          <a:p>
            <a:r>
              <a:rPr lang="en-US" sz="1800" b="1" dirty="0"/>
              <a:t>Unbalanced Data</a:t>
            </a:r>
          </a:p>
          <a:p>
            <a:pPr marL="182563" indent="-182563">
              <a:spcBef>
                <a:spcPts val="0"/>
              </a:spcBef>
              <a:spcAft>
                <a:spcPts val="0"/>
              </a:spcAft>
              <a:buClrTx/>
              <a:buFont typeface="Wingdings" panose="05000000000000000000" pitchFamily="2" charset="2"/>
              <a:buChar char="§"/>
            </a:pPr>
            <a:r>
              <a:rPr lang="en-US" sz="1400" dirty="0"/>
              <a:t>Total Transactions : 6,354,407</a:t>
            </a:r>
          </a:p>
          <a:p>
            <a:pPr marL="182563" indent="-182563">
              <a:spcBef>
                <a:spcPts val="0"/>
              </a:spcBef>
              <a:spcAft>
                <a:spcPts val="0"/>
              </a:spcAft>
              <a:buClrTx/>
              <a:buFont typeface="Wingdings" panose="05000000000000000000" pitchFamily="2" charset="2"/>
              <a:buChar char="§"/>
            </a:pPr>
            <a:r>
              <a:rPr lang="en-US" sz="1400" dirty="0"/>
              <a:t>Fraud : 8,213</a:t>
            </a:r>
          </a:p>
          <a:p>
            <a:endParaRPr lang="en-US" b="1" dirty="0"/>
          </a:p>
          <a:p>
            <a:endParaRPr lang="en-US" b="1" dirty="0"/>
          </a:p>
          <a:p>
            <a:pPr>
              <a:spcBef>
                <a:spcPts val="0"/>
              </a:spcBef>
              <a:spcAft>
                <a:spcPts val="0"/>
              </a:spcAft>
            </a:pPr>
            <a:endParaRPr lang="en-US" sz="1800" b="1" dirty="0"/>
          </a:p>
          <a:p>
            <a:pPr>
              <a:spcBef>
                <a:spcPts val="0"/>
              </a:spcBef>
              <a:spcAft>
                <a:spcPts val="0"/>
              </a:spcAft>
            </a:pPr>
            <a:r>
              <a:rPr lang="en-US" sz="1800" b="1" dirty="0"/>
              <a:t>Why Weighing was performed?</a:t>
            </a:r>
            <a:endParaRPr lang="en-US" sz="1800" dirty="0"/>
          </a:p>
          <a:p>
            <a:pPr marL="182563" indent="-182563">
              <a:spcBef>
                <a:spcPts val="0"/>
              </a:spcBef>
              <a:spcAft>
                <a:spcPts val="0"/>
              </a:spcAft>
              <a:buClrTx/>
              <a:buFont typeface="Wingdings" panose="05000000000000000000" pitchFamily="2" charset="2"/>
              <a:buChar char="§"/>
            </a:pPr>
            <a:r>
              <a:rPr lang="en-US" sz="1400" dirty="0"/>
              <a:t>Weighting is a procedure that weights the data to compensate for differences in sample and population. </a:t>
            </a:r>
          </a:p>
          <a:p>
            <a:pPr marL="182563" indent="-182563">
              <a:spcBef>
                <a:spcPts val="0"/>
              </a:spcBef>
              <a:spcAft>
                <a:spcPts val="0"/>
              </a:spcAft>
              <a:buClrTx/>
              <a:buFont typeface="Wingdings" panose="05000000000000000000" pitchFamily="2" charset="2"/>
              <a:buChar char="§"/>
            </a:pPr>
            <a:r>
              <a:rPr lang="en-US" sz="1400" dirty="0"/>
              <a:t>In this case, we would assign a weight of 1 for fraud transactions and a weight of # legitimate/ # fraud for legitimate transactions. This is called the Weighted Maximum Likelihood method. </a:t>
            </a:r>
          </a:p>
          <a:p>
            <a:pPr marL="182563" indent="-182563">
              <a:spcBef>
                <a:spcPts val="0"/>
              </a:spcBef>
              <a:spcAft>
                <a:spcPts val="0"/>
              </a:spcAft>
              <a:buClrTx/>
              <a:buFont typeface="Wingdings" panose="05000000000000000000" pitchFamily="2" charset="2"/>
              <a:buChar char="§"/>
            </a:pPr>
            <a:r>
              <a:rPr lang="en-US" sz="1400" dirty="0"/>
              <a:t>The important takeaway is that the weighting is related to sampling proportions.</a:t>
            </a:r>
          </a:p>
          <a:p>
            <a:pPr marL="182563" indent="-182563">
              <a:buClrTx/>
              <a:buFont typeface="Wingdings" panose="05000000000000000000" pitchFamily="2" charset="2"/>
              <a:buChar char="§"/>
            </a:pPr>
            <a:endParaRPr lang="en-US" sz="1400" dirty="0"/>
          </a:p>
          <a:p>
            <a:pPr marL="182563" indent="-182563">
              <a:buClrTx/>
              <a:buFont typeface="Wingdings" panose="05000000000000000000" pitchFamily="2" charset="2"/>
              <a:buChar char="§"/>
            </a:pPr>
            <a:endParaRPr lang="en-US" sz="1400" dirty="0"/>
          </a:p>
          <a:p>
            <a:r>
              <a:rPr lang="en-US" sz="1800" b="1" dirty="0"/>
              <a:t>Balanced Data</a:t>
            </a:r>
          </a:p>
          <a:p>
            <a:pPr marL="182563" indent="-182563">
              <a:spcBef>
                <a:spcPts val="0"/>
              </a:spcBef>
              <a:spcAft>
                <a:spcPts val="0"/>
              </a:spcAft>
              <a:buClrTx/>
              <a:buFont typeface="Wingdings" panose="05000000000000000000" pitchFamily="2" charset="2"/>
              <a:buChar char="§"/>
            </a:pPr>
            <a:r>
              <a:rPr lang="en-US" sz="1400" dirty="0"/>
              <a:t>Total Transactions : 16,426</a:t>
            </a:r>
          </a:p>
          <a:p>
            <a:pPr marL="182563" indent="-182563">
              <a:spcBef>
                <a:spcPts val="0"/>
              </a:spcBef>
              <a:spcAft>
                <a:spcPts val="0"/>
              </a:spcAft>
              <a:buClrTx/>
              <a:buFont typeface="Wingdings" panose="05000000000000000000" pitchFamily="2" charset="2"/>
              <a:buChar char="§"/>
            </a:pPr>
            <a:r>
              <a:rPr lang="en-US" sz="1400" dirty="0"/>
              <a:t>Fraud : 8,213</a:t>
            </a:r>
          </a:p>
        </p:txBody>
      </p:sp>
      <p:pic>
        <p:nvPicPr>
          <p:cNvPr id="5" name="Picture 4">
            <a:extLst>
              <a:ext uri="{FF2B5EF4-FFF2-40B4-BE49-F238E27FC236}">
                <a16:creationId xmlns:a16="http://schemas.microsoft.com/office/drawing/2014/main" id="{18CBE395-5FEA-44C8-A3CB-303A14A4D056}"/>
              </a:ext>
            </a:extLst>
          </p:cNvPr>
          <p:cNvPicPr>
            <a:picLocks noChangeAspect="1"/>
          </p:cNvPicPr>
          <p:nvPr/>
        </p:nvPicPr>
        <p:blipFill>
          <a:blip r:embed="rId2"/>
          <a:stretch>
            <a:fillRect/>
          </a:stretch>
        </p:blipFill>
        <p:spPr>
          <a:xfrm>
            <a:off x="3334870" y="3206405"/>
            <a:ext cx="2475649" cy="1920120"/>
          </a:xfrm>
          <a:prstGeom prst="rect">
            <a:avLst/>
          </a:prstGeom>
        </p:spPr>
      </p:pic>
      <p:pic>
        <p:nvPicPr>
          <p:cNvPr id="9" name="Picture 8">
            <a:extLst>
              <a:ext uri="{FF2B5EF4-FFF2-40B4-BE49-F238E27FC236}">
                <a16:creationId xmlns:a16="http://schemas.microsoft.com/office/drawing/2014/main" id="{6C8F3FDC-4FD5-4231-9F28-4971F445BDFB}"/>
              </a:ext>
            </a:extLst>
          </p:cNvPr>
          <p:cNvPicPr>
            <a:picLocks noChangeAspect="1"/>
          </p:cNvPicPr>
          <p:nvPr/>
        </p:nvPicPr>
        <p:blipFill>
          <a:blip r:embed="rId3"/>
          <a:stretch>
            <a:fillRect/>
          </a:stretch>
        </p:blipFill>
        <p:spPr>
          <a:xfrm>
            <a:off x="3646845" y="617326"/>
            <a:ext cx="1868558" cy="1787483"/>
          </a:xfrm>
          <a:prstGeom prst="rect">
            <a:avLst/>
          </a:prstGeom>
        </p:spPr>
      </p:pic>
      <p:cxnSp>
        <p:nvCxnSpPr>
          <p:cNvPr id="6" name="Straight Connector 5">
            <a:extLst>
              <a:ext uri="{FF2B5EF4-FFF2-40B4-BE49-F238E27FC236}">
                <a16:creationId xmlns:a16="http://schemas.microsoft.com/office/drawing/2014/main" id="{1D487830-68B3-4916-AA48-5438544F9235}"/>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B1F87DB-B5DE-45FD-9FC4-533A28FEDF7B}"/>
              </a:ext>
            </a:extLst>
          </p:cNvPr>
          <p:cNvSpPr txBox="1"/>
          <p:nvPr/>
        </p:nvSpPr>
        <p:spPr>
          <a:xfrm>
            <a:off x="8769094" y="4864959"/>
            <a:ext cx="374906" cy="276999"/>
          </a:xfrm>
          <a:prstGeom prst="rect">
            <a:avLst/>
          </a:prstGeom>
          <a:noFill/>
        </p:spPr>
        <p:txBody>
          <a:bodyPr wrap="square" rtlCol="0">
            <a:spAutoFit/>
          </a:bodyPr>
          <a:lstStyle/>
          <a:p>
            <a:pPr algn="ctr"/>
            <a:r>
              <a:rPr lang="en-US" sz="1200" dirty="0"/>
              <a:t>6</a:t>
            </a:r>
            <a:endParaRPr lang="en-CA" sz="1200" dirty="0"/>
          </a:p>
        </p:txBody>
      </p:sp>
    </p:spTree>
    <p:extLst>
      <p:ext uri="{BB962C8B-B14F-4D97-AF65-F5344CB8AC3E}">
        <p14:creationId xmlns:p14="http://schemas.microsoft.com/office/powerpoint/2010/main" val="3476218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AF9F-455B-4DF4-A47D-46D21063A3EF}"/>
              </a:ext>
            </a:extLst>
          </p:cNvPr>
          <p:cNvSpPr>
            <a:spLocks noGrp="1"/>
          </p:cNvSpPr>
          <p:nvPr>
            <p:ph type="title"/>
          </p:nvPr>
        </p:nvSpPr>
        <p:spPr>
          <a:xfrm>
            <a:off x="384047" y="128399"/>
            <a:ext cx="8385047" cy="406650"/>
          </a:xfrm>
        </p:spPr>
        <p:txBody>
          <a:bodyPr/>
          <a:lstStyle/>
          <a:p>
            <a:r>
              <a:rPr lang="en-US" sz="3200" dirty="0"/>
              <a:t>5. Machine Learning Modeling Approach</a:t>
            </a:r>
          </a:p>
        </p:txBody>
      </p:sp>
      <p:cxnSp>
        <p:nvCxnSpPr>
          <p:cNvPr id="6" name="Straight Connector 5">
            <a:extLst>
              <a:ext uri="{FF2B5EF4-FFF2-40B4-BE49-F238E27FC236}">
                <a16:creationId xmlns:a16="http://schemas.microsoft.com/office/drawing/2014/main" id="{1D487830-68B3-4916-AA48-5438544F9235}"/>
              </a:ext>
            </a:extLst>
          </p:cNvPr>
          <p:cNvCxnSpPr/>
          <p:nvPr/>
        </p:nvCxnSpPr>
        <p:spPr>
          <a:xfrm>
            <a:off x="384046" y="535049"/>
            <a:ext cx="838504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0" name="Diagram 9">
            <a:extLst>
              <a:ext uri="{FF2B5EF4-FFF2-40B4-BE49-F238E27FC236}">
                <a16:creationId xmlns:a16="http://schemas.microsoft.com/office/drawing/2014/main" id="{3932B2BD-24CF-4283-8EDF-1FA2BA50E8CC}"/>
              </a:ext>
            </a:extLst>
          </p:cNvPr>
          <p:cNvGraphicFramePr/>
          <p:nvPr>
            <p:extLst>
              <p:ext uri="{D42A27DB-BD31-4B8C-83A1-F6EECF244321}">
                <p14:modId xmlns:p14="http://schemas.microsoft.com/office/powerpoint/2010/main" val="2693283505"/>
              </p:ext>
            </p:extLst>
          </p:nvPr>
        </p:nvGraphicFramePr>
        <p:xfrm>
          <a:off x="745404" y="539750"/>
          <a:ext cx="6741811"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C3C21E18-B5F4-4766-B596-FF0C6A577D6A}"/>
              </a:ext>
            </a:extLst>
          </p:cNvPr>
          <p:cNvSpPr txBox="1"/>
          <p:nvPr/>
        </p:nvSpPr>
        <p:spPr>
          <a:xfrm>
            <a:off x="4626324" y="1594922"/>
            <a:ext cx="1223726" cy="369332"/>
          </a:xfrm>
          <a:prstGeom prst="rect">
            <a:avLst/>
          </a:prstGeom>
          <a:noFill/>
        </p:spPr>
        <p:txBody>
          <a:bodyPr wrap="square" rtlCol="0">
            <a:spAutoFit/>
          </a:bodyPr>
          <a:lstStyle/>
          <a:p>
            <a:r>
              <a:rPr lang="en-US" dirty="0"/>
              <a:t>Weighing</a:t>
            </a:r>
            <a:endParaRPr lang="en-CA" dirty="0"/>
          </a:p>
        </p:txBody>
      </p:sp>
      <p:sp>
        <p:nvSpPr>
          <p:cNvPr id="12" name="TextBox 11">
            <a:extLst>
              <a:ext uri="{FF2B5EF4-FFF2-40B4-BE49-F238E27FC236}">
                <a16:creationId xmlns:a16="http://schemas.microsoft.com/office/drawing/2014/main" id="{8C393ECC-BB27-42C4-AECD-9E236540AC13}"/>
              </a:ext>
            </a:extLst>
          </p:cNvPr>
          <p:cNvSpPr txBox="1"/>
          <p:nvPr/>
        </p:nvSpPr>
        <p:spPr>
          <a:xfrm>
            <a:off x="5982834" y="3051695"/>
            <a:ext cx="1437993" cy="646331"/>
          </a:xfrm>
          <a:prstGeom prst="rect">
            <a:avLst/>
          </a:prstGeom>
          <a:noFill/>
        </p:spPr>
        <p:txBody>
          <a:bodyPr wrap="square" rtlCol="0">
            <a:spAutoFit/>
          </a:bodyPr>
          <a:lstStyle/>
          <a:p>
            <a:r>
              <a:rPr lang="en-US" dirty="0"/>
              <a:t>Re-evaluate Model</a:t>
            </a:r>
            <a:endParaRPr lang="en-CA" dirty="0"/>
          </a:p>
        </p:txBody>
      </p:sp>
      <p:sp>
        <p:nvSpPr>
          <p:cNvPr id="13" name="TextBox 12">
            <a:extLst>
              <a:ext uri="{FF2B5EF4-FFF2-40B4-BE49-F238E27FC236}">
                <a16:creationId xmlns:a16="http://schemas.microsoft.com/office/drawing/2014/main" id="{BEEE427F-DDAB-42C5-ACDE-016264F61241}"/>
              </a:ext>
            </a:extLst>
          </p:cNvPr>
          <p:cNvSpPr txBox="1"/>
          <p:nvPr/>
        </p:nvSpPr>
        <p:spPr>
          <a:xfrm>
            <a:off x="7487215" y="1810093"/>
            <a:ext cx="1562072" cy="1569660"/>
          </a:xfrm>
          <a:prstGeom prst="rect">
            <a:avLst/>
          </a:prstGeom>
          <a:noFill/>
        </p:spPr>
        <p:txBody>
          <a:bodyPr wrap="square" rtlCol="0">
            <a:spAutoFit/>
          </a:bodyPr>
          <a:lstStyle/>
          <a:p>
            <a:r>
              <a:rPr lang="en-US" sz="2400" b="1" dirty="0"/>
              <a:t>Compare models &amp; evaluate results</a:t>
            </a:r>
            <a:endParaRPr lang="en-CA" sz="2400" b="1" dirty="0"/>
          </a:p>
        </p:txBody>
      </p:sp>
      <p:sp>
        <p:nvSpPr>
          <p:cNvPr id="14" name="TextBox 13">
            <a:extLst>
              <a:ext uri="{FF2B5EF4-FFF2-40B4-BE49-F238E27FC236}">
                <a16:creationId xmlns:a16="http://schemas.microsoft.com/office/drawing/2014/main" id="{B902A70A-72D8-4E06-8334-ECC3F8D2FDDF}"/>
              </a:ext>
            </a:extLst>
          </p:cNvPr>
          <p:cNvSpPr txBox="1"/>
          <p:nvPr/>
        </p:nvSpPr>
        <p:spPr>
          <a:xfrm>
            <a:off x="8769094" y="4864959"/>
            <a:ext cx="374906" cy="276999"/>
          </a:xfrm>
          <a:prstGeom prst="rect">
            <a:avLst/>
          </a:prstGeom>
          <a:noFill/>
        </p:spPr>
        <p:txBody>
          <a:bodyPr wrap="square" rtlCol="0">
            <a:spAutoFit/>
          </a:bodyPr>
          <a:lstStyle/>
          <a:p>
            <a:pPr algn="ctr"/>
            <a:r>
              <a:rPr lang="en-US" sz="1200" dirty="0"/>
              <a:t>7</a:t>
            </a:r>
            <a:endParaRPr lang="en-CA" sz="1200" dirty="0"/>
          </a:p>
        </p:txBody>
      </p:sp>
      <p:sp>
        <p:nvSpPr>
          <p:cNvPr id="3" name="TextBox 2">
            <a:extLst>
              <a:ext uri="{FF2B5EF4-FFF2-40B4-BE49-F238E27FC236}">
                <a16:creationId xmlns:a16="http://schemas.microsoft.com/office/drawing/2014/main" id="{3180E0AB-52CA-444B-BF7D-0C111B1176EB}"/>
              </a:ext>
            </a:extLst>
          </p:cNvPr>
          <p:cNvSpPr txBox="1"/>
          <p:nvPr/>
        </p:nvSpPr>
        <p:spPr>
          <a:xfrm>
            <a:off x="814812" y="4587960"/>
            <a:ext cx="2136618" cy="276999"/>
          </a:xfrm>
          <a:prstGeom prst="rect">
            <a:avLst/>
          </a:prstGeom>
          <a:noFill/>
        </p:spPr>
        <p:txBody>
          <a:bodyPr wrap="square" rtlCol="0">
            <a:spAutoFit/>
          </a:bodyPr>
          <a:lstStyle/>
          <a:p>
            <a:r>
              <a:rPr lang="en-US" sz="1200" i="1" dirty="0"/>
              <a:t>*80 Train/20 Test</a:t>
            </a:r>
            <a:endParaRPr lang="en-CA" sz="1200" i="1" dirty="0"/>
          </a:p>
        </p:txBody>
      </p:sp>
    </p:spTree>
    <p:extLst>
      <p:ext uri="{BB962C8B-B14F-4D97-AF65-F5344CB8AC3E}">
        <p14:creationId xmlns:p14="http://schemas.microsoft.com/office/powerpoint/2010/main" val="3362099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FICO">
      <a:dk1>
        <a:sysClr val="windowText" lastClr="000000"/>
      </a:dk1>
      <a:lt1>
        <a:sysClr val="window" lastClr="FFFFFF"/>
      </a:lt1>
      <a:dk2>
        <a:srgbClr val="5A5B5D"/>
      </a:dk2>
      <a:lt2>
        <a:srgbClr val="E6E7E8"/>
      </a:lt2>
      <a:accent1>
        <a:srgbClr val="00609C"/>
      </a:accent1>
      <a:accent2>
        <a:srgbClr val="00B3E4"/>
      </a:accent2>
      <a:accent3>
        <a:srgbClr val="FDB528"/>
      </a:accent3>
      <a:accent4>
        <a:srgbClr val="873795"/>
      </a:accent4>
      <a:accent5>
        <a:srgbClr val="C3D62E"/>
      </a:accent5>
      <a:accent6>
        <a:srgbClr val="D91E3E"/>
      </a:accent6>
      <a:hlink>
        <a:srgbClr val="0086AB"/>
      </a:hlink>
      <a:folHlink>
        <a:srgbClr val="94A31F"/>
      </a:folHlink>
    </a:clrScheme>
    <a:fontScheme name="Custom 1">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FICO">
      <a:dk1>
        <a:sysClr val="windowText" lastClr="000000"/>
      </a:dk1>
      <a:lt1>
        <a:sysClr val="window" lastClr="FFFFFF"/>
      </a:lt1>
      <a:dk2>
        <a:srgbClr val="5A5B5D"/>
      </a:dk2>
      <a:lt2>
        <a:srgbClr val="E6E7E8"/>
      </a:lt2>
      <a:accent1>
        <a:srgbClr val="00609C"/>
      </a:accent1>
      <a:accent2>
        <a:srgbClr val="00B3E4"/>
      </a:accent2>
      <a:accent3>
        <a:srgbClr val="FDB528"/>
      </a:accent3>
      <a:accent4>
        <a:srgbClr val="873795"/>
      </a:accent4>
      <a:accent5>
        <a:srgbClr val="C3D62E"/>
      </a:accent5>
      <a:accent6>
        <a:srgbClr val="D91E3E"/>
      </a:accent6>
      <a:hlink>
        <a:srgbClr val="0086AB"/>
      </a:hlink>
      <a:folHlink>
        <a:srgbClr val="94A31F"/>
      </a:folHlink>
    </a:clrScheme>
    <a:fontScheme name="Custom 1">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1255</Words>
  <Application>Microsoft Office PowerPoint</Application>
  <PresentationFormat>On-screen Show (16:9)</PresentationFormat>
  <Paragraphs>174</Paragraphs>
  <Slides>14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Proxima Nova</vt:lpstr>
      <vt:lpstr>Roboto Light</vt:lpstr>
      <vt:lpstr>Roboto Medium</vt:lpstr>
      <vt:lpstr>Roboto Regular</vt:lpstr>
      <vt:lpstr>Tw Cen MT</vt:lpstr>
      <vt:lpstr>Tw Cen MT Condensed</vt:lpstr>
      <vt:lpstr>Verdana</vt:lpstr>
      <vt:lpstr>Wingdings</vt:lpstr>
      <vt:lpstr>Wingdings 3</vt:lpstr>
      <vt:lpstr>Integral</vt:lpstr>
      <vt:lpstr>FRAUD DETECTION AUGUST 21, 2019 UFT – 3253_029 – Machine Learning – Group #9 VijayAN ALAGUDEVAN  Sabarinathan selvaraj VinodH KUMAR AIYAPPAN SATISH SUBRAMANIAN</vt:lpstr>
      <vt:lpstr>Agenda</vt:lpstr>
      <vt:lpstr>1. Problem Statement</vt:lpstr>
      <vt:lpstr>2. Approach</vt:lpstr>
      <vt:lpstr>3. Source data </vt:lpstr>
      <vt:lpstr>3. Source data (Contd/-)</vt:lpstr>
      <vt:lpstr>4. DATA Analysis</vt:lpstr>
      <vt:lpstr>4. DATA Analysis (Contd/-)</vt:lpstr>
      <vt:lpstr>5. Machine Learning Modeling Approach</vt:lpstr>
      <vt:lpstr>5. Model – random forest</vt:lpstr>
      <vt:lpstr>5. Model – DECISION TREE</vt:lpstr>
      <vt:lpstr>6. conclusion</vt:lpstr>
      <vt:lpstr>7. Next steps</vt:lpstr>
      <vt:lpstr>Appendix - Reference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2018-03-23T23:28:13Z</cp:lastPrinted>
  <dcterms:created xsi:type="dcterms:W3CDTF">2019-01-27T15:42:03Z</dcterms:created>
  <dcterms:modified xsi:type="dcterms:W3CDTF">2019-08-21T21:12:04Z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b6f14d0d-6b4a-4fe3-a4d6-f29e0a895200</vt:lpwstr>
  </property>
  <property fmtid="{D5CDD505-2E9C-101B-9397-08002B2CF9AE}" pid="3" name="Offisync_UniqueId">
    <vt:lpwstr>30756</vt:lpwstr>
  </property>
  <property fmtid="{D5CDD505-2E9C-101B-9397-08002B2CF9AE}" pid="4" name="Offisync_UpdateToken">
    <vt:lpwstr>17</vt:lpwstr>
  </property>
  <property fmtid="{D5CDD505-2E9C-101B-9397-08002B2CF9AE}" pid="5" name="Jive_LatestUserAccountName">
    <vt:lpwstr>SathyaSekar@fico.com</vt:lpwstr>
  </property>
  <property fmtid="{D5CDD505-2E9C-101B-9397-08002B2CF9AE}" pid="6" name="Jive_VersionGuid">
    <vt:lpwstr>f679ca29-2179-4939-bcb5-be549ef700d7</vt:lpwstr>
  </property>
  <property fmtid="{D5CDD505-2E9C-101B-9397-08002B2CF9AE}" pid="7" name="Offisync_ProviderInitializationData">
    <vt:lpwstr>https://jive.fico.com</vt:lpwstr>
  </property>
</Properties>
</file>