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9" r:id="rId2"/>
    <p:sldId id="273" r:id="rId3"/>
    <p:sldId id="276" r:id="rId4"/>
    <p:sldId id="290" r:id="rId5"/>
    <p:sldId id="278" r:id="rId6"/>
    <p:sldId id="281" r:id="rId7"/>
    <p:sldId id="282" r:id="rId8"/>
    <p:sldId id="291" r:id="rId9"/>
    <p:sldId id="293" r:id="rId10"/>
    <p:sldId id="292" r:id="rId11"/>
    <p:sldId id="284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0"/>
    <p:restoredTop sz="94648"/>
  </p:normalViewPr>
  <p:slideViewPr>
    <p:cSldViewPr snapToGrid="0">
      <p:cViewPr varScale="1">
        <p:scale>
          <a:sx n="117" d="100"/>
          <a:sy n="117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9B89-22C3-EC49-596D-A024EDE2E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F0F1A-1160-FFA7-0E6A-4FA6AEE8A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D2356-DE75-E3A5-6F65-8C7DB35F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05/07/2024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B922-B485-D85E-C63E-BC4BFF39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C6C68-1858-5A2C-EBFB-F8F59440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697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3A41-F08C-2CB8-435E-EBCE1588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9C9DE-69B6-14EB-A804-605636E36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CB87A-AFEB-240F-C996-C6E87242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05/07/2024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5FFF-E048-B9E5-B13C-CDAEB75B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0A083-783B-F457-41CE-6A8DBA6A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79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7346B-CBC0-CD06-0FED-AC69F9B8C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2F8B1-A2EE-A1F0-F526-CDF9EE982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BD6D7-A737-E69E-2242-1ECDB6A8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05/07/2024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5ED3-FB8C-7AF2-4A30-493D130F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F8BF2-0ED5-03B9-B016-C514866E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978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44B7-DBFB-1AA2-1030-A6EB928D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6EB4-A311-0529-134B-95086ED1F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EA6B-091C-889C-D1E7-03A34A45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05/07/2024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6A73-226C-6254-3C34-AB5FB543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23AB-A5D7-9961-E84E-76AD41AA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803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793D-1C1D-CCDD-492B-49930236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D8D40-67F0-2540-6B14-B4F54B00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8861-CC17-DF3B-ED1E-25F33502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05/07/2024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ED8F8-B079-7D06-9408-4FEC0D85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D05B1-20E6-967C-E938-CBA9F127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129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6B05-1C4F-C8E4-33AC-B2390A7C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20F9-C01B-09F5-2BB0-F44497569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6A151-5E5B-9C1B-8820-87F1E018F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B7AB4-BB91-5475-0376-B87B4770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05/07/2024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748FA-1F46-D558-B153-B2437E79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9A0D2-3664-ABFF-287F-C1CC6F21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328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1AEC-5192-56B1-C4B1-256C7D9E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3294C-6D6C-0F6D-3FA7-990FE10DB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0A7D3-D15F-8280-910E-D1EBE424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9F4CF-CDEC-600B-18A6-47754753E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DFCAF-EE97-BC7B-A605-39DBE074C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56B29-86FB-E96F-FD79-E576F4A8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05/07/2024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DC38B-B90B-1C18-7270-7C360365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183C8-254D-5F08-AD60-1FEF191D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752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9296-98AB-1320-C8C5-07AB12A2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C4CEA-2E34-71AB-C67C-56810817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05/07/2024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4FAE6-71B3-795E-E9C1-D73A3FAE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4C030-5EE9-3B2F-9438-6B85F909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608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110A1-C161-4526-F9A6-5C6793F0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05/07/2024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0B880-EA9B-9EA1-BB30-94D4600B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15136-1F82-B442-74F7-47FFC5AD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895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B124-8706-C5B4-1F72-9121DCBD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4A4B-1AD6-DD0F-3FC8-81DA25D5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0D23B-D0CA-1F8E-9690-5EAADB5E2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831E4-883A-382E-9CB8-7FEC8895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05/07/2024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95CA8-32F0-F1AB-5307-894434CD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207CD-32B9-5386-C654-833D2D7C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562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452B-71E5-52EC-58EE-E7776BDF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00EDF-AAE7-39C1-C901-89770AB5D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31AD7-CE69-F0B7-186C-5CEE66035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BC85-32F6-A83F-D874-04215B90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05/07/2024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31A26-BD99-64F8-62D9-9919E1B1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E4186-E1CB-D588-9EE7-271538D5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869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B9566-56B7-413C-5B60-10E2736A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547BD-4105-B234-B2A4-A39566E3A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6B8CB-C6BD-AA7D-A07F-C88F1466F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373858-EECC-1547-998C-41930A46EF41}" type="datetimeFigureOut">
              <a:rPr lang="en-IL" smtClean="0"/>
              <a:t>05/07/2024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684B4-8E13-78A9-A76C-AD64BFAA5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73F85-C7BA-1AE3-D6DB-735FBC7A8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441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913EDA-157C-BA45-ED7F-FDFCA11BD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587247"/>
            <a:ext cx="9590314" cy="575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5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6F2A-F963-F778-AB0E-B193C325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Checkerboard 2x2’black’– [2:0]Mode = ‘110’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ABD7A3-FE25-C0FC-C685-E0DF0E3EEB2A}"/>
              </a:ext>
            </a:extLst>
          </p:cNvPr>
          <p:cNvSpPr/>
          <p:nvPr/>
        </p:nvSpPr>
        <p:spPr>
          <a:xfrm>
            <a:off x="642258" y="1690687"/>
            <a:ext cx="2656112" cy="4252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READY</a:t>
            </a:r>
          </a:p>
          <a:p>
            <a:pPr algn="ctr"/>
            <a:r>
              <a:rPr lang="en-IL" b="1" u="sng" dirty="0"/>
              <a:t> [2:0]Mode == ‘110’ :</a:t>
            </a:r>
          </a:p>
          <a:p>
            <a:pPr algn="ctr"/>
            <a:r>
              <a:rPr lang="en-IL" dirty="0"/>
              <a:t>5b_enb =‘1’</a:t>
            </a:r>
          </a:p>
          <a:p>
            <a:pPr algn="ctr"/>
            <a:r>
              <a:rPr lang="en-IL" dirty="0"/>
              <a:t>Test = ‘1’</a:t>
            </a:r>
          </a:p>
          <a:p>
            <a:pPr algn="ctr"/>
            <a:r>
              <a:rPr lang="en-IL" dirty="0"/>
              <a:t>Binary_Or_Gray=’0’</a:t>
            </a:r>
          </a:p>
          <a:p>
            <a:pPr algn="ctr"/>
            <a:r>
              <a:rPr lang="en-IL" dirty="0"/>
              <a:t>ramp_enb =’0’</a:t>
            </a:r>
          </a:p>
          <a:p>
            <a:pPr algn="ctr"/>
            <a:r>
              <a:rPr lang="en-IL" dirty="0"/>
              <a:t>NewLine =‘1’(2d clk)</a:t>
            </a:r>
          </a:p>
          <a:p>
            <a:pPr algn="ctr"/>
            <a:r>
              <a:rPr lang="en-IL" dirty="0"/>
              <a:t>Cnt_enb=‘1’(2d clk)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‘00’ or ‘01’: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[1:0]ValSel = ‘10’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‘10’ or ‘11’: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[1:0]ValSel = ‘00’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84311DD-2C26-68C2-72B3-018E26B957BA}"/>
              </a:ext>
            </a:extLst>
          </p:cNvPr>
          <p:cNvSpPr/>
          <p:nvPr/>
        </p:nvSpPr>
        <p:spPr>
          <a:xfrm>
            <a:off x="3298370" y="2068422"/>
            <a:ext cx="1469568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319F4-5DCA-A692-B517-63A9666EECC9}"/>
              </a:ext>
            </a:extLst>
          </p:cNvPr>
          <p:cNvSpPr txBox="1"/>
          <p:nvPr/>
        </p:nvSpPr>
        <p:spPr>
          <a:xfrm>
            <a:off x="3513329" y="4780961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Sync=‘1’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5E27390-7881-0741-DE12-9F51E6932724}"/>
              </a:ext>
            </a:extLst>
          </p:cNvPr>
          <p:cNvSpPr/>
          <p:nvPr/>
        </p:nvSpPr>
        <p:spPr>
          <a:xfrm rot="10800000">
            <a:off x="3298365" y="4160475"/>
            <a:ext cx="1469569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6783C-C517-13C6-CFA7-3626EF06A7E0}"/>
              </a:ext>
            </a:extLst>
          </p:cNvPr>
          <p:cNvSpPr txBox="1"/>
          <p:nvPr/>
        </p:nvSpPr>
        <p:spPr>
          <a:xfrm>
            <a:off x="3513329" y="177778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2 clock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5AE00D-AB22-D268-3D89-C109F98244AC}"/>
              </a:ext>
            </a:extLst>
          </p:cNvPr>
          <p:cNvSpPr/>
          <p:nvPr/>
        </p:nvSpPr>
        <p:spPr>
          <a:xfrm>
            <a:off x="9031568" y="1690688"/>
            <a:ext cx="2215851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IDLE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20C8085-F819-2FAA-41C4-2BB269B2E78D}"/>
              </a:ext>
            </a:extLst>
          </p:cNvPr>
          <p:cNvSpPr/>
          <p:nvPr/>
        </p:nvSpPr>
        <p:spPr>
          <a:xfrm>
            <a:off x="7456297" y="3462565"/>
            <a:ext cx="1559144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EF13E-D08F-7B08-1AA4-62D2F02C95CE}"/>
              </a:ext>
            </a:extLst>
          </p:cNvPr>
          <p:cNvSpPr txBox="1"/>
          <p:nvPr/>
        </p:nvSpPr>
        <p:spPr>
          <a:xfrm>
            <a:off x="7472423" y="2859236"/>
            <a:ext cx="15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EndLine=‘1’</a:t>
            </a:r>
          </a:p>
          <a:p>
            <a:r>
              <a:rPr lang="en-IL" dirty="0"/>
              <a:t>EndFrame=‘1’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0A4F4D-09C7-F529-0F7E-691793B65314}"/>
              </a:ext>
            </a:extLst>
          </p:cNvPr>
          <p:cNvSpPr/>
          <p:nvPr/>
        </p:nvSpPr>
        <p:spPr>
          <a:xfrm>
            <a:off x="4784066" y="1661432"/>
            <a:ext cx="2656103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CB 2x2: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EndLine=’0’: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Xmode= ’00’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12b_enb = ‘1’</a:t>
            </a:r>
          </a:p>
          <a:p>
            <a:pPr algn="ctr"/>
            <a:r>
              <a:rPr lang="en-IL" dirty="0"/>
              <a:t>Flag = Flag+1(1clk)</a:t>
            </a:r>
          </a:p>
          <a:p>
            <a:pPr algn="ctr"/>
            <a:r>
              <a:rPr lang="en-US" dirty="0"/>
              <a:t>E</a:t>
            </a:r>
            <a:r>
              <a:rPr lang="en-IL" dirty="0"/>
              <a:t>very 2 clks:</a:t>
            </a:r>
          </a:p>
          <a:p>
            <a:pPr algn="ctr"/>
            <a:r>
              <a:rPr lang="en-IL" dirty="0"/>
              <a:t>ValSel[1]=~ValSel[1] 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EndLine=’1’: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Cnt_enb=‘0’</a:t>
            </a:r>
          </a:p>
          <a:p>
            <a:pPr algn="ctr"/>
            <a:r>
              <a:rPr lang="en-IL" dirty="0"/>
              <a:t>12b_enb = ‘0’</a:t>
            </a:r>
          </a:p>
        </p:txBody>
      </p:sp>
    </p:spTree>
    <p:extLst>
      <p:ext uri="{BB962C8B-B14F-4D97-AF65-F5344CB8AC3E}">
        <p14:creationId xmlns:p14="http://schemas.microsoft.com/office/powerpoint/2010/main" val="78484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6F2A-F963-F778-AB0E-B193C325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Extracting Ramp - [2:0]Mode = ‘111’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A98157-3B4B-2AA2-6657-EB255FC91A4B}"/>
              </a:ext>
            </a:extLst>
          </p:cNvPr>
          <p:cNvSpPr/>
          <p:nvPr/>
        </p:nvSpPr>
        <p:spPr>
          <a:xfrm>
            <a:off x="544286" y="1690687"/>
            <a:ext cx="2754084" cy="4252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READY</a:t>
            </a:r>
          </a:p>
          <a:p>
            <a:pPr algn="ctr"/>
            <a:r>
              <a:rPr lang="en-IL" b="1" u="sng" dirty="0"/>
              <a:t> [2:0]Mode == ‘111’ :</a:t>
            </a:r>
          </a:p>
          <a:p>
            <a:pPr algn="ctr"/>
            <a:r>
              <a:rPr lang="en-IL" dirty="0"/>
              <a:t>5b_enb =‘1’</a:t>
            </a:r>
          </a:p>
          <a:p>
            <a:pPr algn="ctr"/>
            <a:r>
              <a:rPr lang="en-IL" dirty="0"/>
              <a:t>Test = ‘1’</a:t>
            </a:r>
          </a:p>
          <a:p>
            <a:pPr algn="ctr"/>
            <a:r>
              <a:rPr lang="en-IL" dirty="0"/>
              <a:t>Binary_Or_Gray=’0’</a:t>
            </a:r>
          </a:p>
          <a:p>
            <a:pPr algn="ctr"/>
            <a:r>
              <a:rPr lang="en-IL" dirty="0"/>
              <a:t>ramp_enb =’1’</a:t>
            </a:r>
          </a:p>
          <a:p>
            <a:pPr algn="ctr"/>
            <a:r>
              <a:rPr lang="en-IL" dirty="0"/>
              <a:t>[1:0]ValSel = ‘00’</a:t>
            </a:r>
          </a:p>
          <a:p>
            <a:pPr algn="ctr"/>
            <a:r>
              <a:rPr lang="en-US" dirty="0"/>
              <a:t>d</a:t>
            </a:r>
            <a:r>
              <a:rPr lang="en-IL" dirty="0"/>
              <a:t>elta = ’0’</a:t>
            </a:r>
          </a:p>
          <a:p>
            <a:pPr algn="ctr"/>
            <a:r>
              <a:rPr lang="en-IL" dirty="0"/>
              <a:t>NewLine =‘1’(2d clock)</a:t>
            </a:r>
          </a:p>
          <a:p>
            <a:pPr algn="ctr"/>
            <a:r>
              <a:rPr lang="en-IL" dirty="0"/>
              <a:t>Cnt_enb=‘1’(2d clk)</a:t>
            </a:r>
          </a:p>
          <a:p>
            <a:pPr algn="ctr"/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C3170E-2A0B-21C8-B10D-4509A9E9EDBC}"/>
              </a:ext>
            </a:extLst>
          </p:cNvPr>
          <p:cNvSpPr/>
          <p:nvPr/>
        </p:nvSpPr>
        <p:spPr>
          <a:xfrm>
            <a:off x="4767937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Ramp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EndLine=’0’: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Xmode= x[1:0]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12b_enb = ‘1’</a:t>
            </a:r>
          </a:p>
          <a:p>
            <a:pPr algn="ctr"/>
            <a:r>
              <a:rPr lang="en-IL" dirty="0"/>
              <a:t>[1:0]ValSel = ‘11’</a:t>
            </a:r>
          </a:p>
          <a:p>
            <a:pPr algn="ctr"/>
            <a:r>
              <a:rPr lang="en-US" dirty="0"/>
              <a:t>d</a:t>
            </a:r>
            <a:r>
              <a:rPr lang="en-IL" dirty="0"/>
              <a:t>elta = ’1’(1clk)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EndLine=’1’: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Cnt_enb=‘0’</a:t>
            </a:r>
          </a:p>
          <a:p>
            <a:pPr algn="ctr"/>
            <a:r>
              <a:rPr lang="en-IL" dirty="0"/>
              <a:t>12b_enb = ‘0’</a:t>
            </a:r>
          </a:p>
          <a:p>
            <a:pPr algn="ctr"/>
            <a:endParaRPr lang="en-IL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E55B1AD-7673-5103-91C2-793362223A22}"/>
              </a:ext>
            </a:extLst>
          </p:cNvPr>
          <p:cNvSpPr/>
          <p:nvPr/>
        </p:nvSpPr>
        <p:spPr>
          <a:xfrm>
            <a:off x="3298370" y="2068422"/>
            <a:ext cx="1469568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019D2-0995-0294-E3BE-E30601FC83FE}"/>
              </a:ext>
            </a:extLst>
          </p:cNvPr>
          <p:cNvSpPr txBox="1"/>
          <p:nvPr/>
        </p:nvSpPr>
        <p:spPr>
          <a:xfrm>
            <a:off x="3513329" y="4780961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Sync=‘1’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B4E7823-3D91-9FFA-C01F-CE3B74FCCCBF}"/>
              </a:ext>
            </a:extLst>
          </p:cNvPr>
          <p:cNvSpPr/>
          <p:nvPr/>
        </p:nvSpPr>
        <p:spPr>
          <a:xfrm rot="10800000">
            <a:off x="3298365" y="4160475"/>
            <a:ext cx="1469569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67767-DFA7-7973-07F9-33206E42AFC2}"/>
              </a:ext>
            </a:extLst>
          </p:cNvPr>
          <p:cNvSpPr txBox="1"/>
          <p:nvPr/>
        </p:nvSpPr>
        <p:spPr>
          <a:xfrm>
            <a:off x="3513329" y="177778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2 clock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EAB53-1EDD-30DE-52C5-E8418CC7BC50}"/>
              </a:ext>
            </a:extLst>
          </p:cNvPr>
          <p:cNvSpPr/>
          <p:nvPr/>
        </p:nvSpPr>
        <p:spPr>
          <a:xfrm>
            <a:off x="8787251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IDLE</a:t>
            </a:r>
          </a:p>
          <a:p>
            <a:pPr algn="ctr"/>
            <a:r>
              <a:rPr lang="en-US" dirty="0"/>
              <a:t>F</a:t>
            </a:r>
            <a:r>
              <a:rPr lang="en-IL" dirty="0"/>
              <a:t>lag = 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8B56E5E-0E0E-87C9-061A-BDCCDBDC97CC}"/>
              </a:ext>
            </a:extLst>
          </p:cNvPr>
          <p:cNvSpPr/>
          <p:nvPr/>
        </p:nvSpPr>
        <p:spPr>
          <a:xfrm>
            <a:off x="7228106" y="3429000"/>
            <a:ext cx="1559144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F9EF4F-F98F-AD8B-0307-6B881A91A724}"/>
              </a:ext>
            </a:extLst>
          </p:cNvPr>
          <p:cNvSpPr txBox="1"/>
          <p:nvPr/>
        </p:nvSpPr>
        <p:spPr>
          <a:xfrm>
            <a:off x="7228106" y="2816234"/>
            <a:ext cx="15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EndLine=‘1’</a:t>
            </a:r>
          </a:p>
          <a:p>
            <a:r>
              <a:rPr lang="en-IL" dirty="0"/>
              <a:t>EndFrame=‘1’</a:t>
            </a:r>
          </a:p>
        </p:txBody>
      </p:sp>
    </p:spTree>
    <p:extLst>
      <p:ext uri="{BB962C8B-B14F-4D97-AF65-F5344CB8AC3E}">
        <p14:creationId xmlns:p14="http://schemas.microsoft.com/office/powerpoint/2010/main" val="151478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7DA8-6D36-009B-6B56-2C2C0DC0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Control –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DA2B-3695-D3BA-3028-250F14E73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335767"/>
            <a:ext cx="10515600" cy="5402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L" sz="2800" b="1" u="sng" dirty="0"/>
              <a:t>Inputs:</a:t>
            </a:r>
          </a:p>
          <a:p>
            <a:r>
              <a:rPr lang="en-IL" sz="2800" dirty="0"/>
              <a:t>Clk – The system clock.</a:t>
            </a:r>
          </a:p>
          <a:p>
            <a:r>
              <a:rPr lang="en-IL" sz="2800" dirty="0"/>
              <a:t>Reset – Active low asynchronous reset.</a:t>
            </a:r>
          </a:p>
          <a:p>
            <a:r>
              <a:rPr lang="en-IL" sz="2800" dirty="0"/>
              <a:t>[2:0]Mode – The current work mode.</a:t>
            </a:r>
          </a:p>
          <a:p>
            <a:r>
              <a:rPr lang="en-IL" sz="2800" dirty="0"/>
              <a:t>Sync – New line signal.</a:t>
            </a:r>
          </a:p>
          <a:p>
            <a:r>
              <a:rPr lang="en-US" dirty="0"/>
              <a:t>f</a:t>
            </a:r>
            <a:r>
              <a:rPr lang="en-IL" sz="2800" dirty="0"/>
              <a:t>_</a:t>
            </a:r>
            <a:r>
              <a:rPr lang="en-IL" dirty="0"/>
              <a:t>S</a:t>
            </a:r>
            <a:r>
              <a:rPr lang="en-IL" sz="2800" dirty="0"/>
              <a:t>ync – Start the normal mode counter.</a:t>
            </a:r>
          </a:p>
          <a:p>
            <a:r>
              <a:rPr lang="en-US" dirty="0" err="1"/>
              <a:t>EndFrame</a:t>
            </a:r>
            <a:r>
              <a:rPr lang="en-US" dirty="0"/>
              <a:t> </a:t>
            </a:r>
            <a:r>
              <a:rPr lang="en-IL" dirty="0"/>
              <a:t>– The frame has ended once the 5bitCounter counted 24 lines.</a:t>
            </a:r>
          </a:p>
          <a:p>
            <a:r>
              <a:rPr lang="en-IL" dirty="0"/>
              <a:t>EndLine – The line has ended once the 12bit counter counter either 1290 in test mode or 4096 in normal mode.</a:t>
            </a:r>
            <a:endParaRPr lang="en-IL" sz="2800" dirty="0"/>
          </a:p>
          <a:p>
            <a:r>
              <a:rPr lang="en-IL" dirty="0"/>
              <a:t>[1:0]X - </a:t>
            </a:r>
            <a:r>
              <a:rPr lang="en-IL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L" sz="2800" dirty="0">
                <a:latin typeface="Arial" panose="020B0604020202020204" pitchFamily="34" charset="0"/>
                <a:cs typeface="Arial" panose="020B0604020202020204" pitchFamily="34" charset="0"/>
              </a:rPr>
              <a:t>hoose </a:t>
            </a:r>
            <a:r>
              <a:rPr lang="en-IL" sz="2800" kern="0" dirty="0">
                <a:solidFill>
                  <a:srgbClr val="2424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gap between numbers at the same row</a:t>
            </a:r>
            <a:r>
              <a:rPr lang="en-IL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endParaRPr lang="en-IL" sz="2800" dirty="0"/>
          </a:p>
          <a:p>
            <a:endParaRPr lang="en-IL" dirty="0"/>
          </a:p>
          <a:p>
            <a:endParaRPr lang="en-IL" dirty="0"/>
          </a:p>
          <a:p>
            <a:endParaRPr lang="en-IL" sz="2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0952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A30-98CC-2894-4300-B62554C2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0"/>
            <a:ext cx="10515600" cy="1325563"/>
          </a:xfrm>
        </p:spPr>
        <p:txBody>
          <a:bodyPr/>
          <a:lstStyle/>
          <a:p>
            <a:pPr algn="ctr"/>
            <a:r>
              <a:rPr lang="en-IL" dirty="0"/>
              <a:t>Control -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BF20-EC74-B07E-1E6E-DADD408B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2" y="1004207"/>
            <a:ext cx="10515600" cy="56251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L" sz="3800" b="1" u="sng" dirty="0">
                <a:latin typeface="Arial" panose="020B0604020202020204" pitchFamily="34" charset="0"/>
                <a:cs typeface="Arial" panose="020B0604020202020204" pitchFamily="34" charset="0"/>
              </a:rPr>
              <a:t>The possible output values:</a:t>
            </a: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NewLine – Send a signal to the 5bitCounter when a new line has started.</a:t>
            </a: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Binary_or_Gray – Choose whether the output will be in Gray code or Binary code. ‘1’ for Gray and ’0’ for Binary.</a:t>
            </a: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[2:0]Xmode  - The </a:t>
            </a:r>
            <a:r>
              <a:rPr lang="en-IL" sz="1900" kern="0" dirty="0">
                <a:solidFill>
                  <a:srgbClr val="2424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gap between numbers at the same row for the Counter </a:t>
            </a:r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’00’:  The gap between numbers at the same row will be 0.</a:t>
            </a:r>
          </a:p>
          <a:p>
            <a:pPr marL="0" indent="0">
              <a:buNone/>
            </a:pPr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‘01’: The gap between numbers at the same row will be 1.</a:t>
            </a:r>
          </a:p>
          <a:p>
            <a:pPr marL="0" indent="0">
              <a:buNone/>
            </a:pPr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‘10’: The gap between numbers at the same row will be 4.</a:t>
            </a:r>
          </a:p>
          <a:p>
            <a:pPr marL="0" indent="0">
              <a:buNone/>
            </a:pPr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‘11’: The gap between numbers at the same row will be 8.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est – ‘0’ for the 12bitcounter to count to 4095 and ‘1’ for the 12bitCounter to count to 1289</a:t>
            </a: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5b_enb – ‘1’ active, ‘0’ inactive with ‘0’ at all outputs</a:t>
            </a: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12b_enb  - ‘1’ active, ‘0’ inactive with ‘0’ at all outputs</a:t>
            </a: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Cnt_enb - ‘1’ active, ‘0’ inactive with ‘0’ at all outputs</a:t>
            </a: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ramp_enb - ‘1’ active, ‘0’ inactive with ‘0’ at all outputs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Delta – ‘1’ to add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deltaY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to the count</a:t>
            </a:r>
            <a:endParaRPr lang="en-IL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[1:0]ValSel – ’00’ for FV, ‘01’ for [11:0]Val, ’10’ for 12’b1 and ’11’ for the last output.</a:t>
            </a:r>
          </a:p>
          <a:p>
            <a:endParaRPr lang="en-IL" sz="19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L" sz="1900" dirty="0"/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714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A722F1E9-B462-0D70-3079-9CDDC013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15" y="643466"/>
            <a:ext cx="902197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5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4C6C-3369-1E8A-2E91-51E0546C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Normal work mode – [2:0]Mode = ‘001’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F11F98-DF40-6B84-1867-67AC62C6CE55}"/>
              </a:ext>
            </a:extLst>
          </p:cNvPr>
          <p:cNvSpPr/>
          <p:nvPr/>
        </p:nvSpPr>
        <p:spPr>
          <a:xfrm>
            <a:off x="838200" y="1690687"/>
            <a:ext cx="2460169" cy="4252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READY</a:t>
            </a:r>
          </a:p>
          <a:p>
            <a:pPr algn="ctr"/>
            <a:r>
              <a:rPr lang="en-IL" b="1" u="sng" dirty="0"/>
              <a:t> [2:0]Mode == ‘001’ :</a:t>
            </a:r>
          </a:p>
          <a:p>
            <a:pPr algn="ctr"/>
            <a:r>
              <a:rPr lang="en-IL" dirty="0"/>
              <a:t>5b_enb =‘1’</a:t>
            </a:r>
          </a:p>
          <a:p>
            <a:pPr algn="ctr"/>
            <a:r>
              <a:rPr lang="en-IL" dirty="0"/>
              <a:t>Test = ‘0’</a:t>
            </a:r>
          </a:p>
          <a:p>
            <a:pPr algn="ctr"/>
            <a:r>
              <a:rPr lang="en-IL" dirty="0"/>
              <a:t>Binary_Or_Gray=’1’</a:t>
            </a:r>
          </a:p>
          <a:p>
            <a:pPr algn="ctr"/>
            <a:r>
              <a:rPr lang="en-IL" dirty="0"/>
              <a:t>ramp_enb =’0’</a:t>
            </a:r>
          </a:p>
          <a:p>
            <a:pPr algn="ctr"/>
            <a:r>
              <a:rPr lang="en-IL" dirty="0"/>
              <a:t>[1:0]ValSel = ‘00’</a:t>
            </a:r>
          </a:p>
          <a:p>
            <a:pPr algn="ctr"/>
            <a:r>
              <a:rPr lang="en-IL" dirty="0"/>
              <a:t>Xmode= ‘000’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NewLine =‘1’(2d clock)</a:t>
            </a:r>
          </a:p>
          <a:p>
            <a:pPr algn="ctr"/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3A1F4-3961-AB99-6140-0E73E0AC54EF}"/>
              </a:ext>
            </a:extLst>
          </p:cNvPr>
          <p:cNvSpPr/>
          <p:nvPr/>
        </p:nvSpPr>
        <p:spPr>
          <a:xfrm>
            <a:off x="4767937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Normal: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EndLine=’0’: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  <a:endParaRPr lang="en-IL" dirty="0"/>
          </a:p>
          <a:p>
            <a:pPr algn="ctr"/>
            <a:r>
              <a:rPr lang="en-IL" dirty="0"/>
              <a:t>Xmode= ‘01’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12b_enb = ‘1’</a:t>
            </a:r>
          </a:p>
          <a:p>
            <a:pPr algn="ctr"/>
            <a:r>
              <a:rPr lang="en-IL" dirty="0"/>
              <a:t>[1:0]ValSel = ‘11’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EndLine=’1’: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Cnt_enb=‘0’</a:t>
            </a:r>
          </a:p>
          <a:p>
            <a:pPr algn="ctr"/>
            <a:r>
              <a:rPr lang="en-IL" dirty="0"/>
              <a:t>12b_enb = ‘0’</a:t>
            </a:r>
          </a:p>
          <a:p>
            <a:pPr algn="ctr"/>
            <a:endParaRPr lang="en-IL" dirty="0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D64766E-D323-7265-1EED-30A7BDFB85B5}"/>
              </a:ext>
            </a:extLst>
          </p:cNvPr>
          <p:cNvSpPr/>
          <p:nvPr/>
        </p:nvSpPr>
        <p:spPr>
          <a:xfrm>
            <a:off x="3298370" y="2068422"/>
            <a:ext cx="1469568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23434-1CB8-5337-DE88-B37B11238E45}"/>
              </a:ext>
            </a:extLst>
          </p:cNvPr>
          <p:cNvSpPr txBox="1"/>
          <p:nvPr/>
        </p:nvSpPr>
        <p:spPr>
          <a:xfrm>
            <a:off x="3513329" y="4780961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Sync=‘1’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733558E-CE61-3116-7DA9-3428A042F032}"/>
              </a:ext>
            </a:extLst>
          </p:cNvPr>
          <p:cNvSpPr/>
          <p:nvPr/>
        </p:nvSpPr>
        <p:spPr>
          <a:xfrm rot="10800000">
            <a:off x="3298365" y="4160475"/>
            <a:ext cx="1469569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25949-3749-AC79-395B-8966CFEED46B}"/>
              </a:ext>
            </a:extLst>
          </p:cNvPr>
          <p:cNvSpPr txBox="1"/>
          <p:nvPr/>
        </p:nvSpPr>
        <p:spPr>
          <a:xfrm>
            <a:off x="3513329" y="177778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2 clock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E256B0-19A1-DE11-4A02-62969D3EC861}"/>
              </a:ext>
            </a:extLst>
          </p:cNvPr>
          <p:cNvSpPr/>
          <p:nvPr/>
        </p:nvSpPr>
        <p:spPr>
          <a:xfrm>
            <a:off x="8787251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IDLE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2E1C0B7-864C-82B6-E157-3D953ADC7954}"/>
              </a:ext>
            </a:extLst>
          </p:cNvPr>
          <p:cNvSpPr/>
          <p:nvPr/>
        </p:nvSpPr>
        <p:spPr>
          <a:xfrm>
            <a:off x="7228106" y="3429000"/>
            <a:ext cx="1559144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46447-2B69-FEF0-F389-BE631ACEE45C}"/>
              </a:ext>
            </a:extLst>
          </p:cNvPr>
          <p:cNvSpPr txBox="1"/>
          <p:nvPr/>
        </p:nvSpPr>
        <p:spPr>
          <a:xfrm>
            <a:off x="7228106" y="2816234"/>
            <a:ext cx="15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EndLine=‘1’</a:t>
            </a:r>
          </a:p>
          <a:p>
            <a:r>
              <a:rPr lang="en-IL" dirty="0"/>
              <a:t>EndFrame=‘1’</a:t>
            </a:r>
          </a:p>
        </p:txBody>
      </p:sp>
    </p:spTree>
    <p:extLst>
      <p:ext uri="{BB962C8B-B14F-4D97-AF65-F5344CB8AC3E}">
        <p14:creationId xmlns:p14="http://schemas.microsoft.com/office/powerpoint/2010/main" val="292133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7E89-4E35-9542-504C-0549156D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Constant test mode – [2:0]Mode = ‘010’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7DB2EF-88B2-7419-C3BF-2B186A65E744}"/>
              </a:ext>
            </a:extLst>
          </p:cNvPr>
          <p:cNvSpPr/>
          <p:nvPr/>
        </p:nvSpPr>
        <p:spPr>
          <a:xfrm>
            <a:off x="653144" y="1690687"/>
            <a:ext cx="2645226" cy="4252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READY</a:t>
            </a:r>
          </a:p>
          <a:p>
            <a:pPr algn="ctr"/>
            <a:r>
              <a:rPr lang="en-IL" b="1" u="sng" dirty="0"/>
              <a:t> [2:0]Mode == ‘010’ :</a:t>
            </a:r>
          </a:p>
          <a:p>
            <a:pPr algn="ctr"/>
            <a:r>
              <a:rPr lang="en-IL" dirty="0"/>
              <a:t>5b_enb =‘1’</a:t>
            </a:r>
          </a:p>
          <a:p>
            <a:pPr algn="ctr"/>
            <a:r>
              <a:rPr lang="en-IL" dirty="0"/>
              <a:t>Test = ‘1’</a:t>
            </a:r>
          </a:p>
          <a:p>
            <a:pPr algn="ctr"/>
            <a:r>
              <a:rPr lang="en-IL" dirty="0"/>
              <a:t>Binary_Or_Gray=’0’</a:t>
            </a:r>
          </a:p>
          <a:p>
            <a:pPr algn="ctr"/>
            <a:r>
              <a:rPr lang="en-IL" dirty="0"/>
              <a:t>ramp_enb =’0’</a:t>
            </a:r>
          </a:p>
          <a:p>
            <a:pPr algn="ctr"/>
            <a:r>
              <a:rPr lang="en-IL" dirty="0"/>
              <a:t>[1:0]ValSel = ‘01’(2d clk)</a:t>
            </a:r>
          </a:p>
          <a:p>
            <a:pPr algn="ctr"/>
            <a:r>
              <a:rPr lang="en-IL" dirty="0"/>
              <a:t>Cnt_enb=‘1’(2d clk)</a:t>
            </a:r>
          </a:p>
          <a:p>
            <a:pPr algn="ctr"/>
            <a:r>
              <a:rPr lang="en-IL" dirty="0"/>
              <a:t>NewLine =‘1’(2d clk)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5ABBCC-FA1C-C85D-1DEF-0D30AF7DE968}"/>
              </a:ext>
            </a:extLst>
          </p:cNvPr>
          <p:cNvSpPr/>
          <p:nvPr/>
        </p:nvSpPr>
        <p:spPr>
          <a:xfrm>
            <a:off x="4767937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Normal: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EndLine=’0’: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Xmode= ‘00’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12b_enb = ‘1’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EndLine=’1’: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Cnt_enb=‘0’</a:t>
            </a:r>
          </a:p>
          <a:p>
            <a:pPr algn="ctr"/>
            <a:r>
              <a:rPr lang="en-IL" dirty="0"/>
              <a:t>12b_enb = ‘0’</a:t>
            </a:r>
          </a:p>
          <a:p>
            <a:pPr algn="ctr"/>
            <a:endParaRPr lang="en-IL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F1EE064-C372-D7FE-FCB6-DA52B2DFAC27}"/>
              </a:ext>
            </a:extLst>
          </p:cNvPr>
          <p:cNvSpPr/>
          <p:nvPr/>
        </p:nvSpPr>
        <p:spPr>
          <a:xfrm>
            <a:off x="3298370" y="2068422"/>
            <a:ext cx="1469568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11DE1-79C3-BC5E-1B5E-A2FEFB44AC10}"/>
              </a:ext>
            </a:extLst>
          </p:cNvPr>
          <p:cNvSpPr txBox="1"/>
          <p:nvPr/>
        </p:nvSpPr>
        <p:spPr>
          <a:xfrm>
            <a:off x="3513329" y="4780961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Sync=‘1’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497BFCF-4F6C-67AE-91E0-ACAECCC664B5}"/>
              </a:ext>
            </a:extLst>
          </p:cNvPr>
          <p:cNvSpPr/>
          <p:nvPr/>
        </p:nvSpPr>
        <p:spPr>
          <a:xfrm rot="10800000">
            <a:off x="3298365" y="4160475"/>
            <a:ext cx="1469569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C4290-B9B8-0B75-EC3C-E4FD78C81F1A}"/>
              </a:ext>
            </a:extLst>
          </p:cNvPr>
          <p:cNvSpPr txBox="1"/>
          <p:nvPr/>
        </p:nvSpPr>
        <p:spPr>
          <a:xfrm>
            <a:off x="3513329" y="177778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2 clock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1DF46-DEA1-87D9-4C30-C63E1E6535F2}"/>
              </a:ext>
            </a:extLst>
          </p:cNvPr>
          <p:cNvSpPr/>
          <p:nvPr/>
        </p:nvSpPr>
        <p:spPr>
          <a:xfrm>
            <a:off x="8787251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IDLE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FE76325-DAA7-0FAB-78DF-3F2A844A837F}"/>
              </a:ext>
            </a:extLst>
          </p:cNvPr>
          <p:cNvSpPr/>
          <p:nvPr/>
        </p:nvSpPr>
        <p:spPr>
          <a:xfrm>
            <a:off x="7228106" y="3429000"/>
            <a:ext cx="1559144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ED5B9-1E03-76B6-0487-70EC6F487AB7}"/>
              </a:ext>
            </a:extLst>
          </p:cNvPr>
          <p:cNvSpPr txBox="1"/>
          <p:nvPr/>
        </p:nvSpPr>
        <p:spPr>
          <a:xfrm>
            <a:off x="7228106" y="2816234"/>
            <a:ext cx="15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EndLine=‘1’</a:t>
            </a:r>
          </a:p>
          <a:p>
            <a:r>
              <a:rPr lang="en-IL" dirty="0"/>
              <a:t>EndFrame=‘1’</a:t>
            </a:r>
          </a:p>
        </p:txBody>
      </p:sp>
    </p:spTree>
    <p:extLst>
      <p:ext uri="{BB962C8B-B14F-4D97-AF65-F5344CB8AC3E}">
        <p14:creationId xmlns:p14="http://schemas.microsoft.com/office/powerpoint/2010/main" val="129948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6F2A-F963-F778-AB0E-B193C325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Checkerboard 1x1’white’– [2:0]Mode = ‘011’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ABD7A3-FE25-C0FC-C685-E0DF0E3EEB2A}"/>
              </a:ext>
            </a:extLst>
          </p:cNvPr>
          <p:cNvSpPr/>
          <p:nvPr/>
        </p:nvSpPr>
        <p:spPr>
          <a:xfrm>
            <a:off x="642258" y="1690687"/>
            <a:ext cx="2656112" cy="4252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READY</a:t>
            </a:r>
          </a:p>
          <a:p>
            <a:pPr algn="ctr"/>
            <a:r>
              <a:rPr lang="en-IL" b="1" u="sng" dirty="0"/>
              <a:t> [2:0]Mode == ‘011’ :</a:t>
            </a:r>
          </a:p>
          <a:p>
            <a:pPr algn="ctr"/>
            <a:r>
              <a:rPr lang="en-IL" dirty="0"/>
              <a:t>5b_enb =‘1’</a:t>
            </a:r>
          </a:p>
          <a:p>
            <a:pPr algn="ctr"/>
            <a:r>
              <a:rPr lang="en-IL" dirty="0"/>
              <a:t>Test = ‘1’</a:t>
            </a:r>
          </a:p>
          <a:p>
            <a:pPr algn="ctr"/>
            <a:r>
              <a:rPr lang="en-IL" dirty="0"/>
              <a:t>Binary_Or_Gray=’0’</a:t>
            </a:r>
          </a:p>
          <a:p>
            <a:pPr algn="ctr"/>
            <a:r>
              <a:rPr lang="en-IL" dirty="0"/>
              <a:t>ramp_enb =’0’</a:t>
            </a:r>
          </a:p>
          <a:p>
            <a:pPr algn="ctr"/>
            <a:r>
              <a:rPr lang="en-IL" dirty="0"/>
              <a:t>NewLine =‘1’(2d clk)</a:t>
            </a:r>
          </a:p>
          <a:p>
            <a:pPr algn="ctr"/>
            <a:r>
              <a:rPr lang="en-IL" dirty="0"/>
              <a:t>Cnt_enb=‘1’(2d clk)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‘0’: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[1:0]ValSel = ‘00’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‘1’: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[1:0]ValSel = ‘10’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78CFE-B37B-6B84-02C0-C674143B3E17}"/>
              </a:ext>
            </a:extLst>
          </p:cNvPr>
          <p:cNvSpPr/>
          <p:nvPr/>
        </p:nvSpPr>
        <p:spPr>
          <a:xfrm>
            <a:off x="4767937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CB 1x1: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EndLine=’0’: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Xmode= ‘00’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12b_enb = ‘1’</a:t>
            </a:r>
          </a:p>
          <a:p>
            <a:pPr algn="ctr"/>
            <a:r>
              <a:rPr lang="en-IL" dirty="0"/>
              <a:t>ValSel[1]=~ValSel[1]</a:t>
            </a:r>
          </a:p>
          <a:p>
            <a:pPr algn="ctr"/>
            <a:r>
              <a:rPr lang="en-IL" dirty="0"/>
              <a:t>Flag = ~Flag(1clk)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EndLine=’1’: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Cnt_enb=‘0’</a:t>
            </a:r>
          </a:p>
          <a:p>
            <a:pPr algn="ctr"/>
            <a:r>
              <a:rPr lang="en-IL" dirty="0"/>
              <a:t>12b_enb = ‘0’</a:t>
            </a:r>
          </a:p>
          <a:p>
            <a:pPr algn="ctr"/>
            <a:endParaRPr lang="en-IL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84311DD-2C26-68C2-72B3-018E26B957BA}"/>
              </a:ext>
            </a:extLst>
          </p:cNvPr>
          <p:cNvSpPr/>
          <p:nvPr/>
        </p:nvSpPr>
        <p:spPr>
          <a:xfrm>
            <a:off x="3298370" y="2068422"/>
            <a:ext cx="1469568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319F4-5DCA-A692-B517-63A9666EECC9}"/>
              </a:ext>
            </a:extLst>
          </p:cNvPr>
          <p:cNvSpPr txBox="1"/>
          <p:nvPr/>
        </p:nvSpPr>
        <p:spPr>
          <a:xfrm>
            <a:off x="3513329" y="4780961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Sync=‘1’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5E27390-7881-0741-DE12-9F51E6932724}"/>
              </a:ext>
            </a:extLst>
          </p:cNvPr>
          <p:cNvSpPr/>
          <p:nvPr/>
        </p:nvSpPr>
        <p:spPr>
          <a:xfrm rot="10800000">
            <a:off x="3298365" y="4160475"/>
            <a:ext cx="1469569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6783C-C517-13C6-CFA7-3626EF06A7E0}"/>
              </a:ext>
            </a:extLst>
          </p:cNvPr>
          <p:cNvSpPr txBox="1"/>
          <p:nvPr/>
        </p:nvSpPr>
        <p:spPr>
          <a:xfrm>
            <a:off x="3513329" y="177778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2 clock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5AE00D-AB22-D268-3D89-C109F98244AC}"/>
              </a:ext>
            </a:extLst>
          </p:cNvPr>
          <p:cNvSpPr/>
          <p:nvPr/>
        </p:nvSpPr>
        <p:spPr>
          <a:xfrm>
            <a:off x="8787251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IDLE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20C8085-F819-2FAA-41C4-2BB269B2E78D}"/>
              </a:ext>
            </a:extLst>
          </p:cNvPr>
          <p:cNvSpPr/>
          <p:nvPr/>
        </p:nvSpPr>
        <p:spPr>
          <a:xfrm>
            <a:off x="7228106" y="3429000"/>
            <a:ext cx="1559144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EF13E-D08F-7B08-1AA4-62D2F02C95CE}"/>
              </a:ext>
            </a:extLst>
          </p:cNvPr>
          <p:cNvSpPr txBox="1"/>
          <p:nvPr/>
        </p:nvSpPr>
        <p:spPr>
          <a:xfrm>
            <a:off x="7228106" y="2816234"/>
            <a:ext cx="15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EndLine=‘1’</a:t>
            </a:r>
          </a:p>
          <a:p>
            <a:r>
              <a:rPr lang="en-IL" dirty="0"/>
              <a:t>EndFrame=‘1’</a:t>
            </a:r>
          </a:p>
        </p:txBody>
      </p:sp>
    </p:spTree>
    <p:extLst>
      <p:ext uri="{BB962C8B-B14F-4D97-AF65-F5344CB8AC3E}">
        <p14:creationId xmlns:p14="http://schemas.microsoft.com/office/powerpoint/2010/main" val="241725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6F2A-F963-F778-AB0E-B193C325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Checkerboard 1x1’black’– [2:0]Mode = ‘100’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ABD7A3-FE25-C0FC-C685-E0DF0E3EEB2A}"/>
              </a:ext>
            </a:extLst>
          </p:cNvPr>
          <p:cNvSpPr/>
          <p:nvPr/>
        </p:nvSpPr>
        <p:spPr>
          <a:xfrm>
            <a:off x="642258" y="1690687"/>
            <a:ext cx="2656112" cy="4252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READY</a:t>
            </a:r>
          </a:p>
          <a:p>
            <a:pPr algn="ctr"/>
            <a:r>
              <a:rPr lang="en-IL" b="1" u="sng" dirty="0"/>
              <a:t> [2:0]Mode == ‘100’ :</a:t>
            </a:r>
          </a:p>
          <a:p>
            <a:pPr algn="ctr"/>
            <a:r>
              <a:rPr lang="en-IL" dirty="0"/>
              <a:t>5b_enb =‘1’</a:t>
            </a:r>
          </a:p>
          <a:p>
            <a:pPr algn="ctr"/>
            <a:r>
              <a:rPr lang="en-IL" dirty="0"/>
              <a:t>Test = ‘1’</a:t>
            </a:r>
          </a:p>
          <a:p>
            <a:pPr algn="ctr"/>
            <a:r>
              <a:rPr lang="en-IL" dirty="0"/>
              <a:t>Binary_Or_Gray=’0’</a:t>
            </a:r>
          </a:p>
          <a:p>
            <a:pPr algn="ctr"/>
            <a:r>
              <a:rPr lang="en-IL" dirty="0"/>
              <a:t>ramp_enb =’0’</a:t>
            </a:r>
          </a:p>
          <a:p>
            <a:pPr algn="ctr"/>
            <a:r>
              <a:rPr lang="en-IL" dirty="0"/>
              <a:t>NewLine =‘1’(2d clk)</a:t>
            </a:r>
          </a:p>
          <a:p>
            <a:pPr algn="ctr"/>
            <a:r>
              <a:rPr lang="en-IL" dirty="0"/>
              <a:t>Cnt_enb=‘1’(2d clk)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‘0’: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[1:0]ValSel = ‘10’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‘1’: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[1:0]ValSel = ‘00’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78CFE-B37B-6B84-02C0-C674143B3E17}"/>
              </a:ext>
            </a:extLst>
          </p:cNvPr>
          <p:cNvSpPr/>
          <p:nvPr/>
        </p:nvSpPr>
        <p:spPr>
          <a:xfrm>
            <a:off x="4767937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CB 1x1: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EndLine=’0’: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Xmode= ‘00’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12b_enb = ‘1’</a:t>
            </a:r>
          </a:p>
          <a:p>
            <a:pPr algn="ctr"/>
            <a:r>
              <a:rPr lang="en-IL" dirty="0"/>
              <a:t>ValSel[1]=~ValSel[1]</a:t>
            </a:r>
          </a:p>
          <a:p>
            <a:pPr algn="ctr"/>
            <a:r>
              <a:rPr lang="en-IL" dirty="0"/>
              <a:t>Flag = ~Flag(1clk)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EndLine=’1’: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Cnt_enb=‘0’</a:t>
            </a:r>
          </a:p>
          <a:p>
            <a:pPr algn="ctr"/>
            <a:r>
              <a:rPr lang="en-IL" dirty="0"/>
              <a:t>12b_enb = ‘0’</a:t>
            </a:r>
          </a:p>
          <a:p>
            <a:pPr algn="ctr"/>
            <a:endParaRPr lang="en-IL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84311DD-2C26-68C2-72B3-018E26B957BA}"/>
              </a:ext>
            </a:extLst>
          </p:cNvPr>
          <p:cNvSpPr/>
          <p:nvPr/>
        </p:nvSpPr>
        <p:spPr>
          <a:xfrm>
            <a:off x="3298370" y="2068422"/>
            <a:ext cx="1469568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319F4-5DCA-A692-B517-63A9666EECC9}"/>
              </a:ext>
            </a:extLst>
          </p:cNvPr>
          <p:cNvSpPr txBox="1"/>
          <p:nvPr/>
        </p:nvSpPr>
        <p:spPr>
          <a:xfrm>
            <a:off x="3513329" y="4780961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Sync=‘1’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5E27390-7881-0741-DE12-9F51E6932724}"/>
              </a:ext>
            </a:extLst>
          </p:cNvPr>
          <p:cNvSpPr/>
          <p:nvPr/>
        </p:nvSpPr>
        <p:spPr>
          <a:xfrm rot="10800000">
            <a:off x="3298365" y="4160475"/>
            <a:ext cx="1469569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6783C-C517-13C6-CFA7-3626EF06A7E0}"/>
              </a:ext>
            </a:extLst>
          </p:cNvPr>
          <p:cNvSpPr txBox="1"/>
          <p:nvPr/>
        </p:nvSpPr>
        <p:spPr>
          <a:xfrm>
            <a:off x="3513329" y="177778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2 clock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5AE00D-AB22-D268-3D89-C109F98244AC}"/>
              </a:ext>
            </a:extLst>
          </p:cNvPr>
          <p:cNvSpPr/>
          <p:nvPr/>
        </p:nvSpPr>
        <p:spPr>
          <a:xfrm>
            <a:off x="8787251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IDLE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20C8085-F819-2FAA-41C4-2BB269B2E78D}"/>
              </a:ext>
            </a:extLst>
          </p:cNvPr>
          <p:cNvSpPr/>
          <p:nvPr/>
        </p:nvSpPr>
        <p:spPr>
          <a:xfrm>
            <a:off x="7228106" y="3429000"/>
            <a:ext cx="1559144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EF13E-D08F-7B08-1AA4-62D2F02C95CE}"/>
              </a:ext>
            </a:extLst>
          </p:cNvPr>
          <p:cNvSpPr txBox="1"/>
          <p:nvPr/>
        </p:nvSpPr>
        <p:spPr>
          <a:xfrm>
            <a:off x="7228106" y="2816234"/>
            <a:ext cx="15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EndLine=‘1’</a:t>
            </a:r>
          </a:p>
          <a:p>
            <a:r>
              <a:rPr lang="en-IL" dirty="0"/>
              <a:t>EndFrame=‘1’</a:t>
            </a:r>
          </a:p>
        </p:txBody>
      </p:sp>
    </p:spTree>
    <p:extLst>
      <p:ext uri="{BB962C8B-B14F-4D97-AF65-F5344CB8AC3E}">
        <p14:creationId xmlns:p14="http://schemas.microsoft.com/office/powerpoint/2010/main" val="283759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6F2A-F963-F778-AB0E-B193C325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Checkerboard 2x2 ’white’– [2:0]Mode = ‘101’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ABD7A3-FE25-C0FC-C685-E0DF0E3EEB2A}"/>
              </a:ext>
            </a:extLst>
          </p:cNvPr>
          <p:cNvSpPr/>
          <p:nvPr/>
        </p:nvSpPr>
        <p:spPr>
          <a:xfrm>
            <a:off x="642258" y="1690687"/>
            <a:ext cx="2656112" cy="4252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READY</a:t>
            </a:r>
          </a:p>
          <a:p>
            <a:pPr algn="ctr"/>
            <a:r>
              <a:rPr lang="en-IL" b="1" u="sng" dirty="0"/>
              <a:t> [2:0]Mode == ‘101’ :</a:t>
            </a:r>
          </a:p>
          <a:p>
            <a:pPr algn="ctr"/>
            <a:r>
              <a:rPr lang="en-IL" dirty="0"/>
              <a:t>5b_enb =‘1’</a:t>
            </a:r>
          </a:p>
          <a:p>
            <a:pPr algn="ctr"/>
            <a:r>
              <a:rPr lang="en-IL" dirty="0"/>
              <a:t>Test = ‘1’</a:t>
            </a:r>
          </a:p>
          <a:p>
            <a:pPr algn="ctr"/>
            <a:r>
              <a:rPr lang="en-IL" dirty="0"/>
              <a:t>Binary_Or_Gray=’0’</a:t>
            </a:r>
          </a:p>
          <a:p>
            <a:pPr algn="ctr"/>
            <a:r>
              <a:rPr lang="en-IL" dirty="0"/>
              <a:t>ramp_enb =’0’</a:t>
            </a:r>
          </a:p>
          <a:p>
            <a:pPr algn="ctr"/>
            <a:r>
              <a:rPr lang="en-IL" dirty="0"/>
              <a:t>NewLine =‘1’(2d clk)</a:t>
            </a:r>
          </a:p>
          <a:p>
            <a:pPr algn="ctr"/>
            <a:r>
              <a:rPr lang="en-IL" dirty="0"/>
              <a:t>Cnt_enb=‘1’(2d clk)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‘00’ or ‘01’: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[1:0]ValSel = ‘00’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’10’ or ‘11’: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[1:0]ValSel = ‘10’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78CFE-B37B-6B84-02C0-C674143B3E17}"/>
              </a:ext>
            </a:extLst>
          </p:cNvPr>
          <p:cNvSpPr/>
          <p:nvPr/>
        </p:nvSpPr>
        <p:spPr>
          <a:xfrm>
            <a:off x="4767937" y="1690688"/>
            <a:ext cx="2656103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CB 2x2: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EndLine=’0’: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Xmode= ’00’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12b_enb = ‘1’</a:t>
            </a:r>
          </a:p>
          <a:p>
            <a:pPr algn="ctr"/>
            <a:r>
              <a:rPr lang="en-IL" dirty="0"/>
              <a:t>Flag = Flag+1(1clk)</a:t>
            </a:r>
          </a:p>
          <a:p>
            <a:pPr algn="ctr"/>
            <a:r>
              <a:rPr lang="en-US" dirty="0"/>
              <a:t>E</a:t>
            </a:r>
            <a:r>
              <a:rPr lang="en-IL" dirty="0"/>
              <a:t>very 2 clks:</a:t>
            </a:r>
          </a:p>
          <a:p>
            <a:pPr algn="ctr"/>
            <a:r>
              <a:rPr lang="en-IL" dirty="0"/>
              <a:t>ValSel[1]=~ValSel[1] 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EndLine=’1’: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Cnt_enb=‘0’</a:t>
            </a:r>
          </a:p>
          <a:p>
            <a:pPr algn="ctr"/>
            <a:r>
              <a:rPr lang="en-IL" dirty="0"/>
              <a:t>12b_enb = ‘0’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84311DD-2C26-68C2-72B3-018E26B957BA}"/>
              </a:ext>
            </a:extLst>
          </p:cNvPr>
          <p:cNvSpPr/>
          <p:nvPr/>
        </p:nvSpPr>
        <p:spPr>
          <a:xfrm>
            <a:off x="3298370" y="2068422"/>
            <a:ext cx="1469568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319F4-5DCA-A692-B517-63A9666EECC9}"/>
              </a:ext>
            </a:extLst>
          </p:cNvPr>
          <p:cNvSpPr txBox="1"/>
          <p:nvPr/>
        </p:nvSpPr>
        <p:spPr>
          <a:xfrm>
            <a:off x="3513329" y="4780961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Sync=‘1’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5E27390-7881-0741-DE12-9F51E6932724}"/>
              </a:ext>
            </a:extLst>
          </p:cNvPr>
          <p:cNvSpPr/>
          <p:nvPr/>
        </p:nvSpPr>
        <p:spPr>
          <a:xfrm rot="10800000">
            <a:off x="3298365" y="4160475"/>
            <a:ext cx="1469569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6783C-C517-13C6-CFA7-3626EF06A7E0}"/>
              </a:ext>
            </a:extLst>
          </p:cNvPr>
          <p:cNvSpPr txBox="1"/>
          <p:nvPr/>
        </p:nvSpPr>
        <p:spPr>
          <a:xfrm>
            <a:off x="3513329" y="177778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2 clock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5AE00D-AB22-D268-3D89-C109F98244AC}"/>
              </a:ext>
            </a:extLst>
          </p:cNvPr>
          <p:cNvSpPr/>
          <p:nvPr/>
        </p:nvSpPr>
        <p:spPr>
          <a:xfrm>
            <a:off x="8983184" y="1690688"/>
            <a:ext cx="2264236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IDLE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20C8085-F819-2FAA-41C4-2BB269B2E78D}"/>
              </a:ext>
            </a:extLst>
          </p:cNvPr>
          <p:cNvSpPr/>
          <p:nvPr/>
        </p:nvSpPr>
        <p:spPr>
          <a:xfrm>
            <a:off x="7424040" y="3506695"/>
            <a:ext cx="1559144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EF13E-D08F-7B08-1AA4-62D2F02C95CE}"/>
              </a:ext>
            </a:extLst>
          </p:cNvPr>
          <p:cNvSpPr txBox="1"/>
          <p:nvPr/>
        </p:nvSpPr>
        <p:spPr>
          <a:xfrm>
            <a:off x="7477229" y="2860364"/>
            <a:ext cx="15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EndLine=‘1’</a:t>
            </a:r>
          </a:p>
          <a:p>
            <a:r>
              <a:rPr lang="en-IL" dirty="0"/>
              <a:t>EndFrame=‘1’</a:t>
            </a:r>
          </a:p>
        </p:txBody>
      </p:sp>
    </p:spTree>
    <p:extLst>
      <p:ext uri="{BB962C8B-B14F-4D97-AF65-F5344CB8AC3E}">
        <p14:creationId xmlns:p14="http://schemas.microsoft.com/office/powerpoint/2010/main" val="249859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1578</Words>
  <Application>Microsoft Macintosh PowerPoint</Application>
  <PresentationFormat>Widescreen</PresentationFormat>
  <Paragraphs>247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Control – Inputs</vt:lpstr>
      <vt:lpstr>Control - Outputs</vt:lpstr>
      <vt:lpstr>PowerPoint Presentation</vt:lpstr>
      <vt:lpstr>Normal work mode – [2:0]Mode = ‘001’</vt:lpstr>
      <vt:lpstr>Constant test mode – [2:0]Mode = ‘010’</vt:lpstr>
      <vt:lpstr>Checkerboard 1x1’white’– [2:0]Mode = ‘011’</vt:lpstr>
      <vt:lpstr>Checkerboard 1x1’black’– [2:0]Mode = ‘100’</vt:lpstr>
      <vt:lpstr>Checkerboard 2x2 ’white’– [2:0]Mode = ‘101’</vt:lpstr>
      <vt:lpstr>Checkerboard 2x2’black’– [2:0]Mode = ‘110’</vt:lpstr>
      <vt:lpstr>Extracting Ramp - [2:0]Mode = ‘111’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Oded Sabari</dc:creator>
  <cp:lastModifiedBy>Oded Sabari</cp:lastModifiedBy>
  <cp:revision>67</cp:revision>
  <dcterms:created xsi:type="dcterms:W3CDTF">2024-06-22T07:07:42Z</dcterms:created>
  <dcterms:modified xsi:type="dcterms:W3CDTF">2024-07-05T12:48:52Z</dcterms:modified>
</cp:coreProperties>
</file>