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66" r:id="rId5"/>
    <p:sldId id="265" r:id="rId6"/>
    <p:sldId id="267" r:id="rId7"/>
    <p:sldId id="292" r:id="rId8"/>
    <p:sldId id="262" r:id="rId9"/>
    <p:sldId id="268" r:id="rId10"/>
    <p:sldId id="269" r:id="rId11"/>
    <p:sldId id="272" r:id="rId12"/>
    <p:sldId id="270" r:id="rId13"/>
    <p:sldId id="273" r:id="rId14"/>
    <p:sldId id="271" r:id="rId15"/>
    <p:sldId id="289" r:id="rId16"/>
    <p:sldId id="290"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92"/>
  </p:normalViewPr>
  <p:slideViewPr>
    <p:cSldViewPr snapToGrid="0" snapToObjects="1">
      <p:cViewPr varScale="1">
        <p:scale>
          <a:sx n="122" d="100"/>
          <a:sy n="122" d="100"/>
        </p:scale>
        <p:origin x="240" y="2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DD571-E22F-4A38-B450-8CCBD829A548}" type="datetimeFigureOut">
              <a:rPr lang="en-US"/>
              <a:t>7/26/24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C2C40-CB1C-4820-9151-EC51EC2E7E0F}" type="slidenum">
              <a:rPr lang="en-US"/>
              <a:t>‹#›</a:t>
            </a:fld>
            <a:endParaRPr lang="en-US"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a:normAutofit/>
          </a:bodyPr>
          <a:lstStyle>
            <a:lvl1pPr>
              <a:defRPr sz="660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F65E1-9312-40C9-B537-2EF2373A3D58}"/>
              </a:ext>
            </a:extLst>
          </p:cNvPr>
          <p:cNvSpPr>
            <a:spLocks noGrp="1"/>
          </p:cNvSpPr>
          <p:nvPr>
            <p:ph type="dt" sz="half" idx="10"/>
          </p:nvPr>
        </p:nvSpPr>
        <p:spPr/>
        <p:txBody>
          <a:bodyPr/>
          <a:lstStyle/>
          <a:p>
            <a:fld id="{703E2F8D-62B3-48AF-BAF5-944399905ED0}" type="datetimeFigureOut">
              <a:rPr lang="en-US" smtClean="0"/>
              <a:t>7/26/24</a:t>
            </a:fld>
            <a:endParaRPr lang="en-US" dirty="0"/>
          </a:p>
        </p:txBody>
      </p:sp>
      <p:sp>
        <p:nvSpPr>
          <p:cNvPr id="5" name="Footer Placeholder 4">
            <a:extLst>
              <a:ext uri="{FF2B5EF4-FFF2-40B4-BE49-F238E27FC236}">
                <a16:creationId xmlns:a16="http://schemas.microsoft.com/office/drawing/2014/main" id="{9727D5D2-711E-4128-B02F-A2F5F3B7B6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13624-5ED1-471D-B870-97A863791322}"/>
              </a:ext>
            </a:extLst>
          </p:cNvPr>
          <p:cNvSpPr>
            <a:spLocks noGrp="1"/>
          </p:cNvSpPr>
          <p:nvPr>
            <p:ph type="dt" sz="half" idx="10"/>
          </p:nvPr>
        </p:nvSpPr>
        <p:spPr/>
        <p:txBody>
          <a:bodyPr/>
          <a:lstStyle/>
          <a:p>
            <a:fld id="{703E2F8D-62B3-48AF-BAF5-944399905ED0}" type="datetimeFigureOut">
              <a:rPr lang="en-US" smtClean="0"/>
              <a:t>7/26/24</a:t>
            </a:fld>
            <a:endParaRPr lang="en-US" dirty="0"/>
          </a:p>
        </p:txBody>
      </p:sp>
      <p:sp>
        <p:nvSpPr>
          <p:cNvPr id="5" name="Footer Placeholder 4">
            <a:extLst>
              <a:ext uri="{FF2B5EF4-FFF2-40B4-BE49-F238E27FC236}">
                <a16:creationId xmlns:a16="http://schemas.microsoft.com/office/drawing/2014/main" id="{B3A089F5-C44A-423E-A411-0170507EB5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156236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2EB24-584E-9257-2E6B-4EF1E2BB60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3AC8FC06-3F55-EE7B-1ABD-68796425F1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6FFE2FE-640D-6D96-9CC5-FBC52CED6C74}"/>
              </a:ext>
            </a:extLst>
          </p:cNvPr>
          <p:cNvSpPr>
            <a:spLocks noGrp="1"/>
          </p:cNvSpPr>
          <p:nvPr>
            <p:ph type="dt" sz="half" idx="10"/>
          </p:nvPr>
        </p:nvSpPr>
        <p:spPr/>
        <p:txBody>
          <a:bodyPr/>
          <a:lstStyle/>
          <a:p>
            <a:fld id="{450266BF-B2EA-C843-8055-BC2784D2C877}" type="datetimeFigureOut">
              <a:rPr lang="en-IL" smtClean="0"/>
              <a:t>26/07/2024</a:t>
            </a:fld>
            <a:endParaRPr lang="en-IL"/>
          </a:p>
        </p:txBody>
      </p:sp>
      <p:sp>
        <p:nvSpPr>
          <p:cNvPr id="5" name="Footer Placeholder 4">
            <a:extLst>
              <a:ext uri="{FF2B5EF4-FFF2-40B4-BE49-F238E27FC236}">
                <a16:creationId xmlns:a16="http://schemas.microsoft.com/office/drawing/2014/main" id="{0EBDBFB2-38C2-B845-71E2-907753D8BF6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ECEDBA-4CAA-7952-77A0-6CE773837587}"/>
              </a:ext>
            </a:extLst>
          </p:cNvPr>
          <p:cNvSpPr>
            <a:spLocks noGrp="1"/>
          </p:cNvSpPr>
          <p:nvPr>
            <p:ph type="sldNum" sz="quarter" idx="12"/>
          </p:nvPr>
        </p:nvSpPr>
        <p:spPr/>
        <p:txBody>
          <a:bodyPr/>
          <a:lstStyle/>
          <a:p>
            <a:fld id="{B6BD5947-022B-934A-B823-784FE0329EA1}" type="slidenum">
              <a:rPr lang="en-IL" smtClean="0"/>
              <a:t>‹#›</a:t>
            </a:fld>
            <a:endParaRPr lang="en-IL"/>
          </a:p>
        </p:txBody>
      </p:sp>
    </p:spTree>
    <p:extLst>
      <p:ext uri="{BB962C8B-B14F-4D97-AF65-F5344CB8AC3E}">
        <p14:creationId xmlns:p14="http://schemas.microsoft.com/office/powerpoint/2010/main" val="3493602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9CAB-F801-19AA-8619-50E612F544B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7512A00-FBD4-D419-4383-36EE013BF9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9CE1ECE-B2AF-D3C5-90D7-0C705FFEB674}"/>
              </a:ext>
            </a:extLst>
          </p:cNvPr>
          <p:cNvSpPr>
            <a:spLocks noGrp="1"/>
          </p:cNvSpPr>
          <p:nvPr>
            <p:ph type="dt" sz="half" idx="10"/>
          </p:nvPr>
        </p:nvSpPr>
        <p:spPr/>
        <p:txBody>
          <a:bodyPr/>
          <a:lstStyle/>
          <a:p>
            <a:fld id="{450266BF-B2EA-C843-8055-BC2784D2C877}" type="datetimeFigureOut">
              <a:rPr lang="en-IL" smtClean="0"/>
              <a:t>26/07/2024</a:t>
            </a:fld>
            <a:endParaRPr lang="en-IL"/>
          </a:p>
        </p:txBody>
      </p:sp>
      <p:sp>
        <p:nvSpPr>
          <p:cNvPr id="5" name="Footer Placeholder 4">
            <a:extLst>
              <a:ext uri="{FF2B5EF4-FFF2-40B4-BE49-F238E27FC236}">
                <a16:creationId xmlns:a16="http://schemas.microsoft.com/office/drawing/2014/main" id="{AE9530F6-6946-D197-5E06-145E18E48CF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3777143-F823-C73A-C40C-74F032B80BC1}"/>
              </a:ext>
            </a:extLst>
          </p:cNvPr>
          <p:cNvSpPr>
            <a:spLocks noGrp="1"/>
          </p:cNvSpPr>
          <p:nvPr>
            <p:ph type="sldNum" sz="quarter" idx="12"/>
          </p:nvPr>
        </p:nvSpPr>
        <p:spPr/>
        <p:txBody>
          <a:bodyPr/>
          <a:lstStyle/>
          <a:p>
            <a:fld id="{B6BD5947-022B-934A-B823-784FE0329EA1}" type="slidenum">
              <a:rPr lang="en-IL" smtClean="0"/>
              <a:t>‹#›</a:t>
            </a:fld>
            <a:endParaRPr lang="en-IL"/>
          </a:p>
        </p:txBody>
      </p:sp>
    </p:spTree>
    <p:extLst>
      <p:ext uri="{BB962C8B-B14F-4D97-AF65-F5344CB8AC3E}">
        <p14:creationId xmlns:p14="http://schemas.microsoft.com/office/powerpoint/2010/main" val="306502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9" name="Date Placeholder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7/26/24</a:t>
            </a:fld>
            <a:endParaRPr lang="en-US" dirty="0"/>
          </a:p>
        </p:txBody>
      </p:sp>
      <p:sp>
        <p:nvSpPr>
          <p:cNvPr id="10" name="Footer Placeholder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11" name="Slide Number Placeholder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12" name="Straight Connector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n-lt"/>
              </a:defRPr>
            </a:lvl1pPr>
            <a:lvl2pPr>
              <a:defRPr lang="en-US" sz="1200" dirty="0" smtClean="0">
                <a:solidFill>
                  <a:schemeClr val="tx1">
                    <a:lumMod val="75000"/>
                    <a:lumOff val="25000"/>
                  </a:schemeClr>
                </a:solidFill>
                <a:latin typeface="+mn-lt"/>
              </a:defRPr>
            </a:lvl2pPr>
            <a:lvl3pPr>
              <a:defRPr lang="en-US" sz="1200" dirty="0" smtClean="0">
                <a:solidFill>
                  <a:schemeClr val="tx1">
                    <a:lumMod val="75000"/>
                    <a:lumOff val="25000"/>
                  </a:schemeClr>
                </a:solidFill>
                <a:latin typeface="+mn-lt"/>
              </a:defRPr>
            </a:lvl3pPr>
            <a:lvl4pPr>
              <a:defRPr lang="en-US" sz="1200" dirty="0" smtClean="0">
                <a:solidFill>
                  <a:schemeClr val="tx1">
                    <a:lumMod val="75000"/>
                    <a:lumOff val="25000"/>
                  </a:schemeClr>
                </a:solidFill>
                <a:latin typeface="+mn-lt"/>
              </a:defRPr>
            </a:lvl4pPr>
            <a:lvl5pPr>
              <a:defRPr lang="en-US" sz="1200" dirty="0">
                <a:solidFill>
                  <a:schemeClr val="tx1">
                    <a:lumMod val="75000"/>
                    <a:lumOff val="25000"/>
                  </a:schemeClr>
                </a:solidFill>
                <a:latin typeface="+mn-lt"/>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cxnSp>
        <p:nvCxnSpPr>
          <p:cNvPr id="8" name="Straight Connector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a:normAutofit/>
          </a:bodyPr>
          <a:lstStyle>
            <a:lvl1pPr>
              <a:defRPr sz="2800"/>
            </a:lvl1pPr>
          </a:lstStyle>
          <a:p>
            <a:r>
              <a:rPr lang="en-US"/>
              <a:t>Click to edit Master title style</a:t>
            </a:r>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35230-6E6B-4AE2-A238-476A2293EE28}"/>
              </a:ext>
            </a:extLst>
          </p:cNvPr>
          <p:cNvSpPr>
            <a:spLocks noGrp="1"/>
          </p:cNvSpPr>
          <p:nvPr>
            <p:ph type="dt" sz="half" idx="10"/>
          </p:nvPr>
        </p:nvSpPr>
        <p:spPr/>
        <p:txBody>
          <a:bodyPr/>
          <a:lstStyle/>
          <a:p>
            <a:fld id="{703E2F8D-62B3-48AF-BAF5-944399905ED0}" type="datetimeFigureOut">
              <a:rPr lang="en-US" smtClean="0"/>
              <a:t>7/26/24</a:t>
            </a:fld>
            <a:endParaRPr lang="en-US" dirty="0"/>
          </a:p>
        </p:txBody>
      </p:sp>
      <p:sp>
        <p:nvSpPr>
          <p:cNvPr id="6" name="Footer Placeholder 5">
            <a:extLst>
              <a:ext uri="{FF2B5EF4-FFF2-40B4-BE49-F238E27FC236}">
                <a16:creationId xmlns:a16="http://schemas.microsoft.com/office/drawing/2014/main" id="{B3EC195B-3566-4F5A-8A17-C0D96E0DC8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812791-1A66-47A2-B8AB-CF2C8494CA0A}"/>
              </a:ext>
            </a:extLst>
          </p:cNvPr>
          <p:cNvSpPr>
            <a:spLocks noGrp="1"/>
          </p:cNvSpPr>
          <p:nvPr>
            <p:ph type="dt" sz="half" idx="10"/>
          </p:nvPr>
        </p:nvSpPr>
        <p:spPr/>
        <p:txBody>
          <a:bodyPr/>
          <a:lstStyle/>
          <a:p>
            <a:fld id="{703E2F8D-62B3-48AF-BAF5-944399905ED0}" type="datetimeFigureOut">
              <a:rPr lang="en-US" smtClean="0"/>
              <a:t>7/26/24</a:t>
            </a:fld>
            <a:endParaRPr lang="en-US" dirty="0"/>
          </a:p>
        </p:txBody>
      </p:sp>
      <p:sp>
        <p:nvSpPr>
          <p:cNvPr id="8" name="Footer Placeholder 7">
            <a:extLst>
              <a:ext uri="{FF2B5EF4-FFF2-40B4-BE49-F238E27FC236}">
                <a16:creationId xmlns:a16="http://schemas.microsoft.com/office/drawing/2014/main" id="{4433D370-BE25-4CF9-8D18-A8B0D6286AC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203A496-9194-4AF3-A700-304E648B30AF}"/>
              </a:ext>
            </a:extLst>
          </p:cNvPr>
          <p:cNvSpPr>
            <a:spLocks noGrp="1"/>
          </p:cNvSpPr>
          <p:nvPr>
            <p:ph type="dt" sz="half" idx="10"/>
          </p:nvPr>
        </p:nvSpPr>
        <p:spPr/>
        <p:txBody>
          <a:bodyPr/>
          <a:lstStyle/>
          <a:p>
            <a:fld id="{703E2F8D-62B3-48AF-BAF5-944399905ED0}" type="datetimeFigureOut">
              <a:rPr lang="en-US" smtClean="0"/>
              <a:t>7/26/24</a:t>
            </a:fld>
            <a:endParaRPr lang="en-US" dirty="0"/>
          </a:p>
        </p:txBody>
      </p:sp>
      <p:sp>
        <p:nvSpPr>
          <p:cNvPr id="4" name="Footer Placeholder 3">
            <a:extLst>
              <a:ext uri="{FF2B5EF4-FFF2-40B4-BE49-F238E27FC236}">
                <a16:creationId xmlns:a16="http://schemas.microsoft.com/office/drawing/2014/main" id="{5303CEB3-10DB-4C6B-B786-6EA61FEAF4E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1782B-EB6A-4988-856E-D6637A15B30A}"/>
              </a:ext>
            </a:extLst>
          </p:cNvPr>
          <p:cNvSpPr>
            <a:spLocks noGrp="1"/>
          </p:cNvSpPr>
          <p:nvPr>
            <p:ph type="dt" sz="half" idx="10"/>
          </p:nvPr>
        </p:nvSpPr>
        <p:spPr/>
        <p:txBody>
          <a:bodyPr/>
          <a:lstStyle/>
          <a:p>
            <a:fld id="{703E2F8D-62B3-48AF-BAF5-944399905ED0}" type="datetimeFigureOut">
              <a:rPr lang="en-US" smtClean="0"/>
              <a:t>7/26/24</a:t>
            </a:fld>
            <a:endParaRPr lang="en-US" dirty="0"/>
          </a:p>
        </p:txBody>
      </p:sp>
      <p:sp>
        <p:nvSpPr>
          <p:cNvPr id="3" name="Footer Placeholder 2">
            <a:extLst>
              <a:ext uri="{FF2B5EF4-FFF2-40B4-BE49-F238E27FC236}">
                <a16:creationId xmlns:a16="http://schemas.microsoft.com/office/drawing/2014/main" id="{161005B5-4499-443A-AEC7-4504692A5F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672D7-560C-46F5-B38A-5864AF61BD82}"/>
              </a:ext>
            </a:extLst>
          </p:cNvPr>
          <p:cNvSpPr>
            <a:spLocks noGrp="1"/>
          </p:cNvSpPr>
          <p:nvPr>
            <p:ph type="dt" sz="half" idx="10"/>
          </p:nvPr>
        </p:nvSpPr>
        <p:spPr/>
        <p:txBody>
          <a:bodyPr/>
          <a:lstStyle/>
          <a:p>
            <a:fld id="{703E2F8D-62B3-48AF-BAF5-944399905ED0}" type="datetimeFigureOut">
              <a:rPr lang="en-US" smtClean="0"/>
              <a:t>7/26/24</a:t>
            </a:fld>
            <a:endParaRPr lang="en-US" dirty="0"/>
          </a:p>
        </p:txBody>
      </p:sp>
      <p:sp>
        <p:nvSpPr>
          <p:cNvPr id="6" name="Footer Placeholder 5">
            <a:extLst>
              <a:ext uri="{FF2B5EF4-FFF2-40B4-BE49-F238E27FC236}">
                <a16:creationId xmlns:a16="http://schemas.microsoft.com/office/drawing/2014/main" id="{83333971-AB39-461C-BCDD-6F82E9DF4F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53192-BC34-458B-84D8-10413109E1AF}"/>
              </a:ext>
            </a:extLst>
          </p:cNvPr>
          <p:cNvSpPr>
            <a:spLocks noGrp="1"/>
          </p:cNvSpPr>
          <p:nvPr>
            <p:ph type="dt" sz="half" idx="10"/>
          </p:nvPr>
        </p:nvSpPr>
        <p:spPr/>
        <p:txBody>
          <a:bodyPr/>
          <a:lstStyle/>
          <a:p>
            <a:fld id="{703E2F8D-62B3-48AF-BAF5-944399905ED0}" type="datetimeFigureOut">
              <a:rPr lang="en-US" smtClean="0"/>
              <a:t>7/26/24</a:t>
            </a:fld>
            <a:endParaRPr lang="en-US" dirty="0"/>
          </a:p>
        </p:txBody>
      </p:sp>
      <p:sp>
        <p:nvSpPr>
          <p:cNvPr id="6" name="Footer Placeholder 5">
            <a:extLst>
              <a:ext uri="{FF2B5EF4-FFF2-40B4-BE49-F238E27FC236}">
                <a16:creationId xmlns:a16="http://schemas.microsoft.com/office/drawing/2014/main" id="{AC4140DD-DF78-4ACA-994A-2C80E820B3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a:lstStyle/>
          <a:p>
            <a:fld id="{5F44216D-285E-4743-ADC0-F517FFC76697}" type="slidenum">
              <a:rPr lang="en-US" smtClean="0"/>
              <a:t>‹#›</a:t>
            </a:fld>
            <a:endParaRPr lang="en-US"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2F8D-62B3-48AF-BAF5-944399905ED0}" type="datetimeFigureOut">
              <a:rPr lang="en-US" smtClean="0"/>
              <a:t>7/26/24</a:t>
            </a:fld>
            <a:endParaRPr lang="en-US" dirty="0"/>
          </a:p>
        </p:txBody>
      </p:sp>
      <p:sp>
        <p:nvSpPr>
          <p:cNvPr id="5" name="Footer Placeholder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4216D-285E-4743-ADC0-F517FFC76697}" type="slidenum">
              <a:rPr lang="en-US" smtClean="0"/>
              <a:t>‹#›</a:t>
            </a:fld>
            <a:endParaRPr lang="en-US"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7396062-AA38-3B45-775F-9E593DB21CA5}"/>
              </a:ext>
            </a:extLst>
          </p:cNvPr>
          <p:cNvSpPr txBox="1">
            <a:spLocks/>
          </p:cNvSpPr>
          <p:nvPr/>
        </p:nvSpPr>
        <p:spPr>
          <a:xfrm>
            <a:off x="515970" y="1050202"/>
            <a:ext cx="11517086" cy="2387600"/>
          </a:xfrm>
          <a:prstGeom prst="rect">
            <a:avLst/>
          </a:prstGeom>
        </p:spPr>
        <p:txBody>
          <a:bodyPr vert="horz" lIns="91440" tIns="45720" rIns="91440" bIns="45720" rtlCol="0" anchor="ctr">
            <a:noAutofit/>
          </a:bodyPr>
          <a:lstStyle>
            <a:lvl1pPr algn="l" defTabSz="914391" rtl="0" eaLnBrk="1" latinLnBrk="0" hangingPunct="1">
              <a:lnSpc>
                <a:spcPct val="90000"/>
              </a:lnSpc>
              <a:spcBef>
                <a:spcPct val="0"/>
              </a:spcBef>
              <a:buNone/>
              <a:defRPr sz="2800" kern="1200">
                <a:solidFill>
                  <a:schemeClr val="tx1"/>
                </a:solidFill>
                <a:latin typeface="+mj-lt"/>
                <a:ea typeface="+mj-ea"/>
                <a:cs typeface="+mj-cs"/>
              </a:defRPr>
            </a:lvl1pPr>
          </a:lstStyle>
          <a:p>
            <a:r>
              <a:rPr lang="en-IL" sz="3200" b="1" dirty="0">
                <a:solidFill>
                  <a:srgbClr val="333333"/>
                </a:solidFill>
                <a:latin typeface="Times New Roman" panose="02020603050405020304" pitchFamily="18" charset="0"/>
                <a:cs typeface="Times New Roman" panose="02020603050405020304" pitchFamily="18" charset="0"/>
              </a:rPr>
              <a:t>Digital Design of a Synthetic Ramp &amp; Patterns Generation Unit for High-Speed Communication CMOS-Image-Sensor Applications</a:t>
            </a:r>
            <a:br>
              <a:rPr lang="en-IL" sz="3200" b="1" dirty="0">
                <a:latin typeface="Times New Roman" panose="02020603050405020304" pitchFamily="18" charset="0"/>
                <a:cs typeface="Times New Roman" panose="02020603050405020304" pitchFamily="18" charset="0"/>
              </a:rPr>
            </a:br>
            <a:endParaRPr lang="en-IL"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4D727B-BA4E-D96C-04CF-050E16096F70}"/>
              </a:ext>
            </a:extLst>
          </p:cNvPr>
          <p:cNvSpPr txBox="1"/>
          <p:nvPr/>
        </p:nvSpPr>
        <p:spPr>
          <a:xfrm>
            <a:off x="593608" y="465427"/>
            <a:ext cx="4608954" cy="584775"/>
          </a:xfrm>
          <a:prstGeom prst="rect">
            <a:avLst/>
          </a:prstGeom>
          <a:noFill/>
        </p:spPr>
        <p:txBody>
          <a:bodyPr wrap="none" rtlCol="0">
            <a:spAutoFit/>
          </a:bodyPr>
          <a:lstStyle/>
          <a:p>
            <a:r>
              <a:rPr lang="en-IL" sz="3200" dirty="0">
                <a:latin typeface="Times New Roman" panose="02020603050405020304" pitchFamily="18" charset="0"/>
                <a:cs typeface="Times New Roman" panose="02020603050405020304" pitchFamily="18" charset="0"/>
              </a:rPr>
              <a:t>Mid Semester Presentation</a:t>
            </a:r>
          </a:p>
        </p:txBody>
      </p:sp>
      <p:sp>
        <p:nvSpPr>
          <p:cNvPr id="14" name="Subtitle 2">
            <a:extLst>
              <a:ext uri="{FF2B5EF4-FFF2-40B4-BE49-F238E27FC236}">
                <a16:creationId xmlns:a16="http://schemas.microsoft.com/office/drawing/2014/main" id="{FFF16CBD-1004-2636-534E-CC97C7ECF640}"/>
              </a:ext>
            </a:extLst>
          </p:cNvPr>
          <p:cNvSpPr txBox="1">
            <a:spLocks/>
          </p:cNvSpPr>
          <p:nvPr/>
        </p:nvSpPr>
        <p:spPr>
          <a:xfrm>
            <a:off x="468085" y="4611133"/>
            <a:ext cx="9144000" cy="1655762"/>
          </a:xfrm>
          <a:prstGeom prst="rect">
            <a:avLst/>
          </a:prstGeom>
        </p:spPr>
        <p:txBody>
          <a:bodyPr>
            <a:normAutofit/>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latin typeface="Times New Roman" panose="02020603050405020304" pitchFamily="18" charset="0"/>
                <a:cs typeface="Times New Roman" panose="02020603050405020304" pitchFamily="18" charset="0"/>
              </a:rPr>
              <a:t>Students:</a:t>
            </a:r>
            <a:r>
              <a:rPr lang="en-IL" sz="3200">
                <a:latin typeface="Times New Roman" panose="02020603050405020304" pitchFamily="18" charset="0"/>
                <a:cs typeface="Times New Roman" panose="02020603050405020304" pitchFamily="18" charset="0"/>
              </a:rPr>
              <a:t> Oded Sabari and Margarita Kouzmine</a:t>
            </a:r>
          </a:p>
          <a:p>
            <a:r>
              <a:rPr lang="en-IL" sz="3200">
                <a:latin typeface="Times New Roman" panose="02020603050405020304" pitchFamily="18" charset="0"/>
                <a:cs typeface="Times New Roman" panose="02020603050405020304" pitchFamily="18" charset="0"/>
              </a:rPr>
              <a:t>Supervisor: Vered Antebi</a:t>
            </a:r>
            <a:endParaRPr lang="en-IL"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432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0DD1B7-905A-EA75-333C-4C305796C900}"/>
              </a:ext>
            </a:extLst>
          </p:cNvPr>
          <p:cNvSpPr/>
          <p:nvPr/>
        </p:nvSpPr>
        <p:spPr>
          <a:xfrm>
            <a:off x="1187935" y="1382300"/>
            <a:ext cx="1926895" cy="27077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5" name="TextBox 4">
            <a:extLst>
              <a:ext uri="{FF2B5EF4-FFF2-40B4-BE49-F238E27FC236}">
                <a16:creationId xmlns:a16="http://schemas.microsoft.com/office/drawing/2014/main" id="{ED743387-88DF-2286-6FB1-A4A5DE59ACF8}"/>
              </a:ext>
            </a:extLst>
          </p:cNvPr>
          <p:cNvSpPr txBox="1"/>
          <p:nvPr/>
        </p:nvSpPr>
        <p:spPr>
          <a:xfrm>
            <a:off x="1626711" y="2557241"/>
            <a:ext cx="933332" cy="369332"/>
          </a:xfrm>
          <a:prstGeom prst="rect">
            <a:avLst/>
          </a:prstGeom>
          <a:noFill/>
        </p:spPr>
        <p:txBody>
          <a:bodyPr wrap="none" rtlCol="0">
            <a:spAutoFit/>
          </a:bodyPr>
          <a:lstStyle/>
          <a:p>
            <a:r>
              <a:rPr lang="en-IL" dirty="0"/>
              <a:t>Control</a:t>
            </a:r>
          </a:p>
        </p:txBody>
      </p:sp>
      <p:sp>
        <p:nvSpPr>
          <p:cNvPr id="7" name="Rectangle 6">
            <a:extLst>
              <a:ext uri="{FF2B5EF4-FFF2-40B4-BE49-F238E27FC236}">
                <a16:creationId xmlns:a16="http://schemas.microsoft.com/office/drawing/2014/main" id="{9230F2D7-8DB0-3261-CE24-F0560441C1D5}"/>
              </a:ext>
            </a:extLst>
          </p:cNvPr>
          <p:cNvSpPr/>
          <p:nvPr/>
        </p:nvSpPr>
        <p:spPr>
          <a:xfrm>
            <a:off x="5307751" y="2532723"/>
            <a:ext cx="2307726" cy="35930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8" name="Rectangle 7">
            <a:extLst>
              <a:ext uri="{FF2B5EF4-FFF2-40B4-BE49-F238E27FC236}">
                <a16:creationId xmlns:a16="http://schemas.microsoft.com/office/drawing/2014/main" id="{218C1F3D-3EDA-25D7-CFE7-9638492CBE52}"/>
              </a:ext>
            </a:extLst>
          </p:cNvPr>
          <p:cNvSpPr/>
          <p:nvPr/>
        </p:nvSpPr>
        <p:spPr>
          <a:xfrm>
            <a:off x="8767786" y="2793395"/>
            <a:ext cx="1365334" cy="8790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9" name="TextBox 8">
            <a:extLst>
              <a:ext uri="{FF2B5EF4-FFF2-40B4-BE49-F238E27FC236}">
                <a16:creationId xmlns:a16="http://schemas.microsoft.com/office/drawing/2014/main" id="{B18B7FE9-A7F1-A38B-158F-F4ED56477044}"/>
              </a:ext>
            </a:extLst>
          </p:cNvPr>
          <p:cNvSpPr txBox="1"/>
          <p:nvPr/>
        </p:nvSpPr>
        <p:spPr>
          <a:xfrm>
            <a:off x="8763131" y="3034505"/>
            <a:ext cx="1397690" cy="369332"/>
          </a:xfrm>
          <a:prstGeom prst="rect">
            <a:avLst/>
          </a:prstGeom>
          <a:noFill/>
        </p:spPr>
        <p:txBody>
          <a:bodyPr wrap="none" rtlCol="0">
            <a:spAutoFit/>
          </a:bodyPr>
          <a:lstStyle/>
          <a:p>
            <a:r>
              <a:rPr lang="en-IL" dirty="0"/>
              <a:t>Binary2Gray</a:t>
            </a:r>
          </a:p>
        </p:txBody>
      </p:sp>
      <p:sp>
        <p:nvSpPr>
          <p:cNvPr id="10" name="Manual Operation 9">
            <a:extLst>
              <a:ext uri="{FF2B5EF4-FFF2-40B4-BE49-F238E27FC236}">
                <a16:creationId xmlns:a16="http://schemas.microsoft.com/office/drawing/2014/main" id="{EBAE11F9-B2FC-3831-F0D6-B165B223CC46}"/>
              </a:ext>
            </a:extLst>
          </p:cNvPr>
          <p:cNvSpPr/>
          <p:nvPr/>
        </p:nvSpPr>
        <p:spPr>
          <a:xfrm rot="16200000">
            <a:off x="9982083" y="3433901"/>
            <a:ext cx="2212522" cy="800103"/>
          </a:xfrm>
          <a:prstGeom prst="flowChartManualOperat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2" name="TextBox 11">
            <a:extLst>
              <a:ext uri="{FF2B5EF4-FFF2-40B4-BE49-F238E27FC236}">
                <a16:creationId xmlns:a16="http://schemas.microsoft.com/office/drawing/2014/main" id="{BA6E34D2-901A-1600-9E78-7C847F7255D2}"/>
              </a:ext>
            </a:extLst>
          </p:cNvPr>
          <p:cNvSpPr txBox="1"/>
          <p:nvPr/>
        </p:nvSpPr>
        <p:spPr>
          <a:xfrm>
            <a:off x="5830427" y="4065057"/>
            <a:ext cx="1424387" cy="461665"/>
          </a:xfrm>
          <a:prstGeom prst="rect">
            <a:avLst/>
          </a:prstGeom>
          <a:noFill/>
        </p:spPr>
        <p:txBody>
          <a:bodyPr wrap="square" rtlCol="0">
            <a:spAutoFit/>
          </a:bodyPr>
          <a:lstStyle/>
          <a:p>
            <a:r>
              <a:rPr lang="en-IL" sz="2400" dirty="0"/>
              <a:t>Count</a:t>
            </a:r>
            <a:r>
              <a:rPr lang="en-US" sz="2400" dirty="0"/>
              <a:t>e</a:t>
            </a:r>
            <a:r>
              <a:rPr lang="en-IL" sz="2400" dirty="0"/>
              <a:t>r</a:t>
            </a:r>
          </a:p>
        </p:txBody>
      </p:sp>
      <p:cxnSp>
        <p:nvCxnSpPr>
          <p:cNvPr id="14" name="Straight Connector 13">
            <a:extLst>
              <a:ext uri="{FF2B5EF4-FFF2-40B4-BE49-F238E27FC236}">
                <a16:creationId xmlns:a16="http://schemas.microsoft.com/office/drawing/2014/main" id="{723E631B-BFEE-D3F7-74A9-A8E4B0893566}"/>
              </a:ext>
            </a:extLst>
          </p:cNvPr>
          <p:cNvCxnSpPr>
            <a:cxnSpLocks/>
          </p:cNvCxnSpPr>
          <p:nvPr/>
        </p:nvCxnSpPr>
        <p:spPr>
          <a:xfrm>
            <a:off x="7620132" y="3830388"/>
            <a:ext cx="58782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8AD4C66-22BD-88EE-657A-F187B7B4AA7C}"/>
              </a:ext>
            </a:extLst>
          </p:cNvPr>
          <p:cNvCxnSpPr>
            <a:cxnSpLocks/>
          </p:cNvCxnSpPr>
          <p:nvPr/>
        </p:nvCxnSpPr>
        <p:spPr>
          <a:xfrm flipV="1">
            <a:off x="8207959" y="3219171"/>
            <a:ext cx="0" cy="11677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F4E4943-C13C-302A-338C-570374284677}"/>
              </a:ext>
            </a:extLst>
          </p:cNvPr>
          <p:cNvCxnSpPr>
            <a:cxnSpLocks/>
            <a:endCxn id="9" idx="1"/>
          </p:cNvCxnSpPr>
          <p:nvPr/>
        </p:nvCxnSpPr>
        <p:spPr>
          <a:xfrm>
            <a:off x="8207959" y="3219171"/>
            <a:ext cx="55517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E5D32AD-A372-E22D-4C6F-1399DBFFAA6C}"/>
              </a:ext>
            </a:extLst>
          </p:cNvPr>
          <p:cNvCxnSpPr>
            <a:cxnSpLocks/>
          </p:cNvCxnSpPr>
          <p:nvPr/>
        </p:nvCxnSpPr>
        <p:spPr>
          <a:xfrm>
            <a:off x="8207959" y="4386946"/>
            <a:ext cx="248033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DA5E500-945C-6A3D-01E3-D1BA04555439}"/>
              </a:ext>
            </a:extLst>
          </p:cNvPr>
          <p:cNvCxnSpPr>
            <a:cxnSpLocks/>
          </p:cNvCxnSpPr>
          <p:nvPr/>
        </p:nvCxnSpPr>
        <p:spPr>
          <a:xfrm>
            <a:off x="10133120" y="3232906"/>
            <a:ext cx="555172" cy="0"/>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355F4A49-5A2B-3EFC-F28D-6AFB7403B8A7}"/>
              </a:ext>
            </a:extLst>
          </p:cNvPr>
          <p:cNvSpPr txBox="1"/>
          <p:nvPr/>
        </p:nvSpPr>
        <p:spPr>
          <a:xfrm>
            <a:off x="3374504" y="5534874"/>
            <a:ext cx="1556773" cy="369332"/>
          </a:xfrm>
          <a:prstGeom prst="rect">
            <a:avLst/>
          </a:prstGeom>
          <a:noFill/>
        </p:spPr>
        <p:txBody>
          <a:bodyPr wrap="square" rtlCol="0">
            <a:spAutoFit/>
          </a:bodyPr>
          <a:lstStyle/>
          <a:p>
            <a:r>
              <a:rPr lang="en-IL" dirty="0"/>
              <a:t>[11:0]LoadVal</a:t>
            </a:r>
          </a:p>
        </p:txBody>
      </p:sp>
      <p:sp>
        <p:nvSpPr>
          <p:cNvPr id="33" name="TextBox 32">
            <a:extLst>
              <a:ext uri="{FF2B5EF4-FFF2-40B4-BE49-F238E27FC236}">
                <a16:creationId xmlns:a16="http://schemas.microsoft.com/office/drawing/2014/main" id="{C9794003-2E31-A22E-EF87-05FA607B320C}"/>
              </a:ext>
            </a:extLst>
          </p:cNvPr>
          <p:cNvSpPr txBox="1"/>
          <p:nvPr/>
        </p:nvSpPr>
        <p:spPr>
          <a:xfrm>
            <a:off x="3547925" y="2811856"/>
            <a:ext cx="1335622" cy="369332"/>
          </a:xfrm>
          <a:prstGeom prst="rect">
            <a:avLst/>
          </a:prstGeom>
          <a:noFill/>
        </p:spPr>
        <p:txBody>
          <a:bodyPr wrap="none" rtlCol="0">
            <a:spAutoFit/>
          </a:bodyPr>
          <a:lstStyle/>
          <a:p>
            <a:r>
              <a:rPr lang="en-IL" dirty="0"/>
              <a:t>[2:0]X</a:t>
            </a:r>
            <a:r>
              <a:rPr lang="en-US" dirty="0"/>
              <a:t>mode</a:t>
            </a:r>
            <a:endParaRPr lang="en-IL" dirty="0"/>
          </a:p>
        </p:txBody>
      </p:sp>
      <p:sp>
        <p:nvSpPr>
          <p:cNvPr id="36" name="Rectangle 35">
            <a:extLst>
              <a:ext uri="{FF2B5EF4-FFF2-40B4-BE49-F238E27FC236}">
                <a16:creationId xmlns:a16="http://schemas.microsoft.com/office/drawing/2014/main" id="{C2828A74-FEAA-5072-9B0D-294534A3B28D}"/>
              </a:ext>
            </a:extLst>
          </p:cNvPr>
          <p:cNvSpPr/>
          <p:nvPr/>
        </p:nvSpPr>
        <p:spPr>
          <a:xfrm>
            <a:off x="4183846" y="1096363"/>
            <a:ext cx="1061818" cy="744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37" name="TextBox 36">
            <a:extLst>
              <a:ext uri="{FF2B5EF4-FFF2-40B4-BE49-F238E27FC236}">
                <a16:creationId xmlns:a16="http://schemas.microsoft.com/office/drawing/2014/main" id="{566ED42D-682F-1020-4D43-2DB0C31E8AB8}"/>
              </a:ext>
            </a:extLst>
          </p:cNvPr>
          <p:cNvSpPr txBox="1"/>
          <p:nvPr/>
        </p:nvSpPr>
        <p:spPr>
          <a:xfrm>
            <a:off x="4245531" y="1139582"/>
            <a:ext cx="999441" cy="646331"/>
          </a:xfrm>
          <a:prstGeom prst="rect">
            <a:avLst/>
          </a:prstGeom>
          <a:noFill/>
        </p:spPr>
        <p:txBody>
          <a:bodyPr wrap="none" rtlCol="0">
            <a:spAutoFit/>
          </a:bodyPr>
          <a:lstStyle/>
          <a:p>
            <a:r>
              <a:rPr lang="en-IL" dirty="0"/>
              <a:t>5bit</a:t>
            </a:r>
          </a:p>
          <a:p>
            <a:r>
              <a:rPr lang="en-IL" dirty="0"/>
              <a:t>Counter</a:t>
            </a:r>
          </a:p>
        </p:txBody>
      </p:sp>
      <p:cxnSp>
        <p:nvCxnSpPr>
          <p:cNvPr id="39" name="Straight Arrow Connector 38">
            <a:extLst>
              <a:ext uri="{FF2B5EF4-FFF2-40B4-BE49-F238E27FC236}">
                <a16:creationId xmlns:a16="http://schemas.microsoft.com/office/drawing/2014/main" id="{EEA415F8-62D6-2F1D-367D-C2DAA4CF4F71}"/>
              </a:ext>
            </a:extLst>
          </p:cNvPr>
          <p:cNvCxnSpPr>
            <a:cxnSpLocks/>
          </p:cNvCxnSpPr>
          <p:nvPr/>
        </p:nvCxnSpPr>
        <p:spPr>
          <a:xfrm>
            <a:off x="3121881" y="1621976"/>
            <a:ext cx="10605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DDC8662C-FF75-D786-86E6-3E3045DE8AD8}"/>
              </a:ext>
            </a:extLst>
          </p:cNvPr>
          <p:cNvCxnSpPr>
            <a:cxnSpLocks/>
            <a:stCxn id="36" idx="1"/>
          </p:cNvCxnSpPr>
          <p:nvPr/>
        </p:nvCxnSpPr>
        <p:spPr>
          <a:xfrm flipH="1">
            <a:off x="3121881" y="1468483"/>
            <a:ext cx="10619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7AEB7CBF-06EC-971C-CD85-09C8DC901048}"/>
              </a:ext>
            </a:extLst>
          </p:cNvPr>
          <p:cNvSpPr txBox="1"/>
          <p:nvPr/>
        </p:nvSpPr>
        <p:spPr>
          <a:xfrm>
            <a:off x="199339" y="3528093"/>
            <a:ext cx="1041504" cy="369332"/>
          </a:xfrm>
          <a:prstGeom prst="rect">
            <a:avLst/>
          </a:prstGeom>
          <a:noFill/>
        </p:spPr>
        <p:txBody>
          <a:bodyPr wrap="none" rtlCol="0">
            <a:spAutoFit/>
          </a:bodyPr>
          <a:lstStyle/>
          <a:p>
            <a:r>
              <a:rPr lang="en-IL" dirty="0"/>
              <a:t>[11:0]val</a:t>
            </a:r>
          </a:p>
        </p:txBody>
      </p:sp>
      <p:sp>
        <p:nvSpPr>
          <p:cNvPr id="62" name="TextBox 61">
            <a:extLst>
              <a:ext uri="{FF2B5EF4-FFF2-40B4-BE49-F238E27FC236}">
                <a16:creationId xmlns:a16="http://schemas.microsoft.com/office/drawing/2014/main" id="{947B4355-FF6E-FF57-A6FF-F4A263CE5571}"/>
              </a:ext>
            </a:extLst>
          </p:cNvPr>
          <p:cNvSpPr txBox="1"/>
          <p:nvPr/>
        </p:nvSpPr>
        <p:spPr>
          <a:xfrm>
            <a:off x="2853101" y="4395479"/>
            <a:ext cx="1054841" cy="369332"/>
          </a:xfrm>
          <a:prstGeom prst="rect">
            <a:avLst/>
          </a:prstGeom>
          <a:noFill/>
        </p:spPr>
        <p:txBody>
          <a:bodyPr wrap="none" rtlCol="0">
            <a:spAutoFit/>
          </a:bodyPr>
          <a:lstStyle/>
          <a:p>
            <a:r>
              <a:rPr lang="en-IL" dirty="0"/>
              <a:t>NewLine</a:t>
            </a:r>
          </a:p>
        </p:txBody>
      </p:sp>
      <p:cxnSp>
        <p:nvCxnSpPr>
          <p:cNvPr id="68" name="Straight Connector 67">
            <a:extLst>
              <a:ext uri="{FF2B5EF4-FFF2-40B4-BE49-F238E27FC236}">
                <a16:creationId xmlns:a16="http://schemas.microsoft.com/office/drawing/2014/main" id="{D2688DF9-D6C2-5783-69B2-AEC48B09D1E1}"/>
              </a:ext>
            </a:extLst>
          </p:cNvPr>
          <p:cNvCxnSpPr>
            <a:cxnSpLocks/>
          </p:cNvCxnSpPr>
          <p:nvPr/>
        </p:nvCxnSpPr>
        <p:spPr>
          <a:xfrm flipH="1">
            <a:off x="3114830" y="2122839"/>
            <a:ext cx="7973514" cy="9461"/>
          </a:xfrm>
          <a:prstGeom prst="line">
            <a:avLst/>
          </a:prstGeom>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4D029AF5-1E35-8938-8D8F-A6D1276F5C87}"/>
              </a:ext>
            </a:extLst>
          </p:cNvPr>
          <p:cNvSpPr txBox="1"/>
          <p:nvPr/>
        </p:nvSpPr>
        <p:spPr>
          <a:xfrm>
            <a:off x="402270" y="3227505"/>
            <a:ext cx="859722" cy="369332"/>
          </a:xfrm>
          <a:prstGeom prst="rect">
            <a:avLst/>
          </a:prstGeom>
          <a:noFill/>
        </p:spPr>
        <p:txBody>
          <a:bodyPr wrap="square" rtlCol="0">
            <a:spAutoFit/>
          </a:bodyPr>
          <a:lstStyle/>
          <a:p>
            <a:r>
              <a:rPr lang="en-IL" dirty="0"/>
              <a:t>[1:0]Y</a:t>
            </a:r>
          </a:p>
        </p:txBody>
      </p:sp>
      <p:cxnSp>
        <p:nvCxnSpPr>
          <p:cNvPr id="76" name="Straight Connector 75">
            <a:extLst>
              <a:ext uri="{FF2B5EF4-FFF2-40B4-BE49-F238E27FC236}">
                <a16:creationId xmlns:a16="http://schemas.microsoft.com/office/drawing/2014/main" id="{CBA6DEFB-4C12-E398-F76F-A6E31E192179}"/>
              </a:ext>
            </a:extLst>
          </p:cNvPr>
          <p:cNvCxnSpPr>
            <a:cxnSpLocks/>
          </p:cNvCxnSpPr>
          <p:nvPr/>
        </p:nvCxnSpPr>
        <p:spPr>
          <a:xfrm flipH="1">
            <a:off x="370565" y="3526678"/>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76EAB8EA-64C8-0E7F-7D60-CB4824BE346F}"/>
              </a:ext>
            </a:extLst>
          </p:cNvPr>
          <p:cNvCxnSpPr>
            <a:cxnSpLocks/>
          </p:cNvCxnSpPr>
          <p:nvPr/>
        </p:nvCxnSpPr>
        <p:spPr>
          <a:xfrm>
            <a:off x="2827669" y="4111899"/>
            <a:ext cx="0" cy="1022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E0B9EA86-1AA1-4237-8286-297321A723FD}"/>
              </a:ext>
            </a:extLst>
          </p:cNvPr>
          <p:cNvCxnSpPr>
            <a:cxnSpLocks/>
          </p:cNvCxnSpPr>
          <p:nvPr/>
        </p:nvCxnSpPr>
        <p:spPr>
          <a:xfrm>
            <a:off x="2847271" y="4730016"/>
            <a:ext cx="24558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1E12805B-D4A8-E886-1B21-89C2E51C851E}"/>
              </a:ext>
            </a:extLst>
          </p:cNvPr>
          <p:cNvCxnSpPr>
            <a:cxnSpLocks/>
            <a:endCxn id="10" idx="3"/>
          </p:cNvCxnSpPr>
          <p:nvPr/>
        </p:nvCxnSpPr>
        <p:spPr>
          <a:xfrm flipH="1">
            <a:off x="11088345" y="2122839"/>
            <a:ext cx="13505" cy="826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2" name="TextBox 121">
            <a:extLst>
              <a:ext uri="{FF2B5EF4-FFF2-40B4-BE49-F238E27FC236}">
                <a16:creationId xmlns:a16="http://schemas.microsoft.com/office/drawing/2014/main" id="{183B14B1-C2D6-F3B8-7625-882CFE405B7B}"/>
              </a:ext>
            </a:extLst>
          </p:cNvPr>
          <p:cNvSpPr txBox="1"/>
          <p:nvPr/>
        </p:nvSpPr>
        <p:spPr>
          <a:xfrm>
            <a:off x="5369601" y="1796309"/>
            <a:ext cx="1689437" cy="369332"/>
          </a:xfrm>
          <a:prstGeom prst="rect">
            <a:avLst/>
          </a:prstGeom>
          <a:noFill/>
        </p:spPr>
        <p:txBody>
          <a:bodyPr wrap="none" rtlCol="0">
            <a:spAutoFit/>
          </a:bodyPr>
          <a:lstStyle/>
          <a:p>
            <a:r>
              <a:rPr lang="en-IL" dirty="0"/>
              <a:t>Binary_or_Gray</a:t>
            </a:r>
          </a:p>
        </p:txBody>
      </p:sp>
      <p:sp>
        <p:nvSpPr>
          <p:cNvPr id="123" name="TextBox 122">
            <a:extLst>
              <a:ext uri="{FF2B5EF4-FFF2-40B4-BE49-F238E27FC236}">
                <a16:creationId xmlns:a16="http://schemas.microsoft.com/office/drawing/2014/main" id="{693E84F3-AF80-4D37-8DC2-7D9BC6FABBF2}"/>
              </a:ext>
            </a:extLst>
          </p:cNvPr>
          <p:cNvSpPr txBox="1"/>
          <p:nvPr/>
        </p:nvSpPr>
        <p:spPr>
          <a:xfrm>
            <a:off x="10727613" y="3528093"/>
            <a:ext cx="612668" cy="369332"/>
          </a:xfrm>
          <a:prstGeom prst="rect">
            <a:avLst/>
          </a:prstGeom>
          <a:noFill/>
        </p:spPr>
        <p:txBody>
          <a:bodyPr wrap="none" rtlCol="0">
            <a:spAutoFit/>
          </a:bodyPr>
          <a:lstStyle/>
          <a:p>
            <a:r>
              <a:rPr lang="en-IL" dirty="0"/>
              <a:t>mux</a:t>
            </a:r>
          </a:p>
        </p:txBody>
      </p:sp>
      <p:cxnSp>
        <p:nvCxnSpPr>
          <p:cNvPr id="124" name="Straight Arrow Connector 123">
            <a:extLst>
              <a:ext uri="{FF2B5EF4-FFF2-40B4-BE49-F238E27FC236}">
                <a16:creationId xmlns:a16="http://schemas.microsoft.com/office/drawing/2014/main" id="{D5C835F0-E218-6651-6815-6ED26738318C}"/>
              </a:ext>
            </a:extLst>
          </p:cNvPr>
          <p:cNvCxnSpPr>
            <a:cxnSpLocks/>
          </p:cNvCxnSpPr>
          <p:nvPr/>
        </p:nvCxnSpPr>
        <p:spPr>
          <a:xfrm>
            <a:off x="3126496" y="3166402"/>
            <a:ext cx="21747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6" name="TextBox 135">
            <a:extLst>
              <a:ext uri="{FF2B5EF4-FFF2-40B4-BE49-F238E27FC236}">
                <a16:creationId xmlns:a16="http://schemas.microsoft.com/office/drawing/2014/main" id="{2265B46A-08AC-6BB2-72A7-619763772D63}"/>
              </a:ext>
            </a:extLst>
          </p:cNvPr>
          <p:cNvSpPr txBox="1"/>
          <p:nvPr/>
        </p:nvSpPr>
        <p:spPr>
          <a:xfrm>
            <a:off x="4559825" y="4360684"/>
            <a:ext cx="680571" cy="369332"/>
          </a:xfrm>
          <a:prstGeom prst="rect">
            <a:avLst/>
          </a:prstGeom>
          <a:noFill/>
        </p:spPr>
        <p:txBody>
          <a:bodyPr wrap="none" rtlCol="0">
            <a:spAutoFit/>
          </a:bodyPr>
          <a:lstStyle/>
          <a:p>
            <a:r>
              <a:rPr lang="en-IL" dirty="0"/>
              <a:t>Load</a:t>
            </a:r>
          </a:p>
        </p:txBody>
      </p:sp>
      <p:sp>
        <p:nvSpPr>
          <p:cNvPr id="138" name="TextBox 137">
            <a:extLst>
              <a:ext uri="{FF2B5EF4-FFF2-40B4-BE49-F238E27FC236}">
                <a16:creationId xmlns:a16="http://schemas.microsoft.com/office/drawing/2014/main" id="{7A59A963-7E98-1753-50B9-1D63CF79FDA0}"/>
              </a:ext>
            </a:extLst>
          </p:cNvPr>
          <p:cNvSpPr txBox="1"/>
          <p:nvPr/>
        </p:nvSpPr>
        <p:spPr>
          <a:xfrm>
            <a:off x="413669" y="2938805"/>
            <a:ext cx="760144" cy="369332"/>
          </a:xfrm>
          <a:prstGeom prst="rect">
            <a:avLst/>
          </a:prstGeom>
          <a:noFill/>
        </p:spPr>
        <p:txBody>
          <a:bodyPr wrap="none" rtlCol="0">
            <a:spAutoFit/>
          </a:bodyPr>
          <a:lstStyle/>
          <a:p>
            <a:r>
              <a:rPr lang="en-IL" dirty="0"/>
              <a:t>[1:0]X</a:t>
            </a:r>
          </a:p>
        </p:txBody>
      </p:sp>
      <p:sp>
        <p:nvSpPr>
          <p:cNvPr id="139" name="TextBox 138">
            <a:extLst>
              <a:ext uri="{FF2B5EF4-FFF2-40B4-BE49-F238E27FC236}">
                <a16:creationId xmlns:a16="http://schemas.microsoft.com/office/drawing/2014/main" id="{B4FEF383-31C7-1488-8212-C0DB7A9C6BDF}"/>
              </a:ext>
            </a:extLst>
          </p:cNvPr>
          <p:cNvSpPr txBox="1"/>
          <p:nvPr/>
        </p:nvSpPr>
        <p:spPr>
          <a:xfrm>
            <a:off x="29071" y="2628834"/>
            <a:ext cx="1207383" cy="369332"/>
          </a:xfrm>
          <a:prstGeom prst="rect">
            <a:avLst/>
          </a:prstGeom>
          <a:noFill/>
        </p:spPr>
        <p:txBody>
          <a:bodyPr wrap="none" rtlCol="0">
            <a:spAutoFit/>
          </a:bodyPr>
          <a:lstStyle/>
          <a:p>
            <a:pPr marL="0" algn="r" defTabSz="914400" rtl="1" eaLnBrk="1" latinLnBrk="0" hangingPunct="1"/>
            <a:r>
              <a:rPr lang="en-US" dirty="0"/>
              <a:t>[2:0]mode</a:t>
            </a:r>
            <a:endParaRPr lang="en-IL" dirty="0"/>
          </a:p>
        </p:txBody>
      </p:sp>
      <p:sp>
        <p:nvSpPr>
          <p:cNvPr id="140" name="TextBox 139">
            <a:extLst>
              <a:ext uri="{FF2B5EF4-FFF2-40B4-BE49-F238E27FC236}">
                <a16:creationId xmlns:a16="http://schemas.microsoft.com/office/drawing/2014/main" id="{373A4649-0EE0-45EA-B81F-3FACAE38839F}"/>
              </a:ext>
            </a:extLst>
          </p:cNvPr>
          <p:cNvSpPr txBox="1"/>
          <p:nvPr/>
        </p:nvSpPr>
        <p:spPr>
          <a:xfrm>
            <a:off x="574297" y="1611639"/>
            <a:ext cx="478016" cy="369332"/>
          </a:xfrm>
          <a:prstGeom prst="rect">
            <a:avLst/>
          </a:prstGeom>
          <a:noFill/>
        </p:spPr>
        <p:txBody>
          <a:bodyPr wrap="none" rtlCol="0">
            <a:spAutoFit/>
          </a:bodyPr>
          <a:lstStyle/>
          <a:p>
            <a:r>
              <a:rPr lang="en-IL" dirty="0"/>
              <a:t>clk</a:t>
            </a:r>
          </a:p>
        </p:txBody>
      </p:sp>
      <p:sp>
        <p:nvSpPr>
          <p:cNvPr id="141" name="TextBox 140">
            <a:extLst>
              <a:ext uri="{FF2B5EF4-FFF2-40B4-BE49-F238E27FC236}">
                <a16:creationId xmlns:a16="http://schemas.microsoft.com/office/drawing/2014/main" id="{D020C8BE-B857-5A20-87E4-BCBD3FFAFF24}"/>
              </a:ext>
            </a:extLst>
          </p:cNvPr>
          <p:cNvSpPr txBox="1"/>
          <p:nvPr/>
        </p:nvSpPr>
        <p:spPr>
          <a:xfrm>
            <a:off x="385056" y="1284387"/>
            <a:ext cx="689676" cy="369332"/>
          </a:xfrm>
          <a:prstGeom prst="rect">
            <a:avLst/>
          </a:prstGeom>
          <a:noFill/>
        </p:spPr>
        <p:txBody>
          <a:bodyPr wrap="none" rtlCol="0">
            <a:spAutoFit/>
          </a:bodyPr>
          <a:lstStyle/>
          <a:p>
            <a:r>
              <a:rPr lang="en-IL" dirty="0"/>
              <a:t>reset</a:t>
            </a:r>
          </a:p>
        </p:txBody>
      </p:sp>
      <p:sp>
        <p:nvSpPr>
          <p:cNvPr id="142" name="TextBox 141">
            <a:extLst>
              <a:ext uri="{FF2B5EF4-FFF2-40B4-BE49-F238E27FC236}">
                <a16:creationId xmlns:a16="http://schemas.microsoft.com/office/drawing/2014/main" id="{8FFBAC0A-0637-C781-6DCC-27AA447248FE}"/>
              </a:ext>
            </a:extLst>
          </p:cNvPr>
          <p:cNvSpPr txBox="1"/>
          <p:nvPr/>
        </p:nvSpPr>
        <p:spPr>
          <a:xfrm>
            <a:off x="446571" y="1936245"/>
            <a:ext cx="667747" cy="369332"/>
          </a:xfrm>
          <a:prstGeom prst="rect">
            <a:avLst/>
          </a:prstGeom>
          <a:noFill/>
        </p:spPr>
        <p:txBody>
          <a:bodyPr wrap="none" rtlCol="0">
            <a:spAutoFit/>
          </a:bodyPr>
          <a:lstStyle/>
          <a:p>
            <a:r>
              <a:rPr lang="en-IL" dirty="0"/>
              <a:t>Sync</a:t>
            </a:r>
          </a:p>
        </p:txBody>
      </p:sp>
      <p:sp>
        <p:nvSpPr>
          <p:cNvPr id="143" name="TextBox 142">
            <a:extLst>
              <a:ext uri="{FF2B5EF4-FFF2-40B4-BE49-F238E27FC236}">
                <a16:creationId xmlns:a16="http://schemas.microsoft.com/office/drawing/2014/main" id="{17FF79B2-A520-8342-ADA8-6519C5BA26F0}"/>
              </a:ext>
            </a:extLst>
          </p:cNvPr>
          <p:cNvSpPr txBox="1"/>
          <p:nvPr/>
        </p:nvSpPr>
        <p:spPr>
          <a:xfrm>
            <a:off x="317759" y="2273171"/>
            <a:ext cx="842475" cy="369332"/>
          </a:xfrm>
          <a:prstGeom prst="rect">
            <a:avLst/>
          </a:prstGeom>
          <a:noFill/>
        </p:spPr>
        <p:txBody>
          <a:bodyPr wrap="none" rtlCol="0">
            <a:spAutoFit/>
          </a:bodyPr>
          <a:lstStyle/>
          <a:p>
            <a:r>
              <a:rPr lang="en-US" dirty="0"/>
              <a:t>f</a:t>
            </a:r>
            <a:r>
              <a:rPr lang="en-IL" dirty="0"/>
              <a:t>_Sync</a:t>
            </a:r>
          </a:p>
        </p:txBody>
      </p:sp>
      <p:sp>
        <p:nvSpPr>
          <p:cNvPr id="146" name="TextBox 145">
            <a:extLst>
              <a:ext uri="{FF2B5EF4-FFF2-40B4-BE49-F238E27FC236}">
                <a16:creationId xmlns:a16="http://schemas.microsoft.com/office/drawing/2014/main" id="{B262BC42-A58C-FA75-5E72-F08E14962D8C}"/>
              </a:ext>
            </a:extLst>
          </p:cNvPr>
          <p:cNvSpPr txBox="1"/>
          <p:nvPr/>
        </p:nvSpPr>
        <p:spPr>
          <a:xfrm>
            <a:off x="3154416" y="1600741"/>
            <a:ext cx="1054841" cy="369332"/>
          </a:xfrm>
          <a:prstGeom prst="rect">
            <a:avLst/>
          </a:prstGeom>
          <a:noFill/>
        </p:spPr>
        <p:txBody>
          <a:bodyPr wrap="none" rtlCol="0">
            <a:spAutoFit/>
          </a:bodyPr>
          <a:lstStyle/>
          <a:p>
            <a:r>
              <a:rPr lang="en-IL" dirty="0"/>
              <a:t>NewLine</a:t>
            </a:r>
          </a:p>
        </p:txBody>
      </p:sp>
      <p:sp>
        <p:nvSpPr>
          <p:cNvPr id="147" name="TextBox 146">
            <a:extLst>
              <a:ext uri="{FF2B5EF4-FFF2-40B4-BE49-F238E27FC236}">
                <a16:creationId xmlns:a16="http://schemas.microsoft.com/office/drawing/2014/main" id="{2BD37C44-E5CB-55F8-A371-AD3346F5ED9D}"/>
              </a:ext>
            </a:extLst>
          </p:cNvPr>
          <p:cNvSpPr txBox="1"/>
          <p:nvPr/>
        </p:nvSpPr>
        <p:spPr>
          <a:xfrm>
            <a:off x="3043855" y="1109977"/>
            <a:ext cx="1201676" cy="369332"/>
          </a:xfrm>
          <a:prstGeom prst="rect">
            <a:avLst/>
          </a:prstGeom>
          <a:noFill/>
        </p:spPr>
        <p:txBody>
          <a:bodyPr wrap="none" rtlCol="0">
            <a:spAutoFit/>
          </a:bodyPr>
          <a:lstStyle/>
          <a:p>
            <a:r>
              <a:rPr lang="en-US" dirty="0" err="1"/>
              <a:t>EndFrame</a:t>
            </a:r>
            <a:endParaRPr lang="en-IL" dirty="0"/>
          </a:p>
        </p:txBody>
      </p:sp>
      <p:cxnSp>
        <p:nvCxnSpPr>
          <p:cNvPr id="2" name="Straight Connector 1">
            <a:extLst>
              <a:ext uri="{FF2B5EF4-FFF2-40B4-BE49-F238E27FC236}">
                <a16:creationId xmlns:a16="http://schemas.microsoft.com/office/drawing/2014/main" id="{F68E3333-1A27-B65E-A685-C5C55DCFE33D}"/>
              </a:ext>
            </a:extLst>
          </p:cNvPr>
          <p:cNvCxnSpPr>
            <a:cxnSpLocks/>
          </p:cNvCxnSpPr>
          <p:nvPr/>
        </p:nvCxnSpPr>
        <p:spPr>
          <a:xfrm flipH="1">
            <a:off x="370566" y="3266831"/>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727E740-4BBD-42E4-B969-46805A58E9CB}"/>
              </a:ext>
            </a:extLst>
          </p:cNvPr>
          <p:cNvCxnSpPr>
            <a:cxnSpLocks/>
          </p:cNvCxnSpPr>
          <p:nvPr/>
        </p:nvCxnSpPr>
        <p:spPr>
          <a:xfrm flipH="1">
            <a:off x="370566" y="2938805"/>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1FE7D96-DDC7-0B2E-BED0-F327D8615C81}"/>
              </a:ext>
            </a:extLst>
          </p:cNvPr>
          <p:cNvCxnSpPr>
            <a:cxnSpLocks/>
          </p:cNvCxnSpPr>
          <p:nvPr/>
        </p:nvCxnSpPr>
        <p:spPr>
          <a:xfrm flipH="1">
            <a:off x="385056" y="2611942"/>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936B73A-B44D-B8FE-CDEC-496956B99E8B}"/>
              </a:ext>
            </a:extLst>
          </p:cNvPr>
          <p:cNvCxnSpPr>
            <a:cxnSpLocks/>
          </p:cNvCxnSpPr>
          <p:nvPr/>
        </p:nvCxnSpPr>
        <p:spPr>
          <a:xfrm flipH="1">
            <a:off x="370566" y="2297094"/>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BAD5805-AFF0-3D7D-D9E4-79462654BE34}"/>
              </a:ext>
            </a:extLst>
          </p:cNvPr>
          <p:cNvCxnSpPr>
            <a:cxnSpLocks/>
          </p:cNvCxnSpPr>
          <p:nvPr/>
        </p:nvCxnSpPr>
        <p:spPr>
          <a:xfrm flipH="1">
            <a:off x="356444" y="1968566"/>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91BC70F-7EA3-558D-1BF6-EC16CBFFF7CF}"/>
              </a:ext>
            </a:extLst>
          </p:cNvPr>
          <p:cNvCxnSpPr>
            <a:cxnSpLocks/>
          </p:cNvCxnSpPr>
          <p:nvPr/>
        </p:nvCxnSpPr>
        <p:spPr>
          <a:xfrm flipH="1">
            <a:off x="356444" y="1633074"/>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BB4AD11-0EA5-5892-9BAF-43926E7D9AD3}"/>
              </a:ext>
            </a:extLst>
          </p:cNvPr>
          <p:cNvCxnSpPr>
            <a:cxnSpLocks/>
          </p:cNvCxnSpPr>
          <p:nvPr/>
        </p:nvCxnSpPr>
        <p:spPr>
          <a:xfrm flipH="1">
            <a:off x="356444" y="3887403"/>
            <a:ext cx="817369"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BBFCABB8-9AA2-D165-4B54-376687CC6999}"/>
              </a:ext>
            </a:extLst>
          </p:cNvPr>
          <p:cNvSpPr/>
          <p:nvPr/>
        </p:nvSpPr>
        <p:spPr>
          <a:xfrm>
            <a:off x="1064800" y="5106490"/>
            <a:ext cx="2089614" cy="15362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cxnSp>
        <p:nvCxnSpPr>
          <p:cNvPr id="66" name="Straight Arrow Connector 65">
            <a:extLst>
              <a:ext uri="{FF2B5EF4-FFF2-40B4-BE49-F238E27FC236}">
                <a16:creationId xmlns:a16="http://schemas.microsoft.com/office/drawing/2014/main" id="{C265AC12-3E23-5D8B-5670-CCC9CA5E3FF9}"/>
              </a:ext>
            </a:extLst>
          </p:cNvPr>
          <p:cNvCxnSpPr>
            <a:cxnSpLocks/>
          </p:cNvCxnSpPr>
          <p:nvPr/>
        </p:nvCxnSpPr>
        <p:spPr>
          <a:xfrm>
            <a:off x="1885210" y="4101013"/>
            <a:ext cx="0" cy="1022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203DC0D4-E1B5-D708-16F7-AF8FE99A7766}"/>
              </a:ext>
            </a:extLst>
          </p:cNvPr>
          <p:cNvCxnSpPr>
            <a:cxnSpLocks/>
          </p:cNvCxnSpPr>
          <p:nvPr/>
        </p:nvCxnSpPr>
        <p:spPr>
          <a:xfrm>
            <a:off x="1385766" y="4090002"/>
            <a:ext cx="0" cy="1022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5DB755EA-D925-0906-FB59-95A3B8A14130}"/>
              </a:ext>
            </a:extLst>
          </p:cNvPr>
          <p:cNvSpPr txBox="1"/>
          <p:nvPr/>
        </p:nvSpPr>
        <p:spPr>
          <a:xfrm>
            <a:off x="141006" y="4438689"/>
            <a:ext cx="1278876" cy="369332"/>
          </a:xfrm>
          <a:prstGeom prst="rect">
            <a:avLst/>
          </a:prstGeom>
          <a:noFill/>
        </p:spPr>
        <p:txBody>
          <a:bodyPr wrap="none" rtlCol="0">
            <a:spAutoFit/>
          </a:bodyPr>
          <a:lstStyle/>
          <a:p>
            <a:r>
              <a:rPr lang="en-IL" dirty="0"/>
              <a:t>[11:0]s_Val</a:t>
            </a:r>
          </a:p>
        </p:txBody>
      </p:sp>
      <p:sp>
        <p:nvSpPr>
          <p:cNvPr id="71" name="TextBox 70">
            <a:extLst>
              <a:ext uri="{FF2B5EF4-FFF2-40B4-BE49-F238E27FC236}">
                <a16:creationId xmlns:a16="http://schemas.microsoft.com/office/drawing/2014/main" id="{65C93122-A9C1-8FF7-AB15-B45B81D549C8}"/>
              </a:ext>
            </a:extLst>
          </p:cNvPr>
          <p:cNvSpPr txBox="1"/>
          <p:nvPr/>
        </p:nvSpPr>
        <p:spPr>
          <a:xfrm rot="5400000">
            <a:off x="1374082" y="4537563"/>
            <a:ext cx="1382743" cy="338554"/>
          </a:xfrm>
          <a:prstGeom prst="rect">
            <a:avLst/>
          </a:prstGeom>
          <a:noFill/>
        </p:spPr>
        <p:txBody>
          <a:bodyPr wrap="square">
            <a:spAutoFit/>
          </a:bodyPr>
          <a:lstStyle/>
          <a:p>
            <a:r>
              <a:rPr lang="en-IL" sz="1600" dirty="0"/>
              <a:t>[1:0]Ymode</a:t>
            </a:r>
          </a:p>
        </p:txBody>
      </p:sp>
      <p:sp>
        <p:nvSpPr>
          <p:cNvPr id="93" name="TextBox 92">
            <a:extLst>
              <a:ext uri="{FF2B5EF4-FFF2-40B4-BE49-F238E27FC236}">
                <a16:creationId xmlns:a16="http://schemas.microsoft.com/office/drawing/2014/main" id="{4AF3503E-C9AF-45D1-E818-45C3E63EDEBA}"/>
              </a:ext>
            </a:extLst>
          </p:cNvPr>
          <p:cNvSpPr txBox="1"/>
          <p:nvPr/>
        </p:nvSpPr>
        <p:spPr>
          <a:xfrm>
            <a:off x="491599" y="6097124"/>
            <a:ext cx="478016" cy="369332"/>
          </a:xfrm>
          <a:prstGeom prst="rect">
            <a:avLst/>
          </a:prstGeom>
          <a:noFill/>
        </p:spPr>
        <p:txBody>
          <a:bodyPr wrap="none" rtlCol="0">
            <a:spAutoFit/>
          </a:bodyPr>
          <a:lstStyle/>
          <a:p>
            <a:r>
              <a:rPr lang="en-IL" dirty="0"/>
              <a:t>clk</a:t>
            </a:r>
          </a:p>
        </p:txBody>
      </p:sp>
      <p:sp>
        <p:nvSpPr>
          <p:cNvPr id="94" name="TextBox 93">
            <a:extLst>
              <a:ext uri="{FF2B5EF4-FFF2-40B4-BE49-F238E27FC236}">
                <a16:creationId xmlns:a16="http://schemas.microsoft.com/office/drawing/2014/main" id="{51A5D7C1-2490-2DF7-A6F0-B1486C1F593C}"/>
              </a:ext>
            </a:extLst>
          </p:cNvPr>
          <p:cNvSpPr txBox="1"/>
          <p:nvPr/>
        </p:nvSpPr>
        <p:spPr>
          <a:xfrm>
            <a:off x="302358" y="5769872"/>
            <a:ext cx="689676" cy="369332"/>
          </a:xfrm>
          <a:prstGeom prst="rect">
            <a:avLst/>
          </a:prstGeom>
          <a:noFill/>
        </p:spPr>
        <p:txBody>
          <a:bodyPr wrap="none" rtlCol="0">
            <a:spAutoFit/>
          </a:bodyPr>
          <a:lstStyle/>
          <a:p>
            <a:r>
              <a:rPr lang="en-IL" dirty="0"/>
              <a:t>reset</a:t>
            </a:r>
          </a:p>
        </p:txBody>
      </p:sp>
      <p:cxnSp>
        <p:nvCxnSpPr>
          <p:cNvPr id="95" name="Straight Connector 94">
            <a:extLst>
              <a:ext uri="{FF2B5EF4-FFF2-40B4-BE49-F238E27FC236}">
                <a16:creationId xmlns:a16="http://schemas.microsoft.com/office/drawing/2014/main" id="{66E80B6A-CED1-56D8-53B4-FE4EC0F85885}"/>
              </a:ext>
            </a:extLst>
          </p:cNvPr>
          <p:cNvCxnSpPr>
            <a:cxnSpLocks/>
          </p:cNvCxnSpPr>
          <p:nvPr/>
        </p:nvCxnSpPr>
        <p:spPr>
          <a:xfrm flipH="1">
            <a:off x="273746" y="6454051"/>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4CD12D06-582D-6031-3E92-10A2B083FDFE}"/>
              </a:ext>
            </a:extLst>
          </p:cNvPr>
          <p:cNvCxnSpPr>
            <a:cxnSpLocks/>
          </p:cNvCxnSpPr>
          <p:nvPr/>
        </p:nvCxnSpPr>
        <p:spPr>
          <a:xfrm flipH="1">
            <a:off x="273746" y="6118559"/>
            <a:ext cx="817369" cy="0"/>
          </a:xfrm>
          <a:prstGeom prst="line">
            <a:avLst/>
          </a:prstGeom>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EA033DD0-8C8C-2D0B-6F63-9BF47CAC891A}"/>
              </a:ext>
            </a:extLst>
          </p:cNvPr>
          <p:cNvSpPr txBox="1"/>
          <p:nvPr/>
        </p:nvSpPr>
        <p:spPr>
          <a:xfrm>
            <a:off x="4722645" y="3516412"/>
            <a:ext cx="478016" cy="369332"/>
          </a:xfrm>
          <a:prstGeom prst="rect">
            <a:avLst/>
          </a:prstGeom>
          <a:noFill/>
        </p:spPr>
        <p:txBody>
          <a:bodyPr wrap="none" rtlCol="0">
            <a:spAutoFit/>
          </a:bodyPr>
          <a:lstStyle/>
          <a:p>
            <a:r>
              <a:rPr lang="en-IL" dirty="0"/>
              <a:t>clk</a:t>
            </a:r>
          </a:p>
        </p:txBody>
      </p:sp>
      <p:sp>
        <p:nvSpPr>
          <p:cNvPr id="99" name="TextBox 98">
            <a:extLst>
              <a:ext uri="{FF2B5EF4-FFF2-40B4-BE49-F238E27FC236}">
                <a16:creationId xmlns:a16="http://schemas.microsoft.com/office/drawing/2014/main" id="{3029E7FE-04D3-15FA-8AF3-4E296CFC44A3}"/>
              </a:ext>
            </a:extLst>
          </p:cNvPr>
          <p:cNvSpPr txBox="1"/>
          <p:nvPr/>
        </p:nvSpPr>
        <p:spPr>
          <a:xfrm>
            <a:off x="4533404" y="3232702"/>
            <a:ext cx="689676" cy="369332"/>
          </a:xfrm>
          <a:prstGeom prst="rect">
            <a:avLst/>
          </a:prstGeom>
          <a:noFill/>
        </p:spPr>
        <p:txBody>
          <a:bodyPr wrap="none" rtlCol="0">
            <a:spAutoFit/>
          </a:bodyPr>
          <a:lstStyle/>
          <a:p>
            <a:r>
              <a:rPr lang="en-IL" dirty="0"/>
              <a:t>reset</a:t>
            </a:r>
          </a:p>
        </p:txBody>
      </p:sp>
      <p:cxnSp>
        <p:nvCxnSpPr>
          <p:cNvPr id="100" name="Straight Connector 99">
            <a:extLst>
              <a:ext uri="{FF2B5EF4-FFF2-40B4-BE49-F238E27FC236}">
                <a16:creationId xmlns:a16="http://schemas.microsoft.com/office/drawing/2014/main" id="{6BF256EA-25F7-C4C0-30DB-4DDD2ED48BE6}"/>
              </a:ext>
            </a:extLst>
          </p:cNvPr>
          <p:cNvCxnSpPr>
            <a:cxnSpLocks/>
          </p:cNvCxnSpPr>
          <p:nvPr/>
        </p:nvCxnSpPr>
        <p:spPr>
          <a:xfrm flipH="1">
            <a:off x="4504792" y="3873339"/>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2A1FE438-7363-7E7C-0763-23ECAB38D491}"/>
              </a:ext>
            </a:extLst>
          </p:cNvPr>
          <p:cNvCxnSpPr>
            <a:cxnSpLocks/>
          </p:cNvCxnSpPr>
          <p:nvPr/>
        </p:nvCxnSpPr>
        <p:spPr>
          <a:xfrm flipH="1">
            <a:off x="4504792" y="3537847"/>
            <a:ext cx="817369" cy="0"/>
          </a:xfrm>
          <a:prstGeom prst="line">
            <a:avLst/>
          </a:prstGeom>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50A9C62A-AED4-BD8A-4330-37DDF63919D5}"/>
              </a:ext>
            </a:extLst>
          </p:cNvPr>
          <p:cNvSpPr txBox="1"/>
          <p:nvPr/>
        </p:nvSpPr>
        <p:spPr>
          <a:xfrm>
            <a:off x="5470496" y="1284752"/>
            <a:ext cx="478016" cy="369332"/>
          </a:xfrm>
          <a:prstGeom prst="rect">
            <a:avLst/>
          </a:prstGeom>
          <a:noFill/>
        </p:spPr>
        <p:txBody>
          <a:bodyPr wrap="none" rtlCol="0">
            <a:spAutoFit/>
          </a:bodyPr>
          <a:lstStyle/>
          <a:p>
            <a:r>
              <a:rPr lang="en-IL" dirty="0"/>
              <a:t>clk</a:t>
            </a:r>
          </a:p>
        </p:txBody>
      </p:sp>
      <p:sp>
        <p:nvSpPr>
          <p:cNvPr id="104" name="TextBox 103">
            <a:extLst>
              <a:ext uri="{FF2B5EF4-FFF2-40B4-BE49-F238E27FC236}">
                <a16:creationId xmlns:a16="http://schemas.microsoft.com/office/drawing/2014/main" id="{A5939D3D-499A-3557-E934-1BAF742574F7}"/>
              </a:ext>
            </a:extLst>
          </p:cNvPr>
          <p:cNvSpPr txBox="1"/>
          <p:nvPr/>
        </p:nvSpPr>
        <p:spPr>
          <a:xfrm>
            <a:off x="5281255" y="957500"/>
            <a:ext cx="689676" cy="369332"/>
          </a:xfrm>
          <a:prstGeom prst="rect">
            <a:avLst/>
          </a:prstGeom>
          <a:noFill/>
        </p:spPr>
        <p:txBody>
          <a:bodyPr wrap="none" rtlCol="0">
            <a:spAutoFit/>
          </a:bodyPr>
          <a:lstStyle/>
          <a:p>
            <a:r>
              <a:rPr lang="en-IL" dirty="0"/>
              <a:t>reset</a:t>
            </a:r>
          </a:p>
        </p:txBody>
      </p:sp>
      <p:cxnSp>
        <p:nvCxnSpPr>
          <p:cNvPr id="106" name="Straight Connector 105">
            <a:extLst>
              <a:ext uri="{FF2B5EF4-FFF2-40B4-BE49-F238E27FC236}">
                <a16:creationId xmlns:a16="http://schemas.microsoft.com/office/drawing/2014/main" id="{97863692-478E-D8A2-A8D3-3B0F69513C28}"/>
              </a:ext>
            </a:extLst>
          </p:cNvPr>
          <p:cNvCxnSpPr>
            <a:cxnSpLocks/>
          </p:cNvCxnSpPr>
          <p:nvPr/>
        </p:nvCxnSpPr>
        <p:spPr>
          <a:xfrm flipH="1">
            <a:off x="5252643" y="1641679"/>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A0112B16-357F-5518-D338-58F11D9B27D8}"/>
              </a:ext>
            </a:extLst>
          </p:cNvPr>
          <p:cNvCxnSpPr>
            <a:cxnSpLocks/>
          </p:cNvCxnSpPr>
          <p:nvPr/>
        </p:nvCxnSpPr>
        <p:spPr>
          <a:xfrm flipH="1">
            <a:off x="5252643" y="1306187"/>
            <a:ext cx="817369" cy="0"/>
          </a:xfrm>
          <a:prstGeom prst="line">
            <a:avLst/>
          </a:prstGeom>
        </p:spPr>
        <p:style>
          <a:lnRef idx="2">
            <a:schemeClr val="accent1"/>
          </a:lnRef>
          <a:fillRef idx="0">
            <a:schemeClr val="accent1"/>
          </a:fillRef>
          <a:effectRef idx="1">
            <a:schemeClr val="accent1"/>
          </a:effectRef>
          <a:fontRef idx="minor">
            <a:schemeClr val="tx1"/>
          </a:fontRef>
        </p:style>
      </p:cxnSp>
      <p:sp>
        <p:nvSpPr>
          <p:cNvPr id="108" name="TextBox 107">
            <a:extLst>
              <a:ext uri="{FF2B5EF4-FFF2-40B4-BE49-F238E27FC236}">
                <a16:creationId xmlns:a16="http://schemas.microsoft.com/office/drawing/2014/main" id="{A5F97776-39DD-BDA2-C59F-113C0CB154E5}"/>
              </a:ext>
            </a:extLst>
          </p:cNvPr>
          <p:cNvSpPr txBox="1"/>
          <p:nvPr/>
        </p:nvSpPr>
        <p:spPr>
          <a:xfrm>
            <a:off x="1658897" y="5689933"/>
            <a:ext cx="923971" cy="369332"/>
          </a:xfrm>
          <a:prstGeom prst="rect">
            <a:avLst/>
          </a:prstGeom>
          <a:noFill/>
        </p:spPr>
        <p:txBody>
          <a:bodyPr wrap="none" rtlCol="0">
            <a:spAutoFit/>
          </a:bodyPr>
          <a:lstStyle/>
          <a:p>
            <a:r>
              <a:rPr lang="en-IL" dirty="0"/>
              <a:t>FirstVal</a:t>
            </a:r>
          </a:p>
        </p:txBody>
      </p:sp>
      <p:cxnSp>
        <p:nvCxnSpPr>
          <p:cNvPr id="6" name="Straight Arrow Connector 5">
            <a:extLst>
              <a:ext uri="{FF2B5EF4-FFF2-40B4-BE49-F238E27FC236}">
                <a16:creationId xmlns:a16="http://schemas.microsoft.com/office/drawing/2014/main" id="{BC188F36-31BB-094E-510A-D89C883A1A14}"/>
              </a:ext>
            </a:extLst>
          </p:cNvPr>
          <p:cNvCxnSpPr>
            <a:cxnSpLocks/>
          </p:cNvCxnSpPr>
          <p:nvPr/>
        </p:nvCxnSpPr>
        <p:spPr>
          <a:xfrm>
            <a:off x="2366086" y="4111899"/>
            <a:ext cx="0" cy="9945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B42DBB6-9C53-00D1-F1B9-DC6EB90B85FF}"/>
              </a:ext>
            </a:extLst>
          </p:cNvPr>
          <p:cNvSpPr txBox="1"/>
          <p:nvPr/>
        </p:nvSpPr>
        <p:spPr>
          <a:xfrm rot="5400000">
            <a:off x="2021675" y="4413581"/>
            <a:ext cx="1049373" cy="369332"/>
          </a:xfrm>
          <a:prstGeom prst="rect">
            <a:avLst/>
          </a:prstGeom>
          <a:noFill/>
        </p:spPr>
        <p:txBody>
          <a:bodyPr wrap="square" rtlCol="0">
            <a:spAutoFit/>
          </a:bodyPr>
          <a:lstStyle/>
          <a:p>
            <a:r>
              <a:rPr lang="en-IL" dirty="0"/>
              <a:t>Update</a:t>
            </a:r>
          </a:p>
        </p:txBody>
      </p:sp>
      <p:cxnSp>
        <p:nvCxnSpPr>
          <p:cNvPr id="20" name="Straight Connector 19">
            <a:extLst>
              <a:ext uri="{FF2B5EF4-FFF2-40B4-BE49-F238E27FC236}">
                <a16:creationId xmlns:a16="http://schemas.microsoft.com/office/drawing/2014/main" id="{2E80E5F9-4032-D6FC-4D3E-DD38F1F1B101}"/>
              </a:ext>
            </a:extLst>
          </p:cNvPr>
          <p:cNvCxnSpPr>
            <a:cxnSpLocks/>
          </p:cNvCxnSpPr>
          <p:nvPr/>
        </p:nvCxnSpPr>
        <p:spPr>
          <a:xfrm flipH="1">
            <a:off x="11488396" y="3828409"/>
            <a:ext cx="464112"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4A4AEF7D-ACD6-AD7A-510A-15CEFA2DC154}"/>
              </a:ext>
            </a:extLst>
          </p:cNvPr>
          <p:cNvSpPr txBox="1"/>
          <p:nvPr/>
        </p:nvSpPr>
        <p:spPr>
          <a:xfrm>
            <a:off x="1621161" y="256316"/>
            <a:ext cx="999441" cy="646331"/>
          </a:xfrm>
          <a:prstGeom prst="rect">
            <a:avLst/>
          </a:prstGeom>
          <a:noFill/>
        </p:spPr>
        <p:txBody>
          <a:bodyPr wrap="none" rtlCol="0">
            <a:spAutoFit/>
          </a:bodyPr>
          <a:lstStyle/>
          <a:p>
            <a:r>
              <a:rPr lang="en-IL" dirty="0"/>
              <a:t>12bit</a:t>
            </a:r>
          </a:p>
          <a:p>
            <a:r>
              <a:rPr lang="en-IL" dirty="0"/>
              <a:t>Counter</a:t>
            </a:r>
          </a:p>
        </p:txBody>
      </p:sp>
      <p:sp>
        <p:nvSpPr>
          <p:cNvPr id="23" name="Rectangle 22">
            <a:extLst>
              <a:ext uri="{FF2B5EF4-FFF2-40B4-BE49-F238E27FC236}">
                <a16:creationId xmlns:a16="http://schemas.microsoft.com/office/drawing/2014/main" id="{5166CCF9-84CF-A729-4B85-4651237DB039}"/>
              </a:ext>
            </a:extLst>
          </p:cNvPr>
          <p:cNvSpPr/>
          <p:nvPr/>
        </p:nvSpPr>
        <p:spPr>
          <a:xfrm>
            <a:off x="1545043" y="219155"/>
            <a:ext cx="1061818" cy="744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cxnSp>
        <p:nvCxnSpPr>
          <p:cNvPr id="24" name="Straight Arrow Connector 23">
            <a:extLst>
              <a:ext uri="{FF2B5EF4-FFF2-40B4-BE49-F238E27FC236}">
                <a16:creationId xmlns:a16="http://schemas.microsoft.com/office/drawing/2014/main" id="{42EABEB0-3EBC-8642-3DCE-BB0004429865}"/>
              </a:ext>
            </a:extLst>
          </p:cNvPr>
          <p:cNvCxnSpPr>
            <a:cxnSpLocks/>
          </p:cNvCxnSpPr>
          <p:nvPr/>
        </p:nvCxnSpPr>
        <p:spPr>
          <a:xfrm>
            <a:off x="2086930" y="967853"/>
            <a:ext cx="0" cy="4144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3DD00BE-D9A1-AE83-7F0F-3EB09FFA7D5F}"/>
              </a:ext>
            </a:extLst>
          </p:cNvPr>
          <p:cNvCxnSpPr>
            <a:cxnSpLocks/>
          </p:cNvCxnSpPr>
          <p:nvPr/>
        </p:nvCxnSpPr>
        <p:spPr>
          <a:xfrm flipV="1">
            <a:off x="1892978" y="957500"/>
            <a:ext cx="0" cy="424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91EAFEC-DE82-C87E-AE61-6700D6659399}"/>
              </a:ext>
            </a:extLst>
          </p:cNvPr>
          <p:cNvSpPr txBox="1"/>
          <p:nvPr/>
        </p:nvSpPr>
        <p:spPr>
          <a:xfrm>
            <a:off x="907447" y="958225"/>
            <a:ext cx="1054841" cy="369332"/>
          </a:xfrm>
          <a:prstGeom prst="rect">
            <a:avLst/>
          </a:prstGeom>
          <a:noFill/>
        </p:spPr>
        <p:txBody>
          <a:bodyPr wrap="none" rtlCol="0">
            <a:spAutoFit/>
          </a:bodyPr>
          <a:lstStyle/>
          <a:p>
            <a:r>
              <a:rPr lang="en-IL" dirty="0"/>
              <a:t>NewLine</a:t>
            </a:r>
          </a:p>
        </p:txBody>
      </p:sp>
      <p:sp>
        <p:nvSpPr>
          <p:cNvPr id="38" name="TextBox 37">
            <a:extLst>
              <a:ext uri="{FF2B5EF4-FFF2-40B4-BE49-F238E27FC236}">
                <a16:creationId xmlns:a16="http://schemas.microsoft.com/office/drawing/2014/main" id="{662A647D-DBB0-E4B9-FCF9-21559114C6DD}"/>
              </a:ext>
            </a:extLst>
          </p:cNvPr>
          <p:cNvSpPr txBox="1"/>
          <p:nvPr/>
        </p:nvSpPr>
        <p:spPr>
          <a:xfrm>
            <a:off x="2025241" y="993758"/>
            <a:ext cx="987771" cy="369332"/>
          </a:xfrm>
          <a:prstGeom prst="rect">
            <a:avLst/>
          </a:prstGeom>
          <a:noFill/>
        </p:spPr>
        <p:txBody>
          <a:bodyPr wrap="none" rtlCol="0">
            <a:spAutoFit/>
          </a:bodyPr>
          <a:lstStyle/>
          <a:p>
            <a:r>
              <a:rPr lang="en-IL" dirty="0"/>
              <a:t>EndLine</a:t>
            </a:r>
          </a:p>
        </p:txBody>
      </p:sp>
      <p:sp>
        <p:nvSpPr>
          <p:cNvPr id="40" name="TextBox 39">
            <a:extLst>
              <a:ext uri="{FF2B5EF4-FFF2-40B4-BE49-F238E27FC236}">
                <a16:creationId xmlns:a16="http://schemas.microsoft.com/office/drawing/2014/main" id="{DEF54708-EAAC-E079-FA4E-281088588393}"/>
              </a:ext>
            </a:extLst>
          </p:cNvPr>
          <p:cNvSpPr txBox="1"/>
          <p:nvPr/>
        </p:nvSpPr>
        <p:spPr>
          <a:xfrm>
            <a:off x="941866" y="392420"/>
            <a:ext cx="478016" cy="369332"/>
          </a:xfrm>
          <a:prstGeom prst="rect">
            <a:avLst/>
          </a:prstGeom>
          <a:noFill/>
        </p:spPr>
        <p:txBody>
          <a:bodyPr wrap="none" rtlCol="0">
            <a:spAutoFit/>
          </a:bodyPr>
          <a:lstStyle/>
          <a:p>
            <a:r>
              <a:rPr lang="en-IL" dirty="0"/>
              <a:t>clk</a:t>
            </a:r>
          </a:p>
        </p:txBody>
      </p:sp>
      <p:sp>
        <p:nvSpPr>
          <p:cNvPr id="42" name="TextBox 41">
            <a:extLst>
              <a:ext uri="{FF2B5EF4-FFF2-40B4-BE49-F238E27FC236}">
                <a16:creationId xmlns:a16="http://schemas.microsoft.com/office/drawing/2014/main" id="{7BD69AB6-DF3A-8356-EF68-864664D223A3}"/>
              </a:ext>
            </a:extLst>
          </p:cNvPr>
          <p:cNvSpPr txBox="1"/>
          <p:nvPr/>
        </p:nvSpPr>
        <p:spPr>
          <a:xfrm>
            <a:off x="752625" y="65168"/>
            <a:ext cx="689676" cy="369332"/>
          </a:xfrm>
          <a:prstGeom prst="rect">
            <a:avLst/>
          </a:prstGeom>
          <a:noFill/>
        </p:spPr>
        <p:txBody>
          <a:bodyPr wrap="none" rtlCol="0">
            <a:spAutoFit/>
          </a:bodyPr>
          <a:lstStyle/>
          <a:p>
            <a:r>
              <a:rPr lang="en-IL" dirty="0"/>
              <a:t>reset</a:t>
            </a:r>
          </a:p>
        </p:txBody>
      </p:sp>
      <p:cxnSp>
        <p:nvCxnSpPr>
          <p:cNvPr id="43" name="Straight Connector 42">
            <a:extLst>
              <a:ext uri="{FF2B5EF4-FFF2-40B4-BE49-F238E27FC236}">
                <a16:creationId xmlns:a16="http://schemas.microsoft.com/office/drawing/2014/main" id="{8121A301-2A24-9FEB-E06D-366C53236153}"/>
              </a:ext>
            </a:extLst>
          </p:cNvPr>
          <p:cNvCxnSpPr>
            <a:cxnSpLocks/>
          </p:cNvCxnSpPr>
          <p:nvPr/>
        </p:nvCxnSpPr>
        <p:spPr>
          <a:xfrm flipH="1">
            <a:off x="724013" y="749347"/>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FEA9C0A-3E3E-B03A-8CE4-1F1EB9B14B6A}"/>
              </a:ext>
            </a:extLst>
          </p:cNvPr>
          <p:cNvCxnSpPr>
            <a:cxnSpLocks/>
          </p:cNvCxnSpPr>
          <p:nvPr/>
        </p:nvCxnSpPr>
        <p:spPr>
          <a:xfrm flipH="1">
            <a:off x="724013" y="413855"/>
            <a:ext cx="817369" cy="0"/>
          </a:xfrm>
          <a:prstGeom prst="line">
            <a:avLst/>
          </a:prstGeom>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9AF616F0-493E-1E3F-0D31-DA7E0AB2E5E9}"/>
              </a:ext>
            </a:extLst>
          </p:cNvPr>
          <p:cNvSpPr txBox="1"/>
          <p:nvPr/>
        </p:nvSpPr>
        <p:spPr>
          <a:xfrm>
            <a:off x="11438544" y="3574259"/>
            <a:ext cx="803425" cy="276999"/>
          </a:xfrm>
          <a:prstGeom prst="rect">
            <a:avLst/>
          </a:prstGeom>
          <a:noFill/>
        </p:spPr>
        <p:txBody>
          <a:bodyPr wrap="none" rtlCol="0">
            <a:spAutoFit/>
          </a:bodyPr>
          <a:lstStyle/>
          <a:p>
            <a:r>
              <a:rPr lang="en-IL" sz="1200" dirty="0"/>
              <a:t>[0:11]Cnt</a:t>
            </a:r>
          </a:p>
        </p:txBody>
      </p:sp>
      <p:cxnSp>
        <p:nvCxnSpPr>
          <p:cNvPr id="60" name="Straight Arrow Connector 59">
            <a:extLst>
              <a:ext uri="{FF2B5EF4-FFF2-40B4-BE49-F238E27FC236}">
                <a16:creationId xmlns:a16="http://schemas.microsoft.com/office/drawing/2014/main" id="{F8B2C5D5-8433-BA45-8738-2F74F8188C94}"/>
              </a:ext>
            </a:extLst>
          </p:cNvPr>
          <p:cNvCxnSpPr>
            <a:cxnSpLocks/>
          </p:cNvCxnSpPr>
          <p:nvPr/>
        </p:nvCxnSpPr>
        <p:spPr>
          <a:xfrm>
            <a:off x="3132978" y="5848433"/>
            <a:ext cx="21747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6BC914C3-80A4-DE50-2528-75EFC513F45A}"/>
              </a:ext>
            </a:extLst>
          </p:cNvPr>
          <p:cNvCxnSpPr>
            <a:cxnSpLocks/>
          </p:cNvCxnSpPr>
          <p:nvPr/>
        </p:nvCxnSpPr>
        <p:spPr>
          <a:xfrm>
            <a:off x="3013012" y="434500"/>
            <a:ext cx="0" cy="928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D0323CB-B63C-729F-E1A0-D8C916618201}"/>
              </a:ext>
            </a:extLst>
          </p:cNvPr>
          <p:cNvCxnSpPr>
            <a:cxnSpLocks/>
          </p:cNvCxnSpPr>
          <p:nvPr/>
        </p:nvCxnSpPr>
        <p:spPr>
          <a:xfrm flipH="1">
            <a:off x="2606861" y="434500"/>
            <a:ext cx="4061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4D128B21-A2D6-CAE6-74F6-2CB42E911CBB}"/>
              </a:ext>
            </a:extLst>
          </p:cNvPr>
          <p:cNvSpPr txBox="1"/>
          <p:nvPr/>
        </p:nvSpPr>
        <p:spPr>
          <a:xfrm>
            <a:off x="2620602" y="142309"/>
            <a:ext cx="566886" cy="369332"/>
          </a:xfrm>
          <a:prstGeom prst="rect">
            <a:avLst/>
          </a:prstGeom>
          <a:noFill/>
        </p:spPr>
        <p:txBody>
          <a:bodyPr wrap="none" rtlCol="0">
            <a:spAutoFit/>
          </a:bodyPr>
          <a:lstStyle/>
          <a:p>
            <a:r>
              <a:rPr lang="en-IL" dirty="0"/>
              <a:t>test</a:t>
            </a:r>
          </a:p>
        </p:txBody>
      </p:sp>
    </p:spTree>
    <p:extLst>
      <p:ext uri="{BB962C8B-B14F-4D97-AF65-F5344CB8AC3E}">
        <p14:creationId xmlns:p14="http://schemas.microsoft.com/office/powerpoint/2010/main" val="198645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lstStyle/>
          <a:p>
            <a:r>
              <a:rPr lang="en-US" b="1" dirty="0">
                <a:latin typeface="Times New Roman" panose="02020603050405020304" pitchFamily="18" charset="0"/>
                <a:ea typeface="+mn-ea"/>
                <a:cs typeface="Times New Roman" panose="02020603050405020304" pitchFamily="18" charset="0"/>
              </a:rPr>
              <a:t>Architectural design of the selected solution</a:t>
            </a:r>
            <a:endParaRPr lang="en-IL" b="1" dirty="0">
              <a:latin typeface="Times New Roman" panose="02020603050405020304" pitchFamily="18" charset="0"/>
              <a:ea typeface="+mn-ea"/>
              <a:cs typeface="Times New Roman" panose="02020603050405020304" pitchFamily="18" charset="0"/>
            </a:endParaRPr>
          </a:p>
        </p:txBody>
      </p:sp>
      <p:sp>
        <p:nvSpPr>
          <p:cNvPr id="2" name="Content Placeholder 2">
            <a:extLst>
              <a:ext uri="{FF2B5EF4-FFF2-40B4-BE49-F238E27FC236}">
                <a16:creationId xmlns:a16="http://schemas.microsoft.com/office/drawing/2014/main" id="{70CEB5F2-3CBE-575F-D28D-2B3BCF222B55}"/>
              </a:ext>
            </a:extLst>
          </p:cNvPr>
          <p:cNvSpPr txBox="1">
            <a:spLocks/>
          </p:cNvSpPr>
          <p:nvPr/>
        </p:nvSpPr>
        <p:spPr>
          <a:xfrm>
            <a:off x="838200" y="1825625"/>
            <a:ext cx="10515600" cy="4351338"/>
          </a:xfrm>
          <a:prstGeom prst="rect">
            <a:avLst/>
          </a:prstGeom>
        </p:spPr>
        <p:txBody>
          <a:bodyPr>
            <a:normAutofit/>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latin typeface="Times New Roman" panose="02020603050405020304" pitchFamily="18" charset="0"/>
                <a:cs typeface="Times New Roman" panose="02020603050405020304" pitchFamily="18" charset="0"/>
              </a:rPr>
              <a:t>The final solution:</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We replaced the </a:t>
            </a:r>
            <a:r>
              <a:rPr lang="en-US" dirty="0" err="1">
                <a:latin typeface="Times New Roman" panose="02020603050405020304" pitchFamily="18" charset="0"/>
                <a:cs typeface="Times New Roman" panose="02020603050405020304" pitchFamily="18" charset="0"/>
              </a:rPr>
              <a:t>FirstVal</a:t>
            </a:r>
            <a:r>
              <a:rPr lang="en-US" dirty="0">
                <a:latin typeface="Times New Roman" panose="02020603050405020304" pitchFamily="18" charset="0"/>
                <a:cs typeface="Times New Roman" panose="02020603050405020304" pitchFamily="18" charset="0"/>
              </a:rPr>
              <a:t> module with a simpler module that calculates the initial value of each row only when needed. This module is connected to a multiplexer that supplies the counter with various inputs based on the work mode. </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We also added enable inputs to various blocks to conserve power when they are not in use. </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Additionally, this new approach allowed us to reduce the size of our state machine, enhancing overall efficiency.</a:t>
            </a:r>
            <a:endParaRPr lang="en-I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322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omputer program&#10;&#10;Description automatically generated">
            <a:extLst>
              <a:ext uri="{FF2B5EF4-FFF2-40B4-BE49-F238E27FC236}">
                <a16:creationId xmlns:a16="http://schemas.microsoft.com/office/drawing/2014/main" id="{4C316A9F-15E8-509C-C037-830780C777AD}"/>
              </a:ext>
            </a:extLst>
          </p:cNvPr>
          <p:cNvPicPr>
            <a:picLocks noChangeAspect="1"/>
          </p:cNvPicPr>
          <p:nvPr/>
        </p:nvPicPr>
        <p:blipFill>
          <a:blip r:embed="rId2"/>
          <a:stretch>
            <a:fillRect/>
          </a:stretch>
        </p:blipFill>
        <p:spPr>
          <a:xfrm>
            <a:off x="1167115" y="363297"/>
            <a:ext cx="10219013" cy="6131406"/>
          </a:xfrm>
          <a:prstGeom prst="rect">
            <a:avLst/>
          </a:prstGeom>
        </p:spPr>
      </p:pic>
    </p:spTree>
    <p:extLst>
      <p:ext uri="{BB962C8B-B14F-4D97-AF65-F5344CB8AC3E}">
        <p14:creationId xmlns:p14="http://schemas.microsoft.com/office/powerpoint/2010/main" val="2062758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diagram of a diagram&#10;&#10;Description automatically generated">
            <a:extLst>
              <a:ext uri="{FF2B5EF4-FFF2-40B4-BE49-F238E27FC236}">
                <a16:creationId xmlns:a16="http://schemas.microsoft.com/office/drawing/2014/main" id="{96C7976D-963C-CAA5-341F-89746C82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03" y="378691"/>
            <a:ext cx="10143794" cy="6263793"/>
          </a:xfrm>
          <a:prstGeom prst="rect">
            <a:avLst/>
          </a:prstGeom>
        </p:spPr>
      </p:pic>
    </p:spTree>
    <p:extLst>
      <p:ext uri="{BB962C8B-B14F-4D97-AF65-F5344CB8AC3E}">
        <p14:creationId xmlns:p14="http://schemas.microsoft.com/office/powerpoint/2010/main" val="2273051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lstStyle/>
          <a:p>
            <a:r>
              <a:rPr lang="en-US" b="1" i="0" dirty="0">
                <a:solidFill>
                  <a:srgbClr val="242424"/>
                </a:solidFill>
                <a:effectLst/>
                <a:highlight>
                  <a:srgbClr val="FFFFFF"/>
                </a:highlight>
                <a:latin typeface="Times New Roman" panose="02020603050405020304" pitchFamily="18" charset="0"/>
                <a:cs typeface="Times New Roman" panose="02020603050405020304" pitchFamily="18" charset="0"/>
              </a:rPr>
              <a:t>Status and schedule for the remaining part</a:t>
            </a:r>
            <a:endParaRPr lang="en-IL"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7AAA7CB7-4EE6-9DC9-F5FA-148328483D05}"/>
              </a:ext>
            </a:extLst>
          </p:cNvPr>
          <p:cNvSpPr txBox="1">
            <a:spLocks/>
          </p:cNvSpPr>
          <p:nvPr/>
        </p:nvSpPr>
        <p:spPr>
          <a:xfrm>
            <a:off x="838200" y="1825625"/>
            <a:ext cx="10515600" cy="4351338"/>
          </a:xfrm>
          <a:prstGeom prst="rect">
            <a:avLst/>
          </a:prstGeom>
        </p:spPr>
        <p:txBody>
          <a:bodyPr>
            <a:normAutofit lnSpcReduction="10000"/>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latin typeface="Times New Roman" panose="02020603050405020304" pitchFamily="18" charset="0"/>
                <a:cs typeface="Times New Roman" panose="02020603050405020304" pitchFamily="18" charset="0"/>
              </a:rPr>
              <a:t>The following stages have been completed:</a:t>
            </a:r>
          </a:p>
          <a:p>
            <a:pPr>
              <a:buFont typeface="+mj-lt"/>
              <a:buAutoNum type="arabicPeriod"/>
            </a:pPr>
            <a:r>
              <a:rPr lang="en-US" dirty="0">
                <a:latin typeface="Times New Roman" panose="02020603050405020304" pitchFamily="18" charset="0"/>
                <a:cs typeface="Times New Roman" panose="02020603050405020304" pitchFamily="18" charset="0"/>
              </a:rPr>
              <a:t>Architectural and Logic Design</a:t>
            </a:r>
          </a:p>
          <a:p>
            <a:pPr>
              <a:buFont typeface="+mj-lt"/>
              <a:buAutoNum type="arabicPeriod"/>
            </a:pPr>
            <a:r>
              <a:rPr lang="en-US" dirty="0">
                <a:latin typeface="Times New Roman" panose="02020603050405020304" pitchFamily="18" charset="0"/>
                <a:cs typeface="Times New Roman" panose="02020603050405020304" pitchFamily="18" charset="0"/>
              </a:rPr>
              <a:t>HDL Implementation using Verilog</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b="1" u="sng" dirty="0">
                <a:latin typeface="Times New Roman" panose="02020603050405020304" pitchFamily="18" charset="0"/>
                <a:cs typeface="Times New Roman" panose="02020603050405020304" pitchFamily="18" charset="0"/>
              </a:rPr>
              <a:t>The remaining tasks are:</a:t>
            </a:r>
          </a:p>
          <a:p>
            <a:pPr>
              <a:buFont typeface="+mj-lt"/>
              <a:buAutoNum type="arabicPeriod" startAt="3"/>
            </a:pPr>
            <a:r>
              <a:rPr lang="en-US" dirty="0">
                <a:latin typeface="Times New Roman" panose="02020603050405020304" pitchFamily="18" charset="0"/>
                <a:cs typeface="Times New Roman" panose="02020603050405020304" pitchFamily="18" charset="0"/>
              </a:rPr>
              <a:t>Verification (to be completed by the last week of August)</a:t>
            </a:r>
          </a:p>
          <a:p>
            <a:pPr>
              <a:buFont typeface="+mj-lt"/>
              <a:buAutoNum type="arabicPeriod" startAt="3"/>
            </a:pPr>
            <a:r>
              <a:rPr lang="en-US" dirty="0">
                <a:latin typeface="Times New Roman" panose="02020603050405020304" pitchFamily="18" charset="0"/>
                <a:cs typeface="Times New Roman" panose="02020603050405020304" pitchFamily="18" charset="0"/>
              </a:rPr>
              <a:t>Synthesis (to be completed by the last week of September)</a:t>
            </a:r>
          </a:p>
          <a:p>
            <a:pPr>
              <a:buFont typeface="+mj-lt"/>
              <a:buAutoNum type="arabicPeriod" startAt="3"/>
            </a:pPr>
            <a:r>
              <a:rPr lang="en-US" dirty="0">
                <a:latin typeface="Times New Roman" panose="02020603050405020304" pitchFamily="18" charset="0"/>
                <a:cs typeface="Times New Roman" panose="02020603050405020304" pitchFamily="18" charset="0"/>
              </a:rPr>
              <a:t>Layout Design (to be completed by the first week of October)</a:t>
            </a:r>
          </a:p>
          <a:p>
            <a:pPr>
              <a:buFont typeface="+mj-lt"/>
              <a:buAutoNum type="arabicPeriod" startAt="3"/>
            </a:pPr>
            <a:r>
              <a:rPr lang="en-US" dirty="0">
                <a:latin typeface="Times New Roman" panose="02020603050405020304" pitchFamily="18" charset="0"/>
                <a:cs typeface="Times New Roman" panose="02020603050405020304" pitchFamily="18" charset="0"/>
              </a:rPr>
              <a:t>Final Report (to be completed by the third week of October)</a:t>
            </a:r>
          </a:p>
          <a:p>
            <a:pPr marL="0" indent="0">
              <a:buFont typeface="Arial" panose="020B0604020202020204" pitchFamily="34" charset="0"/>
              <a:buNone/>
            </a:pPr>
            <a:endParaRPr lang="en-IL" sz="2400" dirty="0">
              <a:latin typeface="Times New Roman" panose="02020603050405020304" pitchFamily="18" charset="0"/>
              <a:ea typeface="Times New Roman" panose="02020603050405020304" pitchFamily="18" charset="0"/>
            </a:endParaRPr>
          </a:p>
          <a:p>
            <a:pPr marL="0" indent="0">
              <a:buFont typeface="Arial" panose="020B0604020202020204" pitchFamily="34" charset="0"/>
              <a:buNone/>
            </a:pPr>
            <a:endParaRPr lang="en-IL" dirty="0"/>
          </a:p>
          <a:p>
            <a:pPr marL="0" indent="0">
              <a:buFont typeface="Arial" panose="020B0604020202020204" pitchFamily="34" charset="0"/>
              <a:buNone/>
            </a:pPr>
            <a:endParaRPr lang="en-IL" dirty="0"/>
          </a:p>
        </p:txBody>
      </p:sp>
    </p:spTree>
    <p:extLst>
      <p:ext uri="{BB962C8B-B14F-4D97-AF65-F5344CB8AC3E}">
        <p14:creationId xmlns:p14="http://schemas.microsoft.com/office/powerpoint/2010/main" val="161233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a:normAutofit/>
          </a:bodyPr>
          <a:lstStyle/>
          <a:p>
            <a:r>
              <a:rPr lang="en-US" b="1" dirty="0">
                <a:latin typeface="Times New Roman" panose="02020603050405020304" pitchFamily="18" charset="0"/>
                <a:cs typeface="Times New Roman" panose="02020603050405020304" pitchFamily="18" charset="0"/>
              </a:rPr>
              <a:t>Table of contents</a:t>
            </a:r>
          </a:p>
        </p:txBody>
      </p:sp>
      <p:sp>
        <p:nvSpPr>
          <p:cNvPr id="40" name="Oval 39" descr="Small circle">
            <a:extLst>
              <a:ext uri="{FF2B5EF4-FFF2-40B4-BE49-F238E27FC236}">
                <a16:creationId xmlns:a16="http://schemas.microsoft.com/office/drawing/2014/main" id="{0C3A28BB-9675-8648-9563-A663628F48F5}"/>
              </a:ext>
            </a:extLst>
          </p:cNvPr>
          <p:cNvSpPr>
            <a:spLocks noChangeAspect="1"/>
          </p:cNvSpPr>
          <p:nvPr/>
        </p:nvSpPr>
        <p:spPr bwMode="blackWhite">
          <a:xfrm>
            <a:off x="530197" y="1553465"/>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1">
            <a:extLst>
              <a:ext uri="{FF2B5EF4-FFF2-40B4-BE49-F238E27FC236}">
                <a16:creationId xmlns:a16="http://schemas.microsoft.com/office/drawing/2014/main" id="{516D502C-EEB8-7641-9141-D6049BAE3252}"/>
              </a:ext>
            </a:extLst>
          </p:cNvPr>
          <p:cNvSpPr txBox="1">
            <a:spLocks noChangeAspect="1"/>
          </p:cNvSpPr>
          <p:nvPr/>
        </p:nvSpPr>
        <p:spPr bwMode="blackWhite">
          <a:xfrm>
            <a:off x="457571" y="1569859"/>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1</a:t>
            </a:r>
          </a:p>
        </p:txBody>
      </p:sp>
      <p:sp>
        <p:nvSpPr>
          <p:cNvPr id="43" name="Oval 42" descr="Small circle">
            <a:extLst>
              <a:ext uri="{FF2B5EF4-FFF2-40B4-BE49-F238E27FC236}">
                <a16:creationId xmlns:a16="http://schemas.microsoft.com/office/drawing/2014/main" id="{E3BF4CBA-96D8-844A-846E-482C93C4A9BA}"/>
              </a:ext>
            </a:extLst>
          </p:cNvPr>
          <p:cNvSpPr>
            <a:spLocks noChangeAspect="1"/>
          </p:cNvSpPr>
          <p:nvPr/>
        </p:nvSpPr>
        <p:spPr bwMode="blackWhite">
          <a:xfrm>
            <a:off x="508867" y="2208115"/>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descr="Number 2">
            <a:extLst>
              <a:ext uri="{FF2B5EF4-FFF2-40B4-BE49-F238E27FC236}">
                <a16:creationId xmlns:a16="http://schemas.microsoft.com/office/drawing/2014/main" id="{4EE65486-1766-B74A-9043-DE141DDF4363}"/>
              </a:ext>
            </a:extLst>
          </p:cNvPr>
          <p:cNvSpPr txBox="1">
            <a:spLocks noChangeAspect="1"/>
          </p:cNvSpPr>
          <p:nvPr/>
        </p:nvSpPr>
        <p:spPr bwMode="blackWhite">
          <a:xfrm>
            <a:off x="474254" y="2215153"/>
            <a:ext cx="493917"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2</a:t>
            </a:r>
          </a:p>
        </p:txBody>
      </p:sp>
      <p:sp>
        <p:nvSpPr>
          <p:cNvPr id="45" name="Oval 44" descr="Small circle">
            <a:extLst>
              <a:ext uri="{FF2B5EF4-FFF2-40B4-BE49-F238E27FC236}">
                <a16:creationId xmlns:a16="http://schemas.microsoft.com/office/drawing/2014/main" id="{7BB2B4E3-317E-FC4B-B166-28E804B11BF6}"/>
              </a:ext>
            </a:extLst>
          </p:cNvPr>
          <p:cNvSpPr>
            <a:spLocks noChangeAspect="1"/>
          </p:cNvSpPr>
          <p:nvPr/>
        </p:nvSpPr>
        <p:spPr bwMode="blackWhite">
          <a:xfrm>
            <a:off x="529636" y="2824038"/>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descr="Number 3">
            <a:extLst>
              <a:ext uri="{FF2B5EF4-FFF2-40B4-BE49-F238E27FC236}">
                <a16:creationId xmlns:a16="http://schemas.microsoft.com/office/drawing/2014/main" id="{04248951-1086-2B45-ACBA-B055B8A9B128}"/>
              </a:ext>
            </a:extLst>
          </p:cNvPr>
          <p:cNvSpPr txBox="1">
            <a:spLocks noChangeAspect="1"/>
          </p:cNvSpPr>
          <p:nvPr/>
        </p:nvSpPr>
        <p:spPr bwMode="blackWhite">
          <a:xfrm>
            <a:off x="463087" y="2847974"/>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3</a:t>
            </a:r>
          </a:p>
        </p:txBody>
      </p:sp>
      <p:sp>
        <p:nvSpPr>
          <p:cNvPr id="48" name="Oval 47" descr="Small circle">
            <a:extLst>
              <a:ext uri="{FF2B5EF4-FFF2-40B4-BE49-F238E27FC236}">
                <a16:creationId xmlns:a16="http://schemas.microsoft.com/office/drawing/2014/main" id="{F1C23E2A-8D82-9F46-B7C2-83771AA0906F}"/>
              </a:ext>
            </a:extLst>
          </p:cNvPr>
          <p:cNvSpPr>
            <a:spLocks noChangeAspect="1"/>
          </p:cNvSpPr>
          <p:nvPr/>
        </p:nvSpPr>
        <p:spPr bwMode="blackWhite">
          <a:xfrm>
            <a:off x="529220" y="3444671"/>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descr="Number 4">
            <a:extLst>
              <a:ext uri="{FF2B5EF4-FFF2-40B4-BE49-F238E27FC236}">
                <a16:creationId xmlns:a16="http://schemas.microsoft.com/office/drawing/2014/main" id="{985448E7-EE20-F14F-97AC-EA8BFD8FBA7F}"/>
              </a:ext>
            </a:extLst>
          </p:cNvPr>
          <p:cNvSpPr txBox="1">
            <a:spLocks noChangeAspect="1"/>
          </p:cNvSpPr>
          <p:nvPr/>
        </p:nvSpPr>
        <p:spPr bwMode="blackWhite">
          <a:xfrm>
            <a:off x="457571" y="3464924"/>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4</a:t>
            </a:r>
          </a:p>
        </p:txBody>
      </p:sp>
      <p:sp>
        <p:nvSpPr>
          <p:cNvPr id="51" name="Content Placeholder 7">
            <a:extLst>
              <a:ext uri="{FF2B5EF4-FFF2-40B4-BE49-F238E27FC236}">
                <a16:creationId xmlns:a16="http://schemas.microsoft.com/office/drawing/2014/main" id="{A6D40621-9F60-B248-A84C-7DCBF898D4DB}"/>
              </a:ext>
            </a:extLst>
          </p:cNvPr>
          <p:cNvSpPr txBox="1">
            <a:spLocks/>
          </p:cNvSpPr>
          <p:nvPr/>
        </p:nvSpPr>
        <p:spPr>
          <a:xfrm>
            <a:off x="1039854" y="1509611"/>
            <a:ext cx="4380515" cy="4936251"/>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sz="2400" b="0" i="0" u="none" strike="noStrike" kern="1200" baseline="0" dirty="0">
                <a:solidFill>
                  <a:srgbClr val="242424"/>
                </a:solidFill>
                <a:highlight>
                  <a:srgbClr val="FFFFFF"/>
                </a:highlight>
                <a:latin typeface="Times New Roman" panose="02020603050405020304" pitchFamily="18" charset="0"/>
                <a:cs typeface="Times New Roman" panose="02020603050405020304" pitchFamily="18" charset="0"/>
              </a:rPr>
              <a:t>Background</a:t>
            </a:r>
          </a:p>
          <a:p>
            <a:pPr marL="0" indent="0">
              <a:spcAft>
                <a:spcPts val="1200"/>
              </a:spcAft>
              <a:buNone/>
            </a:pPr>
            <a:r>
              <a:rPr lang="en-US" sz="2400" b="0" i="0" u="none" strike="noStrike" kern="1200" baseline="0" dirty="0">
                <a:solidFill>
                  <a:srgbClr val="242424"/>
                </a:solidFill>
                <a:highlight>
                  <a:srgbClr val="FFFFFF"/>
                </a:highlight>
                <a:latin typeface="Times New Roman" panose="02020603050405020304" pitchFamily="18" charset="0"/>
                <a:cs typeface="Times New Roman" panose="02020603050405020304" pitchFamily="18" charset="0"/>
              </a:rPr>
              <a:t>Project definition and goals</a:t>
            </a:r>
            <a:endParaRPr lang="en-IL" sz="2400" b="0" i="0" u="none" strike="noStrike" kern="1200" baseline="0"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spcAft>
                <a:spcPts val="1200"/>
              </a:spcAft>
              <a:buNone/>
            </a:pPr>
            <a:r>
              <a:rPr lang="en-US" sz="2400" b="0" i="0" u="none" strike="noStrike" kern="1200" baseline="0" dirty="0">
                <a:solidFill>
                  <a:srgbClr val="242424"/>
                </a:solidFill>
                <a:highlight>
                  <a:srgbClr val="FFFFFF"/>
                </a:highlight>
                <a:latin typeface="Times New Roman" panose="02020603050405020304" pitchFamily="18" charset="0"/>
                <a:cs typeface="Times New Roman" panose="02020603050405020304" pitchFamily="18" charset="0"/>
              </a:rPr>
              <a:t> Alternative solution 1</a:t>
            </a:r>
            <a:endParaRPr lang="en-IL" sz="2400" b="0" i="0" u="none" strike="noStrike" kern="1200" baseline="0"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spcAft>
                <a:spcPts val="1200"/>
              </a:spcAft>
              <a:buNone/>
            </a:pPr>
            <a:r>
              <a:rPr lang="en-US" sz="2400" b="0" i="0" u="none" strike="noStrike" kern="1200" baseline="0" dirty="0">
                <a:solidFill>
                  <a:srgbClr val="242424"/>
                </a:solidFill>
                <a:highlight>
                  <a:srgbClr val="FFFFFF"/>
                </a:highlight>
                <a:latin typeface="Times New Roman" panose="02020603050405020304" pitchFamily="18" charset="0"/>
                <a:cs typeface="Times New Roman" panose="02020603050405020304" pitchFamily="18" charset="0"/>
              </a:rPr>
              <a:t> Alternative solution 2</a:t>
            </a:r>
            <a:endParaRPr lang="en-IL" sz="2400" b="0" i="0" u="none" strike="noStrike" kern="1200" baseline="0"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spcAft>
                <a:spcPts val="1200"/>
              </a:spcAft>
              <a:buNone/>
            </a:pPr>
            <a:r>
              <a:rPr lang="en-US" sz="2400" b="0" i="0" u="none" strike="noStrike" kern="1200" baseline="0" dirty="0">
                <a:solidFill>
                  <a:srgbClr val="242424"/>
                </a:solidFill>
                <a:highlight>
                  <a:srgbClr val="FFFFFF"/>
                </a:highlight>
                <a:latin typeface="Times New Roman" panose="02020603050405020304" pitchFamily="18" charset="0"/>
                <a:cs typeface="Times New Roman" panose="02020603050405020304" pitchFamily="18" charset="0"/>
              </a:rPr>
              <a:t>Architectural design of the selected solution</a:t>
            </a:r>
            <a:endParaRPr lang="en-IL" sz="2400" b="0" i="0" u="none" strike="noStrike" kern="1200" baseline="0"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spcAft>
                <a:spcPts val="1200"/>
              </a:spcAft>
              <a:buNone/>
            </a:pPr>
            <a:r>
              <a:rPr lang="en-US" sz="2400" b="0" i="0" u="none" strike="noStrike" kern="1200" baseline="0" dirty="0">
                <a:solidFill>
                  <a:srgbClr val="242424"/>
                </a:solidFill>
                <a:highlight>
                  <a:srgbClr val="FFFFFF"/>
                </a:highlight>
                <a:latin typeface="Times New Roman" panose="02020603050405020304" pitchFamily="18" charset="0"/>
                <a:cs typeface="Times New Roman" panose="02020603050405020304" pitchFamily="18" charset="0"/>
              </a:rPr>
              <a:t>Status and schedule for the remaining part</a:t>
            </a:r>
            <a:endParaRPr lang="en-IL" sz="2400" b="0" i="0" u="none" strike="noStrike" kern="1200" baseline="0" dirty="0">
              <a:solidFill>
                <a:srgbClr val="000000"/>
              </a:solidFill>
              <a:highlight>
                <a:srgbClr val="FFFFFF"/>
              </a:highlight>
              <a:latin typeface="Times New Roman" panose="02020603050405020304" pitchFamily="18" charset="0"/>
              <a:cs typeface="Times New Roman" panose="02020603050405020304" pitchFamily="18" charset="0"/>
            </a:endParaRPr>
          </a:p>
          <a:p>
            <a:pPr marL="0" indent="0">
              <a:spcAft>
                <a:spcPts val="1200"/>
              </a:spcAft>
              <a:buNone/>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Oval 3" descr="Small circle">
            <a:extLst>
              <a:ext uri="{FF2B5EF4-FFF2-40B4-BE49-F238E27FC236}">
                <a16:creationId xmlns:a16="http://schemas.microsoft.com/office/drawing/2014/main" id="{2A59F6FF-90DB-7106-DCCF-1A6130BE59F7}"/>
              </a:ext>
            </a:extLst>
          </p:cNvPr>
          <p:cNvSpPr>
            <a:spLocks noChangeAspect="1"/>
          </p:cNvSpPr>
          <p:nvPr/>
        </p:nvSpPr>
        <p:spPr bwMode="blackWhite">
          <a:xfrm>
            <a:off x="529220" y="4123802"/>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descr="Number 4">
            <a:extLst>
              <a:ext uri="{FF2B5EF4-FFF2-40B4-BE49-F238E27FC236}">
                <a16:creationId xmlns:a16="http://schemas.microsoft.com/office/drawing/2014/main" id="{4D6C2A74-3951-4924-CD03-0668AAAD6539}"/>
              </a:ext>
            </a:extLst>
          </p:cNvPr>
          <p:cNvSpPr txBox="1">
            <a:spLocks noChangeAspect="1"/>
          </p:cNvSpPr>
          <p:nvPr/>
        </p:nvSpPr>
        <p:spPr bwMode="blackWhite">
          <a:xfrm>
            <a:off x="457571" y="4144055"/>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5</a:t>
            </a:r>
          </a:p>
        </p:txBody>
      </p:sp>
      <p:sp>
        <p:nvSpPr>
          <p:cNvPr id="6" name="Oval 5" descr="Small circle">
            <a:extLst>
              <a:ext uri="{FF2B5EF4-FFF2-40B4-BE49-F238E27FC236}">
                <a16:creationId xmlns:a16="http://schemas.microsoft.com/office/drawing/2014/main" id="{B129D3B8-C32A-FBAA-A43B-C824382896C8}"/>
              </a:ext>
            </a:extLst>
          </p:cNvPr>
          <p:cNvSpPr>
            <a:spLocks noChangeAspect="1"/>
          </p:cNvSpPr>
          <p:nvPr/>
        </p:nvSpPr>
        <p:spPr bwMode="blackWhite">
          <a:xfrm>
            <a:off x="534736" y="5083222"/>
            <a:ext cx="409838" cy="409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descr="Number 4">
            <a:extLst>
              <a:ext uri="{FF2B5EF4-FFF2-40B4-BE49-F238E27FC236}">
                <a16:creationId xmlns:a16="http://schemas.microsoft.com/office/drawing/2014/main" id="{BDF61ED2-B385-16E3-98D8-BB7520898DED}"/>
              </a:ext>
            </a:extLst>
          </p:cNvPr>
          <p:cNvSpPr txBox="1">
            <a:spLocks noChangeAspect="1"/>
          </p:cNvSpPr>
          <p:nvPr/>
        </p:nvSpPr>
        <p:spPr bwMode="blackWhite">
          <a:xfrm>
            <a:off x="463087" y="5103475"/>
            <a:ext cx="558179" cy="369332"/>
          </a:xfrm>
          <a:prstGeom prst="rect">
            <a:avLst/>
          </a:prstGeom>
          <a:noFill/>
        </p:spPr>
        <p:txBody>
          <a:bodyPr wrap="square" rtlCol="0">
            <a:spAutoFit/>
          </a:bodyPr>
          <a:lstStyle/>
          <a:p>
            <a:pPr algn="ctr"/>
            <a:r>
              <a:rPr lang="en-US" dirty="0">
                <a:solidFill>
                  <a:schemeClr val="bg1"/>
                </a:solidFill>
                <a:cs typeface="Segoe UI Semibold" panose="020B0702040204020203" pitchFamily="34" charset="0"/>
              </a:rPr>
              <a:t>6</a:t>
            </a:r>
          </a:p>
        </p:txBody>
      </p:sp>
    </p:spTree>
    <p:extLst>
      <p:ext uri="{BB962C8B-B14F-4D97-AF65-F5344CB8AC3E}">
        <p14:creationId xmlns:p14="http://schemas.microsoft.com/office/powerpoint/2010/main" val="405221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lstStyle/>
          <a:p>
            <a:r>
              <a:rPr lang="en-US" b="1" i="0" dirty="0">
                <a:solidFill>
                  <a:srgbClr val="242424"/>
                </a:solidFill>
                <a:effectLst/>
                <a:highlight>
                  <a:srgbClr val="FFFFFF"/>
                </a:highlight>
                <a:latin typeface="Times New Roman" panose="02020603050405020304" pitchFamily="18" charset="0"/>
                <a:cs typeface="Times New Roman" panose="02020603050405020304" pitchFamily="18" charset="0"/>
              </a:rPr>
              <a:t>Background</a:t>
            </a:r>
            <a:endParaRPr lang="en-US"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FF1DCD6A-83A6-CC16-37F0-0020094F0E4D}"/>
              </a:ext>
            </a:extLst>
          </p:cNvPr>
          <p:cNvSpPr txBox="1">
            <a:spLocks/>
          </p:cNvSpPr>
          <p:nvPr/>
        </p:nvSpPr>
        <p:spPr>
          <a:xfrm>
            <a:off x="544285" y="1406344"/>
            <a:ext cx="11103429" cy="4351338"/>
          </a:xfrm>
          <a:prstGeom prst="rect">
            <a:avLst/>
          </a:prstGeom>
        </p:spPr>
        <p:txBody>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L" sz="2400" dirty="0">
                <a:effectLst/>
                <a:latin typeface="Times New Roman" panose="02020603050405020304" pitchFamily="18" charset="0"/>
                <a:ea typeface="Times New Roman" panose="02020603050405020304" pitchFamily="18" charset="0"/>
              </a:rPr>
              <a:t>Tower Semiconductors produces CMOS image sensors that capture light using an array of pixels. The intensity of light at each pixel is converted from an analog voltage to a 12-bit digital signal via an analog-to-digital converter (ADC) and then organized into frames. Each frame comprises a matrix of 24x1290 pixels, with each pixel connected to an ADC. The ADC has an analog section linked to the pixel array and a digital section that calculates the 12-bit digital output for each pixel.</a:t>
            </a:r>
          </a:p>
          <a:p>
            <a:pPr marL="0" indent="0">
              <a:buNone/>
            </a:pPr>
            <a:endParaRPr lang="en-IL" sz="2400" dirty="0">
              <a:latin typeface="Times New Roman" panose="02020603050405020304" pitchFamily="18" charset="0"/>
              <a:ea typeface="Times New Roman" panose="02020603050405020304" pitchFamily="18" charset="0"/>
            </a:endParaRPr>
          </a:p>
          <a:p>
            <a:pPr marL="0" indent="0">
              <a:buNone/>
            </a:pPr>
            <a:endParaRPr lang="en-IL" sz="2400" dirty="0">
              <a:effectLst/>
              <a:latin typeface="Times New Roman" panose="02020603050405020304" pitchFamily="18" charset="0"/>
              <a:ea typeface="Times New Roman" panose="02020603050405020304" pitchFamily="18" charset="0"/>
            </a:endParaRPr>
          </a:p>
          <a:p>
            <a:pPr marL="0" indent="0">
              <a:buNone/>
            </a:pPr>
            <a:endParaRPr lang="en-IL" sz="2400" dirty="0">
              <a:latin typeface="Times New Roman" panose="02020603050405020304" pitchFamily="18" charset="0"/>
              <a:ea typeface="Times New Roman" panose="02020603050405020304" pitchFamily="18" charset="0"/>
            </a:endParaRPr>
          </a:p>
          <a:p>
            <a:pPr marL="0" indent="0">
              <a:buNone/>
            </a:pPr>
            <a:endParaRPr lang="en-IL" sz="2400" dirty="0">
              <a:effectLst/>
              <a:latin typeface="Times New Roman" panose="02020603050405020304" pitchFamily="18" charset="0"/>
              <a:ea typeface="Times New Roman" panose="02020603050405020304" pitchFamily="18" charset="0"/>
            </a:endParaRPr>
          </a:p>
          <a:p>
            <a:pPr marL="0" indent="0">
              <a:buNone/>
            </a:pPr>
            <a:endParaRPr lang="en-IL" sz="2400" dirty="0">
              <a:latin typeface="Times New Roman" panose="02020603050405020304" pitchFamily="18" charset="0"/>
              <a:ea typeface="Times New Roman" panose="02020603050405020304" pitchFamily="18" charset="0"/>
            </a:endParaRPr>
          </a:p>
          <a:p>
            <a:pPr marL="0" indent="0">
              <a:buNone/>
            </a:pPr>
            <a:endParaRPr lang="en-IL" sz="2400" dirty="0">
              <a:effectLst/>
              <a:latin typeface="Times New Roman" panose="02020603050405020304" pitchFamily="18" charset="0"/>
              <a:ea typeface="Times New Roman" panose="02020603050405020304" pitchFamily="18" charset="0"/>
            </a:endParaRPr>
          </a:p>
          <a:p>
            <a:pPr marL="0" indent="0">
              <a:buNone/>
            </a:pPr>
            <a:endParaRPr lang="en-IL" sz="2400" dirty="0">
              <a:effectLst/>
              <a:latin typeface="Times New Roman" panose="02020603050405020304" pitchFamily="18" charset="0"/>
              <a:ea typeface="Times New Roman" panose="02020603050405020304" pitchFamily="18" charset="0"/>
            </a:endParaRPr>
          </a:p>
          <a:p>
            <a:pPr marL="0" indent="0">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65F0950-465D-90FF-A915-CCCF08538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654" y="3582013"/>
            <a:ext cx="4943377" cy="2710409"/>
          </a:xfrm>
          <a:prstGeom prst="rect">
            <a:avLst/>
          </a:prstGeom>
        </p:spPr>
      </p:pic>
    </p:spTree>
    <p:extLst>
      <p:ext uri="{BB962C8B-B14F-4D97-AF65-F5344CB8AC3E}">
        <p14:creationId xmlns:p14="http://schemas.microsoft.com/office/powerpoint/2010/main" val="4244414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6ABC5B-C45D-DFEA-7E76-16975F45D356}"/>
              </a:ext>
            </a:extLst>
          </p:cNvPr>
          <p:cNvSpPr>
            <a:spLocks noGrp="1"/>
          </p:cNvSpPr>
          <p:nvPr>
            <p:ph sz="quarter" idx="10"/>
          </p:nvPr>
        </p:nvSpPr>
        <p:spPr>
          <a:xfrm>
            <a:off x="444499" y="1460499"/>
            <a:ext cx="10118397" cy="5161018"/>
          </a:xfrm>
        </p:spPr>
        <p:txBody>
          <a:bodyPr>
            <a:noAutofit/>
          </a:bodyPr>
          <a:lstStyle/>
          <a:p>
            <a:pPr marL="0" indent="0">
              <a:buNone/>
            </a:pPr>
            <a:r>
              <a:rPr lang="en-IL" sz="24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Every pixel is connected to a comparator that compares the pixel voltage to a voltage ramp. When the threshold voltage is reached, the digital part of the ADC samples the output of the pattern generator, using the current count value as the 12-bit digital output for the pixel</a:t>
            </a:r>
            <a:r>
              <a:rPr lang="en-IL" sz="2400" dirty="0">
                <a:solidFill>
                  <a:schemeClr val="tx1"/>
                </a:solidFill>
                <a:latin typeface="Times New Roman" panose="02020603050405020304" pitchFamily="18" charset="0"/>
                <a:ea typeface="Aptos" panose="020B0004020202020204" pitchFamily="34" charset="0"/>
                <a:cs typeface="Times New Roman" panose="02020603050405020304" pitchFamily="18" charset="0"/>
              </a:rPr>
              <a:t>.</a:t>
            </a:r>
          </a:p>
          <a:p>
            <a:pPr marL="0" indent="0">
              <a:buNone/>
            </a:pPr>
            <a:endParaRPr lang="en-IL"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L"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L"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2400" kern="100" dirty="0">
              <a:solidFill>
                <a:schemeClr val="tx1"/>
              </a:solidFill>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US"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The goal of this project is to design Pattern Generator block of the camera's analog-to-digital converter.</a:t>
            </a:r>
            <a:endParaRPr lang="en-IL" sz="24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IL" sz="2400" dirty="0">
              <a:solidFill>
                <a:schemeClr val="tx1"/>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6E47864-6783-0714-3FE9-BB0D8EA0A265}"/>
              </a:ext>
            </a:extLst>
          </p:cNvPr>
          <p:cNvSpPr>
            <a:spLocks noGrp="1"/>
          </p:cNvSpPr>
          <p:nvPr>
            <p:ph type="title"/>
          </p:nvPr>
        </p:nvSpPr>
        <p:spPr/>
        <p:txBody>
          <a:bodyPr/>
          <a:lstStyle/>
          <a:p>
            <a:r>
              <a:rPr lang="en-US" b="1" i="0" dirty="0">
                <a:solidFill>
                  <a:srgbClr val="242424"/>
                </a:solidFill>
                <a:effectLst/>
                <a:highlight>
                  <a:srgbClr val="FFFFFF"/>
                </a:highlight>
                <a:latin typeface="Times New Roman" panose="02020603050405020304" pitchFamily="18" charset="0"/>
                <a:cs typeface="Times New Roman" panose="02020603050405020304" pitchFamily="18" charset="0"/>
              </a:rPr>
              <a:t>Background</a:t>
            </a:r>
            <a:endParaRPr lang="en-IL"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B351257-43CF-169F-8745-09EE98620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890" y="3050164"/>
            <a:ext cx="5593036" cy="2514600"/>
          </a:xfrm>
          <a:prstGeom prst="rect">
            <a:avLst/>
          </a:prstGeom>
        </p:spPr>
      </p:pic>
    </p:spTree>
    <p:extLst>
      <p:ext uri="{BB962C8B-B14F-4D97-AF65-F5344CB8AC3E}">
        <p14:creationId xmlns:p14="http://schemas.microsoft.com/office/powerpoint/2010/main" val="866429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lstStyle/>
          <a:p>
            <a:r>
              <a:rPr lang="en-US" b="1" dirty="0">
                <a:solidFill>
                  <a:srgbClr val="242424"/>
                </a:solidFill>
                <a:highlight>
                  <a:srgbClr val="FFFFFF"/>
                </a:highlight>
                <a:latin typeface="Times New Roman" panose="02020603050405020304" pitchFamily="18" charset="0"/>
                <a:cs typeface="Times New Roman" panose="02020603050405020304" pitchFamily="18" charset="0"/>
              </a:rPr>
              <a:t>Project definition and goals</a:t>
            </a:r>
            <a:endParaRPr lang="en-IL"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0624C3-0C29-6EC4-C48D-111420B2D330}"/>
              </a:ext>
            </a:extLst>
          </p:cNvPr>
          <p:cNvSpPr txBox="1">
            <a:spLocks/>
          </p:cNvSpPr>
          <p:nvPr/>
        </p:nvSpPr>
        <p:spPr>
          <a:xfrm>
            <a:off x="620485" y="1792061"/>
            <a:ext cx="10515600" cy="4351338"/>
          </a:xfrm>
          <a:prstGeom prst="rect">
            <a:avLst/>
          </a:prstGeom>
        </p:spPr>
        <p:txBody>
          <a:bodyPr>
            <a:noAutofit/>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The digital part of the A/D converter has two modes of operation:</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Regular mode</a:t>
            </a:r>
            <a:r>
              <a:rPr lang="en-US" dirty="0">
                <a:latin typeface="Times New Roman" panose="02020603050405020304" pitchFamily="18" charset="0"/>
                <a:cs typeface="Times New Roman" panose="02020603050405020304" pitchFamily="18" charset="0"/>
              </a:rPr>
              <a:t>, when the module receives the first sync signal, it begins counting in Gray code to minimize errors. The count restarts with each subsequent sync signal and continues until the 24th sync signal, indicating the end of the frame.</a:t>
            </a:r>
          </a:p>
          <a:p>
            <a:pPr marL="0" indent="0">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C4EB090-71D7-8286-8117-460C92AFB305}"/>
              </a:ext>
            </a:extLst>
          </p:cNvPr>
          <p:cNvPicPr>
            <a:picLocks noChangeAspect="1"/>
          </p:cNvPicPr>
          <p:nvPr/>
        </p:nvPicPr>
        <p:blipFill>
          <a:blip r:embed="rId2"/>
          <a:stretch>
            <a:fillRect/>
          </a:stretch>
        </p:blipFill>
        <p:spPr>
          <a:xfrm>
            <a:off x="1355834" y="4479699"/>
            <a:ext cx="8863617" cy="1739900"/>
          </a:xfrm>
          <a:prstGeom prst="rect">
            <a:avLst/>
          </a:prstGeom>
        </p:spPr>
      </p:pic>
    </p:spTree>
    <p:extLst>
      <p:ext uri="{BB962C8B-B14F-4D97-AF65-F5344CB8AC3E}">
        <p14:creationId xmlns:p14="http://schemas.microsoft.com/office/powerpoint/2010/main" val="320193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lstStyle/>
          <a:p>
            <a:r>
              <a:rPr lang="en-US" b="1" dirty="0">
                <a:solidFill>
                  <a:srgbClr val="242424"/>
                </a:solidFill>
                <a:highlight>
                  <a:srgbClr val="FFFFFF"/>
                </a:highlight>
                <a:latin typeface="Times New Roman" panose="02020603050405020304" pitchFamily="18" charset="0"/>
                <a:cs typeface="Times New Roman" panose="02020603050405020304" pitchFamily="18" charset="0"/>
              </a:rPr>
              <a:t>Project definition and goals</a:t>
            </a:r>
            <a:endParaRPr lang="en-IL"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0D4FD17-A19F-46B9-DB17-9DE6D93DD07E}"/>
              </a:ext>
            </a:extLst>
          </p:cNvPr>
          <p:cNvSpPr txBox="1">
            <a:spLocks/>
          </p:cNvSpPr>
          <p:nvPr/>
        </p:nvSpPr>
        <p:spPr>
          <a:xfrm>
            <a:off x="838200" y="1368424"/>
            <a:ext cx="10515600" cy="4816715"/>
          </a:xfrm>
          <a:prstGeom prst="rect">
            <a:avLst/>
          </a:prstGeom>
        </p:spPr>
        <p:txBody>
          <a:bodyPr>
            <a:normAutofit fontScale="92500" lnSpcReduction="10000"/>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Test mode</a:t>
            </a:r>
            <a:r>
              <a:rPr lang="en-US" dirty="0">
                <a:latin typeface="Times New Roman" panose="02020603050405020304" pitchFamily="18" charset="0"/>
                <a:cs typeface="Times New Roman" panose="02020603050405020304" pitchFamily="18" charset="0"/>
              </a:rPr>
              <a:t>, the unit bypasses the pixel array and generates synthetic configurable values as outputs. The camera output includes:</a:t>
            </a:r>
          </a:p>
          <a:p>
            <a:r>
              <a:rPr lang="en-US" dirty="0">
                <a:latin typeface="Times New Roman" panose="02020603050405020304" pitchFamily="18" charset="0"/>
                <a:cs typeface="Times New Roman" panose="02020603050405020304" pitchFamily="18" charset="0"/>
              </a:rPr>
              <a:t>A constant value provided by the user.</a:t>
            </a:r>
          </a:p>
          <a:p>
            <a:r>
              <a:rPr lang="en-US" dirty="0">
                <a:latin typeface="Times New Roman" panose="02020603050405020304" pitchFamily="18" charset="0"/>
                <a:cs typeface="Times New Roman" panose="02020603050405020304" pitchFamily="18" charset="0"/>
              </a:rPr>
              <a:t>A checkerboard pattern, configurable as a 1x1 or 2x2 grid, with either a white or black start.</a:t>
            </a:r>
          </a:p>
          <a:p>
            <a:r>
              <a:rPr lang="en-US" dirty="0">
                <a:latin typeface="Times New Roman" panose="02020603050405020304" pitchFamily="18" charset="0"/>
                <a:cs typeface="Times New Roman" panose="02020603050405020304" pitchFamily="18" charset="0"/>
              </a:rPr>
              <a:t>A matrix pattern with column increments of 0, 1, 4, or 8 and row increments of 0, 1, 16, or 1290.</a:t>
            </a:r>
          </a:p>
          <a:p>
            <a:pPr marL="0" indent="0">
              <a:buNone/>
            </a:pPr>
            <a:r>
              <a:rPr lang="en-US" dirty="0">
                <a:latin typeface="Times New Roman" panose="02020603050405020304" pitchFamily="18" charset="0"/>
                <a:cs typeface="Times New Roman" panose="02020603050405020304" pitchFamily="18" charset="0"/>
              </a:rPr>
              <a:t>In regular mode the count has 4096 values and in test mode the count has 1290 values.</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The project aims to deliver optimal real-time performance while minimizing power consumption and area.</a:t>
            </a:r>
          </a:p>
        </p:txBody>
      </p:sp>
    </p:spTree>
    <p:extLst>
      <p:ext uri="{BB962C8B-B14F-4D97-AF65-F5344CB8AC3E}">
        <p14:creationId xmlns:p14="http://schemas.microsoft.com/office/powerpoint/2010/main" val="2106687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lstStyle/>
          <a:p>
            <a:r>
              <a:rPr lang="en-US" b="1" i="0" dirty="0">
                <a:solidFill>
                  <a:srgbClr val="242424"/>
                </a:solidFill>
                <a:effectLst/>
                <a:highlight>
                  <a:srgbClr val="FFFFFF"/>
                </a:highlight>
                <a:latin typeface="Times New Roman" panose="02020603050405020304" pitchFamily="18" charset="0"/>
                <a:cs typeface="Times New Roman" panose="02020603050405020304" pitchFamily="18" charset="0"/>
              </a:rPr>
              <a:t> Alternative solution 1</a:t>
            </a:r>
            <a:endParaRPr lang="en-IL"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30AA2ACB-F4AD-4477-46F7-A185BB9273FF}"/>
              </a:ext>
            </a:extLst>
          </p:cNvPr>
          <p:cNvSpPr txBox="1">
            <a:spLocks/>
          </p:cNvSpPr>
          <p:nvPr/>
        </p:nvSpPr>
        <p:spPr>
          <a:xfrm>
            <a:off x="838200" y="1825625"/>
            <a:ext cx="10515600" cy="4351338"/>
          </a:xfrm>
          <a:prstGeom prst="rect">
            <a:avLst/>
          </a:prstGeom>
        </p:spPr>
        <p:txBody>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latin typeface="Times New Roman" panose="02020603050405020304" pitchFamily="18" charset="0"/>
                <a:cs typeface="Times New Roman" panose="02020603050405020304" pitchFamily="18" charset="0"/>
              </a:rPr>
              <a:t>Initial approach:</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We implemented independent modules for each work and test mode, with the control block determining which module to use.</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b="1" u="sng" dirty="0">
                <a:latin typeface="Times New Roman" panose="02020603050405020304" pitchFamily="18" charset="0"/>
                <a:cs typeface="Times New Roman" panose="02020603050405020304" pitchFamily="18" charset="0"/>
              </a:rPr>
              <a:t>Problems with the solution:</a:t>
            </a:r>
          </a:p>
          <a:p>
            <a:pPr marL="0" indent="0">
              <a:buNone/>
            </a:pPr>
            <a:r>
              <a:rPr lang="en-US" dirty="0">
                <a:latin typeface="Times New Roman" panose="02020603050405020304" pitchFamily="18" charset="0"/>
                <a:cs typeface="Times New Roman" panose="02020603050405020304" pitchFamily="18" charset="0"/>
              </a:rPr>
              <a:t>Significant duplication, as each module required identical components, such as individual counters. This resulted in unnecessary waste and complexity, causing inefficiency and redundancy.</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174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8895B1-AD85-E9F4-C261-A9B9A78ED2B2}"/>
              </a:ext>
            </a:extLst>
          </p:cNvPr>
          <p:cNvSpPr/>
          <p:nvPr/>
        </p:nvSpPr>
        <p:spPr>
          <a:xfrm>
            <a:off x="5334006" y="4942114"/>
            <a:ext cx="1707410" cy="11457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5" name="Manual Operation 4">
            <a:extLst>
              <a:ext uri="{FF2B5EF4-FFF2-40B4-BE49-F238E27FC236}">
                <a16:creationId xmlns:a16="http://schemas.microsoft.com/office/drawing/2014/main" id="{178ECC54-CB93-A7EF-4B11-B7FA58769043}"/>
              </a:ext>
            </a:extLst>
          </p:cNvPr>
          <p:cNvSpPr/>
          <p:nvPr/>
        </p:nvSpPr>
        <p:spPr>
          <a:xfrm rot="16200000">
            <a:off x="7032183" y="3028947"/>
            <a:ext cx="3663042" cy="800103"/>
          </a:xfrm>
          <a:prstGeom prst="flowChartManualOperat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Rectangle 8">
            <a:extLst>
              <a:ext uri="{FF2B5EF4-FFF2-40B4-BE49-F238E27FC236}">
                <a16:creationId xmlns:a16="http://schemas.microsoft.com/office/drawing/2014/main" id="{BEAE407E-DC5C-F019-C695-AA8CDC10D0FF}"/>
              </a:ext>
            </a:extLst>
          </p:cNvPr>
          <p:cNvSpPr/>
          <p:nvPr/>
        </p:nvSpPr>
        <p:spPr>
          <a:xfrm>
            <a:off x="5334005" y="688519"/>
            <a:ext cx="1707411" cy="11457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0" name="Rectangle 9">
            <a:extLst>
              <a:ext uri="{FF2B5EF4-FFF2-40B4-BE49-F238E27FC236}">
                <a16:creationId xmlns:a16="http://schemas.microsoft.com/office/drawing/2014/main" id="{24388845-7B6B-2432-1F2D-BFC4793187CF}"/>
              </a:ext>
            </a:extLst>
          </p:cNvPr>
          <p:cNvSpPr/>
          <p:nvPr/>
        </p:nvSpPr>
        <p:spPr>
          <a:xfrm>
            <a:off x="5334006" y="2106384"/>
            <a:ext cx="1707411" cy="11457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1" name="Rectangle 10">
            <a:extLst>
              <a:ext uri="{FF2B5EF4-FFF2-40B4-BE49-F238E27FC236}">
                <a16:creationId xmlns:a16="http://schemas.microsoft.com/office/drawing/2014/main" id="{8709E764-F323-76B1-6A15-30AFF67AB6EF}"/>
              </a:ext>
            </a:extLst>
          </p:cNvPr>
          <p:cNvSpPr/>
          <p:nvPr/>
        </p:nvSpPr>
        <p:spPr>
          <a:xfrm>
            <a:off x="5334006" y="3524249"/>
            <a:ext cx="1707411" cy="11457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3" name="Rectangle 12">
            <a:extLst>
              <a:ext uri="{FF2B5EF4-FFF2-40B4-BE49-F238E27FC236}">
                <a16:creationId xmlns:a16="http://schemas.microsoft.com/office/drawing/2014/main" id="{E3CA7FF1-14F5-9450-C3F8-CD98CCE0D6C3}"/>
              </a:ext>
            </a:extLst>
          </p:cNvPr>
          <p:cNvSpPr/>
          <p:nvPr/>
        </p:nvSpPr>
        <p:spPr>
          <a:xfrm>
            <a:off x="2351320" y="2142743"/>
            <a:ext cx="1349829" cy="18591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4" name="TextBox 13">
            <a:extLst>
              <a:ext uri="{FF2B5EF4-FFF2-40B4-BE49-F238E27FC236}">
                <a16:creationId xmlns:a16="http://schemas.microsoft.com/office/drawing/2014/main" id="{3F64154A-B07E-A079-EE2F-5B4971401B32}"/>
              </a:ext>
            </a:extLst>
          </p:cNvPr>
          <p:cNvSpPr txBox="1"/>
          <p:nvPr/>
        </p:nvSpPr>
        <p:spPr>
          <a:xfrm rot="5400000">
            <a:off x="8564583" y="3067439"/>
            <a:ext cx="598241" cy="369332"/>
          </a:xfrm>
          <a:prstGeom prst="rect">
            <a:avLst/>
          </a:prstGeom>
          <a:noFill/>
        </p:spPr>
        <p:txBody>
          <a:bodyPr wrap="none" rtlCol="0">
            <a:spAutoFit/>
          </a:bodyPr>
          <a:lstStyle/>
          <a:p>
            <a:r>
              <a:rPr lang="en-IL" dirty="0"/>
              <a:t>Mux</a:t>
            </a:r>
          </a:p>
        </p:txBody>
      </p:sp>
      <p:sp>
        <p:nvSpPr>
          <p:cNvPr id="15" name="TextBox 14">
            <a:extLst>
              <a:ext uri="{FF2B5EF4-FFF2-40B4-BE49-F238E27FC236}">
                <a16:creationId xmlns:a16="http://schemas.microsoft.com/office/drawing/2014/main" id="{B45B6A42-17E1-2809-DDFD-F586E79ED419}"/>
              </a:ext>
            </a:extLst>
          </p:cNvPr>
          <p:cNvSpPr txBox="1"/>
          <p:nvPr/>
        </p:nvSpPr>
        <p:spPr>
          <a:xfrm>
            <a:off x="8608132" y="4485304"/>
            <a:ext cx="495649" cy="369332"/>
          </a:xfrm>
          <a:prstGeom prst="rect">
            <a:avLst/>
          </a:prstGeom>
          <a:noFill/>
        </p:spPr>
        <p:txBody>
          <a:bodyPr wrap="none" rtlCol="0">
            <a:spAutoFit/>
          </a:bodyPr>
          <a:lstStyle/>
          <a:p>
            <a:r>
              <a:rPr lang="en-US" dirty="0"/>
              <a:t>S</a:t>
            </a:r>
            <a:r>
              <a:rPr lang="en-IL" dirty="0"/>
              <a:t>el</a:t>
            </a:r>
          </a:p>
        </p:txBody>
      </p:sp>
      <p:sp>
        <p:nvSpPr>
          <p:cNvPr id="16" name="TextBox 15">
            <a:extLst>
              <a:ext uri="{FF2B5EF4-FFF2-40B4-BE49-F238E27FC236}">
                <a16:creationId xmlns:a16="http://schemas.microsoft.com/office/drawing/2014/main" id="{8412140F-4B9D-1814-F618-95E2CC9B1C1B}"/>
              </a:ext>
            </a:extLst>
          </p:cNvPr>
          <p:cNvSpPr txBox="1"/>
          <p:nvPr/>
        </p:nvSpPr>
        <p:spPr>
          <a:xfrm rot="5400000">
            <a:off x="8432175" y="2173841"/>
            <a:ext cx="431528" cy="369332"/>
          </a:xfrm>
          <a:prstGeom prst="rect">
            <a:avLst/>
          </a:prstGeom>
          <a:noFill/>
        </p:spPr>
        <p:txBody>
          <a:bodyPr wrap="none" rtlCol="0">
            <a:spAutoFit/>
          </a:bodyPr>
          <a:lstStyle/>
          <a:p>
            <a:r>
              <a:rPr lang="en-IL" dirty="0"/>
              <a:t>00</a:t>
            </a:r>
          </a:p>
        </p:txBody>
      </p:sp>
      <p:sp>
        <p:nvSpPr>
          <p:cNvPr id="17" name="TextBox 16">
            <a:extLst>
              <a:ext uri="{FF2B5EF4-FFF2-40B4-BE49-F238E27FC236}">
                <a16:creationId xmlns:a16="http://schemas.microsoft.com/office/drawing/2014/main" id="{96296C9A-4919-D0D8-8D51-F4B488A2DE46}"/>
              </a:ext>
            </a:extLst>
          </p:cNvPr>
          <p:cNvSpPr txBox="1"/>
          <p:nvPr/>
        </p:nvSpPr>
        <p:spPr>
          <a:xfrm rot="5400000">
            <a:off x="8432175" y="4128207"/>
            <a:ext cx="431528" cy="369332"/>
          </a:xfrm>
          <a:prstGeom prst="rect">
            <a:avLst/>
          </a:prstGeom>
          <a:noFill/>
        </p:spPr>
        <p:txBody>
          <a:bodyPr wrap="none" rtlCol="0">
            <a:spAutoFit/>
          </a:bodyPr>
          <a:lstStyle/>
          <a:p>
            <a:r>
              <a:rPr lang="en-IL" dirty="0"/>
              <a:t>11</a:t>
            </a:r>
          </a:p>
        </p:txBody>
      </p:sp>
      <p:sp>
        <p:nvSpPr>
          <p:cNvPr id="18" name="TextBox 17">
            <a:extLst>
              <a:ext uri="{FF2B5EF4-FFF2-40B4-BE49-F238E27FC236}">
                <a16:creationId xmlns:a16="http://schemas.microsoft.com/office/drawing/2014/main" id="{4E92346F-6D61-5071-92BE-5E6B695097CE}"/>
              </a:ext>
            </a:extLst>
          </p:cNvPr>
          <p:cNvSpPr txBox="1"/>
          <p:nvPr/>
        </p:nvSpPr>
        <p:spPr>
          <a:xfrm>
            <a:off x="5742748" y="951146"/>
            <a:ext cx="999441" cy="646331"/>
          </a:xfrm>
          <a:prstGeom prst="rect">
            <a:avLst/>
          </a:prstGeom>
          <a:noFill/>
        </p:spPr>
        <p:txBody>
          <a:bodyPr wrap="none" rtlCol="0">
            <a:spAutoFit/>
          </a:bodyPr>
          <a:lstStyle/>
          <a:p>
            <a:r>
              <a:rPr lang="en-IL" dirty="0"/>
              <a:t>Gray</a:t>
            </a:r>
          </a:p>
          <a:p>
            <a:r>
              <a:rPr lang="en-IL" dirty="0"/>
              <a:t>Counter</a:t>
            </a:r>
          </a:p>
        </p:txBody>
      </p:sp>
      <p:sp>
        <p:nvSpPr>
          <p:cNvPr id="19" name="TextBox 18">
            <a:extLst>
              <a:ext uri="{FF2B5EF4-FFF2-40B4-BE49-F238E27FC236}">
                <a16:creationId xmlns:a16="http://schemas.microsoft.com/office/drawing/2014/main" id="{50FF7BBE-D7B8-57F3-8951-2DC8D9200092}"/>
              </a:ext>
            </a:extLst>
          </p:cNvPr>
          <p:cNvSpPr txBox="1"/>
          <p:nvPr/>
        </p:nvSpPr>
        <p:spPr>
          <a:xfrm>
            <a:off x="5633231" y="2499820"/>
            <a:ext cx="1108958" cy="369332"/>
          </a:xfrm>
          <a:prstGeom prst="rect">
            <a:avLst/>
          </a:prstGeom>
          <a:noFill/>
        </p:spPr>
        <p:txBody>
          <a:bodyPr wrap="none" rtlCol="0">
            <a:spAutoFit/>
          </a:bodyPr>
          <a:lstStyle/>
          <a:p>
            <a:r>
              <a:rPr lang="en-IL" dirty="0"/>
              <a:t>Constant</a:t>
            </a:r>
          </a:p>
        </p:txBody>
      </p:sp>
      <p:sp>
        <p:nvSpPr>
          <p:cNvPr id="20" name="TextBox 19">
            <a:extLst>
              <a:ext uri="{FF2B5EF4-FFF2-40B4-BE49-F238E27FC236}">
                <a16:creationId xmlns:a16="http://schemas.microsoft.com/office/drawing/2014/main" id="{9B3A469F-1846-C974-9082-1A336C0792CE}"/>
              </a:ext>
            </a:extLst>
          </p:cNvPr>
          <p:cNvSpPr txBox="1"/>
          <p:nvPr/>
        </p:nvSpPr>
        <p:spPr>
          <a:xfrm>
            <a:off x="5385568" y="3912443"/>
            <a:ext cx="1604285" cy="369332"/>
          </a:xfrm>
          <a:prstGeom prst="rect">
            <a:avLst/>
          </a:prstGeom>
          <a:noFill/>
        </p:spPr>
        <p:txBody>
          <a:bodyPr wrap="none" rtlCol="0">
            <a:spAutoFit/>
          </a:bodyPr>
          <a:lstStyle/>
          <a:p>
            <a:r>
              <a:rPr lang="en-IL" dirty="0"/>
              <a:t>Checkerboard</a:t>
            </a:r>
          </a:p>
        </p:txBody>
      </p:sp>
      <p:sp>
        <p:nvSpPr>
          <p:cNvPr id="21" name="TextBox 20">
            <a:extLst>
              <a:ext uri="{FF2B5EF4-FFF2-40B4-BE49-F238E27FC236}">
                <a16:creationId xmlns:a16="http://schemas.microsoft.com/office/drawing/2014/main" id="{9926451B-B4C7-1D58-9F54-DDC436B8EFEE}"/>
              </a:ext>
            </a:extLst>
          </p:cNvPr>
          <p:cNvSpPr txBox="1"/>
          <p:nvPr/>
        </p:nvSpPr>
        <p:spPr>
          <a:xfrm>
            <a:off x="5494964" y="5191808"/>
            <a:ext cx="1174873" cy="646331"/>
          </a:xfrm>
          <a:prstGeom prst="rect">
            <a:avLst/>
          </a:prstGeom>
          <a:noFill/>
        </p:spPr>
        <p:txBody>
          <a:bodyPr wrap="none" rtlCol="0">
            <a:spAutoFit/>
          </a:bodyPr>
          <a:lstStyle/>
          <a:p>
            <a:r>
              <a:rPr lang="en-IL" dirty="0"/>
              <a:t>Extracting</a:t>
            </a:r>
          </a:p>
          <a:p>
            <a:r>
              <a:rPr lang="en-IL" dirty="0"/>
              <a:t>ramp</a:t>
            </a:r>
          </a:p>
        </p:txBody>
      </p:sp>
      <p:sp>
        <p:nvSpPr>
          <p:cNvPr id="22" name="TextBox 21">
            <a:extLst>
              <a:ext uri="{FF2B5EF4-FFF2-40B4-BE49-F238E27FC236}">
                <a16:creationId xmlns:a16="http://schemas.microsoft.com/office/drawing/2014/main" id="{A34C7730-398D-83BF-2F4D-AE1C401B12E4}"/>
              </a:ext>
            </a:extLst>
          </p:cNvPr>
          <p:cNvSpPr txBox="1"/>
          <p:nvPr/>
        </p:nvSpPr>
        <p:spPr>
          <a:xfrm>
            <a:off x="2518866" y="2881318"/>
            <a:ext cx="933332" cy="369332"/>
          </a:xfrm>
          <a:prstGeom prst="rect">
            <a:avLst/>
          </a:prstGeom>
          <a:noFill/>
        </p:spPr>
        <p:txBody>
          <a:bodyPr wrap="none" rtlCol="0">
            <a:spAutoFit/>
          </a:bodyPr>
          <a:lstStyle/>
          <a:p>
            <a:r>
              <a:rPr lang="en-IL" dirty="0"/>
              <a:t>Control</a:t>
            </a:r>
          </a:p>
        </p:txBody>
      </p:sp>
      <p:cxnSp>
        <p:nvCxnSpPr>
          <p:cNvPr id="24" name="Straight Connector 23">
            <a:extLst>
              <a:ext uri="{FF2B5EF4-FFF2-40B4-BE49-F238E27FC236}">
                <a16:creationId xmlns:a16="http://schemas.microsoft.com/office/drawing/2014/main" id="{7CBE1D47-9508-A1E5-7D5F-C602E5B134F2}"/>
              </a:ext>
            </a:extLst>
          </p:cNvPr>
          <p:cNvCxnSpPr>
            <a:cxnSpLocks/>
          </p:cNvCxnSpPr>
          <p:nvPr/>
        </p:nvCxnSpPr>
        <p:spPr>
          <a:xfrm flipV="1">
            <a:off x="3682561" y="3428998"/>
            <a:ext cx="780588" cy="15191"/>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5E338376-FBA4-CA03-857E-422ACB61E22B}"/>
              </a:ext>
            </a:extLst>
          </p:cNvPr>
          <p:cNvCxnSpPr>
            <a:cxnSpLocks/>
          </p:cNvCxnSpPr>
          <p:nvPr/>
        </p:nvCxnSpPr>
        <p:spPr>
          <a:xfrm>
            <a:off x="4621972" y="2952984"/>
            <a:ext cx="712033" cy="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85A235FD-FCF9-22E3-4795-D924832DAC2D}"/>
              </a:ext>
            </a:extLst>
          </p:cNvPr>
          <p:cNvCxnSpPr>
            <a:cxnSpLocks/>
          </p:cNvCxnSpPr>
          <p:nvPr/>
        </p:nvCxnSpPr>
        <p:spPr>
          <a:xfrm flipV="1">
            <a:off x="4445897" y="3428998"/>
            <a:ext cx="0" cy="1664838"/>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A15A87F8-822C-F58A-084A-FB168D792406}"/>
              </a:ext>
            </a:extLst>
          </p:cNvPr>
          <p:cNvCxnSpPr>
            <a:cxnSpLocks/>
          </p:cNvCxnSpPr>
          <p:nvPr/>
        </p:nvCxnSpPr>
        <p:spPr>
          <a:xfrm>
            <a:off x="4445897" y="3984168"/>
            <a:ext cx="888108" cy="0"/>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D5A81C0B-EE2D-527F-F149-AD37FC5682D1}"/>
              </a:ext>
            </a:extLst>
          </p:cNvPr>
          <p:cNvCxnSpPr>
            <a:cxnSpLocks/>
          </p:cNvCxnSpPr>
          <p:nvPr/>
        </p:nvCxnSpPr>
        <p:spPr>
          <a:xfrm>
            <a:off x="4445897" y="5093836"/>
            <a:ext cx="888108" cy="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722881C6-3DEF-DC04-1B73-AF3EFA7F5913}"/>
              </a:ext>
            </a:extLst>
          </p:cNvPr>
          <p:cNvCxnSpPr>
            <a:cxnSpLocks/>
          </p:cNvCxnSpPr>
          <p:nvPr/>
        </p:nvCxnSpPr>
        <p:spPr>
          <a:xfrm>
            <a:off x="7041416" y="2679244"/>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F7E7F4A6-F8FE-BE48-D15F-16E624C79B42}"/>
              </a:ext>
            </a:extLst>
          </p:cNvPr>
          <p:cNvCxnSpPr>
            <a:cxnSpLocks/>
          </p:cNvCxnSpPr>
          <p:nvPr/>
        </p:nvCxnSpPr>
        <p:spPr>
          <a:xfrm flipV="1">
            <a:off x="7761521" y="2674037"/>
            <a:ext cx="0" cy="371236"/>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0288054A-6521-52C7-04FB-1E450C9698CD}"/>
              </a:ext>
            </a:extLst>
          </p:cNvPr>
          <p:cNvCxnSpPr>
            <a:cxnSpLocks/>
          </p:cNvCxnSpPr>
          <p:nvPr/>
        </p:nvCxnSpPr>
        <p:spPr>
          <a:xfrm>
            <a:off x="7040592" y="1219194"/>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634DA3EB-B064-1955-9D87-FDC9C5143BAA}"/>
              </a:ext>
            </a:extLst>
          </p:cNvPr>
          <p:cNvCxnSpPr>
            <a:cxnSpLocks/>
          </p:cNvCxnSpPr>
          <p:nvPr/>
        </p:nvCxnSpPr>
        <p:spPr>
          <a:xfrm flipV="1">
            <a:off x="7760697" y="1219194"/>
            <a:ext cx="0" cy="1139313"/>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625B4C32-6362-003E-7D72-D0DCBF659F17}"/>
              </a:ext>
            </a:extLst>
          </p:cNvPr>
          <p:cNvCxnSpPr>
            <a:cxnSpLocks/>
          </p:cNvCxnSpPr>
          <p:nvPr/>
        </p:nvCxnSpPr>
        <p:spPr>
          <a:xfrm>
            <a:off x="7743168" y="2358507"/>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39EF24C5-2C38-4D7D-496B-8F457D02C32D}"/>
              </a:ext>
            </a:extLst>
          </p:cNvPr>
          <p:cNvCxnSpPr>
            <a:cxnSpLocks/>
          </p:cNvCxnSpPr>
          <p:nvPr/>
        </p:nvCxnSpPr>
        <p:spPr>
          <a:xfrm>
            <a:off x="7760697" y="3045273"/>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DF050815-4BE7-6B5F-87AF-E17356EA0D8C}"/>
              </a:ext>
            </a:extLst>
          </p:cNvPr>
          <p:cNvCxnSpPr>
            <a:cxnSpLocks/>
          </p:cNvCxnSpPr>
          <p:nvPr/>
        </p:nvCxnSpPr>
        <p:spPr>
          <a:xfrm>
            <a:off x="7040592" y="4097109"/>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0E4E3FF4-183E-7C23-60EE-C24AF97B784F}"/>
              </a:ext>
            </a:extLst>
          </p:cNvPr>
          <p:cNvCxnSpPr>
            <a:cxnSpLocks/>
          </p:cNvCxnSpPr>
          <p:nvPr/>
        </p:nvCxnSpPr>
        <p:spPr>
          <a:xfrm>
            <a:off x="7023063" y="5505446"/>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3D6649B9-432B-5E9B-C36E-52E54AC5F168}"/>
              </a:ext>
            </a:extLst>
          </p:cNvPr>
          <p:cNvCxnSpPr>
            <a:cxnSpLocks/>
          </p:cNvCxnSpPr>
          <p:nvPr/>
        </p:nvCxnSpPr>
        <p:spPr>
          <a:xfrm flipV="1">
            <a:off x="7760697" y="3651367"/>
            <a:ext cx="0" cy="446694"/>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a:extLst>
              <a:ext uri="{FF2B5EF4-FFF2-40B4-BE49-F238E27FC236}">
                <a16:creationId xmlns:a16="http://schemas.microsoft.com/office/drawing/2014/main" id="{3BACF6A1-AD36-1CD7-796E-44975FF4211D}"/>
              </a:ext>
            </a:extLst>
          </p:cNvPr>
          <p:cNvCxnSpPr>
            <a:cxnSpLocks/>
          </p:cNvCxnSpPr>
          <p:nvPr/>
        </p:nvCxnSpPr>
        <p:spPr>
          <a:xfrm flipV="1">
            <a:off x="7738926" y="4281775"/>
            <a:ext cx="0" cy="1223671"/>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A02C4B7E-DAC1-127A-63E8-E1B15B0BE1BF}"/>
              </a:ext>
            </a:extLst>
          </p:cNvPr>
          <p:cNvCxnSpPr>
            <a:cxnSpLocks/>
          </p:cNvCxnSpPr>
          <p:nvPr/>
        </p:nvCxnSpPr>
        <p:spPr>
          <a:xfrm>
            <a:off x="7738926" y="4289935"/>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586AD2A8-4205-8E2A-C86D-07AA4088E3C3}"/>
              </a:ext>
            </a:extLst>
          </p:cNvPr>
          <p:cNvCxnSpPr>
            <a:cxnSpLocks/>
          </p:cNvCxnSpPr>
          <p:nvPr/>
        </p:nvCxnSpPr>
        <p:spPr>
          <a:xfrm>
            <a:off x="7760697" y="3651367"/>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7C2C7EDD-37E0-0BBC-D374-15B0B676A3A8}"/>
              </a:ext>
            </a:extLst>
          </p:cNvPr>
          <p:cNvCxnSpPr>
            <a:cxnSpLocks/>
          </p:cNvCxnSpPr>
          <p:nvPr/>
        </p:nvCxnSpPr>
        <p:spPr>
          <a:xfrm flipV="1">
            <a:off x="3026234" y="3984168"/>
            <a:ext cx="0" cy="2460175"/>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a:extLst>
              <a:ext uri="{FF2B5EF4-FFF2-40B4-BE49-F238E27FC236}">
                <a16:creationId xmlns:a16="http://schemas.microsoft.com/office/drawing/2014/main" id="{80771C28-40DA-8851-CC52-6045113B9BE5}"/>
              </a:ext>
            </a:extLst>
          </p:cNvPr>
          <p:cNvCxnSpPr>
            <a:cxnSpLocks/>
          </p:cNvCxnSpPr>
          <p:nvPr/>
        </p:nvCxnSpPr>
        <p:spPr>
          <a:xfrm>
            <a:off x="3026234" y="6444343"/>
            <a:ext cx="5837469" cy="0"/>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a:extLst>
              <a:ext uri="{FF2B5EF4-FFF2-40B4-BE49-F238E27FC236}">
                <a16:creationId xmlns:a16="http://schemas.microsoft.com/office/drawing/2014/main" id="{023A42DB-0EE0-3618-EA90-618830EA7752}"/>
              </a:ext>
            </a:extLst>
          </p:cNvPr>
          <p:cNvCxnSpPr>
            <a:cxnSpLocks/>
            <a:endCxn id="5" idx="1"/>
          </p:cNvCxnSpPr>
          <p:nvPr/>
        </p:nvCxnSpPr>
        <p:spPr>
          <a:xfrm flipV="1">
            <a:off x="8863705" y="4894216"/>
            <a:ext cx="0" cy="1544837"/>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54A04061-734D-8400-D0DB-04360289F9E6}"/>
              </a:ext>
            </a:extLst>
          </p:cNvPr>
          <p:cNvCxnSpPr>
            <a:cxnSpLocks/>
          </p:cNvCxnSpPr>
          <p:nvPr/>
        </p:nvCxnSpPr>
        <p:spPr>
          <a:xfrm>
            <a:off x="4889951" y="4485304"/>
            <a:ext cx="461306" cy="0"/>
          </a:xfrm>
          <a:prstGeom prst="line">
            <a:avLst/>
          </a:prstGeom>
        </p:spPr>
        <p:style>
          <a:lnRef idx="3">
            <a:schemeClr val="dk1"/>
          </a:lnRef>
          <a:fillRef idx="0">
            <a:schemeClr val="dk1"/>
          </a:fillRef>
          <a:effectRef idx="2">
            <a:schemeClr val="dk1"/>
          </a:effectRef>
          <a:fontRef idx="minor">
            <a:schemeClr val="tx1"/>
          </a:fontRef>
        </p:style>
      </p:cxnSp>
      <p:sp>
        <p:nvSpPr>
          <p:cNvPr id="70" name="TextBox 69">
            <a:extLst>
              <a:ext uri="{FF2B5EF4-FFF2-40B4-BE49-F238E27FC236}">
                <a16:creationId xmlns:a16="http://schemas.microsoft.com/office/drawing/2014/main" id="{4A12D716-C5DF-978B-D390-A8DB675A89A2}"/>
              </a:ext>
            </a:extLst>
          </p:cNvPr>
          <p:cNvSpPr txBox="1"/>
          <p:nvPr/>
        </p:nvSpPr>
        <p:spPr>
          <a:xfrm>
            <a:off x="4898428" y="4256182"/>
            <a:ext cx="444352" cy="307777"/>
          </a:xfrm>
          <a:prstGeom prst="rect">
            <a:avLst/>
          </a:prstGeom>
          <a:noFill/>
        </p:spPr>
        <p:txBody>
          <a:bodyPr wrap="none" rtlCol="0">
            <a:spAutoFit/>
          </a:bodyPr>
          <a:lstStyle/>
          <a:p>
            <a:r>
              <a:rPr lang="en-IL" sz="1400" dirty="0"/>
              <a:t>Clk</a:t>
            </a:r>
          </a:p>
        </p:txBody>
      </p:sp>
      <p:cxnSp>
        <p:nvCxnSpPr>
          <p:cNvPr id="72" name="Straight Connector 71">
            <a:extLst>
              <a:ext uri="{FF2B5EF4-FFF2-40B4-BE49-F238E27FC236}">
                <a16:creationId xmlns:a16="http://schemas.microsoft.com/office/drawing/2014/main" id="{F5B98E87-11D2-6067-3E4E-B42FD4D975E2}"/>
              </a:ext>
            </a:extLst>
          </p:cNvPr>
          <p:cNvCxnSpPr>
            <a:cxnSpLocks/>
          </p:cNvCxnSpPr>
          <p:nvPr/>
        </p:nvCxnSpPr>
        <p:spPr>
          <a:xfrm>
            <a:off x="4621972" y="2358507"/>
            <a:ext cx="720808" cy="0"/>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73">
            <a:extLst>
              <a:ext uri="{FF2B5EF4-FFF2-40B4-BE49-F238E27FC236}">
                <a16:creationId xmlns:a16="http://schemas.microsoft.com/office/drawing/2014/main" id="{B0500441-8D19-BE9F-1074-D818D88AE21C}"/>
              </a:ext>
            </a:extLst>
          </p:cNvPr>
          <p:cNvCxnSpPr>
            <a:cxnSpLocks/>
          </p:cNvCxnSpPr>
          <p:nvPr/>
        </p:nvCxnSpPr>
        <p:spPr>
          <a:xfrm>
            <a:off x="4621972" y="2674037"/>
            <a:ext cx="729285" cy="0"/>
          </a:xfrm>
          <a:prstGeom prst="line">
            <a:avLst/>
          </a:prstGeom>
        </p:spPr>
        <p:style>
          <a:lnRef idx="3">
            <a:schemeClr val="dk1"/>
          </a:lnRef>
          <a:fillRef idx="0">
            <a:schemeClr val="dk1"/>
          </a:fillRef>
          <a:effectRef idx="2">
            <a:schemeClr val="dk1"/>
          </a:effectRef>
          <a:fontRef idx="minor">
            <a:schemeClr val="tx1"/>
          </a:fontRef>
        </p:style>
      </p:cxnSp>
      <p:sp>
        <p:nvSpPr>
          <p:cNvPr id="76" name="TextBox 75">
            <a:extLst>
              <a:ext uri="{FF2B5EF4-FFF2-40B4-BE49-F238E27FC236}">
                <a16:creationId xmlns:a16="http://schemas.microsoft.com/office/drawing/2014/main" id="{177D0AC0-5EBA-870F-D7EC-8B809EA4B79A}"/>
              </a:ext>
            </a:extLst>
          </p:cNvPr>
          <p:cNvSpPr txBox="1"/>
          <p:nvPr/>
        </p:nvSpPr>
        <p:spPr>
          <a:xfrm>
            <a:off x="3679376" y="3137522"/>
            <a:ext cx="875956" cy="276999"/>
          </a:xfrm>
          <a:prstGeom prst="rect">
            <a:avLst/>
          </a:prstGeom>
          <a:noFill/>
        </p:spPr>
        <p:txBody>
          <a:bodyPr wrap="square" rtlCol="0">
            <a:spAutoFit/>
          </a:bodyPr>
          <a:lstStyle/>
          <a:p>
            <a:r>
              <a:rPr lang="en-IL" sz="1200" dirty="0"/>
              <a:t>[2:0]Tsig</a:t>
            </a:r>
          </a:p>
        </p:txBody>
      </p:sp>
      <p:cxnSp>
        <p:nvCxnSpPr>
          <p:cNvPr id="77" name="Straight Connector 76">
            <a:extLst>
              <a:ext uri="{FF2B5EF4-FFF2-40B4-BE49-F238E27FC236}">
                <a16:creationId xmlns:a16="http://schemas.microsoft.com/office/drawing/2014/main" id="{CDE26420-7A07-CE88-0F09-3BC2D3329E8F}"/>
              </a:ext>
            </a:extLst>
          </p:cNvPr>
          <p:cNvCxnSpPr>
            <a:cxnSpLocks/>
          </p:cNvCxnSpPr>
          <p:nvPr/>
        </p:nvCxnSpPr>
        <p:spPr>
          <a:xfrm>
            <a:off x="9263756" y="3393615"/>
            <a:ext cx="1208308" cy="0"/>
          </a:xfrm>
          <a:prstGeom prst="line">
            <a:avLst/>
          </a:prstGeom>
        </p:spPr>
        <p:style>
          <a:lnRef idx="3">
            <a:schemeClr val="dk1"/>
          </a:lnRef>
          <a:fillRef idx="0">
            <a:schemeClr val="dk1"/>
          </a:fillRef>
          <a:effectRef idx="2">
            <a:schemeClr val="dk1"/>
          </a:effectRef>
          <a:fontRef idx="minor">
            <a:schemeClr val="tx1"/>
          </a:fontRef>
        </p:style>
      </p:cxnSp>
      <p:sp>
        <p:nvSpPr>
          <p:cNvPr id="79" name="TextBox 78">
            <a:extLst>
              <a:ext uri="{FF2B5EF4-FFF2-40B4-BE49-F238E27FC236}">
                <a16:creationId xmlns:a16="http://schemas.microsoft.com/office/drawing/2014/main" id="{A810F6F8-6E4F-946F-FB95-F8398D59791A}"/>
              </a:ext>
            </a:extLst>
          </p:cNvPr>
          <p:cNvSpPr txBox="1"/>
          <p:nvPr/>
        </p:nvSpPr>
        <p:spPr>
          <a:xfrm>
            <a:off x="9285349" y="3029646"/>
            <a:ext cx="1117614" cy="369332"/>
          </a:xfrm>
          <a:prstGeom prst="rect">
            <a:avLst/>
          </a:prstGeom>
          <a:noFill/>
        </p:spPr>
        <p:txBody>
          <a:bodyPr wrap="none" rtlCol="0">
            <a:spAutoFit/>
          </a:bodyPr>
          <a:lstStyle/>
          <a:p>
            <a:r>
              <a:rPr lang="en-IL" dirty="0"/>
              <a:t>[0:11]Cnt</a:t>
            </a:r>
          </a:p>
        </p:txBody>
      </p:sp>
      <p:sp>
        <p:nvSpPr>
          <p:cNvPr id="81" name="TextBox 80">
            <a:extLst>
              <a:ext uri="{FF2B5EF4-FFF2-40B4-BE49-F238E27FC236}">
                <a16:creationId xmlns:a16="http://schemas.microsoft.com/office/drawing/2014/main" id="{407DD186-46A1-C9A3-F456-2B0544FDBFF1}"/>
              </a:ext>
            </a:extLst>
          </p:cNvPr>
          <p:cNvSpPr txBox="1"/>
          <p:nvPr/>
        </p:nvSpPr>
        <p:spPr>
          <a:xfrm>
            <a:off x="4621972" y="2426536"/>
            <a:ext cx="444352" cy="307777"/>
          </a:xfrm>
          <a:prstGeom prst="rect">
            <a:avLst/>
          </a:prstGeom>
          <a:noFill/>
        </p:spPr>
        <p:txBody>
          <a:bodyPr wrap="none" rtlCol="0">
            <a:spAutoFit/>
          </a:bodyPr>
          <a:lstStyle/>
          <a:p>
            <a:r>
              <a:rPr lang="en-IL" sz="1400" dirty="0"/>
              <a:t>Clk</a:t>
            </a:r>
          </a:p>
        </p:txBody>
      </p:sp>
      <p:sp>
        <p:nvSpPr>
          <p:cNvPr id="82" name="TextBox 81">
            <a:extLst>
              <a:ext uri="{FF2B5EF4-FFF2-40B4-BE49-F238E27FC236}">
                <a16:creationId xmlns:a16="http://schemas.microsoft.com/office/drawing/2014/main" id="{E9A4C992-3E92-41F8-8BF2-655288AC9F50}"/>
              </a:ext>
            </a:extLst>
          </p:cNvPr>
          <p:cNvSpPr txBox="1"/>
          <p:nvPr/>
        </p:nvSpPr>
        <p:spPr>
          <a:xfrm>
            <a:off x="4464838" y="2058206"/>
            <a:ext cx="875956" cy="307777"/>
          </a:xfrm>
          <a:prstGeom prst="rect">
            <a:avLst/>
          </a:prstGeom>
          <a:noFill/>
        </p:spPr>
        <p:txBody>
          <a:bodyPr wrap="square" rtlCol="0">
            <a:spAutoFit/>
          </a:bodyPr>
          <a:lstStyle/>
          <a:p>
            <a:r>
              <a:rPr lang="en-IL" sz="1400" dirty="0"/>
              <a:t>[11:0]val</a:t>
            </a:r>
          </a:p>
        </p:txBody>
      </p:sp>
      <p:sp>
        <p:nvSpPr>
          <p:cNvPr id="83" name="TextBox 82">
            <a:extLst>
              <a:ext uri="{FF2B5EF4-FFF2-40B4-BE49-F238E27FC236}">
                <a16:creationId xmlns:a16="http://schemas.microsoft.com/office/drawing/2014/main" id="{FF0DE268-B34B-C112-2C1E-4437F6665207}"/>
              </a:ext>
            </a:extLst>
          </p:cNvPr>
          <p:cNvSpPr txBox="1"/>
          <p:nvPr/>
        </p:nvSpPr>
        <p:spPr>
          <a:xfrm>
            <a:off x="3078675" y="6042608"/>
            <a:ext cx="1314784" cy="369332"/>
          </a:xfrm>
          <a:prstGeom prst="rect">
            <a:avLst/>
          </a:prstGeom>
          <a:noFill/>
        </p:spPr>
        <p:txBody>
          <a:bodyPr wrap="none" rtlCol="0">
            <a:spAutoFit/>
          </a:bodyPr>
          <a:lstStyle/>
          <a:p>
            <a:r>
              <a:rPr lang="en-IL" dirty="0"/>
              <a:t>[1:0]OutSel</a:t>
            </a:r>
          </a:p>
        </p:txBody>
      </p:sp>
      <p:cxnSp>
        <p:nvCxnSpPr>
          <p:cNvPr id="87" name="Straight Connector 86">
            <a:extLst>
              <a:ext uri="{FF2B5EF4-FFF2-40B4-BE49-F238E27FC236}">
                <a16:creationId xmlns:a16="http://schemas.microsoft.com/office/drawing/2014/main" id="{7B44D3AB-EFE3-9BFE-9A8A-C2D7A7C074A3}"/>
              </a:ext>
            </a:extLst>
          </p:cNvPr>
          <p:cNvCxnSpPr>
            <a:cxnSpLocks/>
          </p:cNvCxnSpPr>
          <p:nvPr/>
        </p:nvCxnSpPr>
        <p:spPr>
          <a:xfrm>
            <a:off x="4354292" y="5393864"/>
            <a:ext cx="988488" cy="0"/>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a:extLst>
              <a:ext uri="{FF2B5EF4-FFF2-40B4-BE49-F238E27FC236}">
                <a16:creationId xmlns:a16="http://schemas.microsoft.com/office/drawing/2014/main" id="{BA3C6CDE-CA84-7F97-B246-596F5229C63F}"/>
              </a:ext>
            </a:extLst>
          </p:cNvPr>
          <p:cNvCxnSpPr>
            <a:cxnSpLocks/>
          </p:cNvCxnSpPr>
          <p:nvPr/>
        </p:nvCxnSpPr>
        <p:spPr>
          <a:xfrm>
            <a:off x="4368197" y="5702368"/>
            <a:ext cx="988488" cy="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id="{A5B23464-321D-6B13-B8B5-BDCA3548F8CF}"/>
              </a:ext>
            </a:extLst>
          </p:cNvPr>
          <p:cNvCxnSpPr>
            <a:cxnSpLocks/>
          </p:cNvCxnSpPr>
          <p:nvPr/>
        </p:nvCxnSpPr>
        <p:spPr>
          <a:xfrm>
            <a:off x="4362769" y="5994180"/>
            <a:ext cx="988488" cy="0"/>
          </a:xfrm>
          <a:prstGeom prst="line">
            <a:avLst/>
          </a:prstGeom>
        </p:spPr>
        <p:style>
          <a:lnRef idx="3">
            <a:schemeClr val="dk1"/>
          </a:lnRef>
          <a:fillRef idx="0">
            <a:schemeClr val="dk1"/>
          </a:fillRef>
          <a:effectRef idx="2">
            <a:schemeClr val="dk1"/>
          </a:effectRef>
          <a:fontRef idx="minor">
            <a:schemeClr val="tx1"/>
          </a:fontRef>
        </p:style>
      </p:cxnSp>
      <p:sp>
        <p:nvSpPr>
          <p:cNvPr id="90" name="TextBox 89">
            <a:extLst>
              <a:ext uri="{FF2B5EF4-FFF2-40B4-BE49-F238E27FC236}">
                <a16:creationId xmlns:a16="http://schemas.microsoft.com/office/drawing/2014/main" id="{EE7F7CE0-E751-CEB1-7402-170C348AE5F3}"/>
              </a:ext>
            </a:extLst>
          </p:cNvPr>
          <p:cNvSpPr txBox="1"/>
          <p:nvPr/>
        </p:nvSpPr>
        <p:spPr>
          <a:xfrm>
            <a:off x="4692093" y="5702368"/>
            <a:ext cx="478016" cy="369332"/>
          </a:xfrm>
          <a:prstGeom prst="rect">
            <a:avLst/>
          </a:prstGeom>
          <a:noFill/>
        </p:spPr>
        <p:txBody>
          <a:bodyPr wrap="none" rtlCol="0">
            <a:spAutoFit/>
          </a:bodyPr>
          <a:lstStyle/>
          <a:p>
            <a:r>
              <a:rPr lang="en-IL" dirty="0"/>
              <a:t>clk</a:t>
            </a:r>
          </a:p>
        </p:txBody>
      </p:sp>
      <p:sp>
        <p:nvSpPr>
          <p:cNvPr id="91" name="TextBox 90">
            <a:extLst>
              <a:ext uri="{FF2B5EF4-FFF2-40B4-BE49-F238E27FC236}">
                <a16:creationId xmlns:a16="http://schemas.microsoft.com/office/drawing/2014/main" id="{65E0EF1E-7125-73D5-2C28-C73557854413}"/>
              </a:ext>
            </a:extLst>
          </p:cNvPr>
          <p:cNvSpPr txBox="1"/>
          <p:nvPr/>
        </p:nvSpPr>
        <p:spPr>
          <a:xfrm>
            <a:off x="4517562" y="5075011"/>
            <a:ext cx="734496" cy="369332"/>
          </a:xfrm>
          <a:prstGeom prst="rect">
            <a:avLst/>
          </a:prstGeom>
          <a:noFill/>
        </p:spPr>
        <p:txBody>
          <a:bodyPr wrap="none" rtlCol="0">
            <a:spAutoFit/>
          </a:bodyPr>
          <a:lstStyle/>
          <a:p>
            <a:r>
              <a:rPr lang="en-IL" dirty="0"/>
              <a:t>[1:0]x</a:t>
            </a:r>
          </a:p>
        </p:txBody>
      </p:sp>
      <p:sp>
        <p:nvSpPr>
          <p:cNvPr id="93" name="TextBox 92">
            <a:extLst>
              <a:ext uri="{FF2B5EF4-FFF2-40B4-BE49-F238E27FC236}">
                <a16:creationId xmlns:a16="http://schemas.microsoft.com/office/drawing/2014/main" id="{6A868C61-925F-65EA-BF13-B0614F32A8FD}"/>
              </a:ext>
            </a:extLst>
          </p:cNvPr>
          <p:cNvSpPr txBox="1"/>
          <p:nvPr/>
        </p:nvSpPr>
        <p:spPr>
          <a:xfrm>
            <a:off x="4530371" y="5379250"/>
            <a:ext cx="736099" cy="369332"/>
          </a:xfrm>
          <a:prstGeom prst="rect">
            <a:avLst/>
          </a:prstGeom>
          <a:noFill/>
        </p:spPr>
        <p:txBody>
          <a:bodyPr wrap="none" rtlCol="0">
            <a:spAutoFit/>
          </a:bodyPr>
          <a:lstStyle/>
          <a:p>
            <a:r>
              <a:rPr lang="en-IL" dirty="0"/>
              <a:t>[1:0]y</a:t>
            </a:r>
          </a:p>
        </p:txBody>
      </p:sp>
      <p:cxnSp>
        <p:nvCxnSpPr>
          <p:cNvPr id="94" name="Straight Connector 93">
            <a:extLst>
              <a:ext uri="{FF2B5EF4-FFF2-40B4-BE49-F238E27FC236}">
                <a16:creationId xmlns:a16="http://schemas.microsoft.com/office/drawing/2014/main" id="{324D6BAB-8C01-446A-ACA7-342948C77DCC}"/>
              </a:ext>
            </a:extLst>
          </p:cNvPr>
          <p:cNvCxnSpPr>
            <a:cxnSpLocks/>
          </p:cNvCxnSpPr>
          <p:nvPr/>
        </p:nvCxnSpPr>
        <p:spPr>
          <a:xfrm flipV="1">
            <a:off x="1197435" y="3163134"/>
            <a:ext cx="1153885" cy="7859"/>
          </a:xfrm>
          <a:prstGeom prst="line">
            <a:avLst/>
          </a:prstGeom>
        </p:spPr>
        <p:style>
          <a:lnRef idx="3">
            <a:schemeClr val="dk1"/>
          </a:lnRef>
          <a:fillRef idx="0">
            <a:schemeClr val="dk1"/>
          </a:fillRef>
          <a:effectRef idx="2">
            <a:schemeClr val="dk1"/>
          </a:effectRef>
          <a:fontRef idx="minor">
            <a:schemeClr val="tx1"/>
          </a:fontRef>
        </p:style>
      </p:cxnSp>
      <p:sp>
        <p:nvSpPr>
          <p:cNvPr id="95" name="TextBox 94">
            <a:extLst>
              <a:ext uri="{FF2B5EF4-FFF2-40B4-BE49-F238E27FC236}">
                <a16:creationId xmlns:a16="http://schemas.microsoft.com/office/drawing/2014/main" id="{17E9F5DB-E619-E3BB-D755-782C809513AF}"/>
              </a:ext>
            </a:extLst>
          </p:cNvPr>
          <p:cNvSpPr txBox="1"/>
          <p:nvPr/>
        </p:nvSpPr>
        <p:spPr>
          <a:xfrm>
            <a:off x="1463212" y="2816878"/>
            <a:ext cx="478016" cy="369332"/>
          </a:xfrm>
          <a:prstGeom prst="rect">
            <a:avLst/>
          </a:prstGeom>
          <a:noFill/>
        </p:spPr>
        <p:txBody>
          <a:bodyPr wrap="none" rtlCol="0">
            <a:spAutoFit/>
          </a:bodyPr>
          <a:lstStyle/>
          <a:p>
            <a:r>
              <a:rPr lang="en-IL" dirty="0"/>
              <a:t>clk</a:t>
            </a:r>
          </a:p>
        </p:txBody>
      </p:sp>
      <p:cxnSp>
        <p:nvCxnSpPr>
          <p:cNvPr id="97" name="Straight Connector 96">
            <a:extLst>
              <a:ext uri="{FF2B5EF4-FFF2-40B4-BE49-F238E27FC236}">
                <a16:creationId xmlns:a16="http://schemas.microsoft.com/office/drawing/2014/main" id="{132349F2-463D-EA83-FA19-34D96E486947}"/>
              </a:ext>
            </a:extLst>
          </p:cNvPr>
          <p:cNvCxnSpPr>
            <a:cxnSpLocks/>
          </p:cNvCxnSpPr>
          <p:nvPr/>
        </p:nvCxnSpPr>
        <p:spPr>
          <a:xfrm>
            <a:off x="1197435" y="3447992"/>
            <a:ext cx="1153884" cy="0"/>
          </a:xfrm>
          <a:prstGeom prst="line">
            <a:avLst/>
          </a:prstGeom>
        </p:spPr>
        <p:style>
          <a:lnRef idx="3">
            <a:schemeClr val="dk1"/>
          </a:lnRef>
          <a:fillRef idx="0">
            <a:schemeClr val="dk1"/>
          </a:fillRef>
          <a:effectRef idx="2">
            <a:schemeClr val="dk1"/>
          </a:effectRef>
          <a:fontRef idx="minor">
            <a:schemeClr val="tx1"/>
          </a:fontRef>
        </p:style>
      </p:cxnSp>
      <p:cxnSp>
        <p:nvCxnSpPr>
          <p:cNvPr id="98" name="Straight Connector 97">
            <a:extLst>
              <a:ext uri="{FF2B5EF4-FFF2-40B4-BE49-F238E27FC236}">
                <a16:creationId xmlns:a16="http://schemas.microsoft.com/office/drawing/2014/main" id="{7F403EB7-3EAA-C2BD-87E0-FF51F0E80B0E}"/>
              </a:ext>
            </a:extLst>
          </p:cNvPr>
          <p:cNvCxnSpPr>
            <a:cxnSpLocks/>
          </p:cNvCxnSpPr>
          <p:nvPr/>
        </p:nvCxnSpPr>
        <p:spPr>
          <a:xfrm>
            <a:off x="1197435" y="3740077"/>
            <a:ext cx="1153884" cy="0"/>
          </a:xfrm>
          <a:prstGeom prst="line">
            <a:avLst/>
          </a:prstGeom>
        </p:spPr>
        <p:style>
          <a:lnRef idx="3">
            <a:schemeClr val="dk1"/>
          </a:lnRef>
          <a:fillRef idx="0">
            <a:schemeClr val="dk1"/>
          </a:fillRef>
          <a:effectRef idx="2">
            <a:schemeClr val="dk1"/>
          </a:effectRef>
          <a:fontRef idx="minor">
            <a:schemeClr val="tx1"/>
          </a:fontRef>
        </p:style>
      </p:cxnSp>
      <p:sp>
        <p:nvSpPr>
          <p:cNvPr id="99" name="TextBox 98">
            <a:extLst>
              <a:ext uri="{FF2B5EF4-FFF2-40B4-BE49-F238E27FC236}">
                <a16:creationId xmlns:a16="http://schemas.microsoft.com/office/drawing/2014/main" id="{4EB66C55-23D4-B5C3-D541-702C67FFC186}"/>
              </a:ext>
            </a:extLst>
          </p:cNvPr>
          <p:cNvSpPr txBox="1"/>
          <p:nvPr/>
        </p:nvSpPr>
        <p:spPr>
          <a:xfrm>
            <a:off x="1503185" y="3135685"/>
            <a:ext cx="445571" cy="369332"/>
          </a:xfrm>
          <a:prstGeom prst="rect">
            <a:avLst/>
          </a:prstGeom>
          <a:noFill/>
        </p:spPr>
        <p:txBody>
          <a:bodyPr wrap="none" rtlCol="0">
            <a:spAutoFit/>
          </a:bodyPr>
          <a:lstStyle/>
          <a:p>
            <a:r>
              <a:rPr lang="en-IL" dirty="0"/>
              <a:t>rst</a:t>
            </a:r>
          </a:p>
        </p:txBody>
      </p:sp>
      <p:sp>
        <p:nvSpPr>
          <p:cNvPr id="100" name="TextBox 99">
            <a:extLst>
              <a:ext uri="{FF2B5EF4-FFF2-40B4-BE49-F238E27FC236}">
                <a16:creationId xmlns:a16="http://schemas.microsoft.com/office/drawing/2014/main" id="{7BB61B9E-9B5C-DF98-C562-B101AFC6F59B}"/>
              </a:ext>
            </a:extLst>
          </p:cNvPr>
          <p:cNvSpPr txBox="1"/>
          <p:nvPr/>
        </p:nvSpPr>
        <p:spPr>
          <a:xfrm>
            <a:off x="1050672" y="3420227"/>
            <a:ext cx="1192955" cy="369332"/>
          </a:xfrm>
          <a:prstGeom prst="rect">
            <a:avLst/>
          </a:prstGeom>
          <a:noFill/>
        </p:spPr>
        <p:txBody>
          <a:bodyPr wrap="none" rtlCol="0">
            <a:spAutoFit/>
          </a:bodyPr>
          <a:lstStyle/>
          <a:p>
            <a:r>
              <a:rPr lang="en-IL" dirty="0"/>
              <a:t>[2:0]Mode</a:t>
            </a:r>
          </a:p>
        </p:txBody>
      </p:sp>
      <p:cxnSp>
        <p:nvCxnSpPr>
          <p:cNvPr id="109" name="Straight Connector 108">
            <a:extLst>
              <a:ext uri="{FF2B5EF4-FFF2-40B4-BE49-F238E27FC236}">
                <a16:creationId xmlns:a16="http://schemas.microsoft.com/office/drawing/2014/main" id="{FE86FB3B-C7E6-A841-DA1E-602A01E71EDF}"/>
              </a:ext>
            </a:extLst>
          </p:cNvPr>
          <p:cNvCxnSpPr>
            <a:cxnSpLocks/>
          </p:cNvCxnSpPr>
          <p:nvPr/>
        </p:nvCxnSpPr>
        <p:spPr>
          <a:xfrm flipV="1">
            <a:off x="1163937" y="2546040"/>
            <a:ext cx="1153885" cy="7859"/>
          </a:xfrm>
          <a:prstGeom prst="line">
            <a:avLst/>
          </a:prstGeom>
        </p:spPr>
        <p:style>
          <a:lnRef idx="3">
            <a:schemeClr val="dk1"/>
          </a:lnRef>
          <a:fillRef idx="0">
            <a:schemeClr val="dk1"/>
          </a:fillRef>
          <a:effectRef idx="2">
            <a:schemeClr val="dk1"/>
          </a:effectRef>
          <a:fontRef idx="minor">
            <a:schemeClr val="tx1"/>
          </a:fontRef>
        </p:style>
      </p:cxnSp>
      <p:cxnSp>
        <p:nvCxnSpPr>
          <p:cNvPr id="110" name="Straight Connector 109">
            <a:extLst>
              <a:ext uri="{FF2B5EF4-FFF2-40B4-BE49-F238E27FC236}">
                <a16:creationId xmlns:a16="http://schemas.microsoft.com/office/drawing/2014/main" id="{84BB6BD1-A7D9-55C4-858C-E2572BD94585}"/>
              </a:ext>
            </a:extLst>
          </p:cNvPr>
          <p:cNvCxnSpPr>
            <a:cxnSpLocks/>
          </p:cNvCxnSpPr>
          <p:nvPr/>
        </p:nvCxnSpPr>
        <p:spPr>
          <a:xfrm flipV="1">
            <a:off x="1195095" y="2839782"/>
            <a:ext cx="1153885" cy="7859"/>
          </a:xfrm>
          <a:prstGeom prst="line">
            <a:avLst/>
          </a:prstGeom>
        </p:spPr>
        <p:style>
          <a:lnRef idx="3">
            <a:schemeClr val="dk1"/>
          </a:lnRef>
          <a:fillRef idx="0">
            <a:schemeClr val="dk1"/>
          </a:fillRef>
          <a:effectRef idx="2">
            <a:schemeClr val="dk1"/>
          </a:effectRef>
          <a:fontRef idx="minor">
            <a:schemeClr val="tx1"/>
          </a:fontRef>
        </p:style>
      </p:cxnSp>
      <p:cxnSp>
        <p:nvCxnSpPr>
          <p:cNvPr id="111" name="Straight Connector 110">
            <a:extLst>
              <a:ext uri="{FF2B5EF4-FFF2-40B4-BE49-F238E27FC236}">
                <a16:creationId xmlns:a16="http://schemas.microsoft.com/office/drawing/2014/main" id="{6CF07501-C459-733B-A8DE-CBD1742E6B30}"/>
              </a:ext>
            </a:extLst>
          </p:cNvPr>
          <p:cNvCxnSpPr>
            <a:cxnSpLocks/>
          </p:cNvCxnSpPr>
          <p:nvPr/>
        </p:nvCxnSpPr>
        <p:spPr>
          <a:xfrm flipV="1">
            <a:off x="4166946" y="1039966"/>
            <a:ext cx="1153885" cy="7859"/>
          </a:xfrm>
          <a:prstGeom prst="line">
            <a:avLst/>
          </a:prstGeom>
        </p:spPr>
        <p:style>
          <a:lnRef idx="3">
            <a:schemeClr val="dk1"/>
          </a:lnRef>
          <a:fillRef idx="0">
            <a:schemeClr val="dk1"/>
          </a:fillRef>
          <a:effectRef idx="2">
            <a:schemeClr val="dk1"/>
          </a:effectRef>
          <a:fontRef idx="minor">
            <a:schemeClr val="tx1"/>
          </a:fontRef>
        </p:style>
      </p:cxnSp>
      <p:cxnSp>
        <p:nvCxnSpPr>
          <p:cNvPr id="112" name="Straight Connector 111">
            <a:extLst>
              <a:ext uri="{FF2B5EF4-FFF2-40B4-BE49-F238E27FC236}">
                <a16:creationId xmlns:a16="http://schemas.microsoft.com/office/drawing/2014/main" id="{DEB918B6-5B0E-8CCC-E3BA-BC85D9886852}"/>
              </a:ext>
            </a:extLst>
          </p:cNvPr>
          <p:cNvCxnSpPr>
            <a:cxnSpLocks/>
          </p:cNvCxnSpPr>
          <p:nvPr/>
        </p:nvCxnSpPr>
        <p:spPr>
          <a:xfrm flipV="1">
            <a:off x="4166946" y="1366841"/>
            <a:ext cx="1153885" cy="7859"/>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113">
            <a:extLst>
              <a:ext uri="{FF2B5EF4-FFF2-40B4-BE49-F238E27FC236}">
                <a16:creationId xmlns:a16="http://schemas.microsoft.com/office/drawing/2014/main" id="{252D75D5-05F4-0ECD-9F2F-7F5CE590ED42}"/>
              </a:ext>
            </a:extLst>
          </p:cNvPr>
          <p:cNvCxnSpPr>
            <a:cxnSpLocks/>
          </p:cNvCxnSpPr>
          <p:nvPr/>
        </p:nvCxnSpPr>
        <p:spPr>
          <a:xfrm>
            <a:off x="4857013" y="4234407"/>
            <a:ext cx="485767" cy="0"/>
          </a:xfrm>
          <a:prstGeom prst="line">
            <a:avLst/>
          </a:prstGeom>
        </p:spPr>
        <p:style>
          <a:lnRef idx="3">
            <a:schemeClr val="dk1"/>
          </a:lnRef>
          <a:fillRef idx="0">
            <a:schemeClr val="dk1"/>
          </a:fillRef>
          <a:effectRef idx="2">
            <a:schemeClr val="dk1"/>
          </a:effectRef>
          <a:fontRef idx="minor">
            <a:schemeClr val="tx1"/>
          </a:fontRef>
        </p:style>
      </p:cxnSp>
      <p:sp>
        <p:nvSpPr>
          <p:cNvPr id="116" name="TextBox 115">
            <a:extLst>
              <a:ext uri="{FF2B5EF4-FFF2-40B4-BE49-F238E27FC236}">
                <a16:creationId xmlns:a16="http://schemas.microsoft.com/office/drawing/2014/main" id="{63FD7795-A703-3F52-20D9-1F7A0FA22A3F}"/>
              </a:ext>
            </a:extLst>
          </p:cNvPr>
          <p:cNvSpPr txBox="1"/>
          <p:nvPr/>
        </p:nvSpPr>
        <p:spPr>
          <a:xfrm>
            <a:off x="4887533" y="3985377"/>
            <a:ext cx="436914" cy="307777"/>
          </a:xfrm>
          <a:prstGeom prst="rect">
            <a:avLst/>
          </a:prstGeom>
          <a:noFill/>
        </p:spPr>
        <p:txBody>
          <a:bodyPr wrap="none" rtlCol="0">
            <a:spAutoFit/>
          </a:bodyPr>
          <a:lstStyle/>
          <a:p>
            <a:r>
              <a:rPr lang="en-IL" sz="1400" dirty="0"/>
              <a:t>Rst</a:t>
            </a:r>
          </a:p>
        </p:txBody>
      </p:sp>
      <p:sp>
        <p:nvSpPr>
          <p:cNvPr id="117" name="TextBox 116">
            <a:extLst>
              <a:ext uri="{FF2B5EF4-FFF2-40B4-BE49-F238E27FC236}">
                <a16:creationId xmlns:a16="http://schemas.microsoft.com/office/drawing/2014/main" id="{321A13BF-8A73-495A-CDD6-CD4DB55F7FE0}"/>
              </a:ext>
            </a:extLst>
          </p:cNvPr>
          <p:cNvSpPr txBox="1"/>
          <p:nvPr/>
        </p:nvSpPr>
        <p:spPr>
          <a:xfrm>
            <a:off x="4667066" y="2687010"/>
            <a:ext cx="444352" cy="307777"/>
          </a:xfrm>
          <a:prstGeom prst="rect">
            <a:avLst/>
          </a:prstGeom>
          <a:noFill/>
        </p:spPr>
        <p:txBody>
          <a:bodyPr wrap="square" rtlCol="0">
            <a:spAutoFit/>
          </a:bodyPr>
          <a:lstStyle/>
          <a:p>
            <a:r>
              <a:rPr lang="en-IL" sz="1400" dirty="0"/>
              <a:t>Rst</a:t>
            </a:r>
          </a:p>
        </p:txBody>
      </p:sp>
      <p:sp>
        <p:nvSpPr>
          <p:cNvPr id="119" name="TextBox 118">
            <a:extLst>
              <a:ext uri="{FF2B5EF4-FFF2-40B4-BE49-F238E27FC236}">
                <a16:creationId xmlns:a16="http://schemas.microsoft.com/office/drawing/2014/main" id="{F9F6F364-2F28-3DC8-0812-DE0288F4DB20}"/>
              </a:ext>
            </a:extLst>
          </p:cNvPr>
          <p:cNvSpPr txBox="1"/>
          <p:nvPr/>
        </p:nvSpPr>
        <p:spPr>
          <a:xfrm>
            <a:off x="4478593" y="1075490"/>
            <a:ext cx="444352" cy="307777"/>
          </a:xfrm>
          <a:prstGeom prst="rect">
            <a:avLst/>
          </a:prstGeom>
          <a:noFill/>
        </p:spPr>
        <p:txBody>
          <a:bodyPr wrap="none" rtlCol="0">
            <a:spAutoFit/>
          </a:bodyPr>
          <a:lstStyle/>
          <a:p>
            <a:r>
              <a:rPr lang="en-IL" sz="1400" dirty="0"/>
              <a:t>Clk</a:t>
            </a:r>
          </a:p>
        </p:txBody>
      </p:sp>
      <p:sp>
        <p:nvSpPr>
          <p:cNvPr id="120" name="TextBox 119">
            <a:extLst>
              <a:ext uri="{FF2B5EF4-FFF2-40B4-BE49-F238E27FC236}">
                <a16:creationId xmlns:a16="http://schemas.microsoft.com/office/drawing/2014/main" id="{9BED5F6E-0AFA-95A3-C8F3-3F4D4FB4D403}"/>
              </a:ext>
            </a:extLst>
          </p:cNvPr>
          <p:cNvSpPr txBox="1"/>
          <p:nvPr/>
        </p:nvSpPr>
        <p:spPr>
          <a:xfrm>
            <a:off x="4507917" y="736118"/>
            <a:ext cx="444352" cy="307777"/>
          </a:xfrm>
          <a:prstGeom prst="rect">
            <a:avLst/>
          </a:prstGeom>
          <a:noFill/>
        </p:spPr>
        <p:txBody>
          <a:bodyPr wrap="square" rtlCol="0">
            <a:spAutoFit/>
          </a:bodyPr>
          <a:lstStyle/>
          <a:p>
            <a:r>
              <a:rPr lang="en-IL" sz="1400" dirty="0"/>
              <a:t>Rst</a:t>
            </a:r>
          </a:p>
        </p:txBody>
      </p:sp>
      <p:cxnSp>
        <p:nvCxnSpPr>
          <p:cNvPr id="123" name="Straight Connector 122">
            <a:extLst>
              <a:ext uri="{FF2B5EF4-FFF2-40B4-BE49-F238E27FC236}">
                <a16:creationId xmlns:a16="http://schemas.microsoft.com/office/drawing/2014/main" id="{BD2DB3B8-38C0-20BD-3DAB-2ACFBB8BEA8E}"/>
              </a:ext>
            </a:extLst>
          </p:cNvPr>
          <p:cNvCxnSpPr>
            <a:cxnSpLocks/>
          </p:cNvCxnSpPr>
          <p:nvPr/>
        </p:nvCxnSpPr>
        <p:spPr>
          <a:xfrm flipH="1" flipV="1">
            <a:off x="4431304" y="1597477"/>
            <a:ext cx="14593" cy="1822750"/>
          </a:xfrm>
          <a:prstGeom prst="line">
            <a:avLst/>
          </a:prstGeom>
        </p:spPr>
        <p:style>
          <a:lnRef idx="3">
            <a:schemeClr val="dk1"/>
          </a:lnRef>
          <a:fillRef idx="0">
            <a:schemeClr val="dk1"/>
          </a:fillRef>
          <a:effectRef idx="2">
            <a:schemeClr val="dk1"/>
          </a:effectRef>
          <a:fontRef idx="minor">
            <a:schemeClr val="tx1"/>
          </a:fontRef>
        </p:style>
      </p:cxnSp>
      <p:cxnSp>
        <p:nvCxnSpPr>
          <p:cNvPr id="126" name="Straight Connector 125">
            <a:extLst>
              <a:ext uri="{FF2B5EF4-FFF2-40B4-BE49-F238E27FC236}">
                <a16:creationId xmlns:a16="http://schemas.microsoft.com/office/drawing/2014/main" id="{6F33575D-1F9E-F6BF-8D59-69ADA30B8453}"/>
              </a:ext>
            </a:extLst>
          </p:cNvPr>
          <p:cNvCxnSpPr>
            <a:cxnSpLocks/>
          </p:cNvCxnSpPr>
          <p:nvPr/>
        </p:nvCxnSpPr>
        <p:spPr>
          <a:xfrm>
            <a:off x="4432723" y="3135685"/>
            <a:ext cx="888108" cy="0"/>
          </a:xfrm>
          <a:prstGeom prst="line">
            <a:avLst/>
          </a:prstGeom>
        </p:spPr>
        <p:style>
          <a:lnRef idx="3">
            <a:schemeClr val="dk1"/>
          </a:lnRef>
          <a:fillRef idx="0">
            <a:schemeClr val="dk1"/>
          </a:fillRef>
          <a:effectRef idx="2">
            <a:schemeClr val="dk1"/>
          </a:effectRef>
          <a:fontRef idx="minor">
            <a:schemeClr val="tx1"/>
          </a:fontRef>
        </p:style>
      </p:cxnSp>
      <p:sp>
        <p:nvSpPr>
          <p:cNvPr id="132" name="TextBox 131">
            <a:extLst>
              <a:ext uri="{FF2B5EF4-FFF2-40B4-BE49-F238E27FC236}">
                <a16:creationId xmlns:a16="http://schemas.microsoft.com/office/drawing/2014/main" id="{F8631C91-90AD-2990-DCF2-AC8FA4441171}"/>
              </a:ext>
            </a:extLst>
          </p:cNvPr>
          <p:cNvSpPr txBox="1"/>
          <p:nvPr/>
        </p:nvSpPr>
        <p:spPr>
          <a:xfrm>
            <a:off x="1371485" y="2566197"/>
            <a:ext cx="724883" cy="307777"/>
          </a:xfrm>
          <a:prstGeom prst="rect">
            <a:avLst/>
          </a:prstGeom>
          <a:noFill/>
        </p:spPr>
        <p:txBody>
          <a:bodyPr wrap="square" rtlCol="0">
            <a:spAutoFit/>
          </a:bodyPr>
          <a:lstStyle/>
          <a:p>
            <a:r>
              <a:rPr lang="en-US" sz="1400" dirty="0"/>
              <a:t>f</a:t>
            </a:r>
            <a:r>
              <a:rPr lang="en-IL" sz="1400" dirty="0"/>
              <a:t>_Sync</a:t>
            </a:r>
          </a:p>
        </p:txBody>
      </p:sp>
      <p:sp>
        <p:nvSpPr>
          <p:cNvPr id="133" name="TextBox 132">
            <a:extLst>
              <a:ext uri="{FF2B5EF4-FFF2-40B4-BE49-F238E27FC236}">
                <a16:creationId xmlns:a16="http://schemas.microsoft.com/office/drawing/2014/main" id="{66973218-9E78-4DA8-8E58-CA2C18992909}"/>
              </a:ext>
            </a:extLst>
          </p:cNvPr>
          <p:cNvSpPr txBox="1"/>
          <p:nvPr/>
        </p:nvSpPr>
        <p:spPr>
          <a:xfrm>
            <a:off x="1425366" y="2239921"/>
            <a:ext cx="648677" cy="307777"/>
          </a:xfrm>
          <a:prstGeom prst="rect">
            <a:avLst/>
          </a:prstGeom>
          <a:noFill/>
        </p:spPr>
        <p:txBody>
          <a:bodyPr wrap="square" rtlCol="0">
            <a:spAutoFit/>
          </a:bodyPr>
          <a:lstStyle/>
          <a:p>
            <a:r>
              <a:rPr lang="en-IL" sz="1400" dirty="0"/>
              <a:t>Sync</a:t>
            </a:r>
          </a:p>
        </p:txBody>
      </p:sp>
      <p:cxnSp>
        <p:nvCxnSpPr>
          <p:cNvPr id="144" name="Straight Connector 143">
            <a:extLst>
              <a:ext uri="{FF2B5EF4-FFF2-40B4-BE49-F238E27FC236}">
                <a16:creationId xmlns:a16="http://schemas.microsoft.com/office/drawing/2014/main" id="{184167D4-D539-2427-E6FB-B58B362BD3B4}"/>
              </a:ext>
            </a:extLst>
          </p:cNvPr>
          <p:cNvCxnSpPr>
            <a:cxnSpLocks/>
          </p:cNvCxnSpPr>
          <p:nvPr/>
        </p:nvCxnSpPr>
        <p:spPr>
          <a:xfrm>
            <a:off x="4432723" y="1597477"/>
            <a:ext cx="88810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5985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a:lstStyle/>
          <a:p>
            <a:r>
              <a:rPr lang="en-US" b="1" i="0" dirty="0">
                <a:solidFill>
                  <a:srgbClr val="242424"/>
                </a:solidFill>
                <a:effectLst/>
                <a:highlight>
                  <a:srgbClr val="FFFFFF"/>
                </a:highlight>
                <a:latin typeface="Times New Roman" panose="02020603050405020304" pitchFamily="18" charset="0"/>
                <a:cs typeface="Times New Roman" panose="02020603050405020304" pitchFamily="18" charset="0"/>
              </a:rPr>
              <a:t> Alternative solution 2</a:t>
            </a:r>
            <a:endParaRPr lang="en-IL" b="1" dirty="0">
              <a:latin typeface="Times New Roman" panose="02020603050405020304" pitchFamily="18" charset="0"/>
              <a:cs typeface="Times New Roman" panose="02020603050405020304" pitchFamily="18" charset="0"/>
            </a:endParaRPr>
          </a:p>
        </p:txBody>
      </p:sp>
      <p:sp>
        <p:nvSpPr>
          <p:cNvPr id="146" name="Content Placeholder 2">
            <a:extLst>
              <a:ext uri="{FF2B5EF4-FFF2-40B4-BE49-F238E27FC236}">
                <a16:creationId xmlns:a16="http://schemas.microsoft.com/office/drawing/2014/main" id="{C9B281B3-226A-F787-9832-B7F592BFA23B}"/>
              </a:ext>
            </a:extLst>
          </p:cNvPr>
          <p:cNvSpPr txBox="1">
            <a:spLocks/>
          </p:cNvSpPr>
          <p:nvPr/>
        </p:nvSpPr>
        <p:spPr>
          <a:xfrm>
            <a:off x="838200" y="1388764"/>
            <a:ext cx="10515600" cy="4749346"/>
          </a:xfrm>
          <a:prstGeom prst="rect">
            <a:avLst/>
          </a:prstGeom>
        </p:spPr>
        <p:txBody>
          <a:bodyPr>
            <a:noAutofit/>
          </a:bodyPr>
          <a:lst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u="sng" dirty="0">
                <a:latin typeface="Times New Roman" panose="02020603050405020304" pitchFamily="18" charset="0"/>
                <a:cs typeface="Times New Roman" panose="02020603050405020304" pitchFamily="18" charset="0"/>
              </a:rPr>
              <a:t>Second approach</a:t>
            </a:r>
            <a:r>
              <a:rPr lang="en-US"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We replaced duplicate components with global ones, such as global counters. Specifically, we used three counters: one to track when a count ends, another to signal the end of a frame, and a third to manage the output. Additionally, we created a module called </a:t>
            </a:r>
            <a:r>
              <a:rPr lang="en-US" dirty="0" err="1">
                <a:latin typeface="Times New Roman" panose="02020603050405020304" pitchFamily="18" charset="0"/>
                <a:cs typeface="Times New Roman" panose="02020603050405020304" pitchFamily="18" charset="0"/>
              </a:rPr>
              <a:t>FirstVal</a:t>
            </a:r>
            <a:r>
              <a:rPr lang="en-US" dirty="0">
                <a:latin typeface="Times New Roman" panose="02020603050405020304" pitchFamily="18" charset="0"/>
                <a:cs typeface="Times New Roman" panose="02020603050405020304" pitchFamily="18" charset="0"/>
              </a:rPr>
              <a:t> to calculate the initial value for each line.</a:t>
            </a:r>
          </a:p>
          <a:p>
            <a:pPr marL="0" indent="0">
              <a:buFont typeface="Arial" panose="020B0604020202020204" pitchFamily="34" charset="0"/>
              <a:buNone/>
            </a:pPr>
            <a:endParaRPr lang="en-US" b="1" u="sng"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b="1" u="sng" dirty="0">
                <a:latin typeface="Times New Roman" panose="02020603050405020304" pitchFamily="18" charset="0"/>
                <a:cs typeface="Times New Roman" panose="02020603050405020304" pitchFamily="18" charset="0"/>
              </a:rPr>
              <a:t>Problems with the solution:</a:t>
            </a:r>
          </a:p>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First, we still had unnecessary actions, such as the calculation of the initial value in all working modes. Additionally, all components were active all the time, leading to significant power consumption.</a:t>
            </a:r>
          </a:p>
        </p:txBody>
      </p:sp>
    </p:spTree>
    <p:extLst>
      <p:ext uri="{BB962C8B-B14F-4D97-AF65-F5344CB8AC3E}">
        <p14:creationId xmlns:p14="http://schemas.microsoft.com/office/powerpoint/2010/main" val="3445958408"/>
      </p:ext>
    </p:extLst>
  </p:cSld>
  <p:clrMapOvr>
    <a:masterClrMapping/>
  </p:clrMapOvr>
</p:sld>
</file>

<file path=ppt/theme/theme1.xml><?xml version="1.0" encoding="utf-8"?>
<a:theme xmlns:a="http://schemas.openxmlformats.org/drawingml/2006/main" name="Office Them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841449_win32_v2" id="{3A5F584B-3D72-41FB-A470-87D863364DDF}" vid="{94F14D05-7BE2-4542-891D-D99D1EE35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893805-3B81-47D1-A994-401BF46C6A8D}">
  <ds:schemaRefs>
    <ds:schemaRef ds:uri="http://schemas.microsoft.com/sharepoint/v3/contenttype/forms"/>
  </ds:schemaRefs>
</ds:datastoreItem>
</file>

<file path=customXml/itemProps2.xml><?xml version="1.0" encoding="utf-8"?>
<ds:datastoreItem xmlns:ds="http://schemas.openxmlformats.org/officeDocument/2006/customXml" ds:itemID="{120D0E33-AC31-4A6E-AC66-BDD7A1B30DE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32B43C1-5EB1-48F2-83D8-1F8CBA1BB8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Mind map</Template>
  <TotalTime>78</TotalTime>
  <Words>875</Words>
  <Application>Microsoft Macintosh PowerPoint</Application>
  <PresentationFormat>Widescreen</PresentationFormat>
  <Paragraphs>140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Segoe UI</vt:lpstr>
      <vt:lpstr>Segoe UI Semibold</vt:lpstr>
      <vt:lpstr>Times New Roman</vt:lpstr>
      <vt:lpstr>Office Theme</vt:lpstr>
      <vt:lpstr>PowerPoint Presentation</vt:lpstr>
      <vt:lpstr>Table of contents</vt:lpstr>
      <vt:lpstr>Background</vt:lpstr>
      <vt:lpstr>Background</vt:lpstr>
      <vt:lpstr>Project definition and goals</vt:lpstr>
      <vt:lpstr>Project definition and goals</vt:lpstr>
      <vt:lpstr> Alternative solution 1</vt:lpstr>
      <vt:lpstr>PowerPoint Presentation</vt:lpstr>
      <vt:lpstr> Alternative solution 2</vt:lpstr>
      <vt:lpstr>PowerPoint Presentation</vt:lpstr>
      <vt:lpstr>Architectural design of the selected solution</vt:lpstr>
      <vt:lpstr>PowerPoint Presentation</vt:lpstr>
      <vt:lpstr>PowerPoint Presentation</vt:lpstr>
      <vt:lpstr>Status and schedule for the remaining part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Margarita Kouzmine</dc:creator>
  <cp:lastModifiedBy>Oded Sabari</cp:lastModifiedBy>
  <cp:revision>8</cp:revision>
  <dcterms:created xsi:type="dcterms:W3CDTF">2024-07-23T06:07:18Z</dcterms:created>
  <dcterms:modified xsi:type="dcterms:W3CDTF">2024-07-26T08:02:07Z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