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66" r:id="rId5"/>
    <p:sldId id="265" r:id="rId6"/>
    <p:sldId id="267" r:id="rId7"/>
    <p:sldId id="262" r:id="rId8"/>
    <p:sldId id="268" r:id="rId9"/>
    <p:sldId id="269" r:id="rId10"/>
    <p:sldId id="272" r:id="rId11"/>
    <p:sldId id="270" r:id="rId12"/>
    <p:sldId id="273" r:id="rId13"/>
    <p:sldId id="271"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2"/>
  </p:normalViewPr>
  <p:slideViewPr>
    <p:cSldViewPr snapToGrid="0" snapToObject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EB24-584E-9257-2E6B-4EF1E2BB6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AC8FC06-3F55-EE7B-1ABD-68796425F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6FFE2FE-640D-6D96-9CC5-FBC52CED6C74}"/>
              </a:ext>
            </a:extLst>
          </p:cNvPr>
          <p:cNvSpPr>
            <a:spLocks noGrp="1"/>
          </p:cNvSpPr>
          <p:nvPr>
            <p:ph type="dt" sz="half" idx="10"/>
          </p:nvPr>
        </p:nvSpPr>
        <p:spPr/>
        <p:txBody>
          <a:bodyPr/>
          <a:lstStyle/>
          <a:p>
            <a:fld id="{450266BF-B2EA-C843-8055-BC2784D2C877}" type="datetimeFigureOut">
              <a:rPr lang="en-IL" smtClean="0"/>
              <a:t>23/07/2024</a:t>
            </a:fld>
            <a:endParaRPr lang="en-IL"/>
          </a:p>
        </p:txBody>
      </p:sp>
      <p:sp>
        <p:nvSpPr>
          <p:cNvPr id="5" name="Footer Placeholder 4">
            <a:extLst>
              <a:ext uri="{FF2B5EF4-FFF2-40B4-BE49-F238E27FC236}">
                <a16:creationId xmlns:a16="http://schemas.microsoft.com/office/drawing/2014/main" id="{0EBDBFB2-38C2-B845-71E2-907753D8BF6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ECEDBA-4CAA-7952-77A0-6CE773837587}"/>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3493602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9CAB-F801-19AA-8619-50E612F544B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7512A00-FBD4-D419-4383-36EE013BF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9CE1ECE-B2AF-D3C5-90D7-0C705FFEB674}"/>
              </a:ext>
            </a:extLst>
          </p:cNvPr>
          <p:cNvSpPr>
            <a:spLocks noGrp="1"/>
          </p:cNvSpPr>
          <p:nvPr>
            <p:ph type="dt" sz="half" idx="10"/>
          </p:nvPr>
        </p:nvSpPr>
        <p:spPr/>
        <p:txBody>
          <a:bodyPr/>
          <a:lstStyle/>
          <a:p>
            <a:fld id="{450266BF-B2EA-C843-8055-BC2784D2C877}" type="datetimeFigureOut">
              <a:rPr lang="en-IL" smtClean="0"/>
              <a:t>23/07/2024</a:t>
            </a:fld>
            <a:endParaRPr lang="en-IL"/>
          </a:p>
        </p:txBody>
      </p:sp>
      <p:sp>
        <p:nvSpPr>
          <p:cNvPr id="5" name="Footer Placeholder 4">
            <a:extLst>
              <a:ext uri="{FF2B5EF4-FFF2-40B4-BE49-F238E27FC236}">
                <a16:creationId xmlns:a16="http://schemas.microsoft.com/office/drawing/2014/main" id="{AE9530F6-6946-D197-5E06-145E18E48C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3777143-F823-C73A-C40C-74F032B80BC1}"/>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306502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7/23/2024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7/23/2024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7/23/2024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7396062-AA38-3B45-775F-9E593DB21CA5}"/>
              </a:ext>
            </a:extLst>
          </p:cNvPr>
          <p:cNvSpPr txBox="1">
            <a:spLocks/>
          </p:cNvSpPr>
          <p:nvPr/>
        </p:nvSpPr>
        <p:spPr>
          <a:xfrm>
            <a:off x="515970" y="1050202"/>
            <a:ext cx="11517086" cy="2387600"/>
          </a:xfrm>
          <a:prstGeom prst="rect">
            <a:avLst/>
          </a:prstGeom>
        </p:spPr>
        <p:txBody>
          <a:bodyPr vert="horz" lIns="91440" tIns="45720" rIns="91440" bIns="45720" rtlCol="0" anchor="ctr">
            <a:noAutofit/>
          </a:bodyPr>
          <a:lstStyle>
            <a:lvl1pPr algn="l" defTabSz="914391" rtl="0" eaLnBrk="1" latinLnBrk="0" hangingPunct="1">
              <a:lnSpc>
                <a:spcPct val="90000"/>
              </a:lnSpc>
              <a:spcBef>
                <a:spcPct val="0"/>
              </a:spcBef>
              <a:buNone/>
              <a:defRPr sz="2800" kern="1200">
                <a:solidFill>
                  <a:schemeClr val="tx1"/>
                </a:solidFill>
                <a:latin typeface="+mj-lt"/>
                <a:ea typeface="+mj-ea"/>
                <a:cs typeface="+mj-cs"/>
              </a:defRPr>
            </a:lvl1pPr>
          </a:lstStyle>
          <a:p>
            <a:r>
              <a:rPr lang="en-IL" sz="3200" b="1" dirty="0">
                <a:solidFill>
                  <a:srgbClr val="333333"/>
                </a:solidFill>
                <a:latin typeface="Times New Roman" panose="02020603050405020304" pitchFamily="18" charset="0"/>
                <a:cs typeface="Times New Roman" panose="02020603050405020304" pitchFamily="18" charset="0"/>
              </a:rPr>
              <a:t>Digital Design of a Synthetic Ramp &amp; Patterns Generation Unit for High-Speed Communication CMOS-Image-Sensor Applications</a:t>
            </a:r>
            <a:br>
              <a:rPr lang="en-IL" sz="3200" b="1" dirty="0">
                <a:latin typeface="Times New Roman" panose="02020603050405020304" pitchFamily="18" charset="0"/>
                <a:cs typeface="Times New Roman" panose="02020603050405020304" pitchFamily="18" charset="0"/>
              </a:rPr>
            </a:br>
            <a:endParaRPr lang="en-IL"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4D727B-BA4E-D96C-04CF-050E16096F70}"/>
              </a:ext>
            </a:extLst>
          </p:cNvPr>
          <p:cNvSpPr txBox="1"/>
          <p:nvPr/>
        </p:nvSpPr>
        <p:spPr>
          <a:xfrm>
            <a:off x="593608" y="465427"/>
            <a:ext cx="4608954" cy="584775"/>
          </a:xfrm>
          <a:prstGeom prst="rect">
            <a:avLst/>
          </a:prstGeom>
          <a:noFill/>
        </p:spPr>
        <p:txBody>
          <a:bodyPr wrap="none" rtlCol="0">
            <a:spAutoFit/>
          </a:bodyPr>
          <a:lstStyle/>
          <a:p>
            <a:r>
              <a:rPr lang="en-IL" sz="3200" dirty="0">
                <a:latin typeface="Times New Roman" panose="02020603050405020304" pitchFamily="18" charset="0"/>
                <a:cs typeface="Times New Roman" panose="02020603050405020304" pitchFamily="18" charset="0"/>
              </a:rPr>
              <a:t>Mid Semester Presentation</a:t>
            </a:r>
          </a:p>
        </p:txBody>
      </p:sp>
      <p:sp>
        <p:nvSpPr>
          <p:cNvPr id="14" name="Subtitle 2">
            <a:extLst>
              <a:ext uri="{FF2B5EF4-FFF2-40B4-BE49-F238E27FC236}">
                <a16:creationId xmlns:a16="http://schemas.microsoft.com/office/drawing/2014/main" id="{FFF16CBD-1004-2636-534E-CC97C7ECF640}"/>
              </a:ext>
            </a:extLst>
          </p:cNvPr>
          <p:cNvSpPr txBox="1">
            <a:spLocks/>
          </p:cNvSpPr>
          <p:nvPr/>
        </p:nvSpPr>
        <p:spPr>
          <a:xfrm>
            <a:off x="468085" y="4611133"/>
            <a:ext cx="9144000" cy="1655762"/>
          </a:xfrm>
          <a:prstGeom prst="rect">
            <a:avLst/>
          </a:prstGeom>
        </p:spPr>
        <p:txBody>
          <a:bodyPr>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latin typeface="Times New Roman" panose="02020603050405020304" pitchFamily="18" charset="0"/>
                <a:cs typeface="Times New Roman" panose="02020603050405020304" pitchFamily="18" charset="0"/>
              </a:rPr>
              <a:t>Students:</a:t>
            </a:r>
            <a:r>
              <a:rPr lang="en-IL" sz="3200">
                <a:latin typeface="Times New Roman" panose="02020603050405020304" pitchFamily="18" charset="0"/>
                <a:cs typeface="Times New Roman" panose="02020603050405020304" pitchFamily="18" charset="0"/>
              </a:rPr>
              <a:t> Oded Sabari and Margarita Kouzmine</a:t>
            </a:r>
          </a:p>
          <a:p>
            <a:r>
              <a:rPr lang="en-IL" sz="3200">
                <a:latin typeface="Times New Roman" panose="02020603050405020304" pitchFamily="18" charset="0"/>
                <a:cs typeface="Times New Roman" panose="02020603050405020304" pitchFamily="18" charset="0"/>
              </a:rPr>
              <a:t>Supervisor: Vered Antebi</a:t>
            </a:r>
            <a:endParaRPr lang="en-I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32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latin typeface="Times New Roman" panose="02020603050405020304" pitchFamily="18" charset="0"/>
                <a:ea typeface="+mn-ea"/>
                <a:cs typeface="Times New Roman" panose="02020603050405020304" pitchFamily="18" charset="0"/>
              </a:rPr>
              <a:t>Architectural design of the selected solution</a:t>
            </a:r>
            <a:endParaRPr lang="en-IL" b="1" dirty="0">
              <a:latin typeface="Times New Roman" panose="02020603050405020304" pitchFamily="18" charset="0"/>
              <a:ea typeface="+mn-ea"/>
              <a:cs typeface="Times New Roman" panose="02020603050405020304" pitchFamily="18" charset="0"/>
            </a:endParaRPr>
          </a:p>
        </p:txBody>
      </p:sp>
      <p:sp>
        <p:nvSpPr>
          <p:cNvPr id="2" name="Content Placeholder 2">
            <a:extLst>
              <a:ext uri="{FF2B5EF4-FFF2-40B4-BE49-F238E27FC236}">
                <a16:creationId xmlns:a16="http://schemas.microsoft.com/office/drawing/2014/main" id="{70CEB5F2-3CBE-575F-D28D-2B3BCF222B55}"/>
              </a:ext>
            </a:extLst>
          </p:cNvPr>
          <p:cNvSpPr txBox="1">
            <a:spLocks/>
          </p:cNvSpPr>
          <p:nvPr/>
        </p:nvSpPr>
        <p:spPr>
          <a:xfrm>
            <a:off x="838200" y="1825625"/>
            <a:ext cx="10515600" cy="4351338"/>
          </a:xfrm>
          <a:prstGeom prst="rect">
            <a:avLst/>
          </a:prstGeom>
        </p:spPr>
        <p:txBody>
          <a:bodyPr>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final solution: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replaced the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module with a simpler module that calculates the initial value of each row only when needed. This module is connected to a multiplexer that supplies the counter with various inputs based on the work mode. </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also added enable inputs to various blocks to conserve power when they are not in use. </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Additionally, this new approach allowed us to reduce the size of our state machine, enhancing overall efficiency.</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2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 program&#10;&#10;Description automatically generated">
            <a:extLst>
              <a:ext uri="{FF2B5EF4-FFF2-40B4-BE49-F238E27FC236}">
                <a16:creationId xmlns:a16="http://schemas.microsoft.com/office/drawing/2014/main" id="{4C316A9F-15E8-509C-C037-830780C777AD}"/>
              </a:ext>
            </a:extLst>
          </p:cNvPr>
          <p:cNvPicPr>
            <a:picLocks noChangeAspect="1"/>
          </p:cNvPicPr>
          <p:nvPr/>
        </p:nvPicPr>
        <p:blipFill>
          <a:blip r:embed="rId2"/>
          <a:stretch>
            <a:fillRect/>
          </a:stretch>
        </p:blipFill>
        <p:spPr>
          <a:xfrm>
            <a:off x="1167115" y="363297"/>
            <a:ext cx="10219013" cy="6131406"/>
          </a:xfrm>
          <a:prstGeom prst="rect">
            <a:avLst/>
          </a:prstGeom>
        </p:spPr>
      </p:pic>
    </p:spTree>
    <p:extLst>
      <p:ext uri="{BB962C8B-B14F-4D97-AF65-F5344CB8AC3E}">
        <p14:creationId xmlns:p14="http://schemas.microsoft.com/office/powerpoint/2010/main" val="206275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96C7976D-963C-CAA5-341F-89746C82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03" y="378691"/>
            <a:ext cx="10143794" cy="6263793"/>
          </a:xfrm>
          <a:prstGeom prst="rect">
            <a:avLst/>
          </a:prstGeom>
        </p:spPr>
      </p:pic>
    </p:spTree>
    <p:extLst>
      <p:ext uri="{BB962C8B-B14F-4D97-AF65-F5344CB8AC3E}">
        <p14:creationId xmlns:p14="http://schemas.microsoft.com/office/powerpoint/2010/main" val="227305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Status and schedule for the remaining part</a:t>
            </a:r>
            <a:endParaRPr lang="en-IL"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AAA7CB7-4EE6-9DC9-F5FA-148328483D05}"/>
              </a:ext>
            </a:extLst>
          </p:cNvPr>
          <p:cNvSpPr txBox="1">
            <a:spLocks/>
          </p:cNvSpPr>
          <p:nvPr/>
        </p:nvSpPr>
        <p:spPr>
          <a:xfrm>
            <a:off x="838200" y="1825625"/>
            <a:ext cx="10515600" cy="4351338"/>
          </a:xfrm>
          <a:prstGeom prst="rect">
            <a:avLst/>
          </a:prstGeom>
        </p:spPr>
        <p:txBody>
          <a:bodyPr>
            <a:normAutofit lnSpcReduction="10000"/>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following stages have been completed:</a:t>
            </a:r>
          </a:p>
          <a:p>
            <a:pPr>
              <a:buFont typeface="+mj-lt"/>
              <a:buAutoNum type="arabicPeriod"/>
            </a:pPr>
            <a:r>
              <a:rPr lang="en-US" dirty="0">
                <a:latin typeface="Times New Roman" panose="02020603050405020304" pitchFamily="18" charset="0"/>
                <a:cs typeface="Times New Roman" panose="02020603050405020304" pitchFamily="18" charset="0"/>
              </a:rPr>
              <a:t>Architectural and Logic Design</a:t>
            </a:r>
          </a:p>
          <a:p>
            <a:pPr>
              <a:buFont typeface="+mj-lt"/>
              <a:buAutoNum type="arabicPeriod"/>
            </a:pPr>
            <a:r>
              <a:rPr lang="en-US" dirty="0">
                <a:latin typeface="Times New Roman" panose="02020603050405020304" pitchFamily="18" charset="0"/>
                <a:cs typeface="Times New Roman" panose="02020603050405020304" pitchFamily="18" charset="0"/>
              </a:rPr>
              <a:t>HDL Implementation using Verilog</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remaining tasks are:</a:t>
            </a:r>
          </a:p>
          <a:p>
            <a:pPr>
              <a:buFont typeface="+mj-lt"/>
              <a:buAutoNum type="arabicPeriod" startAt="3"/>
            </a:pPr>
            <a:r>
              <a:rPr lang="en-US" dirty="0">
                <a:latin typeface="Times New Roman" panose="02020603050405020304" pitchFamily="18" charset="0"/>
                <a:cs typeface="Times New Roman" panose="02020603050405020304" pitchFamily="18" charset="0"/>
              </a:rPr>
              <a:t>Verification (to be completed by the last week of August)</a:t>
            </a:r>
          </a:p>
          <a:p>
            <a:pPr>
              <a:buFont typeface="+mj-lt"/>
              <a:buAutoNum type="arabicPeriod" startAt="3"/>
            </a:pPr>
            <a:r>
              <a:rPr lang="en-US" dirty="0">
                <a:latin typeface="Times New Roman" panose="02020603050405020304" pitchFamily="18" charset="0"/>
                <a:cs typeface="Times New Roman" panose="02020603050405020304" pitchFamily="18" charset="0"/>
              </a:rPr>
              <a:t>Synthesis (to be completed by the last week of September)</a:t>
            </a:r>
          </a:p>
          <a:p>
            <a:pPr>
              <a:buFont typeface="+mj-lt"/>
              <a:buAutoNum type="arabicPeriod" startAt="3"/>
            </a:pPr>
            <a:r>
              <a:rPr lang="en-US" dirty="0">
                <a:latin typeface="Times New Roman" panose="02020603050405020304" pitchFamily="18" charset="0"/>
                <a:cs typeface="Times New Roman" panose="02020603050405020304" pitchFamily="18" charset="0"/>
              </a:rPr>
              <a:t>Layout Design (to be completed by the first week of October)</a:t>
            </a:r>
          </a:p>
          <a:p>
            <a:pPr>
              <a:buFont typeface="+mj-lt"/>
              <a:buAutoNum type="arabicPeriod" startAt="3"/>
            </a:pPr>
            <a:r>
              <a:rPr lang="en-US" dirty="0">
                <a:latin typeface="Times New Roman" panose="02020603050405020304" pitchFamily="18" charset="0"/>
                <a:cs typeface="Times New Roman" panose="02020603050405020304" pitchFamily="18" charset="0"/>
              </a:rPr>
              <a:t>Final Report (to be completed by the third week of October)</a:t>
            </a:r>
          </a:p>
          <a:p>
            <a:pPr marL="0" indent="0">
              <a:buFont typeface="Arial" panose="020B0604020202020204" pitchFamily="34" charset="0"/>
              <a:buNone/>
            </a:pPr>
            <a:endParaRPr lang="en-IL" sz="2400" dirty="0">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en-IL" dirty="0"/>
          </a:p>
          <a:p>
            <a:pPr marL="0" indent="0">
              <a:buFont typeface="Arial" panose="020B0604020202020204" pitchFamily="34" charset="0"/>
              <a:buNone/>
            </a:pPr>
            <a:endParaRPr lang="en-IL" dirty="0"/>
          </a:p>
        </p:txBody>
      </p:sp>
    </p:spTree>
    <p:extLst>
      <p:ext uri="{BB962C8B-B14F-4D97-AF65-F5344CB8AC3E}">
        <p14:creationId xmlns:p14="http://schemas.microsoft.com/office/powerpoint/2010/main" val="16123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Times New Roman" panose="02020603050405020304" pitchFamily="18" charset="0"/>
                <a:cs typeface="Times New Roman" panose="02020603050405020304" pitchFamily="18" charset="0"/>
              </a:rPr>
              <a:t>Table of contents</a:t>
            </a: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5346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69859"/>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43" name="Oval 42" descr="Small circle">
            <a:extLst>
              <a:ext uri="{FF2B5EF4-FFF2-40B4-BE49-F238E27FC236}">
                <a16:creationId xmlns:a16="http://schemas.microsoft.com/office/drawing/2014/main" id="{E3BF4CBA-96D8-844A-846E-482C93C4A9BA}"/>
              </a:ext>
            </a:extLst>
          </p:cNvPr>
          <p:cNvSpPr>
            <a:spLocks noChangeAspect="1"/>
          </p:cNvSpPr>
          <p:nvPr/>
        </p:nvSpPr>
        <p:spPr bwMode="blackWhite">
          <a:xfrm>
            <a:off x="508867" y="220811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2">
            <a:extLst>
              <a:ext uri="{FF2B5EF4-FFF2-40B4-BE49-F238E27FC236}">
                <a16:creationId xmlns:a16="http://schemas.microsoft.com/office/drawing/2014/main" id="{4EE65486-1766-B74A-9043-DE141DDF4363}"/>
              </a:ext>
            </a:extLst>
          </p:cNvPr>
          <p:cNvSpPr txBox="1">
            <a:spLocks noChangeAspect="1"/>
          </p:cNvSpPr>
          <p:nvPr/>
        </p:nvSpPr>
        <p:spPr bwMode="blackWhite">
          <a:xfrm>
            <a:off x="474254" y="2215153"/>
            <a:ext cx="493917"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2</a:t>
            </a:r>
          </a:p>
        </p:txBody>
      </p:sp>
      <p:sp>
        <p:nvSpPr>
          <p:cNvPr id="45" name="Oval 44" descr="Small circle">
            <a:extLst>
              <a:ext uri="{FF2B5EF4-FFF2-40B4-BE49-F238E27FC236}">
                <a16:creationId xmlns:a16="http://schemas.microsoft.com/office/drawing/2014/main" id="{7BB2B4E3-317E-FC4B-B166-28E804B11BF6}"/>
              </a:ext>
            </a:extLst>
          </p:cNvPr>
          <p:cNvSpPr>
            <a:spLocks noChangeAspect="1"/>
          </p:cNvSpPr>
          <p:nvPr/>
        </p:nvSpPr>
        <p:spPr bwMode="blackWhite">
          <a:xfrm>
            <a:off x="529636" y="282403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descr="Number 3">
            <a:extLst>
              <a:ext uri="{FF2B5EF4-FFF2-40B4-BE49-F238E27FC236}">
                <a16:creationId xmlns:a16="http://schemas.microsoft.com/office/drawing/2014/main" id="{04248951-1086-2B45-ACBA-B055B8A9B128}"/>
              </a:ext>
            </a:extLst>
          </p:cNvPr>
          <p:cNvSpPr txBox="1">
            <a:spLocks noChangeAspect="1"/>
          </p:cNvSpPr>
          <p:nvPr/>
        </p:nvSpPr>
        <p:spPr bwMode="blackWhite">
          <a:xfrm>
            <a:off x="463087" y="284797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3</a:t>
            </a:r>
          </a:p>
        </p:txBody>
      </p:sp>
      <p:sp>
        <p:nvSpPr>
          <p:cNvPr id="48" name="Oval 47" descr="Small circle">
            <a:extLst>
              <a:ext uri="{FF2B5EF4-FFF2-40B4-BE49-F238E27FC236}">
                <a16:creationId xmlns:a16="http://schemas.microsoft.com/office/drawing/2014/main" id="{F1C23E2A-8D82-9F46-B7C2-83771AA0906F}"/>
              </a:ext>
            </a:extLst>
          </p:cNvPr>
          <p:cNvSpPr>
            <a:spLocks noChangeAspect="1"/>
          </p:cNvSpPr>
          <p:nvPr/>
        </p:nvSpPr>
        <p:spPr bwMode="blackWhite">
          <a:xfrm>
            <a:off x="529220" y="3444671"/>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descr="Number 4">
            <a:extLst>
              <a:ext uri="{FF2B5EF4-FFF2-40B4-BE49-F238E27FC236}">
                <a16:creationId xmlns:a16="http://schemas.microsoft.com/office/drawing/2014/main" id="{985448E7-EE20-F14F-97AC-EA8BFD8FBA7F}"/>
              </a:ext>
            </a:extLst>
          </p:cNvPr>
          <p:cNvSpPr txBox="1">
            <a:spLocks noChangeAspect="1"/>
          </p:cNvSpPr>
          <p:nvPr/>
        </p:nvSpPr>
        <p:spPr bwMode="blackWhite">
          <a:xfrm>
            <a:off x="457571" y="346492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4</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39854" y="1509611"/>
            <a:ext cx="4380515" cy="4936251"/>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Background</a:t>
            </a: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 Alternative solution 1</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 Alternative solution 2</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Architectural design of the selected solution</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Status and schedule for the remaining part</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Oval 3" descr="Small circle">
            <a:extLst>
              <a:ext uri="{FF2B5EF4-FFF2-40B4-BE49-F238E27FC236}">
                <a16:creationId xmlns:a16="http://schemas.microsoft.com/office/drawing/2014/main" id="{2A59F6FF-90DB-7106-DCCF-1A6130BE59F7}"/>
              </a:ext>
            </a:extLst>
          </p:cNvPr>
          <p:cNvSpPr>
            <a:spLocks noChangeAspect="1"/>
          </p:cNvSpPr>
          <p:nvPr/>
        </p:nvSpPr>
        <p:spPr bwMode="blackWhite">
          <a:xfrm>
            <a:off x="529220" y="4123802"/>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4D6C2A74-3951-4924-CD03-0668AAAD6539}"/>
              </a:ext>
            </a:extLst>
          </p:cNvPr>
          <p:cNvSpPr txBox="1">
            <a:spLocks noChangeAspect="1"/>
          </p:cNvSpPr>
          <p:nvPr/>
        </p:nvSpPr>
        <p:spPr bwMode="blackWhite">
          <a:xfrm>
            <a:off x="457571" y="4144055"/>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5</a:t>
            </a:r>
          </a:p>
        </p:txBody>
      </p:sp>
      <p:sp>
        <p:nvSpPr>
          <p:cNvPr id="6" name="Oval 5" descr="Small circle">
            <a:extLst>
              <a:ext uri="{FF2B5EF4-FFF2-40B4-BE49-F238E27FC236}">
                <a16:creationId xmlns:a16="http://schemas.microsoft.com/office/drawing/2014/main" id="{B129D3B8-C32A-FBAA-A43B-C824382896C8}"/>
              </a:ext>
            </a:extLst>
          </p:cNvPr>
          <p:cNvSpPr>
            <a:spLocks noChangeAspect="1"/>
          </p:cNvSpPr>
          <p:nvPr/>
        </p:nvSpPr>
        <p:spPr bwMode="blackWhite">
          <a:xfrm>
            <a:off x="534736" y="5083222"/>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descr="Number 4">
            <a:extLst>
              <a:ext uri="{FF2B5EF4-FFF2-40B4-BE49-F238E27FC236}">
                <a16:creationId xmlns:a16="http://schemas.microsoft.com/office/drawing/2014/main" id="{BDF61ED2-B385-16E3-98D8-BB7520898DED}"/>
              </a:ext>
            </a:extLst>
          </p:cNvPr>
          <p:cNvSpPr txBox="1">
            <a:spLocks noChangeAspect="1"/>
          </p:cNvSpPr>
          <p:nvPr/>
        </p:nvSpPr>
        <p:spPr bwMode="blackWhite">
          <a:xfrm>
            <a:off x="463087" y="5103475"/>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6</a:t>
            </a:r>
          </a:p>
        </p:txBody>
      </p:sp>
    </p:spTree>
    <p:extLst>
      <p:ext uri="{BB962C8B-B14F-4D97-AF65-F5344CB8AC3E}">
        <p14:creationId xmlns:p14="http://schemas.microsoft.com/office/powerpoint/2010/main" val="405221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Background</a:t>
            </a:r>
            <a:endParaRPr 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FF1DCD6A-83A6-CC16-37F0-0020094F0E4D}"/>
              </a:ext>
            </a:extLst>
          </p:cNvPr>
          <p:cNvSpPr txBox="1">
            <a:spLocks/>
          </p:cNvSpPr>
          <p:nvPr/>
        </p:nvSpPr>
        <p:spPr>
          <a:xfrm>
            <a:off x="613913" y="1585020"/>
            <a:ext cx="11103429" cy="4351338"/>
          </a:xfrm>
          <a:prstGeom prst="rect">
            <a:avLst/>
          </a:prstGeom>
        </p:spPr>
        <p:txBody>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cs typeface="Times New Roman" panose="02020603050405020304" pitchFamily="18" charset="0"/>
              </a:rPr>
              <a:t>Tower Semiconductors manufactures CMOS image sensors that capture light using an array of pixels. The light intensity at each pixel is converted from an analog voltage to a 12-bit digital signal through an analog-to-digital converter and is then organized into frames. The goal of this project is to design the digital component of the camera's analog-to-digital converter.</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79FB0A0-DA39-F042-BDB4-004AE883C966}"/>
              </a:ext>
            </a:extLst>
          </p:cNvPr>
          <p:cNvPicPr>
            <a:picLocks noChangeAspect="1"/>
          </p:cNvPicPr>
          <p:nvPr/>
        </p:nvPicPr>
        <p:blipFill>
          <a:blip r:embed="rId2"/>
          <a:stretch>
            <a:fillRect/>
          </a:stretch>
        </p:blipFill>
        <p:spPr>
          <a:xfrm>
            <a:off x="3331029" y="3429000"/>
            <a:ext cx="5312227" cy="3118239"/>
          </a:xfrm>
          <a:prstGeom prst="rect">
            <a:avLst/>
          </a:prstGeom>
        </p:spPr>
      </p:pic>
    </p:spTree>
    <p:extLst>
      <p:ext uri="{BB962C8B-B14F-4D97-AF65-F5344CB8AC3E}">
        <p14:creationId xmlns:p14="http://schemas.microsoft.com/office/powerpoint/2010/main" val="424441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624C3-0C29-6EC4-C48D-111420B2D330}"/>
              </a:ext>
            </a:extLst>
          </p:cNvPr>
          <p:cNvSpPr txBox="1">
            <a:spLocks/>
          </p:cNvSpPr>
          <p:nvPr/>
        </p:nvSpPr>
        <p:spPr>
          <a:xfrm>
            <a:off x="620485" y="1792061"/>
            <a:ext cx="10515600" cy="4351338"/>
          </a:xfrm>
          <a:prstGeom prst="rect">
            <a:avLst/>
          </a:prstGeom>
        </p:spPr>
        <p:txBody>
          <a:bodyPr>
            <a:no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digital part of the A/D converter has two modes of operation: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Regular mode</a:t>
            </a:r>
            <a:r>
              <a:rPr lang="en-US" dirty="0">
                <a:latin typeface="Times New Roman" panose="02020603050405020304" pitchFamily="18" charset="0"/>
                <a:cs typeface="Times New Roman" panose="02020603050405020304" pitchFamily="18" charset="0"/>
              </a:rPr>
              <a:t>, when the module receives the first sync signal, it begins counting in Gray code to minimize errors. The count restarts with each subsequent sync signal and continues until the 24th sync signal, indicating the end of the frame.</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C9CCAE-610C-4766-8715-832239B49C47}"/>
              </a:ext>
            </a:extLst>
          </p:cNvPr>
          <p:cNvPicPr>
            <a:picLocks noChangeAspect="1"/>
          </p:cNvPicPr>
          <p:nvPr/>
        </p:nvPicPr>
        <p:blipFill>
          <a:blip r:embed="rId2"/>
          <a:stretch>
            <a:fillRect/>
          </a:stretch>
        </p:blipFill>
        <p:spPr>
          <a:xfrm>
            <a:off x="1197428" y="4375151"/>
            <a:ext cx="8730343" cy="1308100"/>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0D4FD17-A19F-46B9-DB17-9DE6D93DD07E}"/>
              </a:ext>
            </a:extLst>
          </p:cNvPr>
          <p:cNvSpPr txBox="1">
            <a:spLocks/>
          </p:cNvSpPr>
          <p:nvPr/>
        </p:nvSpPr>
        <p:spPr>
          <a:xfrm>
            <a:off x="838200" y="1368424"/>
            <a:ext cx="10515600" cy="4816715"/>
          </a:xfrm>
          <a:prstGeom prst="rect">
            <a:avLst/>
          </a:prstGeom>
        </p:spPr>
        <p:txBody>
          <a:bodyPr>
            <a:normAutofit fontScale="92500" lnSpcReduction="10000"/>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Test mode</a:t>
            </a:r>
            <a:r>
              <a:rPr lang="en-US" dirty="0">
                <a:latin typeface="Times New Roman" panose="02020603050405020304" pitchFamily="18" charset="0"/>
                <a:cs typeface="Times New Roman" panose="02020603050405020304" pitchFamily="18" charset="0"/>
              </a:rPr>
              <a:t>, the unit bypasses the pixel array and generates synthetic configurable values as outputs. The camera output includes:</a:t>
            </a:r>
          </a:p>
          <a:p>
            <a:r>
              <a:rPr lang="en-US" dirty="0">
                <a:latin typeface="Times New Roman" panose="02020603050405020304" pitchFamily="18" charset="0"/>
                <a:cs typeface="Times New Roman" panose="02020603050405020304" pitchFamily="18" charset="0"/>
              </a:rPr>
              <a:t>A constant value provided by the user.</a:t>
            </a:r>
          </a:p>
          <a:p>
            <a:r>
              <a:rPr lang="en-US" dirty="0">
                <a:latin typeface="Times New Roman" panose="02020603050405020304" pitchFamily="18" charset="0"/>
                <a:cs typeface="Times New Roman" panose="02020603050405020304" pitchFamily="18" charset="0"/>
              </a:rPr>
              <a:t>A checkerboard pattern, configurable as a 1x1 or 2x2 grid, with either a white or black start.</a:t>
            </a:r>
          </a:p>
          <a:p>
            <a:r>
              <a:rPr lang="en-US" dirty="0">
                <a:latin typeface="Times New Roman" panose="02020603050405020304" pitchFamily="18" charset="0"/>
                <a:cs typeface="Times New Roman" panose="02020603050405020304" pitchFamily="18" charset="0"/>
              </a:rPr>
              <a:t>A matrix pattern with column increments of 0, 1, 4, or 8 and row increments of 0, 1, 16, or 1290.</a:t>
            </a:r>
          </a:p>
          <a:p>
            <a:pPr marL="0" indent="0">
              <a:buNone/>
            </a:pPr>
            <a:r>
              <a:rPr lang="en-US" dirty="0">
                <a:latin typeface="Times New Roman" panose="02020603050405020304" pitchFamily="18" charset="0"/>
                <a:cs typeface="Times New Roman" panose="02020603050405020304" pitchFamily="18" charset="0"/>
              </a:rPr>
              <a:t>In regular mode the count has 4096 values and in test mode the count has 1290 values.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project aims to deliver optimal real-time performance while minimizing power consumption and area.</a:t>
            </a:r>
          </a:p>
        </p:txBody>
      </p:sp>
    </p:spTree>
    <p:extLst>
      <p:ext uri="{BB962C8B-B14F-4D97-AF65-F5344CB8AC3E}">
        <p14:creationId xmlns:p14="http://schemas.microsoft.com/office/powerpoint/2010/main" val="210668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 Alternative solution 1</a:t>
            </a:r>
            <a:endParaRPr lang="en-IL"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0AA2ACB-F4AD-4477-46F7-A185BB9273FF}"/>
              </a:ext>
            </a:extLst>
          </p:cNvPr>
          <p:cNvSpPr txBox="1">
            <a:spLocks/>
          </p:cNvSpPr>
          <p:nvPr/>
        </p:nvSpPr>
        <p:spPr>
          <a:xfrm>
            <a:off x="838200" y="1825625"/>
            <a:ext cx="10515600" cy="4351338"/>
          </a:xfrm>
          <a:prstGeom prst="rect">
            <a:avLst/>
          </a:prstGeom>
        </p:spPr>
        <p:txBody>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Initial approach:</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implemented independent modules for each work and test mode, with the control block determining which module to use.</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Problems with the solution:</a:t>
            </a:r>
          </a:p>
          <a:p>
            <a:pPr marL="0" indent="0">
              <a:buNone/>
            </a:pPr>
            <a:r>
              <a:rPr lang="en-US" dirty="0">
                <a:latin typeface="Times New Roman" panose="02020603050405020304" pitchFamily="18" charset="0"/>
                <a:cs typeface="Times New Roman" panose="02020603050405020304" pitchFamily="18" charset="0"/>
              </a:rPr>
              <a:t>Significant duplication, as each module required identical components, such as individual counters. This resulted in unnecessary waste and complexity, causing inefficiency and redundancy.</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7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895B1-AD85-E9F4-C261-A9B9A78ED2B2}"/>
              </a:ext>
            </a:extLst>
          </p:cNvPr>
          <p:cNvSpPr/>
          <p:nvPr/>
        </p:nvSpPr>
        <p:spPr>
          <a:xfrm>
            <a:off x="5334006" y="4942114"/>
            <a:ext cx="1707410"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Manual Operation 4">
            <a:extLst>
              <a:ext uri="{FF2B5EF4-FFF2-40B4-BE49-F238E27FC236}">
                <a16:creationId xmlns:a16="http://schemas.microsoft.com/office/drawing/2014/main" id="{178ECC54-CB93-A7EF-4B11-B7FA58769043}"/>
              </a:ext>
            </a:extLst>
          </p:cNvPr>
          <p:cNvSpPr/>
          <p:nvPr/>
        </p:nvSpPr>
        <p:spPr>
          <a:xfrm rot="16200000">
            <a:off x="7032183" y="3028947"/>
            <a:ext cx="366304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BEAE407E-DC5C-F019-C695-AA8CDC10D0FF}"/>
              </a:ext>
            </a:extLst>
          </p:cNvPr>
          <p:cNvSpPr/>
          <p:nvPr/>
        </p:nvSpPr>
        <p:spPr>
          <a:xfrm>
            <a:off x="5334005" y="68851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Rectangle 9">
            <a:extLst>
              <a:ext uri="{FF2B5EF4-FFF2-40B4-BE49-F238E27FC236}">
                <a16:creationId xmlns:a16="http://schemas.microsoft.com/office/drawing/2014/main" id="{24388845-7B6B-2432-1F2D-BFC4793187CF}"/>
              </a:ext>
            </a:extLst>
          </p:cNvPr>
          <p:cNvSpPr/>
          <p:nvPr/>
        </p:nvSpPr>
        <p:spPr>
          <a:xfrm>
            <a:off x="5334006" y="2106384"/>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Rectangle 10">
            <a:extLst>
              <a:ext uri="{FF2B5EF4-FFF2-40B4-BE49-F238E27FC236}">
                <a16:creationId xmlns:a16="http://schemas.microsoft.com/office/drawing/2014/main" id="{8709E764-F323-76B1-6A15-30AFF67AB6EF}"/>
              </a:ext>
            </a:extLst>
          </p:cNvPr>
          <p:cNvSpPr/>
          <p:nvPr/>
        </p:nvSpPr>
        <p:spPr>
          <a:xfrm>
            <a:off x="5334006" y="352424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3" name="Rectangle 12">
            <a:extLst>
              <a:ext uri="{FF2B5EF4-FFF2-40B4-BE49-F238E27FC236}">
                <a16:creationId xmlns:a16="http://schemas.microsoft.com/office/drawing/2014/main" id="{E3CA7FF1-14F5-9450-C3F8-CD98CCE0D6C3}"/>
              </a:ext>
            </a:extLst>
          </p:cNvPr>
          <p:cNvSpPr/>
          <p:nvPr/>
        </p:nvSpPr>
        <p:spPr>
          <a:xfrm>
            <a:off x="2351320" y="2142743"/>
            <a:ext cx="1349829" cy="1859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4" name="TextBox 13">
            <a:extLst>
              <a:ext uri="{FF2B5EF4-FFF2-40B4-BE49-F238E27FC236}">
                <a16:creationId xmlns:a16="http://schemas.microsoft.com/office/drawing/2014/main" id="{3F64154A-B07E-A079-EE2F-5B4971401B32}"/>
              </a:ext>
            </a:extLst>
          </p:cNvPr>
          <p:cNvSpPr txBox="1"/>
          <p:nvPr/>
        </p:nvSpPr>
        <p:spPr>
          <a:xfrm rot="5400000">
            <a:off x="8564583" y="3067439"/>
            <a:ext cx="598241" cy="369332"/>
          </a:xfrm>
          <a:prstGeom prst="rect">
            <a:avLst/>
          </a:prstGeom>
          <a:noFill/>
        </p:spPr>
        <p:txBody>
          <a:bodyPr wrap="none" rtlCol="0">
            <a:spAutoFit/>
          </a:bodyPr>
          <a:lstStyle/>
          <a:p>
            <a:r>
              <a:rPr lang="en-IL" dirty="0"/>
              <a:t>Mux</a:t>
            </a:r>
          </a:p>
        </p:txBody>
      </p:sp>
      <p:sp>
        <p:nvSpPr>
          <p:cNvPr id="15" name="TextBox 14">
            <a:extLst>
              <a:ext uri="{FF2B5EF4-FFF2-40B4-BE49-F238E27FC236}">
                <a16:creationId xmlns:a16="http://schemas.microsoft.com/office/drawing/2014/main" id="{B45B6A42-17E1-2809-DDFD-F586E79ED419}"/>
              </a:ext>
            </a:extLst>
          </p:cNvPr>
          <p:cNvSpPr txBox="1"/>
          <p:nvPr/>
        </p:nvSpPr>
        <p:spPr>
          <a:xfrm>
            <a:off x="8608132" y="4485304"/>
            <a:ext cx="495649" cy="369332"/>
          </a:xfrm>
          <a:prstGeom prst="rect">
            <a:avLst/>
          </a:prstGeom>
          <a:noFill/>
        </p:spPr>
        <p:txBody>
          <a:bodyPr wrap="none" rtlCol="0">
            <a:spAutoFit/>
          </a:bodyPr>
          <a:lstStyle/>
          <a:p>
            <a:r>
              <a:rPr lang="en-US" dirty="0"/>
              <a:t>S</a:t>
            </a:r>
            <a:r>
              <a:rPr lang="en-IL" dirty="0"/>
              <a:t>el</a:t>
            </a:r>
          </a:p>
        </p:txBody>
      </p:sp>
      <p:sp>
        <p:nvSpPr>
          <p:cNvPr id="16" name="TextBox 15">
            <a:extLst>
              <a:ext uri="{FF2B5EF4-FFF2-40B4-BE49-F238E27FC236}">
                <a16:creationId xmlns:a16="http://schemas.microsoft.com/office/drawing/2014/main" id="{8412140F-4B9D-1814-F618-95E2CC9B1C1B}"/>
              </a:ext>
            </a:extLst>
          </p:cNvPr>
          <p:cNvSpPr txBox="1"/>
          <p:nvPr/>
        </p:nvSpPr>
        <p:spPr>
          <a:xfrm rot="5400000">
            <a:off x="8432175" y="2173841"/>
            <a:ext cx="431528" cy="369332"/>
          </a:xfrm>
          <a:prstGeom prst="rect">
            <a:avLst/>
          </a:prstGeom>
          <a:noFill/>
        </p:spPr>
        <p:txBody>
          <a:bodyPr wrap="none" rtlCol="0">
            <a:spAutoFit/>
          </a:bodyPr>
          <a:lstStyle/>
          <a:p>
            <a:r>
              <a:rPr lang="en-IL" dirty="0"/>
              <a:t>00</a:t>
            </a:r>
          </a:p>
        </p:txBody>
      </p:sp>
      <p:sp>
        <p:nvSpPr>
          <p:cNvPr id="17" name="TextBox 16">
            <a:extLst>
              <a:ext uri="{FF2B5EF4-FFF2-40B4-BE49-F238E27FC236}">
                <a16:creationId xmlns:a16="http://schemas.microsoft.com/office/drawing/2014/main" id="{96296C9A-4919-D0D8-8D51-F4B488A2DE46}"/>
              </a:ext>
            </a:extLst>
          </p:cNvPr>
          <p:cNvSpPr txBox="1"/>
          <p:nvPr/>
        </p:nvSpPr>
        <p:spPr>
          <a:xfrm rot="5400000">
            <a:off x="8432175" y="4128207"/>
            <a:ext cx="431528" cy="369332"/>
          </a:xfrm>
          <a:prstGeom prst="rect">
            <a:avLst/>
          </a:prstGeom>
          <a:noFill/>
        </p:spPr>
        <p:txBody>
          <a:bodyPr wrap="none" rtlCol="0">
            <a:spAutoFit/>
          </a:bodyPr>
          <a:lstStyle/>
          <a:p>
            <a:r>
              <a:rPr lang="en-IL" dirty="0"/>
              <a:t>11</a:t>
            </a:r>
          </a:p>
        </p:txBody>
      </p:sp>
      <p:sp>
        <p:nvSpPr>
          <p:cNvPr id="18" name="TextBox 17">
            <a:extLst>
              <a:ext uri="{FF2B5EF4-FFF2-40B4-BE49-F238E27FC236}">
                <a16:creationId xmlns:a16="http://schemas.microsoft.com/office/drawing/2014/main" id="{4E92346F-6D61-5071-92BE-5E6B695097CE}"/>
              </a:ext>
            </a:extLst>
          </p:cNvPr>
          <p:cNvSpPr txBox="1"/>
          <p:nvPr/>
        </p:nvSpPr>
        <p:spPr>
          <a:xfrm>
            <a:off x="5742748" y="951146"/>
            <a:ext cx="999441" cy="646331"/>
          </a:xfrm>
          <a:prstGeom prst="rect">
            <a:avLst/>
          </a:prstGeom>
          <a:noFill/>
        </p:spPr>
        <p:txBody>
          <a:bodyPr wrap="none" rtlCol="0">
            <a:spAutoFit/>
          </a:bodyPr>
          <a:lstStyle/>
          <a:p>
            <a:r>
              <a:rPr lang="en-IL" dirty="0"/>
              <a:t>Gray</a:t>
            </a:r>
          </a:p>
          <a:p>
            <a:r>
              <a:rPr lang="en-IL" dirty="0"/>
              <a:t>Counter</a:t>
            </a:r>
          </a:p>
        </p:txBody>
      </p:sp>
      <p:sp>
        <p:nvSpPr>
          <p:cNvPr id="19" name="TextBox 18">
            <a:extLst>
              <a:ext uri="{FF2B5EF4-FFF2-40B4-BE49-F238E27FC236}">
                <a16:creationId xmlns:a16="http://schemas.microsoft.com/office/drawing/2014/main" id="{50FF7BBE-D7B8-57F3-8951-2DC8D9200092}"/>
              </a:ext>
            </a:extLst>
          </p:cNvPr>
          <p:cNvSpPr txBox="1"/>
          <p:nvPr/>
        </p:nvSpPr>
        <p:spPr>
          <a:xfrm>
            <a:off x="5633231" y="2499820"/>
            <a:ext cx="1108958" cy="369332"/>
          </a:xfrm>
          <a:prstGeom prst="rect">
            <a:avLst/>
          </a:prstGeom>
          <a:noFill/>
        </p:spPr>
        <p:txBody>
          <a:bodyPr wrap="none" rtlCol="0">
            <a:spAutoFit/>
          </a:bodyPr>
          <a:lstStyle/>
          <a:p>
            <a:r>
              <a:rPr lang="en-IL" dirty="0"/>
              <a:t>Constant</a:t>
            </a:r>
          </a:p>
        </p:txBody>
      </p:sp>
      <p:sp>
        <p:nvSpPr>
          <p:cNvPr id="20" name="TextBox 19">
            <a:extLst>
              <a:ext uri="{FF2B5EF4-FFF2-40B4-BE49-F238E27FC236}">
                <a16:creationId xmlns:a16="http://schemas.microsoft.com/office/drawing/2014/main" id="{9B3A469F-1846-C974-9082-1A336C0792CE}"/>
              </a:ext>
            </a:extLst>
          </p:cNvPr>
          <p:cNvSpPr txBox="1"/>
          <p:nvPr/>
        </p:nvSpPr>
        <p:spPr>
          <a:xfrm>
            <a:off x="5385568" y="3912443"/>
            <a:ext cx="1604285" cy="369332"/>
          </a:xfrm>
          <a:prstGeom prst="rect">
            <a:avLst/>
          </a:prstGeom>
          <a:noFill/>
        </p:spPr>
        <p:txBody>
          <a:bodyPr wrap="none" rtlCol="0">
            <a:spAutoFit/>
          </a:bodyPr>
          <a:lstStyle/>
          <a:p>
            <a:r>
              <a:rPr lang="en-IL" dirty="0"/>
              <a:t>Checkerboard</a:t>
            </a:r>
          </a:p>
        </p:txBody>
      </p:sp>
      <p:sp>
        <p:nvSpPr>
          <p:cNvPr id="21" name="TextBox 20">
            <a:extLst>
              <a:ext uri="{FF2B5EF4-FFF2-40B4-BE49-F238E27FC236}">
                <a16:creationId xmlns:a16="http://schemas.microsoft.com/office/drawing/2014/main" id="{9926451B-B4C7-1D58-9F54-DDC436B8EFEE}"/>
              </a:ext>
            </a:extLst>
          </p:cNvPr>
          <p:cNvSpPr txBox="1"/>
          <p:nvPr/>
        </p:nvSpPr>
        <p:spPr>
          <a:xfrm>
            <a:off x="5494964" y="5191808"/>
            <a:ext cx="1174873" cy="646331"/>
          </a:xfrm>
          <a:prstGeom prst="rect">
            <a:avLst/>
          </a:prstGeom>
          <a:noFill/>
        </p:spPr>
        <p:txBody>
          <a:bodyPr wrap="none" rtlCol="0">
            <a:spAutoFit/>
          </a:bodyPr>
          <a:lstStyle/>
          <a:p>
            <a:r>
              <a:rPr lang="en-IL" dirty="0"/>
              <a:t>Extracting</a:t>
            </a:r>
          </a:p>
          <a:p>
            <a:r>
              <a:rPr lang="en-IL" dirty="0"/>
              <a:t>ramp</a:t>
            </a:r>
          </a:p>
        </p:txBody>
      </p:sp>
      <p:sp>
        <p:nvSpPr>
          <p:cNvPr id="22" name="TextBox 21">
            <a:extLst>
              <a:ext uri="{FF2B5EF4-FFF2-40B4-BE49-F238E27FC236}">
                <a16:creationId xmlns:a16="http://schemas.microsoft.com/office/drawing/2014/main" id="{A34C7730-398D-83BF-2F4D-AE1C401B12E4}"/>
              </a:ext>
            </a:extLst>
          </p:cNvPr>
          <p:cNvSpPr txBox="1"/>
          <p:nvPr/>
        </p:nvSpPr>
        <p:spPr>
          <a:xfrm>
            <a:off x="2518866" y="2881318"/>
            <a:ext cx="933332" cy="369332"/>
          </a:xfrm>
          <a:prstGeom prst="rect">
            <a:avLst/>
          </a:prstGeom>
          <a:noFill/>
        </p:spPr>
        <p:txBody>
          <a:bodyPr wrap="none" rtlCol="0">
            <a:spAutoFit/>
          </a:bodyPr>
          <a:lstStyle/>
          <a:p>
            <a:r>
              <a:rPr lang="en-IL" dirty="0"/>
              <a:t>Control</a:t>
            </a:r>
          </a:p>
        </p:txBody>
      </p:sp>
      <p:cxnSp>
        <p:nvCxnSpPr>
          <p:cNvPr id="24" name="Straight Connector 23">
            <a:extLst>
              <a:ext uri="{FF2B5EF4-FFF2-40B4-BE49-F238E27FC236}">
                <a16:creationId xmlns:a16="http://schemas.microsoft.com/office/drawing/2014/main" id="{7CBE1D47-9508-A1E5-7D5F-C602E5B134F2}"/>
              </a:ext>
            </a:extLst>
          </p:cNvPr>
          <p:cNvCxnSpPr>
            <a:cxnSpLocks/>
          </p:cNvCxnSpPr>
          <p:nvPr/>
        </p:nvCxnSpPr>
        <p:spPr>
          <a:xfrm flipV="1">
            <a:off x="3682561" y="3428998"/>
            <a:ext cx="780588" cy="1519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E338376-FBA4-CA03-857E-422ACB61E22B}"/>
              </a:ext>
            </a:extLst>
          </p:cNvPr>
          <p:cNvCxnSpPr>
            <a:cxnSpLocks/>
          </p:cNvCxnSpPr>
          <p:nvPr/>
        </p:nvCxnSpPr>
        <p:spPr>
          <a:xfrm>
            <a:off x="4621972" y="2952984"/>
            <a:ext cx="712033"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5A235FD-FCF9-22E3-4795-D924832DAC2D}"/>
              </a:ext>
            </a:extLst>
          </p:cNvPr>
          <p:cNvCxnSpPr>
            <a:cxnSpLocks/>
          </p:cNvCxnSpPr>
          <p:nvPr/>
        </p:nvCxnSpPr>
        <p:spPr>
          <a:xfrm flipV="1">
            <a:off x="4445897" y="3428998"/>
            <a:ext cx="0" cy="166483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A15A87F8-822C-F58A-084A-FB168D792406}"/>
              </a:ext>
            </a:extLst>
          </p:cNvPr>
          <p:cNvCxnSpPr>
            <a:cxnSpLocks/>
          </p:cNvCxnSpPr>
          <p:nvPr/>
        </p:nvCxnSpPr>
        <p:spPr>
          <a:xfrm>
            <a:off x="4445897" y="3984168"/>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D5A81C0B-EE2D-527F-F149-AD37FC5682D1}"/>
              </a:ext>
            </a:extLst>
          </p:cNvPr>
          <p:cNvCxnSpPr>
            <a:cxnSpLocks/>
          </p:cNvCxnSpPr>
          <p:nvPr/>
        </p:nvCxnSpPr>
        <p:spPr>
          <a:xfrm>
            <a:off x="4445897" y="5093836"/>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22881C6-3DEF-DC04-1B73-AF3EFA7F5913}"/>
              </a:ext>
            </a:extLst>
          </p:cNvPr>
          <p:cNvCxnSpPr>
            <a:cxnSpLocks/>
          </p:cNvCxnSpPr>
          <p:nvPr/>
        </p:nvCxnSpPr>
        <p:spPr>
          <a:xfrm>
            <a:off x="7041416" y="267924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7E7F4A6-F8FE-BE48-D15F-16E624C79B42}"/>
              </a:ext>
            </a:extLst>
          </p:cNvPr>
          <p:cNvCxnSpPr>
            <a:cxnSpLocks/>
          </p:cNvCxnSpPr>
          <p:nvPr/>
        </p:nvCxnSpPr>
        <p:spPr>
          <a:xfrm flipV="1">
            <a:off x="7761521" y="2674037"/>
            <a:ext cx="0" cy="37123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0288054A-6521-52C7-04FB-1E450C9698CD}"/>
              </a:ext>
            </a:extLst>
          </p:cNvPr>
          <p:cNvCxnSpPr>
            <a:cxnSpLocks/>
          </p:cNvCxnSpPr>
          <p:nvPr/>
        </p:nvCxnSpPr>
        <p:spPr>
          <a:xfrm>
            <a:off x="7040592" y="121919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34DA3EB-B064-1955-9D87-FDC9C5143BAA}"/>
              </a:ext>
            </a:extLst>
          </p:cNvPr>
          <p:cNvCxnSpPr>
            <a:cxnSpLocks/>
          </p:cNvCxnSpPr>
          <p:nvPr/>
        </p:nvCxnSpPr>
        <p:spPr>
          <a:xfrm flipV="1">
            <a:off x="7760697" y="1219194"/>
            <a:ext cx="0" cy="113931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625B4C32-6362-003E-7D72-D0DCBF659F17}"/>
              </a:ext>
            </a:extLst>
          </p:cNvPr>
          <p:cNvCxnSpPr>
            <a:cxnSpLocks/>
          </p:cNvCxnSpPr>
          <p:nvPr/>
        </p:nvCxnSpPr>
        <p:spPr>
          <a:xfrm>
            <a:off x="7743168" y="235850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39EF24C5-2C38-4D7D-496B-8F457D02C32D}"/>
              </a:ext>
            </a:extLst>
          </p:cNvPr>
          <p:cNvCxnSpPr>
            <a:cxnSpLocks/>
          </p:cNvCxnSpPr>
          <p:nvPr/>
        </p:nvCxnSpPr>
        <p:spPr>
          <a:xfrm>
            <a:off x="7760697" y="3045273"/>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F050815-4BE7-6B5F-87AF-E17356EA0D8C}"/>
              </a:ext>
            </a:extLst>
          </p:cNvPr>
          <p:cNvCxnSpPr>
            <a:cxnSpLocks/>
          </p:cNvCxnSpPr>
          <p:nvPr/>
        </p:nvCxnSpPr>
        <p:spPr>
          <a:xfrm>
            <a:off x="7040592" y="4097109"/>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0E4E3FF4-183E-7C23-60EE-C24AF97B784F}"/>
              </a:ext>
            </a:extLst>
          </p:cNvPr>
          <p:cNvCxnSpPr>
            <a:cxnSpLocks/>
          </p:cNvCxnSpPr>
          <p:nvPr/>
        </p:nvCxnSpPr>
        <p:spPr>
          <a:xfrm>
            <a:off x="7023063" y="5505446"/>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3D6649B9-432B-5E9B-C36E-52E54AC5F168}"/>
              </a:ext>
            </a:extLst>
          </p:cNvPr>
          <p:cNvCxnSpPr>
            <a:cxnSpLocks/>
          </p:cNvCxnSpPr>
          <p:nvPr/>
        </p:nvCxnSpPr>
        <p:spPr>
          <a:xfrm flipV="1">
            <a:off x="7760697" y="3651367"/>
            <a:ext cx="0" cy="446694"/>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3BACF6A1-AD36-1CD7-796E-44975FF4211D}"/>
              </a:ext>
            </a:extLst>
          </p:cNvPr>
          <p:cNvCxnSpPr>
            <a:cxnSpLocks/>
          </p:cNvCxnSpPr>
          <p:nvPr/>
        </p:nvCxnSpPr>
        <p:spPr>
          <a:xfrm flipV="1">
            <a:off x="7738926" y="4281775"/>
            <a:ext cx="0" cy="122367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A02C4B7E-DAC1-127A-63E8-E1B15B0BE1BF}"/>
              </a:ext>
            </a:extLst>
          </p:cNvPr>
          <p:cNvCxnSpPr>
            <a:cxnSpLocks/>
          </p:cNvCxnSpPr>
          <p:nvPr/>
        </p:nvCxnSpPr>
        <p:spPr>
          <a:xfrm>
            <a:off x="7738926" y="4289935"/>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586AD2A8-4205-8E2A-C86D-07AA4088E3C3}"/>
              </a:ext>
            </a:extLst>
          </p:cNvPr>
          <p:cNvCxnSpPr>
            <a:cxnSpLocks/>
          </p:cNvCxnSpPr>
          <p:nvPr/>
        </p:nvCxnSpPr>
        <p:spPr>
          <a:xfrm>
            <a:off x="7760697" y="365136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7C2C7EDD-37E0-0BBC-D374-15B0B676A3A8}"/>
              </a:ext>
            </a:extLst>
          </p:cNvPr>
          <p:cNvCxnSpPr>
            <a:cxnSpLocks/>
          </p:cNvCxnSpPr>
          <p:nvPr/>
        </p:nvCxnSpPr>
        <p:spPr>
          <a:xfrm flipV="1">
            <a:off x="3026234" y="3984168"/>
            <a:ext cx="0" cy="2460175"/>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771C28-40DA-8851-CC52-6045113B9BE5}"/>
              </a:ext>
            </a:extLst>
          </p:cNvPr>
          <p:cNvCxnSpPr>
            <a:cxnSpLocks/>
          </p:cNvCxnSpPr>
          <p:nvPr/>
        </p:nvCxnSpPr>
        <p:spPr>
          <a:xfrm>
            <a:off x="3026234" y="6444343"/>
            <a:ext cx="5837469"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023A42DB-0EE0-3618-EA90-618830EA7752}"/>
              </a:ext>
            </a:extLst>
          </p:cNvPr>
          <p:cNvCxnSpPr>
            <a:cxnSpLocks/>
            <a:endCxn id="5" idx="1"/>
          </p:cNvCxnSpPr>
          <p:nvPr/>
        </p:nvCxnSpPr>
        <p:spPr>
          <a:xfrm flipV="1">
            <a:off x="8863705" y="4894216"/>
            <a:ext cx="0" cy="1544837"/>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54A04061-734D-8400-D0DB-04360289F9E6}"/>
              </a:ext>
            </a:extLst>
          </p:cNvPr>
          <p:cNvCxnSpPr>
            <a:cxnSpLocks/>
          </p:cNvCxnSpPr>
          <p:nvPr/>
        </p:nvCxnSpPr>
        <p:spPr>
          <a:xfrm>
            <a:off x="4889951" y="4485304"/>
            <a:ext cx="461306" cy="0"/>
          </a:xfrm>
          <a:prstGeom prst="line">
            <a:avLst/>
          </a:prstGeom>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4A12D716-C5DF-978B-D390-A8DB675A89A2}"/>
              </a:ext>
            </a:extLst>
          </p:cNvPr>
          <p:cNvSpPr txBox="1"/>
          <p:nvPr/>
        </p:nvSpPr>
        <p:spPr>
          <a:xfrm>
            <a:off x="4898428" y="4256182"/>
            <a:ext cx="444352" cy="307777"/>
          </a:xfrm>
          <a:prstGeom prst="rect">
            <a:avLst/>
          </a:prstGeom>
          <a:noFill/>
        </p:spPr>
        <p:txBody>
          <a:bodyPr wrap="none" rtlCol="0">
            <a:spAutoFit/>
          </a:bodyPr>
          <a:lstStyle/>
          <a:p>
            <a:r>
              <a:rPr lang="en-IL" sz="1400" dirty="0"/>
              <a:t>Clk</a:t>
            </a:r>
          </a:p>
        </p:txBody>
      </p:sp>
      <p:cxnSp>
        <p:nvCxnSpPr>
          <p:cNvPr id="72" name="Straight Connector 71">
            <a:extLst>
              <a:ext uri="{FF2B5EF4-FFF2-40B4-BE49-F238E27FC236}">
                <a16:creationId xmlns:a16="http://schemas.microsoft.com/office/drawing/2014/main" id="{F5B98E87-11D2-6067-3E4E-B42FD4D975E2}"/>
              </a:ext>
            </a:extLst>
          </p:cNvPr>
          <p:cNvCxnSpPr>
            <a:cxnSpLocks/>
          </p:cNvCxnSpPr>
          <p:nvPr/>
        </p:nvCxnSpPr>
        <p:spPr>
          <a:xfrm>
            <a:off x="4621972" y="2358507"/>
            <a:ext cx="720808"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B0500441-8D19-BE9F-1074-D818D88AE21C}"/>
              </a:ext>
            </a:extLst>
          </p:cNvPr>
          <p:cNvCxnSpPr>
            <a:cxnSpLocks/>
          </p:cNvCxnSpPr>
          <p:nvPr/>
        </p:nvCxnSpPr>
        <p:spPr>
          <a:xfrm>
            <a:off x="4621972" y="2674037"/>
            <a:ext cx="729285" cy="0"/>
          </a:xfrm>
          <a:prstGeom prst="line">
            <a:avLst/>
          </a:prstGeom>
        </p:spPr>
        <p:style>
          <a:lnRef idx="3">
            <a:schemeClr val="dk1"/>
          </a:lnRef>
          <a:fillRef idx="0">
            <a:schemeClr val="dk1"/>
          </a:fillRef>
          <a:effectRef idx="2">
            <a:schemeClr val="dk1"/>
          </a:effectRef>
          <a:fontRef idx="minor">
            <a:schemeClr val="tx1"/>
          </a:fontRef>
        </p:style>
      </p:cxnSp>
      <p:sp>
        <p:nvSpPr>
          <p:cNvPr id="76" name="TextBox 75">
            <a:extLst>
              <a:ext uri="{FF2B5EF4-FFF2-40B4-BE49-F238E27FC236}">
                <a16:creationId xmlns:a16="http://schemas.microsoft.com/office/drawing/2014/main" id="{177D0AC0-5EBA-870F-D7EC-8B809EA4B79A}"/>
              </a:ext>
            </a:extLst>
          </p:cNvPr>
          <p:cNvSpPr txBox="1"/>
          <p:nvPr/>
        </p:nvSpPr>
        <p:spPr>
          <a:xfrm>
            <a:off x="3679376" y="3137522"/>
            <a:ext cx="875956" cy="276999"/>
          </a:xfrm>
          <a:prstGeom prst="rect">
            <a:avLst/>
          </a:prstGeom>
          <a:noFill/>
        </p:spPr>
        <p:txBody>
          <a:bodyPr wrap="square" rtlCol="0">
            <a:spAutoFit/>
          </a:bodyPr>
          <a:lstStyle/>
          <a:p>
            <a:r>
              <a:rPr lang="en-IL" sz="1200" dirty="0"/>
              <a:t>[2:0]Tsig</a:t>
            </a:r>
          </a:p>
        </p:txBody>
      </p:sp>
      <p:cxnSp>
        <p:nvCxnSpPr>
          <p:cNvPr id="77" name="Straight Connector 76">
            <a:extLst>
              <a:ext uri="{FF2B5EF4-FFF2-40B4-BE49-F238E27FC236}">
                <a16:creationId xmlns:a16="http://schemas.microsoft.com/office/drawing/2014/main" id="{CDE26420-7A07-CE88-0F09-3BC2D3329E8F}"/>
              </a:ext>
            </a:extLst>
          </p:cNvPr>
          <p:cNvCxnSpPr>
            <a:cxnSpLocks/>
          </p:cNvCxnSpPr>
          <p:nvPr/>
        </p:nvCxnSpPr>
        <p:spPr>
          <a:xfrm>
            <a:off x="9263756" y="3393615"/>
            <a:ext cx="1208308" cy="0"/>
          </a:xfrm>
          <a:prstGeom prst="line">
            <a:avLst/>
          </a:prstGeom>
        </p:spPr>
        <p:style>
          <a:lnRef idx="3">
            <a:schemeClr val="dk1"/>
          </a:lnRef>
          <a:fillRef idx="0">
            <a:schemeClr val="dk1"/>
          </a:fillRef>
          <a:effectRef idx="2">
            <a:schemeClr val="dk1"/>
          </a:effectRef>
          <a:fontRef idx="minor">
            <a:schemeClr val="tx1"/>
          </a:fontRef>
        </p:style>
      </p:cxnSp>
      <p:sp>
        <p:nvSpPr>
          <p:cNvPr id="79" name="TextBox 78">
            <a:extLst>
              <a:ext uri="{FF2B5EF4-FFF2-40B4-BE49-F238E27FC236}">
                <a16:creationId xmlns:a16="http://schemas.microsoft.com/office/drawing/2014/main" id="{A810F6F8-6E4F-946F-FB95-F8398D59791A}"/>
              </a:ext>
            </a:extLst>
          </p:cNvPr>
          <p:cNvSpPr txBox="1"/>
          <p:nvPr/>
        </p:nvSpPr>
        <p:spPr>
          <a:xfrm>
            <a:off x="9285349" y="3029646"/>
            <a:ext cx="1117614" cy="369332"/>
          </a:xfrm>
          <a:prstGeom prst="rect">
            <a:avLst/>
          </a:prstGeom>
          <a:noFill/>
        </p:spPr>
        <p:txBody>
          <a:bodyPr wrap="none" rtlCol="0">
            <a:spAutoFit/>
          </a:bodyPr>
          <a:lstStyle/>
          <a:p>
            <a:r>
              <a:rPr lang="en-IL" dirty="0"/>
              <a:t>[0:11]Cnt</a:t>
            </a:r>
          </a:p>
        </p:txBody>
      </p:sp>
      <p:sp>
        <p:nvSpPr>
          <p:cNvPr id="81" name="TextBox 80">
            <a:extLst>
              <a:ext uri="{FF2B5EF4-FFF2-40B4-BE49-F238E27FC236}">
                <a16:creationId xmlns:a16="http://schemas.microsoft.com/office/drawing/2014/main" id="{407DD186-46A1-C9A3-F456-2B0544FDBFF1}"/>
              </a:ext>
            </a:extLst>
          </p:cNvPr>
          <p:cNvSpPr txBox="1"/>
          <p:nvPr/>
        </p:nvSpPr>
        <p:spPr>
          <a:xfrm>
            <a:off x="4621972" y="2426536"/>
            <a:ext cx="444352" cy="307777"/>
          </a:xfrm>
          <a:prstGeom prst="rect">
            <a:avLst/>
          </a:prstGeom>
          <a:noFill/>
        </p:spPr>
        <p:txBody>
          <a:bodyPr wrap="none" rtlCol="0">
            <a:spAutoFit/>
          </a:bodyPr>
          <a:lstStyle/>
          <a:p>
            <a:r>
              <a:rPr lang="en-IL" sz="1400" dirty="0"/>
              <a:t>Clk</a:t>
            </a:r>
          </a:p>
        </p:txBody>
      </p:sp>
      <p:sp>
        <p:nvSpPr>
          <p:cNvPr id="82" name="TextBox 81">
            <a:extLst>
              <a:ext uri="{FF2B5EF4-FFF2-40B4-BE49-F238E27FC236}">
                <a16:creationId xmlns:a16="http://schemas.microsoft.com/office/drawing/2014/main" id="{E9A4C992-3E92-41F8-8BF2-655288AC9F50}"/>
              </a:ext>
            </a:extLst>
          </p:cNvPr>
          <p:cNvSpPr txBox="1"/>
          <p:nvPr/>
        </p:nvSpPr>
        <p:spPr>
          <a:xfrm>
            <a:off x="4464838" y="2058206"/>
            <a:ext cx="875956" cy="307777"/>
          </a:xfrm>
          <a:prstGeom prst="rect">
            <a:avLst/>
          </a:prstGeom>
          <a:noFill/>
        </p:spPr>
        <p:txBody>
          <a:bodyPr wrap="square" rtlCol="0">
            <a:spAutoFit/>
          </a:bodyPr>
          <a:lstStyle/>
          <a:p>
            <a:r>
              <a:rPr lang="en-IL" sz="1400" dirty="0"/>
              <a:t>[11:0]val</a:t>
            </a:r>
          </a:p>
        </p:txBody>
      </p:sp>
      <p:sp>
        <p:nvSpPr>
          <p:cNvPr id="83" name="TextBox 82">
            <a:extLst>
              <a:ext uri="{FF2B5EF4-FFF2-40B4-BE49-F238E27FC236}">
                <a16:creationId xmlns:a16="http://schemas.microsoft.com/office/drawing/2014/main" id="{FF0DE268-B34B-C112-2C1E-4437F6665207}"/>
              </a:ext>
            </a:extLst>
          </p:cNvPr>
          <p:cNvSpPr txBox="1"/>
          <p:nvPr/>
        </p:nvSpPr>
        <p:spPr>
          <a:xfrm>
            <a:off x="3078675" y="6042608"/>
            <a:ext cx="1314784" cy="369332"/>
          </a:xfrm>
          <a:prstGeom prst="rect">
            <a:avLst/>
          </a:prstGeom>
          <a:noFill/>
        </p:spPr>
        <p:txBody>
          <a:bodyPr wrap="none" rtlCol="0">
            <a:spAutoFit/>
          </a:bodyPr>
          <a:lstStyle/>
          <a:p>
            <a:r>
              <a:rPr lang="en-IL" dirty="0"/>
              <a:t>[1:0]OutSel</a:t>
            </a:r>
          </a:p>
        </p:txBody>
      </p:sp>
      <p:cxnSp>
        <p:nvCxnSpPr>
          <p:cNvPr id="87" name="Straight Connector 86">
            <a:extLst>
              <a:ext uri="{FF2B5EF4-FFF2-40B4-BE49-F238E27FC236}">
                <a16:creationId xmlns:a16="http://schemas.microsoft.com/office/drawing/2014/main" id="{7B44D3AB-EFE3-9BFE-9A8A-C2D7A7C074A3}"/>
              </a:ext>
            </a:extLst>
          </p:cNvPr>
          <p:cNvCxnSpPr>
            <a:cxnSpLocks/>
          </p:cNvCxnSpPr>
          <p:nvPr/>
        </p:nvCxnSpPr>
        <p:spPr>
          <a:xfrm>
            <a:off x="4354292" y="5393864"/>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BA3C6CDE-CA84-7F97-B246-596F5229C63F}"/>
              </a:ext>
            </a:extLst>
          </p:cNvPr>
          <p:cNvCxnSpPr>
            <a:cxnSpLocks/>
          </p:cNvCxnSpPr>
          <p:nvPr/>
        </p:nvCxnSpPr>
        <p:spPr>
          <a:xfrm>
            <a:off x="4368197" y="5702368"/>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A5B23464-321D-6B13-B8B5-BDCA3548F8CF}"/>
              </a:ext>
            </a:extLst>
          </p:cNvPr>
          <p:cNvCxnSpPr>
            <a:cxnSpLocks/>
          </p:cNvCxnSpPr>
          <p:nvPr/>
        </p:nvCxnSpPr>
        <p:spPr>
          <a:xfrm>
            <a:off x="4362769" y="5994180"/>
            <a:ext cx="988488" cy="0"/>
          </a:xfrm>
          <a:prstGeom prst="line">
            <a:avLst/>
          </a:prstGeom>
        </p:spPr>
        <p:style>
          <a:lnRef idx="3">
            <a:schemeClr val="dk1"/>
          </a:lnRef>
          <a:fillRef idx="0">
            <a:schemeClr val="dk1"/>
          </a:fillRef>
          <a:effectRef idx="2">
            <a:schemeClr val="dk1"/>
          </a:effectRef>
          <a:fontRef idx="minor">
            <a:schemeClr val="tx1"/>
          </a:fontRef>
        </p:style>
      </p:cxnSp>
      <p:sp>
        <p:nvSpPr>
          <p:cNvPr id="90" name="TextBox 89">
            <a:extLst>
              <a:ext uri="{FF2B5EF4-FFF2-40B4-BE49-F238E27FC236}">
                <a16:creationId xmlns:a16="http://schemas.microsoft.com/office/drawing/2014/main" id="{EE7F7CE0-E751-CEB1-7402-170C348AE5F3}"/>
              </a:ext>
            </a:extLst>
          </p:cNvPr>
          <p:cNvSpPr txBox="1"/>
          <p:nvPr/>
        </p:nvSpPr>
        <p:spPr>
          <a:xfrm>
            <a:off x="4692093" y="5702368"/>
            <a:ext cx="478016" cy="369332"/>
          </a:xfrm>
          <a:prstGeom prst="rect">
            <a:avLst/>
          </a:prstGeom>
          <a:noFill/>
        </p:spPr>
        <p:txBody>
          <a:bodyPr wrap="none" rtlCol="0">
            <a:spAutoFit/>
          </a:bodyPr>
          <a:lstStyle/>
          <a:p>
            <a:r>
              <a:rPr lang="en-IL" dirty="0"/>
              <a:t>clk</a:t>
            </a:r>
          </a:p>
        </p:txBody>
      </p:sp>
      <p:sp>
        <p:nvSpPr>
          <p:cNvPr id="91" name="TextBox 90">
            <a:extLst>
              <a:ext uri="{FF2B5EF4-FFF2-40B4-BE49-F238E27FC236}">
                <a16:creationId xmlns:a16="http://schemas.microsoft.com/office/drawing/2014/main" id="{65E0EF1E-7125-73D5-2C28-C73557854413}"/>
              </a:ext>
            </a:extLst>
          </p:cNvPr>
          <p:cNvSpPr txBox="1"/>
          <p:nvPr/>
        </p:nvSpPr>
        <p:spPr>
          <a:xfrm>
            <a:off x="4517562" y="5075011"/>
            <a:ext cx="734496" cy="369332"/>
          </a:xfrm>
          <a:prstGeom prst="rect">
            <a:avLst/>
          </a:prstGeom>
          <a:noFill/>
        </p:spPr>
        <p:txBody>
          <a:bodyPr wrap="none" rtlCol="0">
            <a:spAutoFit/>
          </a:bodyPr>
          <a:lstStyle/>
          <a:p>
            <a:r>
              <a:rPr lang="en-IL" dirty="0"/>
              <a:t>[1:0]x</a:t>
            </a:r>
          </a:p>
        </p:txBody>
      </p:sp>
      <p:sp>
        <p:nvSpPr>
          <p:cNvPr id="93" name="TextBox 92">
            <a:extLst>
              <a:ext uri="{FF2B5EF4-FFF2-40B4-BE49-F238E27FC236}">
                <a16:creationId xmlns:a16="http://schemas.microsoft.com/office/drawing/2014/main" id="{6A868C61-925F-65EA-BF13-B0614F32A8FD}"/>
              </a:ext>
            </a:extLst>
          </p:cNvPr>
          <p:cNvSpPr txBox="1"/>
          <p:nvPr/>
        </p:nvSpPr>
        <p:spPr>
          <a:xfrm>
            <a:off x="4530371" y="5379250"/>
            <a:ext cx="736099" cy="369332"/>
          </a:xfrm>
          <a:prstGeom prst="rect">
            <a:avLst/>
          </a:prstGeom>
          <a:noFill/>
        </p:spPr>
        <p:txBody>
          <a:bodyPr wrap="none" rtlCol="0">
            <a:spAutoFit/>
          </a:bodyPr>
          <a:lstStyle/>
          <a:p>
            <a:r>
              <a:rPr lang="en-IL" dirty="0"/>
              <a:t>[1:0]y</a:t>
            </a:r>
          </a:p>
        </p:txBody>
      </p:sp>
      <p:cxnSp>
        <p:nvCxnSpPr>
          <p:cNvPr id="94" name="Straight Connector 93">
            <a:extLst>
              <a:ext uri="{FF2B5EF4-FFF2-40B4-BE49-F238E27FC236}">
                <a16:creationId xmlns:a16="http://schemas.microsoft.com/office/drawing/2014/main" id="{324D6BAB-8C01-446A-ACA7-342948C77DCC}"/>
              </a:ext>
            </a:extLst>
          </p:cNvPr>
          <p:cNvCxnSpPr>
            <a:cxnSpLocks/>
          </p:cNvCxnSpPr>
          <p:nvPr/>
        </p:nvCxnSpPr>
        <p:spPr>
          <a:xfrm flipV="1">
            <a:off x="1197435" y="3163134"/>
            <a:ext cx="1153885" cy="7859"/>
          </a:xfrm>
          <a:prstGeom prst="line">
            <a:avLst/>
          </a:prstGeom>
        </p:spPr>
        <p:style>
          <a:lnRef idx="3">
            <a:schemeClr val="dk1"/>
          </a:lnRef>
          <a:fillRef idx="0">
            <a:schemeClr val="dk1"/>
          </a:fillRef>
          <a:effectRef idx="2">
            <a:schemeClr val="dk1"/>
          </a:effectRef>
          <a:fontRef idx="minor">
            <a:schemeClr val="tx1"/>
          </a:fontRef>
        </p:style>
      </p:cxnSp>
      <p:sp>
        <p:nvSpPr>
          <p:cNvPr id="95" name="TextBox 94">
            <a:extLst>
              <a:ext uri="{FF2B5EF4-FFF2-40B4-BE49-F238E27FC236}">
                <a16:creationId xmlns:a16="http://schemas.microsoft.com/office/drawing/2014/main" id="{17E9F5DB-E619-E3BB-D755-782C809513AF}"/>
              </a:ext>
            </a:extLst>
          </p:cNvPr>
          <p:cNvSpPr txBox="1"/>
          <p:nvPr/>
        </p:nvSpPr>
        <p:spPr>
          <a:xfrm>
            <a:off x="1463212" y="2816878"/>
            <a:ext cx="478016" cy="369332"/>
          </a:xfrm>
          <a:prstGeom prst="rect">
            <a:avLst/>
          </a:prstGeom>
          <a:noFill/>
        </p:spPr>
        <p:txBody>
          <a:bodyPr wrap="none" rtlCol="0">
            <a:spAutoFit/>
          </a:bodyPr>
          <a:lstStyle/>
          <a:p>
            <a:r>
              <a:rPr lang="en-IL" dirty="0"/>
              <a:t>clk</a:t>
            </a:r>
          </a:p>
        </p:txBody>
      </p:sp>
      <p:cxnSp>
        <p:nvCxnSpPr>
          <p:cNvPr id="97" name="Straight Connector 96">
            <a:extLst>
              <a:ext uri="{FF2B5EF4-FFF2-40B4-BE49-F238E27FC236}">
                <a16:creationId xmlns:a16="http://schemas.microsoft.com/office/drawing/2014/main" id="{132349F2-463D-EA83-FA19-34D96E486947}"/>
              </a:ext>
            </a:extLst>
          </p:cNvPr>
          <p:cNvCxnSpPr>
            <a:cxnSpLocks/>
          </p:cNvCxnSpPr>
          <p:nvPr/>
        </p:nvCxnSpPr>
        <p:spPr>
          <a:xfrm>
            <a:off x="1197435" y="3447992"/>
            <a:ext cx="1153884"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7F403EB7-3EAA-C2BD-87E0-FF51F0E80B0E}"/>
              </a:ext>
            </a:extLst>
          </p:cNvPr>
          <p:cNvCxnSpPr>
            <a:cxnSpLocks/>
          </p:cNvCxnSpPr>
          <p:nvPr/>
        </p:nvCxnSpPr>
        <p:spPr>
          <a:xfrm>
            <a:off x="1197435" y="3740077"/>
            <a:ext cx="1153884" cy="0"/>
          </a:xfrm>
          <a:prstGeom prst="line">
            <a:avLst/>
          </a:prstGeom>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4EB66C55-23D4-B5C3-D541-702C67FFC186}"/>
              </a:ext>
            </a:extLst>
          </p:cNvPr>
          <p:cNvSpPr txBox="1"/>
          <p:nvPr/>
        </p:nvSpPr>
        <p:spPr>
          <a:xfrm>
            <a:off x="1503185" y="3135685"/>
            <a:ext cx="445571" cy="369332"/>
          </a:xfrm>
          <a:prstGeom prst="rect">
            <a:avLst/>
          </a:prstGeom>
          <a:noFill/>
        </p:spPr>
        <p:txBody>
          <a:bodyPr wrap="none" rtlCol="0">
            <a:spAutoFit/>
          </a:bodyPr>
          <a:lstStyle/>
          <a:p>
            <a:r>
              <a:rPr lang="en-IL" dirty="0"/>
              <a:t>rst</a:t>
            </a:r>
          </a:p>
        </p:txBody>
      </p:sp>
      <p:sp>
        <p:nvSpPr>
          <p:cNvPr id="100" name="TextBox 99">
            <a:extLst>
              <a:ext uri="{FF2B5EF4-FFF2-40B4-BE49-F238E27FC236}">
                <a16:creationId xmlns:a16="http://schemas.microsoft.com/office/drawing/2014/main" id="{7BB61B9E-9B5C-DF98-C562-B101AFC6F59B}"/>
              </a:ext>
            </a:extLst>
          </p:cNvPr>
          <p:cNvSpPr txBox="1"/>
          <p:nvPr/>
        </p:nvSpPr>
        <p:spPr>
          <a:xfrm>
            <a:off x="1050672" y="3420227"/>
            <a:ext cx="1192955" cy="369332"/>
          </a:xfrm>
          <a:prstGeom prst="rect">
            <a:avLst/>
          </a:prstGeom>
          <a:noFill/>
        </p:spPr>
        <p:txBody>
          <a:bodyPr wrap="none" rtlCol="0">
            <a:spAutoFit/>
          </a:bodyPr>
          <a:lstStyle/>
          <a:p>
            <a:r>
              <a:rPr lang="en-IL" dirty="0"/>
              <a:t>[2:0]Mode</a:t>
            </a:r>
          </a:p>
        </p:txBody>
      </p:sp>
      <p:cxnSp>
        <p:nvCxnSpPr>
          <p:cNvPr id="109" name="Straight Connector 108">
            <a:extLst>
              <a:ext uri="{FF2B5EF4-FFF2-40B4-BE49-F238E27FC236}">
                <a16:creationId xmlns:a16="http://schemas.microsoft.com/office/drawing/2014/main" id="{FE86FB3B-C7E6-A841-DA1E-602A01E71EDF}"/>
              </a:ext>
            </a:extLst>
          </p:cNvPr>
          <p:cNvCxnSpPr>
            <a:cxnSpLocks/>
          </p:cNvCxnSpPr>
          <p:nvPr/>
        </p:nvCxnSpPr>
        <p:spPr>
          <a:xfrm flipV="1">
            <a:off x="1163937" y="2546040"/>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84BB6BD1-A7D9-55C4-858C-E2572BD94585}"/>
              </a:ext>
            </a:extLst>
          </p:cNvPr>
          <p:cNvCxnSpPr>
            <a:cxnSpLocks/>
          </p:cNvCxnSpPr>
          <p:nvPr/>
        </p:nvCxnSpPr>
        <p:spPr>
          <a:xfrm flipV="1">
            <a:off x="1195095" y="2839782"/>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6CF07501-C459-733B-A8DE-CBD1742E6B30}"/>
              </a:ext>
            </a:extLst>
          </p:cNvPr>
          <p:cNvCxnSpPr>
            <a:cxnSpLocks/>
          </p:cNvCxnSpPr>
          <p:nvPr/>
        </p:nvCxnSpPr>
        <p:spPr>
          <a:xfrm flipV="1">
            <a:off x="4166946" y="1039966"/>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DEB918B6-5B0E-8CCC-E3BA-BC85D9886852}"/>
              </a:ext>
            </a:extLst>
          </p:cNvPr>
          <p:cNvCxnSpPr>
            <a:cxnSpLocks/>
          </p:cNvCxnSpPr>
          <p:nvPr/>
        </p:nvCxnSpPr>
        <p:spPr>
          <a:xfrm flipV="1">
            <a:off x="4166946" y="1366841"/>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252D75D5-05F4-0ECD-9F2F-7F5CE590ED42}"/>
              </a:ext>
            </a:extLst>
          </p:cNvPr>
          <p:cNvCxnSpPr>
            <a:cxnSpLocks/>
          </p:cNvCxnSpPr>
          <p:nvPr/>
        </p:nvCxnSpPr>
        <p:spPr>
          <a:xfrm>
            <a:off x="4857013" y="4234407"/>
            <a:ext cx="485767" cy="0"/>
          </a:xfrm>
          <a:prstGeom prst="line">
            <a:avLst/>
          </a:prstGeom>
        </p:spPr>
        <p:style>
          <a:lnRef idx="3">
            <a:schemeClr val="dk1"/>
          </a:lnRef>
          <a:fillRef idx="0">
            <a:schemeClr val="dk1"/>
          </a:fillRef>
          <a:effectRef idx="2">
            <a:schemeClr val="dk1"/>
          </a:effectRef>
          <a:fontRef idx="minor">
            <a:schemeClr val="tx1"/>
          </a:fontRef>
        </p:style>
      </p:cxnSp>
      <p:sp>
        <p:nvSpPr>
          <p:cNvPr id="116" name="TextBox 115">
            <a:extLst>
              <a:ext uri="{FF2B5EF4-FFF2-40B4-BE49-F238E27FC236}">
                <a16:creationId xmlns:a16="http://schemas.microsoft.com/office/drawing/2014/main" id="{63FD7795-A703-3F52-20D9-1F7A0FA22A3F}"/>
              </a:ext>
            </a:extLst>
          </p:cNvPr>
          <p:cNvSpPr txBox="1"/>
          <p:nvPr/>
        </p:nvSpPr>
        <p:spPr>
          <a:xfrm>
            <a:off x="4887533" y="3985377"/>
            <a:ext cx="436914" cy="307777"/>
          </a:xfrm>
          <a:prstGeom prst="rect">
            <a:avLst/>
          </a:prstGeom>
          <a:noFill/>
        </p:spPr>
        <p:txBody>
          <a:bodyPr wrap="none" rtlCol="0">
            <a:spAutoFit/>
          </a:bodyPr>
          <a:lstStyle/>
          <a:p>
            <a:r>
              <a:rPr lang="en-IL" sz="1400" dirty="0"/>
              <a:t>Rst</a:t>
            </a:r>
          </a:p>
        </p:txBody>
      </p:sp>
      <p:sp>
        <p:nvSpPr>
          <p:cNvPr id="117" name="TextBox 116">
            <a:extLst>
              <a:ext uri="{FF2B5EF4-FFF2-40B4-BE49-F238E27FC236}">
                <a16:creationId xmlns:a16="http://schemas.microsoft.com/office/drawing/2014/main" id="{321A13BF-8A73-495A-CDD6-CD4DB55F7FE0}"/>
              </a:ext>
            </a:extLst>
          </p:cNvPr>
          <p:cNvSpPr txBox="1"/>
          <p:nvPr/>
        </p:nvSpPr>
        <p:spPr>
          <a:xfrm>
            <a:off x="4667066" y="2687010"/>
            <a:ext cx="444352" cy="307777"/>
          </a:xfrm>
          <a:prstGeom prst="rect">
            <a:avLst/>
          </a:prstGeom>
          <a:noFill/>
        </p:spPr>
        <p:txBody>
          <a:bodyPr wrap="square" rtlCol="0">
            <a:spAutoFit/>
          </a:bodyPr>
          <a:lstStyle/>
          <a:p>
            <a:r>
              <a:rPr lang="en-IL" sz="1400" dirty="0"/>
              <a:t>Rst</a:t>
            </a:r>
          </a:p>
        </p:txBody>
      </p:sp>
      <p:sp>
        <p:nvSpPr>
          <p:cNvPr id="119" name="TextBox 118">
            <a:extLst>
              <a:ext uri="{FF2B5EF4-FFF2-40B4-BE49-F238E27FC236}">
                <a16:creationId xmlns:a16="http://schemas.microsoft.com/office/drawing/2014/main" id="{F9F6F364-2F28-3DC8-0812-DE0288F4DB20}"/>
              </a:ext>
            </a:extLst>
          </p:cNvPr>
          <p:cNvSpPr txBox="1"/>
          <p:nvPr/>
        </p:nvSpPr>
        <p:spPr>
          <a:xfrm>
            <a:off x="4478593" y="1075490"/>
            <a:ext cx="444352" cy="307777"/>
          </a:xfrm>
          <a:prstGeom prst="rect">
            <a:avLst/>
          </a:prstGeom>
          <a:noFill/>
        </p:spPr>
        <p:txBody>
          <a:bodyPr wrap="none" rtlCol="0">
            <a:spAutoFit/>
          </a:bodyPr>
          <a:lstStyle/>
          <a:p>
            <a:r>
              <a:rPr lang="en-IL" sz="1400" dirty="0"/>
              <a:t>Clk</a:t>
            </a:r>
          </a:p>
        </p:txBody>
      </p:sp>
      <p:sp>
        <p:nvSpPr>
          <p:cNvPr id="120" name="TextBox 119">
            <a:extLst>
              <a:ext uri="{FF2B5EF4-FFF2-40B4-BE49-F238E27FC236}">
                <a16:creationId xmlns:a16="http://schemas.microsoft.com/office/drawing/2014/main" id="{9BED5F6E-0AFA-95A3-C8F3-3F4D4FB4D403}"/>
              </a:ext>
            </a:extLst>
          </p:cNvPr>
          <p:cNvSpPr txBox="1"/>
          <p:nvPr/>
        </p:nvSpPr>
        <p:spPr>
          <a:xfrm>
            <a:off x="4507917" y="736118"/>
            <a:ext cx="444352" cy="307777"/>
          </a:xfrm>
          <a:prstGeom prst="rect">
            <a:avLst/>
          </a:prstGeom>
          <a:noFill/>
        </p:spPr>
        <p:txBody>
          <a:bodyPr wrap="square" rtlCol="0">
            <a:spAutoFit/>
          </a:bodyPr>
          <a:lstStyle/>
          <a:p>
            <a:r>
              <a:rPr lang="en-IL" sz="1400" dirty="0"/>
              <a:t>Rst</a:t>
            </a:r>
          </a:p>
        </p:txBody>
      </p:sp>
      <p:cxnSp>
        <p:nvCxnSpPr>
          <p:cNvPr id="123" name="Straight Connector 122">
            <a:extLst>
              <a:ext uri="{FF2B5EF4-FFF2-40B4-BE49-F238E27FC236}">
                <a16:creationId xmlns:a16="http://schemas.microsoft.com/office/drawing/2014/main" id="{BD2DB3B8-38C0-20BD-3DAB-2ACFBB8BEA8E}"/>
              </a:ext>
            </a:extLst>
          </p:cNvPr>
          <p:cNvCxnSpPr>
            <a:cxnSpLocks/>
          </p:cNvCxnSpPr>
          <p:nvPr/>
        </p:nvCxnSpPr>
        <p:spPr>
          <a:xfrm flipH="1" flipV="1">
            <a:off x="4431304" y="1597477"/>
            <a:ext cx="14593" cy="182275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6F33575D-1F9E-F6BF-8D59-69ADA30B8453}"/>
              </a:ext>
            </a:extLst>
          </p:cNvPr>
          <p:cNvCxnSpPr>
            <a:cxnSpLocks/>
          </p:cNvCxnSpPr>
          <p:nvPr/>
        </p:nvCxnSpPr>
        <p:spPr>
          <a:xfrm>
            <a:off x="4432723" y="3135685"/>
            <a:ext cx="888108" cy="0"/>
          </a:xfrm>
          <a:prstGeom prst="line">
            <a:avLst/>
          </a:prstGeom>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F8631C91-90AD-2990-DCF2-AC8FA4441171}"/>
              </a:ext>
            </a:extLst>
          </p:cNvPr>
          <p:cNvSpPr txBox="1"/>
          <p:nvPr/>
        </p:nvSpPr>
        <p:spPr>
          <a:xfrm>
            <a:off x="1371485" y="2566197"/>
            <a:ext cx="724883" cy="307777"/>
          </a:xfrm>
          <a:prstGeom prst="rect">
            <a:avLst/>
          </a:prstGeom>
          <a:noFill/>
        </p:spPr>
        <p:txBody>
          <a:bodyPr wrap="square" rtlCol="0">
            <a:spAutoFit/>
          </a:bodyPr>
          <a:lstStyle/>
          <a:p>
            <a:r>
              <a:rPr lang="en-US" sz="1400" dirty="0"/>
              <a:t>f</a:t>
            </a:r>
            <a:r>
              <a:rPr lang="en-IL" sz="1400" dirty="0"/>
              <a:t>_Sync</a:t>
            </a:r>
          </a:p>
        </p:txBody>
      </p:sp>
      <p:sp>
        <p:nvSpPr>
          <p:cNvPr id="133" name="TextBox 132">
            <a:extLst>
              <a:ext uri="{FF2B5EF4-FFF2-40B4-BE49-F238E27FC236}">
                <a16:creationId xmlns:a16="http://schemas.microsoft.com/office/drawing/2014/main" id="{66973218-9E78-4DA8-8E58-CA2C18992909}"/>
              </a:ext>
            </a:extLst>
          </p:cNvPr>
          <p:cNvSpPr txBox="1"/>
          <p:nvPr/>
        </p:nvSpPr>
        <p:spPr>
          <a:xfrm>
            <a:off x="1425366" y="2239921"/>
            <a:ext cx="648677" cy="307777"/>
          </a:xfrm>
          <a:prstGeom prst="rect">
            <a:avLst/>
          </a:prstGeom>
          <a:noFill/>
        </p:spPr>
        <p:txBody>
          <a:bodyPr wrap="square" rtlCol="0">
            <a:spAutoFit/>
          </a:bodyPr>
          <a:lstStyle/>
          <a:p>
            <a:r>
              <a:rPr lang="en-IL" sz="1400" dirty="0"/>
              <a:t>Sync</a:t>
            </a:r>
          </a:p>
        </p:txBody>
      </p:sp>
      <p:cxnSp>
        <p:nvCxnSpPr>
          <p:cNvPr id="144" name="Straight Connector 143">
            <a:extLst>
              <a:ext uri="{FF2B5EF4-FFF2-40B4-BE49-F238E27FC236}">
                <a16:creationId xmlns:a16="http://schemas.microsoft.com/office/drawing/2014/main" id="{184167D4-D539-2427-E6FB-B58B362BD3B4}"/>
              </a:ext>
            </a:extLst>
          </p:cNvPr>
          <p:cNvCxnSpPr>
            <a:cxnSpLocks/>
          </p:cNvCxnSpPr>
          <p:nvPr/>
        </p:nvCxnSpPr>
        <p:spPr>
          <a:xfrm>
            <a:off x="4432723" y="1597477"/>
            <a:ext cx="88810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985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 Alternative solution 2</a:t>
            </a:r>
            <a:endParaRPr lang="en-IL" b="1" dirty="0">
              <a:latin typeface="Times New Roman" panose="02020603050405020304" pitchFamily="18" charset="0"/>
              <a:cs typeface="Times New Roman" panose="02020603050405020304" pitchFamily="18" charset="0"/>
            </a:endParaRPr>
          </a:p>
        </p:txBody>
      </p:sp>
      <p:sp>
        <p:nvSpPr>
          <p:cNvPr id="146" name="Content Placeholder 2">
            <a:extLst>
              <a:ext uri="{FF2B5EF4-FFF2-40B4-BE49-F238E27FC236}">
                <a16:creationId xmlns:a16="http://schemas.microsoft.com/office/drawing/2014/main" id="{C9B281B3-226A-F787-9832-B7F592BFA23B}"/>
              </a:ext>
            </a:extLst>
          </p:cNvPr>
          <p:cNvSpPr txBox="1">
            <a:spLocks/>
          </p:cNvSpPr>
          <p:nvPr/>
        </p:nvSpPr>
        <p:spPr>
          <a:xfrm>
            <a:off x="838200" y="1388764"/>
            <a:ext cx="10515600" cy="4749346"/>
          </a:xfrm>
          <a:prstGeom prst="rect">
            <a:avLst/>
          </a:prstGeom>
        </p:spPr>
        <p:txBody>
          <a:bodyPr>
            <a:no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Second approach</a:t>
            </a: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replaced duplicate components with global ones, such as global counters. Specifically, we used three counters: one to track when a count ends, another to signal the end of a frame, and a third to manage the output. Additionally, we created a module called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to calculate the initial value for each line.</a:t>
            </a:r>
          </a:p>
          <a:p>
            <a:pPr marL="0" indent="0">
              <a:buFont typeface="Arial" panose="020B0604020202020204" pitchFamily="34" charset="0"/>
              <a:buNone/>
            </a:pPr>
            <a:endParaRPr lang="en-US" b="1"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Problems with the solution: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First, we still had unnecessary actions, such as the calculation of the initial value in all working modes. Additionally, all components were active all the time, leading to significant power consumption.</a:t>
            </a:r>
          </a:p>
        </p:txBody>
      </p:sp>
    </p:spTree>
    <p:extLst>
      <p:ext uri="{BB962C8B-B14F-4D97-AF65-F5344CB8AC3E}">
        <p14:creationId xmlns:p14="http://schemas.microsoft.com/office/powerpoint/2010/main" val="344595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DD1B7-905A-EA75-333C-4C305796C900}"/>
              </a:ext>
            </a:extLst>
          </p:cNvPr>
          <p:cNvSpPr/>
          <p:nvPr/>
        </p:nvSpPr>
        <p:spPr>
          <a:xfrm>
            <a:off x="1187935" y="1382300"/>
            <a:ext cx="1926895" cy="27077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TextBox 4">
            <a:extLst>
              <a:ext uri="{FF2B5EF4-FFF2-40B4-BE49-F238E27FC236}">
                <a16:creationId xmlns:a16="http://schemas.microsoft.com/office/drawing/2014/main" id="{ED743387-88DF-2286-6FB1-A4A5DE59ACF8}"/>
              </a:ext>
            </a:extLst>
          </p:cNvPr>
          <p:cNvSpPr txBox="1"/>
          <p:nvPr/>
        </p:nvSpPr>
        <p:spPr>
          <a:xfrm>
            <a:off x="1626711" y="2557241"/>
            <a:ext cx="933332" cy="369332"/>
          </a:xfrm>
          <a:prstGeom prst="rect">
            <a:avLst/>
          </a:prstGeom>
          <a:noFill/>
        </p:spPr>
        <p:txBody>
          <a:bodyPr wrap="none" rtlCol="0">
            <a:spAutoFit/>
          </a:bodyPr>
          <a:lstStyle/>
          <a:p>
            <a:r>
              <a:rPr lang="en-IL" dirty="0"/>
              <a:t>Control</a:t>
            </a:r>
          </a:p>
        </p:txBody>
      </p:sp>
      <p:sp>
        <p:nvSpPr>
          <p:cNvPr id="7" name="Rectangle 6">
            <a:extLst>
              <a:ext uri="{FF2B5EF4-FFF2-40B4-BE49-F238E27FC236}">
                <a16:creationId xmlns:a16="http://schemas.microsoft.com/office/drawing/2014/main" id="{9230F2D7-8DB0-3261-CE24-F0560441C1D5}"/>
              </a:ext>
            </a:extLst>
          </p:cNvPr>
          <p:cNvSpPr/>
          <p:nvPr/>
        </p:nvSpPr>
        <p:spPr>
          <a:xfrm>
            <a:off x="5307751" y="2532723"/>
            <a:ext cx="2307726" cy="35930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8" name="Rectangle 7">
            <a:extLst>
              <a:ext uri="{FF2B5EF4-FFF2-40B4-BE49-F238E27FC236}">
                <a16:creationId xmlns:a16="http://schemas.microsoft.com/office/drawing/2014/main" id="{218C1F3D-3EDA-25D7-CFE7-9638492CBE52}"/>
              </a:ext>
            </a:extLst>
          </p:cNvPr>
          <p:cNvSpPr/>
          <p:nvPr/>
        </p:nvSpPr>
        <p:spPr>
          <a:xfrm>
            <a:off x="8767786" y="2793395"/>
            <a:ext cx="1365334" cy="879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9" name="TextBox 8">
            <a:extLst>
              <a:ext uri="{FF2B5EF4-FFF2-40B4-BE49-F238E27FC236}">
                <a16:creationId xmlns:a16="http://schemas.microsoft.com/office/drawing/2014/main" id="{B18B7FE9-A7F1-A38B-158F-F4ED56477044}"/>
              </a:ext>
            </a:extLst>
          </p:cNvPr>
          <p:cNvSpPr txBox="1"/>
          <p:nvPr/>
        </p:nvSpPr>
        <p:spPr>
          <a:xfrm>
            <a:off x="8763131" y="3034505"/>
            <a:ext cx="1397690" cy="369332"/>
          </a:xfrm>
          <a:prstGeom prst="rect">
            <a:avLst/>
          </a:prstGeom>
          <a:noFill/>
        </p:spPr>
        <p:txBody>
          <a:bodyPr wrap="none" rtlCol="0">
            <a:spAutoFit/>
          </a:bodyPr>
          <a:lstStyle/>
          <a:p>
            <a:r>
              <a:rPr lang="en-IL" dirty="0"/>
              <a:t>Binary2Gray</a:t>
            </a:r>
          </a:p>
        </p:txBody>
      </p:sp>
      <p:sp>
        <p:nvSpPr>
          <p:cNvPr id="10" name="Manual Operation 9">
            <a:extLst>
              <a:ext uri="{FF2B5EF4-FFF2-40B4-BE49-F238E27FC236}">
                <a16:creationId xmlns:a16="http://schemas.microsoft.com/office/drawing/2014/main" id="{EBAE11F9-B2FC-3831-F0D6-B165B223CC46}"/>
              </a:ext>
            </a:extLst>
          </p:cNvPr>
          <p:cNvSpPr/>
          <p:nvPr/>
        </p:nvSpPr>
        <p:spPr>
          <a:xfrm rot="16200000">
            <a:off x="9982083" y="3433901"/>
            <a:ext cx="221252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TextBox 11">
            <a:extLst>
              <a:ext uri="{FF2B5EF4-FFF2-40B4-BE49-F238E27FC236}">
                <a16:creationId xmlns:a16="http://schemas.microsoft.com/office/drawing/2014/main" id="{BA6E34D2-901A-1600-9E78-7C847F7255D2}"/>
              </a:ext>
            </a:extLst>
          </p:cNvPr>
          <p:cNvSpPr txBox="1"/>
          <p:nvPr/>
        </p:nvSpPr>
        <p:spPr>
          <a:xfrm>
            <a:off x="5830427" y="4065057"/>
            <a:ext cx="1424387" cy="461665"/>
          </a:xfrm>
          <a:prstGeom prst="rect">
            <a:avLst/>
          </a:prstGeom>
          <a:noFill/>
        </p:spPr>
        <p:txBody>
          <a:bodyPr wrap="square" rtlCol="0">
            <a:spAutoFit/>
          </a:bodyPr>
          <a:lstStyle/>
          <a:p>
            <a:r>
              <a:rPr lang="en-IL" sz="2400" dirty="0"/>
              <a:t>Count</a:t>
            </a:r>
            <a:r>
              <a:rPr lang="en-US" sz="2400" dirty="0"/>
              <a:t>e</a:t>
            </a:r>
            <a:r>
              <a:rPr lang="en-IL" sz="2400" dirty="0"/>
              <a:t>r</a:t>
            </a:r>
          </a:p>
        </p:txBody>
      </p:sp>
      <p:cxnSp>
        <p:nvCxnSpPr>
          <p:cNvPr id="14" name="Straight Connector 13">
            <a:extLst>
              <a:ext uri="{FF2B5EF4-FFF2-40B4-BE49-F238E27FC236}">
                <a16:creationId xmlns:a16="http://schemas.microsoft.com/office/drawing/2014/main" id="{723E631B-BFEE-D3F7-74A9-A8E4B0893566}"/>
              </a:ext>
            </a:extLst>
          </p:cNvPr>
          <p:cNvCxnSpPr>
            <a:cxnSpLocks/>
          </p:cNvCxnSpPr>
          <p:nvPr/>
        </p:nvCxnSpPr>
        <p:spPr>
          <a:xfrm>
            <a:off x="7620132" y="3830388"/>
            <a:ext cx="5878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8AD4C66-22BD-88EE-657A-F187B7B4AA7C}"/>
              </a:ext>
            </a:extLst>
          </p:cNvPr>
          <p:cNvCxnSpPr>
            <a:cxnSpLocks/>
          </p:cNvCxnSpPr>
          <p:nvPr/>
        </p:nvCxnSpPr>
        <p:spPr>
          <a:xfrm flipV="1">
            <a:off x="8207959" y="3219171"/>
            <a:ext cx="0" cy="11677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F4E4943-C13C-302A-338C-570374284677}"/>
              </a:ext>
            </a:extLst>
          </p:cNvPr>
          <p:cNvCxnSpPr>
            <a:cxnSpLocks/>
            <a:endCxn id="9" idx="1"/>
          </p:cNvCxnSpPr>
          <p:nvPr/>
        </p:nvCxnSpPr>
        <p:spPr>
          <a:xfrm>
            <a:off x="8207959" y="3219171"/>
            <a:ext cx="5551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E5D32AD-A372-E22D-4C6F-1399DBFFAA6C}"/>
              </a:ext>
            </a:extLst>
          </p:cNvPr>
          <p:cNvCxnSpPr>
            <a:cxnSpLocks/>
          </p:cNvCxnSpPr>
          <p:nvPr/>
        </p:nvCxnSpPr>
        <p:spPr>
          <a:xfrm>
            <a:off x="8207959" y="4386946"/>
            <a:ext cx="2480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DA5E500-945C-6A3D-01E3-D1BA04555439}"/>
              </a:ext>
            </a:extLst>
          </p:cNvPr>
          <p:cNvCxnSpPr>
            <a:cxnSpLocks/>
          </p:cNvCxnSpPr>
          <p:nvPr/>
        </p:nvCxnSpPr>
        <p:spPr>
          <a:xfrm>
            <a:off x="10133120" y="3232906"/>
            <a:ext cx="55517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55F4A49-5A2B-3EFC-F28D-6AFB7403B8A7}"/>
              </a:ext>
            </a:extLst>
          </p:cNvPr>
          <p:cNvSpPr txBox="1"/>
          <p:nvPr/>
        </p:nvSpPr>
        <p:spPr>
          <a:xfrm>
            <a:off x="3374504" y="5534874"/>
            <a:ext cx="1556773" cy="369332"/>
          </a:xfrm>
          <a:prstGeom prst="rect">
            <a:avLst/>
          </a:prstGeom>
          <a:noFill/>
        </p:spPr>
        <p:txBody>
          <a:bodyPr wrap="square" rtlCol="0">
            <a:spAutoFit/>
          </a:bodyPr>
          <a:lstStyle/>
          <a:p>
            <a:r>
              <a:rPr lang="en-IL" dirty="0"/>
              <a:t>[11:0]LoadVal</a:t>
            </a:r>
          </a:p>
        </p:txBody>
      </p:sp>
      <p:sp>
        <p:nvSpPr>
          <p:cNvPr id="33" name="TextBox 32">
            <a:extLst>
              <a:ext uri="{FF2B5EF4-FFF2-40B4-BE49-F238E27FC236}">
                <a16:creationId xmlns:a16="http://schemas.microsoft.com/office/drawing/2014/main" id="{C9794003-2E31-A22E-EF87-05FA607B320C}"/>
              </a:ext>
            </a:extLst>
          </p:cNvPr>
          <p:cNvSpPr txBox="1"/>
          <p:nvPr/>
        </p:nvSpPr>
        <p:spPr>
          <a:xfrm>
            <a:off x="3547925" y="2811856"/>
            <a:ext cx="1335622" cy="369332"/>
          </a:xfrm>
          <a:prstGeom prst="rect">
            <a:avLst/>
          </a:prstGeom>
          <a:noFill/>
        </p:spPr>
        <p:txBody>
          <a:bodyPr wrap="none" rtlCol="0">
            <a:spAutoFit/>
          </a:bodyPr>
          <a:lstStyle/>
          <a:p>
            <a:r>
              <a:rPr lang="en-IL" dirty="0"/>
              <a:t>[2:0]X</a:t>
            </a:r>
            <a:r>
              <a:rPr lang="en-US" dirty="0"/>
              <a:t>mode</a:t>
            </a:r>
            <a:endParaRPr lang="en-IL" dirty="0"/>
          </a:p>
        </p:txBody>
      </p:sp>
      <p:sp>
        <p:nvSpPr>
          <p:cNvPr id="36" name="Rectangle 35">
            <a:extLst>
              <a:ext uri="{FF2B5EF4-FFF2-40B4-BE49-F238E27FC236}">
                <a16:creationId xmlns:a16="http://schemas.microsoft.com/office/drawing/2014/main" id="{C2828A74-FEAA-5072-9B0D-294534A3B28D}"/>
              </a:ext>
            </a:extLst>
          </p:cNvPr>
          <p:cNvSpPr/>
          <p:nvPr/>
        </p:nvSpPr>
        <p:spPr>
          <a:xfrm>
            <a:off x="4183846" y="1096363"/>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7" name="TextBox 36">
            <a:extLst>
              <a:ext uri="{FF2B5EF4-FFF2-40B4-BE49-F238E27FC236}">
                <a16:creationId xmlns:a16="http://schemas.microsoft.com/office/drawing/2014/main" id="{566ED42D-682F-1020-4D43-2DB0C31E8AB8}"/>
              </a:ext>
            </a:extLst>
          </p:cNvPr>
          <p:cNvSpPr txBox="1"/>
          <p:nvPr/>
        </p:nvSpPr>
        <p:spPr>
          <a:xfrm>
            <a:off x="4245531" y="1139582"/>
            <a:ext cx="999441" cy="646331"/>
          </a:xfrm>
          <a:prstGeom prst="rect">
            <a:avLst/>
          </a:prstGeom>
          <a:noFill/>
        </p:spPr>
        <p:txBody>
          <a:bodyPr wrap="none" rtlCol="0">
            <a:spAutoFit/>
          </a:bodyPr>
          <a:lstStyle/>
          <a:p>
            <a:r>
              <a:rPr lang="en-IL" dirty="0"/>
              <a:t>5bit</a:t>
            </a:r>
          </a:p>
          <a:p>
            <a:r>
              <a:rPr lang="en-IL" dirty="0"/>
              <a:t>Counter</a:t>
            </a:r>
          </a:p>
        </p:txBody>
      </p:sp>
      <p:cxnSp>
        <p:nvCxnSpPr>
          <p:cNvPr id="39" name="Straight Arrow Connector 38">
            <a:extLst>
              <a:ext uri="{FF2B5EF4-FFF2-40B4-BE49-F238E27FC236}">
                <a16:creationId xmlns:a16="http://schemas.microsoft.com/office/drawing/2014/main" id="{EEA415F8-62D6-2F1D-367D-C2DAA4CF4F71}"/>
              </a:ext>
            </a:extLst>
          </p:cNvPr>
          <p:cNvCxnSpPr>
            <a:cxnSpLocks/>
          </p:cNvCxnSpPr>
          <p:nvPr/>
        </p:nvCxnSpPr>
        <p:spPr>
          <a:xfrm>
            <a:off x="3121881" y="1621976"/>
            <a:ext cx="1060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DDC8662C-FF75-D786-86E6-3E3045DE8AD8}"/>
              </a:ext>
            </a:extLst>
          </p:cNvPr>
          <p:cNvCxnSpPr>
            <a:cxnSpLocks/>
            <a:stCxn id="36" idx="1"/>
          </p:cNvCxnSpPr>
          <p:nvPr/>
        </p:nvCxnSpPr>
        <p:spPr>
          <a:xfrm flipH="1">
            <a:off x="3121881" y="1468483"/>
            <a:ext cx="10619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7AEB7CBF-06EC-971C-CD85-09C8DC901048}"/>
              </a:ext>
            </a:extLst>
          </p:cNvPr>
          <p:cNvSpPr txBox="1"/>
          <p:nvPr/>
        </p:nvSpPr>
        <p:spPr>
          <a:xfrm>
            <a:off x="199339" y="3528093"/>
            <a:ext cx="1041504" cy="369332"/>
          </a:xfrm>
          <a:prstGeom prst="rect">
            <a:avLst/>
          </a:prstGeom>
          <a:noFill/>
        </p:spPr>
        <p:txBody>
          <a:bodyPr wrap="none" rtlCol="0">
            <a:spAutoFit/>
          </a:bodyPr>
          <a:lstStyle/>
          <a:p>
            <a:r>
              <a:rPr lang="en-IL" dirty="0"/>
              <a:t>[11:0]val</a:t>
            </a:r>
          </a:p>
        </p:txBody>
      </p:sp>
      <p:sp>
        <p:nvSpPr>
          <p:cNvPr id="62" name="TextBox 61">
            <a:extLst>
              <a:ext uri="{FF2B5EF4-FFF2-40B4-BE49-F238E27FC236}">
                <a16:creationId xmlns:a16="http://schemas.microsoft.com/office/drawing/2014/main" id="{947B4355-FF6E-FF57-A6FF-F4A263CE5571}"/>
              </a:ext>
            </a:extLst>
          </p:cNvPr>
          <p:cNvSpPr txBox="1"/>
          <p:nvPr/>
        </p:nvSpPr>
        <p:spPr>
          <a:xfrm>
            <a:off x="2853101" y="4395479"/>
            <a:ext cx="1054841" cy="369332"/>
          </a:xfrm>
          <a:prstGeom prst="rect">
            <a:avLst/>
          </a:prstGeom>
          <a:noFill/>
        </p:spPr>
        <p:txBody>
          <a:bodyPr wrap="none" rtlCol="0">
            <a:spAutoFit/>
          </a:bodyPr>
          <a:lstStyle/>
          <a:p>
            <a:r>
              <a:rPr lang="en-IL" dirty="0"/>
              <a:t>NewLine</a:t>
            </a:r>
          </a:p>
        </p:txBody>
      </p:sp>
      <p:cxnSp>
        <p:nvCxnSpPr>
          <p:cNvPr id="68" name="Straight Connector 67">
            <a:extLst>
              <a:ext uri="{FF2B5EF4-FFF2-40B4-BE49-F238E27FC236}">
                <a16:creationId xmlns:a16="http://schemas.microsoft.com/office/drawing/2014/main" id="{D2688DF9-D6C2-5783-69B2-AEC48B09D1E1}"/>
              </a:ext>
            </a:extLst>
          </p:cNvPr>
          <p:cNvCxnSpPr>
            <a:cxnSpLocks/>
          </p:cNvCxnSpPr>
          <p:nvPr/>
        </p:nvCxnSpPr>
        <p:spPr>
          <a:xfrm flipH="1">
            <a:off x="3114830" y="2122839"/>
            <a:ext cx="7973514" cy="94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4D029AF5-1E35-8938-8D8F-A6D1276F5C87}"/>
              </a:ext>
            </a:extLst>
          </p:cNvPr>
          <p:cNvSpPr txBox="1"/>
          <p:nvPr/>
        </p:nvSpPr>
        <p:spPr>
          <a:xfrm>
            <a:off x="402270" y="3227505"/>
            <a:ext cx="859722" cy="369332"/>
          </a:xfrm>
          <a:prstGeom prst="rect">
            <a:avLst/>
          </a:prstGeom>
          <a:noFill/>
        </p:spPr>
        <p:txBody>
          <a:bodyPr wrap="square" rtlCol="0">
            <a:spAutoFit/>
          </a:bodyPr>
          <a:lstStyle/>
          <a:p>
            <a:r>
              <a:rPr lang="en-IL" dirty="0"/>
              <a:t>[1:0]Y</a:t>
            </a:r>
          </a:p>
        </p:txBody>
      </p:sp>
      <p:cxnSp>
        <p:nvCxnSpPr>
          <p:cNvPr id="76" name="Straight Connector 75">
            <a:extLst>
              <a:ext uri="{FF2B5EF4-FFF2-40B4-BE49-F238E27FC236}">
                <a16:creationId xmlns:a16="http://schemas.microsoft.com/office/drawing/2014/main" id="{CBA6DEFB-4C12-E398-F76F-A6E31E192179}"/>
              </a:ext>
            </a:extLst>
          </p:cNvPr>
          <p:cNvCxnSpPr>
            <a:cxnSpLocks/>
          </p:cNvCxnSpPr>
          <p:nvPr/>
        </p:nvCxnSpPr>
        <p:spPr>
          <a:xfrm flipH="1">
            <a:off x="370565" y="3526678"/>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76EAB8EA-64C8-0E7F-7D60-CB4824BE346F}"/>
              </a:ext>
            </a:extLst>
          </p:cNvPr>
          <p:cNvCxnSpPr>
            <a:cxnSpLocks/>
          </p:cNvCxnSpPr>
          <p:nvPr/>
        </p:nvCxnSpPr>
        <p:spPr>
          <a:xfrm>
            <a:off x="2827669" y="4111899"/>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0B9EA86-1AA1-4237-8286-297321A723FD}"/>
              </a:ext>
            </a:extLst>
          </p:cNvPr>
          <p:cNvCxnSpPr>
            <a:cxnSpLocks/>
          </p:cNvCxnSpPr>
          <p:nvPr/>
        </p:nvCxnSpPr>
        <p:spPr>
          <a:xfrm>
            <a:off x="2847271" y="4730016"/>
            <a:ext cx="24558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E12805B-D4A8-E886-1B21-89C2E51C851E}"/>
              </a:ext>
            </a:extLst>
          </p:cNvPr>
          <p:cNvCxnSpPr>
            <a:cxnSpLocks/>
            <a:endCxn id="10" idx="3"/>
          </p:cNvCxnSpPr>
          <p:nvPr/>
        </p:nvCxnSpPr>
        <p:spPr>
          <a:xfrm flipH="1">
            <a:off x="11088345" y="2122839"/>
            <a:ext cx="13505" cy="826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183B14B1-C2D6-F3B8-7625-882CFE405B7B}"/>
              </a:ext>
            </a:extLst>
          </p:cNvPr>
          <p:cNvSpPr txBox="1"/>
          <p:nvPr/>
        </p:nvSpPr>
        <p:spPr>
          <a:xfrm>
            <a:off x="5369601" y="1796309"/>
            <a:ext cx="1689437" cy="369332"/>
          </a:xfrm>
          <a:prstGeom prst="rect">
            <a:avLst/>
          </a:prstGeom>
          <a:noFill/>
        </p:spPr>
        <p:txBody>
          <a:bodyPr wrap="none" rtlCol="0">
            <a:spAutoFit/>
          </a:bodyPr>
          <a:lstStyle/>
          <a:p>
            <a:r>
              <a:rPr lang="en-IL" dirty="0"/>
              <a:t>Binary_or_Gray</a:t>
            </a:r>
          </a:p>
        </p:txBody>
      </p:sp>
      <p:sp>
        <p:nvSpPr>
          <p:cNvPr id="123" name="TextBox 122">
            <a:extLst>
              <a:ext uri="{FF2B5EF4-FFF2-40B4-BE49-F238E27FC236}">
                <a16:creationId xmlns:a16="http://schemas.microsoft.com/office/drawing/2014/main" id="{693E84F3-AF80-4D37-8DC2-7D9BC6FABBF2}"/>
              </a:ext>
            </a:extLst>
          </p:cNvPr>
          <p:cNvSpPr txBox="1"/>
          <p:nvPr/>
        </p:nvSpPr>
        <p:spPr>
          <a:xfrm>
            <a:off x="10727613" y="3528093"/>
            <a:ext cx="612668" cy="369332"/>
          </a:xfrm>
          <a:prstGeom prst="rect">
            <a:avLst/>
          </a:prstGeom>
          <a:noFill/>
        </p:spPr>
        <p:txBody>
          <a:bodyPr wrap="none" rtlCol="0">
            <a:spAutoFit/>
          </a:bodyPr>
          <a:lstStyle/>
          <a:p>
            <a:r>
              <a:rPr lang="en-IL" dirty="0"/>
              <a:t>mux</a:t>
            </a:r>
          </a:p>
        </p:txBody>
      </p:sp>
      <p:cxnSp>
        <p:nvCxnSpPr>
          <p:cNvPr id="124" name="Straight Arrow Connector 123">
            <a:extLst>
              <a:ext uri="{FF2B5EF4-FFF2-40B4-BE49-F238E27FC236}">
                <a16:creationId xmlns:a16="http://schemas.microsoft.com/office/drawing/2014/main" id="{D5C835F0-E218-6651-6815-6ED26738318C}"/>
              </a:ext>
            </a:extLst>
          </p:cNvPr>
          <p:cNvCxnSpPr>
            <a:cxnSpLocks/>
          </p:cNvCxnSpPr>
          <p:nvPr/>
        </p:nvCxnSpPr>
        <p:spPr>
          <a:xfrm>
            <a:off x="3126496" y="3166402"/>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2265B46A-08AC-6BB2-72A7-619763772D63}"/>
              </a:ext>
            </a:extLst>
          </p:cNvPr>
          <p:cNvSpPr txBox="1"/>
          <p:nvPr/>
        </p:nvSpPr>
        <p:spPr>
          <a:xfrm>
            <a:off x="4559825" y="4360684"/>
            <a:ext cx="680571" cy="369332"/>
          </a:xfrm>
          <a:prstGeom prst="rect">
            <a:avLst/>
          </a:prstGeom>
          <a:noFill/>
        </p:spPr>
        <p:txBody>
          <a:bodyPr wrap="none" rtlCol="0">
            <a:spAutoFit/>
          </a:bodyPr>
          <a:lstStyle/>
          <a:p>
            <a:r>
              <a:rPr lang="en-IL" dirty="0"/>
              <a:t>Load</a:t>
            </a:r>
          </a:p>
        </p:txBody>
      </p:sp>
      <p:sp>
        <p:nvSpPr>
          <p:cNvPr id="138" name="TextBox 137">
            <a:extLst>
              <a:ext uri="{FF2B5EF4-FFF2-40B4-BE49-F238E27FC236}">
                <a16:creationId xmlns:a16="http://schemas.microsoft.com/office/drawing/2014/main" id="{7A59A963-7E98-1753-50B9-1D63CF79FDA0}"/>
              </a:ext>
            </a:extLst>
          </p:cNvPr>
          <p:cNvSpPr txBox="1"/>
          <p:nvPr/>
        </p:nvSpPr>
        <p:spPr>
          <a:xfrm>
            <a:off x="413669" y="2938805"/>
            <a:ext cx="760144" cy="369332"/>
          </a:xfrm>
          <a:prstGeom prst="rect">
            <a:avLst/>
          </a:prstGeom>
          <a:noFill/>
        </p:spPr>
        <p:txBody>
          <a:bodyPr wrap="none" rtlCol="0">
            <a:spAutoFit/>
          </a:bodyPr>
          <a:lstStyle/>
          <a:p>
            <a:r>
              <a:rPr lang="en-IL" dirty="0"/>
              <a:t>[1:0]X</a:t>
            </a:r>
          </a:p>
        </p:txBody>
      </p:sp>
      <p:sp>
        <p:nvSpPr>
          <p:cNvPr id="139" name="TextBox 138">
            <a:extLst>
              <a:ext uri="{FF2B5EF4-FFF2-40B4-BE49-F238E27FC236}">
                <a16:creationId xmlns:a16="http://schemas.microsoft.com/office/drawing/2014/main" id="{B4FEF383-31C7-1488-8212-C0DB7A9C6BDF}"/>
              </a:ext>
            </a:extLst>
          </p:cNvPr>
          <p:cNvSpPr txBox="1"/>
          <p:nvPr/>
        </p:nvSpPr>
        <p:spPr>
          <a:xfrm>
            <a:off x="29071" y="2628834"/>
            <a:ext cx="1207383" cy="369332"/>
          </a:xfrm>
          <a:prstGeom prst="rect">
            <a:avLst/>
          </a:prstGeom>
          <a:noFill/>
        </p:spPr>
        <p:txBody>
          <a:bodyPr wrap="none" rtlCol="0">
            <a:spAutoFit/>
          </a:bodyPr>
          <a:lstStyle/>
          <a:p>
            <a:pPr marL="0" algn="r" defTabSz="914400" rtl="1" eaLnBrk="1" latinLnBrk="0" hangingPunct="1"/>
            <a:r>
              <a:rPr lang="en-US" dirty="0"/>
              <a:t>[2:0]mode</a:t>
            </a:r>
            <a:endParaRPr lang="en-IL" dirty="0"/>
          </a:p>
        </p:txBody>
      </p:sp>
      <p:sp>
        <p:nvSpPr>
          <p:cNvPr id="140" name="TextBox 139">
            <a:extLst>
              <a:ext uri="{FF2B5EF4-FFF2-40B4-BE49-F238E27FC236}">
                <a16:creationId xmlns:a16="http://schemas.microsoft.com/office/drawing/2014/main" id="{373A4649-0EE0-45EA-B81F-3FACAE38839F}"/>
              </a:ext>
            </a:extLst>
          </p:cNvPr>
          <p:cNvSpPr txBox="1"/>
          <p:nvPr/>
        </p:nvSpPr>
        <p:spPr>
          <a:xfrm>
            <a:off x="574297" y="1611639"/>
            <a:ext cx="478016" cy="369332"/>
          </a:xfrm>
          <a:prstGeom prst="rect">
            <a:avLst/>
          </a:prstGeom>
          <a:noFill/>
        </p:spPr>
        <p:txBody>
          <a:bodyPr wrap="none" rtlCol="0">
            <a:spAutoFit/>
          </a:bodyPr>
          <a:lstStyle/>
          <a:p>
            <a:r>
              <a:rPr lang="en-IL" dirty="0"/>
              <a:t>clk</a:t>
            </a:r>
          </a:p>
        </p:txBody>
      </p:sp>
      <p:sp>
        <p:nvSpPr>
          <p:cNvPr id="141" name="TextBox 140">
            <a:extLst>
              <a:ext uri="{FF2B5EF4-FFF2-40B4-BE49-F238E27FC236}">
                <a16:creationId xmlns:a16="http://schemas.microsoft.com/office/drawing/2014/main" id="{D020C8BE-B857-5A20-87E4-BCBD3FFAFF24}"/>
              </a:ext>
            </a:extLst>
          </p:cNvPr>
          <p:cNvSpPr txBox="1"/>
          <p:nvPr/>
        </p:nvSpPr>
        <p:spPr>
          <a:xfrm>
            <a:off x="385056" y="1284387"/>
            <a:ext cx="689676" cy="369332"/>
          </a:xfrm>
          <a:prstGeom prst="rect">
            <a:avLst/>
          </a:prstGeom>
          <a:noFill/>
        </p:spPr>
        <p:txBody>
          <a:bodyPr wrap="none" rtlCol="0">
            <a:spAutoFit/>
          </a:bodyPr>
          <a:lstStyle/>
          <a:p>
            <a:r>
              <a:rPr lang="en-IL" dirty="0"/>
              <a:t>reset</a:t>
            </a:r>
          </a:p>
        </p:txBody>
      </p:sp>
      <p:sp>
        <p:nvSpPr>
          <p:cNvPr id="142" name="TextBox 141">
            <a:extLst>
              <a:ext uri="{FF2B5EF4-FFF2-40B4-BE49-F238E27FC236}">
                <a16:creationId xmlns:a16="http://schemas.microsoft.com/office/drawing/2014/main" id="{8FFBAC0A-0637-C781-6DCC-27AA447248FE}"/>
              </a:ext>
            </a:extLst>
          </p:cNvPr>
          <p:cNvSpPr txBox="1"/>
          <p:nvPr/>
        </p:nvSpPr>
        <p:spPr>
          <a:xfrm>
            <a:off x="446571" y="1936245"/>
            <a:ext cx="667747" cy="369332"/>
          </a:xfrm>
          <a:prstGeom prst="rect">
            <a:avLst/>
          </a:prstGeom>
          <a:noFill/>
        </p:spPr>
        <p:txBody>
          <a:bodyPr wrap="none" rtlCol="0">
            <a:spAutoFit/>
          </a:bodyPr>
          <a:lstStyle/>
          <a:p>
            <a:r>
              <a:rPr lang="en-IL" dirty="0"/>
              <a:t>Sync</a:t>
            </a:r>
          </a:p>
        </p:txBody>
      </p:sp>
      <p:sp>
        <p:nvSpPr>
          <p:cNvPr id="143" name="TextBox 142">
            <a:extLst>
              <a:ext uri="{FF2B5EF4-FFF2-40B4-BE49-F238E27FC236}">
                <a16:creationId xmlns:a16="http://schemas.microsoft.com/office/drawing/2014/main" id="{17FF79B2-A520-8342-ADA8-6519C5BA26F0}"/>
              </a:ext>
            </a:extLst>
          </p:cNvPr>
          <p:cNvSpPr txBox="1"/>
          <p:nvPr/>
        </p:nvSpPr>
        <p:spPr>
          <a:xfrm>
            <a:off x="317759" y="2273171"/>
            <a:ext cx="842475" cy="369332"/>
          </a:xfrm>
          <a:prstGeom prst="rect">
            <a:avLst/>
          </a:prstGeom>
          <a:noFill/>
        </p:spPr>
        <p:txBody>
          <a:bodyPr wrap="none" rtlCol="0">
            <a:spAutoFit/>
          </a:bodyPr>
          <a:lstStyle/>
          <a:p>
            <a:r>
              <a:rPr lang="en-US" dirty="0"/>
              <a:t>f</a:t>
            </a:r>
            <a:r>
              <a:rPr lang="en-IL" dirty="0"/>
              <a:t>_Sync</a:t>
            </a:r>
          </a:p>
        </p:txBody>
      </p:sp>
      <p:sp>
        <p:nvSpPr>
          <p:cNvPr id="146" name="TextBox 145">
            <a:extLst>
              <a:ext uri="{FF2B5EF4-FFF2-40B4-BE49-F238E27FC236}">
                <a16:creationId xmlns:a16="http://schemas.microsoft.com/office/drawing/2014/main" id="{B262BC42-A58C-FA75-5E72-F08E14962D8C}"/>
              </a:ext>
            </a:extLst>
          </p:cNvPr>
          <p:cNvSpPr txBox="1"/>
          <p:nvPr/>
        </p:nvSpPr>
        <p:spPr>
          <a:xfrm>
            <a:off x="3154416" y="1600741"/>
            <a:ext cx="1054841" cy="369332"/>
          </a:xfrm>
          <a:prstGeom prst="rect">
            <a:avLst/>
          </a:prstGeom>
          <a:noFill/>
        </p:spPr>
        <p:txBody>
          <a:bodyPr wrap="none" rtlCol="0">
            <a:spAutoFit/>
          </a:bodyPr>
          <a:lstStyle/>
          <a:p>
            <a:r>
              <a:rPr lang="en-IL" dirty="0"/>
              <a:t>NewLine</a:t>
            </a:r>
          </a:p>
        </p:txBody>
      </p:sp>
      <p:sp>
        <p:nvSpPr>
          <p:cNvPr id="147" name="TextBox 146">
            <a:extLst>
              <a:ext uri="{FF2B5EF4-FFF2-40B4-BE49-F238E27FC236}">
                <a16:creationId xmlns:a16="http://schemas.microsoft.com/office/drawing/2014/main" id="{2BD37C44-E5CB-55F8-A371-AD3346F5ED9D}"/>
              </a:ext>
            </a:extLst>
          </p:cNvPr>
          <p:cNvSpPr txBox="1"/>
          <p:nvPr/>
        </p:nvSpPr>
        <p:spPr>
          <a:xfrm>
            <a:off x="3043855" y="1109977"/>
            <a:ext cx="1201676" cy="369332"/>
          </a:xfrm>
          <a:prstGeom prst="rect">
            <a:avLst/>
          </a:prstGeom>
          <a:noFill/>
        </p:spPr>
        <p:txBody>
          <a:bodyPr wrap="none" rtlCol="0">
            <a:spAutoFit/>
          </a:bodyPr>
          <a:lstStyle/>
          <a:p>
            <a:r>
              <a:rPr lang="en-US" dirty="0" err="1"/>
              <a:t>EndFrame</a:t>
            </a:r>
            <a:endParaRPr lang="en-IL" dirty="0"/>
          </a:p>
        </p:txBody>
      </p:sp>
      <p:cxnSp>
        <p:nvCxnSpPr>
          <p:cNvPr id="2" name="Straight Connector 1">
            <a:extLst>
              <a:ext uri="{FF2B5EF4-FFF2-40B4-BE49-F238E27FC236}">
                <a16:creationId xmlns:a16="http://schemas.microsoft.com/office/drawing/2014/main" id="{F68E3333-1A27-B65E-A685-C5C55DCFE33D}"/>
              </a:ext>
            </a:extLst>
          </p:cNvPr>
          <p:cNvCxnSpPr>
            <a:cxnSpLocks/>
          </p:cNvCxnSpPr>
          <p:nvPr/>
        </p:nvCxnSpPr>
        <p:spPr>
          <a:xfrm flipH="1">
            <a:off x="370566" y="326683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727E740-4BBD-42E4-B969-46805A58E9CB}"/>
              </a:ext>
            </a:extLst>
          </p:cNvPr>
          <p:cNvCxnSpPr>
            <a:cxnSpLocks/>
          </p:cNvCxnSpPr>
          <p:nvPr/>
        </p:nvCxnSpPr>
        <p:spPr>
          <a:xfrm flipH="1">
            <a:off x="370566" y="2938805"/>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1FE7D96-DDC7-0B2E-BED0-F327D8615C81}"/>
              </a:ext>
            </a:extLst>
          </p:cNvPr>
          <p:cNvCxnSpPr>
            <a:cxnSpLocks/>
          </p:cNvCxnSpPr>
          <p:nvPr/>
        </p:nvCxnSpPr>
        <p:spPr>
          <a:xfrm flipH="1">
            <a:off x="385056" y="2611942"/>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936B73A-B44D-B8FE-CDEC-496956B99E8B}"/>
              </a:ext>
            </a:extLst>
          </p:cNvPr>
          <p:cNvCxnSpPr>
            <a:cxnSpLocks/>
          </p:cNvCxnSpPr>
          <p:nvPr/>
        </p:nvCxnSpPr>
        <p:spPr>
          <a:xfrm flipH="1">
            <a:off x="370566" y="229709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BAD5805-AFF0-3D7D-D9E4-79462654BE34}"/>
              </a:ext>
            </a:extLst>
          </p:cNvPr>
          <p:cNvCxnSpPr>
            <a:cxnSpLocks/>
          </p:cNvCxnSpPr>
          <p:nvPr/>
        </p:nvCxnSpPr>
        <p:spPr>
          <a:xfrm flipH="1">
            <a:off x="356444" y="1968566"/>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91BC70F-7EA3-558D-1BF6-EC16CBFFF7CF}"/>
              </a:ext>
            </a:extLst>
          </p:cNvPr>
          <p:cNvCxnSpPr>
            <a:cxnSpLocks/>
          </p:cNvCxnSpPr>
          <p:nvPr/>
        </p:nvCxnSpPr>
        <p:spPr>
          <a:xfrm flipH="1">
            <a:off x="356444" y="163307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BB4AD11-0EA5-5892-9BAF-43926E7D9AD3}"/>
              </a:ext>
            </a:extLst>
          </p:cNvPr>
          <p:cNvCxnSpPr>
            <a:cxnSpLocks/>
          </p:cNvCxnSpPr>
          <p:nvPr/>
        </p:nvCxnSpPr>
        <p:spPr>
          <a:xfrm flipH="1">
            <a:off x="356444" y="3887403"/>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BBFCABB8-9AA2-D165-4B54-376687CC6999}"/>
              </a:ext>
            </a:extLst>
          </p:cNvPr>
          <p:cNvSpPr/>
          <p:nvPr/>
        </p:nvSpPr>
        <p:spPr>
          <a:xfrm>
            <a:off x="1064800" y="5106490"/>
            <a:ext cx="2089614" cy="15362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66" name="Straight Arrow Connector 65">
            <a:extLst>
              <a:ext uri="{FF2B5EF4-FFF2-40B4-BE49-F238E27FC236}">
                <a16:creationId xmlns:a16="http://schemas.microsoft.com/office/drawing/2014/main" id="{C265AC12-3E23-5D8B-5670-CCC9CA5E3FF9}"/>
              </a:ext>
            </a:extLst>
          </p:cNvPr>
          <p:cNvCxnSpPr>
            <a:cxnSpLocks/>
          </p:cNvCxnSpPr>
          <p:nvPr/>
        </p:nvCxnSpPr>
        <p:spPr>
          <a:xfrm>
            <a:off x="1885210" y="4101013"/>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03DC0D4-E1B5-D708-16F7-AF8FE99A7766}"/>
              </a:ext>
            </a:extLst>
          </p:cNvPr>
          <p:cNvCxnSpPr>
            <a:cxnSpLocks/>
          </p:cNvCxnSpPr>
          <p:nvPr/>
        </p:nvCxnSpPr>
        <p:spPr>
          <a:xfrm>
            <a:off x="1385766" y="4090002"/>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5DB755EA-D925-0906-FB59-95A3B8A14130}"/>
              </a:ext>
            </a:extLst>
          </p:cNvPr>
          <p:cNvSpPr txBox="1"/>
          <p:nvPr/>
        </p:nvSpPr>
        <p:spPr>
          <a:xfrm>
            <a:off x="141006" y="4438689"/>
            <a:ext cx="1278876" cy="369332"/>
          </a:xfrm>
          <a:prstGeom prst="rect">
            <a:avLst/>
          </a:prstGeom>
          <a:noFill/>
        </p:spPr>
        <p:txBody>
          <a:bodyPr wrap="none" rtlCol="0">
            <a:spAutoFit/>
          </a:bodyPr>
          <a:lstStyle/>
          <a:p>
            <a:r>
              <a:rPr lang="en-IL" dirty="0"/>
              <a:t>[11:0]s_Val</a:t>
            </a:r>
          </a:p>
        </p:txBody>
      </p:sp>
      <p:sp>
        <p:nvSpPr>
          <p:cNvPr id="71" name="TextBox 70">
            <a:extLst>
              <a:ext uri="{FF2B5EF4-FFF2-40B4-BE49-F238E27FC236}">
                <a16:creationId xmlns:a16="http://schemas.microsoft.com/office/drawing/2014/main" id="{65C93122-A9C1-8FF7-AB15-B45B81D549C8}"/>
              </a:ext>
            </a:extLst>
          </p:cNvPr>
          <p:cNvSpPr txBox="1"/>
          <p:nvPr/>
        </p:nvSpPr>
        <p:spPr>
          <a:xfrm rot="5400000">
            <a:off x="1374082" y="4537563"/>
            <a:ext cx="1382743" cy="338554"/>
          </a:xfrm>
          <a:prstGeom prst="rect">
            <a:avLst/>
          </a:prstGeom>
          <a:noFill/>
        </p:spPr>
        <p:txBody>
          <a:bodyPr wrap="square">
            <a:spAutoFit/>
          </a:bodyPr>
          <a:lstStyle/>
          <a:p>
            <a:r>
              <a:rPr lang="en-IL" sz="1600" dirty="0"/>
              <a:t>[1:0]Ymode</a:t>
            </a:r>
          </a:p>
        </p:txBody>
      </p:sp>
      <p:sp>
        <p:nvSpPr>
          <p:cNvPr id="93" name="TextBox 92">
            <a:extLst>
              <a:ext uri="{FF2B5EF4-FFF2-40B4-BE49-F238E27FC236}">
                <a16:creationId xmlns:a16="http://schemas.microsoft.com/office/drawing/2014/main" id="{4AF3503E-C9AF-45D1-E818-45C3E63EDEBA}"/>
              </a:ext>
            </a:extLst>
          </p:cNvPr>
          <p:cNvSpPr txBox="1"/>
          <p:nvPr/>
        </p:nvSpPr>
        <p:spPr>
          <a:xfrm>
            <a:off x="491599" y="6097124"/>
            <a:ext cx="478016" cy="369332"/>
          </a:xfrm>
          <a:prstGeom prst="rect">
            <a:avLst/>
          </a:prstGeom>
          <a:noFill/>
        </p:spPr>
        <p:txBody>
          <a:bodyPr wrap="none" rtlCol="0">
            <a:spAutoFit/>
          </a:bodyPr>
          <a:lstStyle/>
          <a:p>
            <a:r>
              <a:rPr lang="en-IL" dirty="0"/>
              <a:t>clk</a:t>
            </a:r>
          </a:p>
        </p:txBody>
      </p:sp>
      <p:sp>
        <p:nvSpPr>
          <p:cNvPr id="94" name="TextBox 93">
            <a:extLst>
              <a:ext uri="{FF2B5EF4-FFF2-40B4-BE49-F238E27FC236}">
                <a16:creationId xmlns:a16="http://schemas.microsoft.com/office/drawing/2014/main" id="{51A5D7C1-2490-2DF7-A6F0-B1486C1F593C}"/>
              </a:ext>
            </a:extLst>
          </p:cNvPr>
          <p:cNvSpPr txBox="1"/>
          <p:nvPr/>
        </p:nvSpPr>
        <p:spPr>
          <a:xfrm>
            <a:off x="302358" y="5769872"/>
            <a:ext cx="689676" cy="369332"/>
          </a:xfrm>
          <a:prstGeom prst="rect">
            <a:avLst/>
          </a:prstGeom>
          <a:noFill/>
        </p:spPr>
        <p:txBody>
          <a:bodyPr wrap="none" rtlCol="0">
            <a:spAutoFit/>
          </a:bodyPr>
          <a:lstStyle/>
          <a:p>
            <a:r>
              <a:rPr lang="en-IL" dirty="0"/>
              <a:t>reset</a:t>
            </a:r>
          </a:p>
        </p:txBody>
      </p:sp>
      <p:cxnSp>
        <p:nvCxnSpPr>
          <p:cNvPr id="95" name="Straight Connector 94">
            <a:extLst>
              <a:ext uri="{FF2B5EF4-FFF2-40B4-BE49-F238E27FC236}">
                <a16:creationId xmlns:a16="http://schemas.microsoft.com/office/drawing/2014/main" id="{66E80B6A-CED1-56D8-53B4-FE4EC0F85885}"/>
              </a:ext>
            </a:extLst>
          </p:cNvPr>
          <p:cNvCxnSpPr>
            <a:cxnSpLocks/>
          </p:cNvCxnSpPr>
          <p:nvPr/>
        </p:nvCxnSpPr>
        <p:spPr>
          <a:xfrm flipH="1">
            <a:off x="273746" y="645405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CD12D06-582D-6031-3E92-10A2B083FDFE}"/>
              </a:ext>
            </a:extLst>
          </p:cNvPr>
          <p:cNvCxnSpPr>
            <a:cxnSpLocks/>
          </p:cNvCxnSpPr>
          <p:nvPr/>
        </p:nvCxnSpPr>
        <p:spPr>
          <a:xfrm flipH="1">
            <a:off x="273746" y="6118559"/>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A033DD0-8C8C-2D0B-6F63-9BF47CAC891A}"/>
              </a:ext>
            </a:extLst>
          </p:cNvPr>
          <p:cNvSpPr txBox="1"/>
          <p:nvPr/>
        </p:nvSpPr>
        <p:spPr>
          <a:xfrm>
            <a:off x="4722645" y="3516412"/>
            <a:ext cx="478016" cy="369332"/>
          </a:xfrm>
          <a:prstGeom prst="rect">
            <a:avLst/>
          </a:prstGeom>
          <a:noFill/>
        </p:spPr>
        <p:txBody>
          <a:bodyPr wrap="none" rtlCol="0">
            <a:spAutoFit/>
          </a:bodyPr>
          <a:lstStyle/>
          <a:p>
            <a:r>
              <a:rPr lang="en-IL" dirty="0"/>
              <a:t>clk</a:t>
            </a:r>
          </a:p>
        </p:txBody>
      </p:sp>
      <p:sp>
        <p:nvSpPr>
          <p:cNvPr id="99" name="TextBox 98">
            <a:extLst>
              <a:ext uri="{FF2B5EF4-FFF2-40B4-BE49-F238E27FC236}">
                <a16:creationId xmlns:a16="http://schemas.microsoft.com/office/drawing/2014/main" id="{3029E7FE-04D3-15FA-8AF3-4E296CFC44A3}"/>
              </a:ext>
            </a:extLst>
          </p:cNvPr>
          <p:cNvSpPr txBox="1"/>
          <p:nvPr/>
        </p:nvSpPr>
        <p:spPr>
          <a:xfrm>
            <a:off x="4533404" y="3232702"/>
            <a:ext cx="689676" cy="369332"/>
          </a:xfrm>
          <a:prstGeom prst="rect">
            <a:avLst/>
          </a:prstGeom>
          <a:noFill/>
        </p:spPr>
        <p:txBody>
          <a:bodyPr wrap="none" rtlCol="0">
            <a:spAutoFit/>
          </a:bodyPr>
          <a:lstStyle/>
          <a:p>
            <a:r>
              <a:rPr lang="en-IL" dirty="0"/>
              <a:t>reset</a:t>
            </a:r>
          </a:p>
        </p:txBody>
      </p:sp>
      <p:cxnSp>
        <p:nvCxnSpPr>
          <p:cNvPr id="100" name="Straight Connector 99">
            <a:extLst>
              <a:ext uri="{FF2B5EF4-FFF2-40B4-BE49-F238E27FC236}">
                <a16:creationId xmlns:a16="http://schemas.microsoft.com/office/drawing/2014/main" id="{6BF256EA-25F7-C4C0-30DB-4DDD2ED48BE6}"/>
              </a:ext>
            </a:extLst>
          </p:cNvPr>
          <p:cNvCxnSpPr>
            <a:cxnSpLocks/>
          </p:cNvCxnSpPr>
          <p:nvPr/>
        </p:nvCxnSpPr>
        <p:spPr>
          <a:xfrm flipH="1">
            <a:off x="4504792" y="387333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A1FE438-7363-7E7C-0763-23ECAB38D491}"/>
              </a:ext>
            </a:extLst>
          </p:cNvPr>
          <p:cNvCxnSpPr>
            <a:cxnSpLocks/>
          </p:cNvCxnSpPr>
          <p:nvPr/>
        </p:nvCxnSpPr>
        <p:spPr>
          <a:xfrm flipH="1">
            <a:off x="4504792" y="353784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50A9C62A-AED4-BD8A-4330-37DDF63919D5}"/>
              </a:ext>
            </a:extLst>
          </p:cNvPr>
          <p:cNvSpPr txBox="1"/>
          <p:nvPr/>
        </p:nvSpPr>
        <p:spPr>
          <a:xfrm>
            <a:off x="5470496" y="1284752"/>
            <a:ext cx="478016" cy="369332"/>
          </a:xfrm>
          <a:prstGeom prst="rect">
            <a:avLst/>
          </a:prstGeom>
          <a:noFill/>
        </p:spPr>
        <p:txBody>
          <a:bodyPr wrap="none" rtlCol="0">
            <a:spAutoFit/>
          </a:bodyPr>
          <a:lstStyle/>
          <a:p>
            <a:r>
              <a:rPr lang="en-IL" dirty="0"/>
              <a:t>clk</a:t>
            </a:r>
          </a:p>
        </p:txBody>
      </p:sp>
      <p:sp>
        <p:nvSpPr>
          <p:cNvPr id="104" name="TextBox 103">
            <a:extLst>
              <a:ext uri="{FF2B5EF4-FFF2-40B4-BE49-F238E27FC236}">
                <a16:creationId xmlns:a16="http://schemas.microsoft.com/office/drawing/2014/main" id="{A5939D3D-499A-3557-E934-1BAF742574F7}"/>
              </a:ext>
            </a:extLst>
          </p:cNvPr>
          <p:cNvSpPr txBox="1"/>
          <p:nvPr/>
        </p:nvSpPr>
        <p:spPr>
          <a:xfrm>
            <a:off x="5281255" y="957500"/>
            <a:ext cx="689676" cy="369332"/>
          </a:xfrm>
          <a:prstGeom prst="rect">
            <a:avLst/>
          </a:prstGeom>
          <a:noFill/>
        </p:spPr>
        <p:txBody>
          <a:bodyPr wrap="none" rtlCol="0">
            <a:spAutoFit/>
          </a:bodyPr>
          <a:lstStyle/>
          <a:p>
            <a:r>
              <a:rPr lang="en-IL" dirty="0"/>
              <a:t>reset</a:t>
            </a:r>
          </a:p>
        </p:txBody>
      </p:sp>
      <p:cxnSp>
        <p:nvCxnSpPr>
          <p:cNvPr id="106" name="Straight Connector 105">
            <a:extLst>
              <a:ext uri="{FF2B5EF4-FFF2-40B4-BE49-F238E27FC236}">
                <a16:creationId xmlns:a16="http://schemas.microsoft.com/office/drawing/2014/main" id="{97863692-478E-D8A2-A8D3-3B0F69513C28}"/>
              </a:ext>
            </a:extLst>
          </p:cNvPr>
          <p:cNvCxnSpPr>
            <a:cxnSpLocks/>
          </p:cNvCxnSpPr>
          <p:nvPr/>
        </p:nvCxnSpPr>
        <p:spPr>
          <a:xfrm flipH="1">
            <a:off x="5252643" y="164167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A0112B16-357F-5518-D338-58F11D9B27D8}"/>
              </a:ext>
            </a:extLst>
          </p:cNvPr>
          <p:cNvCxnSpPr>
            <a:cxnSpLocks/>
          </p:cNvCxnSpPr>
          <p:nvPr/>
        </p:nvCxnSpPr>
        <p:spPr>
          <a:xfrm flipH="1">
            <a:off x="5252643" y="130618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A5F97776-39DD-BDA2-C59F-113C0CB154E5}"/>
              </a:ext>
            </a:extLst>
          </p:cNvPr>
          <p:cNvSpPr txBox="1"/>
          <p:nvPr/>
        </p:nvSpPr>
        <p:spPr>
          <a:xfrm>
            <a:off x="1658897" y="5689933"/>
            <a:ext cx="923971" cy="369332"/>
          </a:xfrm>
          <a:prstGeom prst="rect">
            <a:avLst/>
          </a:prstGeom>
          <a:noFill/>
        </p:spPr>
        <p:txBody>
          <a:bodyPr wrap="none" rtlCol="0">
            <a:spAutoFit/>
          </a:bodyPr>
          <a:lstStyle/>
          <a:p>
            <a:r>
              <a:rPr lang="en-IL" dirty="0"/>
              <a:t>FirstVal</a:t>
            </a:r>
          </a:p>
        </p:txBody>
      </p:sp>
      <p:cxnSp>
        <p:nvCxnSpPr>
          <p:cNvPr id="6" name="Straight Arrow Connector 5">
            <a:extLst>
              <a:ext uri="{FF2B5EF4-FFF2-40B4-BE49-F238E27FC236}">
                <a16:creationId xmlns:a16="http://schemas.microsoft.com/office/drawing/2014/main" id="{BC188F36-31BB-094E-510A-D89C883A1A14}"/>
              </a:ext>
            </a:extLst>
          </p:cNvPr>
          <p:cNvCxnSpPr>
            <a:cxnSpLocks/>
          </p:cNvCxnSpPr>
          <p:nvPr/>
        </p:nvCxnSpPr>
        <p:spPr>
          <a:xfrm>
            <a:off x="2366086" y="4111899"/>
            <a:ext cx="0" cy="9945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B42DBB6-9C53-00D1-F1B9-DC6EB90B85FF}"/>
              </a:ext>
            </a:extLst>
          </p:cNvPr>
          <p:cNvSpPr txBox="1"/>
          <p:nvPr/>
        </p:nvSpPr>
        <p:spPr>
          <a:xfrm rot="5400000">
            <a:off x="2021675" y="4413581"/>
            <a:ext cx="1049373" cy="369332"/>
          </a:xfrm>
          <a:prstGeom prst="rect">
            <a:avLst/>
          </a:prstGeom>
          <a:noFill/>
        </p:spPr>
        <p:txBody>
          <a:bodyPr wrap="square" rtlCol="0">
            <a:spAutoFit/>
          </a:bodyPr>
          <a:lstStyle/>
          <a:p>
            <a:r>
              <a:rPr lang="en-IL" dirty="0"/>
              <a:t>Update</a:t>
            </a:r>
          </a:p>
        </p:txBody>
      </p:sp>
      <p:cxnSp>
        <p:nvCxnSpPr>
          <p:cNvPr id="20" name="Straight Connector 19">
            <a:extLst>
              <a:ext uri="{FF2B5EF4-FFF2-40B4-BE49-F238E27FC236}">
                <a16:creationId xmlns:a16="http://schemas.microsoft.com/office/drawing/2014/main" id="{2E80E5F9-4032-D6FC-4D3E-DD38F1F1B101}"/>
              </a:ext>
            </a:extLst>
          </p:cNvPr>
          <p:cNvCxnSpPr>
            <a:cxnSpLocks/>
          </p:cNvCxnSpPr>
          <p:nvPr/>
        </p:nvCxnSpPr>
        <p:spPr>
          <a:xfrm flipH="1">
            <a:off x="11488396" y="3828409"/>
            <a:ext cx="46411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A4AEF7D-ACD6-AD7A-510A-15CEFA2DC154}"/>
              </a:ext>
            </a:extLst>
          </p:cNvPr>
          <p:cNvSpPr txBox="1"/>
          <p:nvPr/>
        </p:nvSpPr>
        <p:spPr>
          <a:xfrm>
            <a:off x="1621161" y="256316"/>
            <a:ext cx="999441" cy="646331"/>
          </a:xfrm>
          <a:prstGeom prst="rect">
            <a:avLst/>
          </a:prstGeom>
          <a:noFill/>
        </p:spPr>
        <p:txBody>
          <a:bodyPr wrap="none" rtlCol="0">
            <a:spAutoFit/>
          </a:bodyPr>
          <a:lstStyle/>
          <a:p>
            <a:r>
              <a:rPr lang="en-IL" dirty="0"/>
              <a:t>12bit</a:t>
            </a:r>
          </a:p>
          <a:p>
            <a:r>
              <a:rPr lang="en-IL" dirty="0"/>
              <a:t>Counter</a:t>
            </a:r>
          </a:p>
        </p:txBody>
      </p:sp>
      <p:sp>
        <p:nvSpPr>
          <p:cNvPr id="23" name="Rectangle 22">
            <a:extLst>
              <a:ext uri="{FF2B5EF4-FFF2-40B4-BE49-F238E27FC236}">
                <a16:creationId xmlns:a16="http://schemas.microsoft.com/office/drawing/2014/main" id="{5166CCF9-84CF-A729-4B85-4651237DB039}"/>
              </a:ext>
            </a:extLst>
          </p:cNvPr>
          <p:cNvSpPr/>
          <p:nvPr/>
        </p:nvSpPr>
        <p:spPr>
          <a:xfrm>
            <a:off x="1545043" y="219155"/>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24" name="Straight Arrow Connector 23">
            <a:extLst>
              <a:ext uri="{FF2B5EF4-FFF2-40B4-BE49-F238E27FC236}">
                <a16:creationId xmlns:a16="http://schemas.microsoft.com/office/drawing/2014/main" id="{42EABEB0-3EBC-8642-3DCE-BB0004429865}"/>
              </a:ext>
            </a:extLst>
          </p:cNvPr>
          <p:cNvCxnSpPr>
            <a:cxnSpLocks/>
          </p:cNvCxnSpPr>
          <p:nvPr/>
        </p:nvCxnSpPr>
        <p:spPr>
          <a:xfrm>
            <a:off x="2086930" y="967853"/>
            <a:ext cx="0" cy="41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00BE-D9A1-AE83-7F0F-3EB09FFA7D5F}"/>
              </a:ext>
            </a:extLst>
          </p:cNvPr>
          <p:cNvCxnSpPr>
            <a:cxnSpLocks/>
          </p:cNvCxnSpPr>
          <p:nvPr/>
        </p:nvCxnSpPr>
        <p:spPr>
          <a:xfrm flipV="1">
            <a:off x="1892978" y="957500"/>
            <a:ext cx="0" cy="42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91EAFEC-DE82-C87E-AE61-6700D6659399}"/>
              </a:ext>
            </a:extLst>
          </p:cNvPr>
          <p:cNvSpPr txBox="1"/>
          <p:nvPr/>
        </p:nvSpPr>
        <p:spPr>
          <a:xfrm>
            <a:off x="907447" y="958225"/>
            <a:ext cx="1054841" cy="369332"/>
          </a:xfrm>
          <a:prstGeom prst="rect">
            <a:avLst/>
          </a:prstGeom>
          <a:noFill/>
        </p:spPr>
        <p:txBody>
          <a:bodyPr wrap="none" rtlCol="0">
            <a:spAutoFit/>
          </a:bodyPr>
          <a:lstStyle/>
          <a:p>
            <a:r>
              <a:rPr lang="en-IL" dirty="0"/>
              <a:t>NewLine</a:t>
            </a:r>
          </a:p>
        </p:txBody>
      </p:sp>
      <p:sp>
        <p:nvSpPr>
          <p:cNvPr id="38" name="TextBox 37">
            <a:extLst>
              <a:ext uri="{FF2B5EF4-FFF2-40B4-BE49-F238E27FC236}">
                <a16:creationId xmlns:a16="http://schemas.microsoft.com/office/drawing/2014/main" id="{662A647D-DBB0-E4B9-FCF9-21559114C6DD}"/>
              </a:ext>
            </a:extLst>
          </p:cNvPr>
          <p:cNvSpPr txBox="1"/>
          <p:nvPr/>
        </p:nvSpPr>
        <p:spPr>
          <a:xfrm>
            <a:off x="2025241" y="993758"/>
            <a:ext cx="987771" cy="369332"/>
          </a:xfrm>
          <a:prstGeom prst="rect">
            <a:avLst/>
          </a:prstGeom>
          <a:noFill/>
        </p:spPr>
        <p:txBody>
          <a:bodyPr wrap="none" rtlCol="0">
            <a:spAutoFit/>
          </a:bodyPr>
          <a:lstStyle/>
          <a:p>
            <a:r>
              <a:rPr lang="en-IL" dirty="0"/>
              <a:t>EndLine</a:t>
            </a:r>
          </a:p>
        </p:txBody>
      </p:sp>
      <p:sp>
        <p:nvSpPr>
          <p:cNvPr id="40" name="TextBox 39">
            <a:extLst>
              <a:ext uri="{FF2B5EF4-FFF2-40B4-BE49-F238E27FC236}">
                <a16:creationId xmlns:a16="http://schemas.microsoft.com/office/drawing/2014/main" id="{DEF54708-EAAC-E079-FA4E-281088588393}"/>
              </a:ext>
            </a:extLst>
          </p:cNvPr>
          <p:cNvSpPr txBox="1"/>
          <p:nvPr/>
        </p:nvSpPr>
        <p:spPr>
          <a:xfrm>
            <a:off x="941866" y="392420"/>
            <a:ext cx="478016" cy="369332"/>
          </a:xfrm>
          <a:prstGeom prst="rect">
            <a:avLst/>
          </a:prstGeom>
          <a:noFill/>
        </p:spPr>
        <p:txBody>
          <a:bodyPr wrap="none" rtlCol="0">
            <a:spAutoFit/>
          </a:bodyPr>
          <a:lstStyle/>
          <a:p>
            <a:r>
              <a:rPr lang="en-IL" dirty="0"/>
              <a:t>clk</a:t>
            </a:r>
          </a:p>
        </p:txBody>
      </p:sp>
      <p:sp>
        <p:nvSpPr>
          <p:cNvPr id="42" name="TextBox 41">
            <a:extLst>
              <a:ext uri="{FF2B5EF4-FFF2-40B4-BE49-F238E27FC236}">
                <a16:creationId xmlns:a16="http://schemas.microsoft.com/office/drawing/2014/main" id="{7BD69AB6-DF3A-8356-EF68-864664D223A3}"/>
              </a:ext>
            </a:extLst>
          </p:cNvPr>
          <p:cNvSpPr txBox="1"/>
          <p:nvPr/>
        </p:nvSpPr>
        <p:spPr>
          <a:xfrm>
            <a:off x="752625" y="65168"/>
            <a:ext cx="689676" cy="369332"/>
          </a:xfrm>
          <a:prstGeom prst="rect">
            <a:avLst/>
          </a:prstGeom>
          <a:noFill/>
        </p:spPr>
        <p:txBody>
          <a:bodyPr wrap="none" rtlCol="0">
            <a:spAutoFit/>
          </a:bodyPr>
          <a:lstStyle/>
          <a:p>
            <a:r>
              <a:rPr lang="en-IL" dirty="0"/>
              <a:t>reset</a:t>
            </a:r>
          </a:p>
        </p:txBody>
      </p:sp>
      <p:cxnSp>
        <p:nvCxnSpPr>
          <p:cNvPr id="43" name="Straight Connector 42">
            <a:extLst>
              <a:ext uri="{FF2B5EF4-FFF2-40B4-BE49-F238E27FC236}">
                <a16:creationId xmlns:a16="http://schemas.microsoft.com/office/drawing/2014/main" id="{8121A301-2A24-9FEB-E06D-366C53236153}"/>
              </a:ext>
            </a:extLst>
          </p:cNvPr>
          <p:cNvCxnSpPr>
            <a:cxnSpLocks/>
          </p:cNvCxnSpPr>
          <p:nvPr/>
        </p:nvCxnSpPr>
        <p:spPr>
          <a:xfrm flipH="1">
            <a:off x="724013" y="749347"/>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FEA9C0A-3E3E-B03A-8CE4-1F1EB9B14B6A}"/>
              </a:ext>
            </a:extLst>
          </p:cNvPr>
          <p:cNvCxnSpPr>
            <a:cxnSpLocks/>
          </p:cNvCxnSpPr>
          <p:nvPr/>
        </p:nvCxnSpPr>
        <p:spPr>
          <a:xfrm flipH="1">
            <a:off x="724013" y="413855"/>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AF616F0-493E-1E3F-0D31-DA7E0AB2E5E9}"/>
              </a:ext>
            </a:extLst>
          </p:cNvPr>
          <p:cNvSpPr txBox="1"/>
          <p:nvPr/>
        </p:nvSpPr>
        <p:spPr>
          <a:xfrm>
            <a:off x="11438544" y="3574259"/>
            <a:ext cx="803425" cy="276999"/>
          </a:xfrm>
          <a:prstGeom prst="rect">
            <a:avLst/>
          </a:prstGeom>
          <a:noFill/>
        </p:spPr>
        <p:txBody>
          <a:bodyPr wrap="none" rtlCol="0">
            <a:spAutoFit/>
          </a:bodyPr>
          <a:lstStyle/>
          <a:p>
            <a:r>
              <a:rPr lang="en-IL" sz="1200" dirty="0"/>
              <a:t>[0:11]Cnt</a:t>
            </a:r>
          </a:p>
        </p:txBody>
      </p:sp>
      <p:cxnSp>
        <p:nvCxnSpPr>
          <p:cNvPr id="60" name="Straight Arrow Connector 59">
            <a:extLst>
              <a:ext uri="{FF2B5EF4-FFF2-40B4-BE49-F238E27FC236}">
                <a16:creationId xmlns:a16="http://schemas.microsoft.com/office/drawing/2014/main" id="{F8B2C5D5-8433-BA45-8738-2F74F8188C94}"/>
              </a:ext>
            </a:extLst>
          </p:cNvPr>
          <p:cNvCxnSpPr>
            <a:cxnSpLocks/>
          </p:cNvCxnSpPr>
          <p:nvPr/>
        </p:nvCxnSpPr>
        <p:spPr>
          <a:xfrm>
            <a:off x="3132978" y="5848433"/>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BC914C3-80A4-DE50-2528-75EFC513F45A}"/>
              </a:ext>
            </a:extLst>
          </p:cNvPr>
          <p:cNvCxnSpPr>
            <a:cxnSpLocks/>
          </p:cNvCxnSpPr>
          <p:nvPr/>
        </p:nvCxnSpPr>
        <p:spPr>
          <a:xfrm>
            <a:off x="3013012" y="434500"/>
            <a:ext cx="0" cy="928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D0323CB-B63C-729F-E1A0-D8C916618201}"/>
              </a:ext>
            </a:extLst>
          </p:cNvPr>
          <p:cNvCxnSpPr>
            <a:cxnSpLocks/>
          </p:cNvCxnSpPr>
          <p:nvPr/>
        </p:nvCxnSpPr>
        <p:spPr>
          <a:xfrm flipH="1">
            <a:off x="2606861" y="434500"/>
            <a:ext cx="4061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4D128B21-A2D6-CAE6-74F6-2CB42E911CBB}"/>
              </a:ext>
            </a:extLst>
          </p:cNvPr>
          <p:cNvSpPr txBox="1"/>
          <p:nvPr/>
        </p:nvSpPr>
        <p:spPr>
          <a:xfrm>
            <a:off x="2620602" y="142309"/>
            <a:ext cx="566886" cy="369332"/>
          </a:xfrm>
          <a:prstGeom prst="rect">
            <a:avLst/>
          </a:prstGeom>
          <a:noFill/>
        </p:spPr>
        <p:txBody>
          <a:bodyPr wrap="none" rtlCol="0">
            <a:spAutoFit/>
          </a:bodyPr>
          <a:lstStyle/>
          <a:p>
            <a:r>
              <a:rPr lang="en-IL" dirty="0"/>
              <a:t>test</a:t>
            </a:r>
          </a:p>
        </p:txBody>
      </p:sp>
    </p:spTree>
    <p:extLst>
      <p:ext uri="{BB962C8B-B14F-4D97-AF65-F5344CB8AC3E}">
        <p14:creationId xmlns:p14="http://schemas.microsoft.com/office/powerpoint/2010/main" val="1986455568"/>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841449_win32_v2" id="{3A5F584B-3D72-41FB-A470-87D863364DDF}" vid="{94F14D05-7BE2-4542-891D-D99D1EE35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D0E33-AC31-4A6E-AC66-BDD7A1B30D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3893805-3B81-47D1-A994-401BF46C6A8D}">
  <ds:schemaRefs>
    <ds:schemaRef ds:uri="http://schemas.microsoft.com/sharepoint/v3/contenttype/forms"/>
  </ds:schemaRefs>
</ds:datastoreItem>
</file>

<file path=customXml/itemProps3.xml><?xml version="1.0" encoding="utf-8"?>
<ds:datastoreItem xmlns:ds="http://schemas.openxmlformats.org/officeDocument/2006/customXml" ds:itemID="{032B43C1-5EB1-48F2-83D8-1F8CBA1BB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57</TotalTime>
  <Words>777</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Semibold</vt:lpstr>
      <vt:lpstr>Times New Roman</vt:lpstr>
      <vt:lpstr>Office Theme</vt:lpstr>
      <vt:lpstr>PowerPoint Presentation</vt:lpstr>
      <vt:lpstr>Table of contents</vt:lpstr>
      <vt:lpstr>Background</vt:lpstr>
      <vt:lpstr>Project definition and goals</vt:lpstr>
      <vt:lpstr>Project definition and goals</vt:lpstr>
      <vt:lpstr> Alternative solution 1</vt:lpstr>
      <vt:lpstr>PowerPoint Presentation</vt:lpstr>
      <vt:lpstr> Alternative solution 2</vt:lpstr>
      <vt:lpstr>PowerPoint Presentation</vt:lpstr>
      <vt:lpstr>Architectural design of the selected solution</vt:lpstr>
      <vt:lpstr>PowerPoint Presentation</vt:lpstr>
      <vt:lpstr>PowerPoint Presentation</vt:lpstr>
      <vt:lpstr>Status and schedule for the remaining part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Margarita Kouzmine</dc:creator>
  <cp:lastModifiedBy>Margarita Kouzmine</cp:lastModifiedBy>
  <cp:revision>4</cp:revision>
  <dcterms:created xsi:type="dcterms:W3CDTF">2024-07-23T06:07:18Z</dcterms:created>
  <dcterms:modified xsi:type="dcterms:W3CDTF">2024-07-23T07:04:24Z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