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4" r:id="rId1"/>
  </p:sldMasterIdLst>
  <p:notesMasterIdLst>
    <p:notesMasterId r:id="rId15"/>
  </p:notesMasterIdLst>
  <p:sldIdLst>
    <p:sldId id="256" r:id="rId2"/>
    <p:sldId id="257" r:id="rId3"/>
    <p:sldId id="258" r:id="rId4"/>
    <p:sldId id="259" r:id="rId5"/>
    <p:sldId id="291" r:id="rId6"/>
    <p:sldId id="260" r:id="rId7"/>
    <p:sldId id="264" r:id="rId8"/>
    <p:sldId id="265" r:id="rId9"/>
    <p:sldId id="268" r:id="rId10"/>
    <p:sldId id="261" r:id="rId11"/>
    <p:sldId id="289" r:id="rId12"/>
    <p:sldId id="290" r:id="rId13"/>
    <p:sldId id="262"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17" d="100"/>
          <a:sy n="117" d="100"/>
        </p:scale>
        <p:origin x="360" y="16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333CE-8135-164D-8E72-D1160FE26C11}" type="datetimeFigureOut">
              <a:rPr lang="en-IL" smtClean="0"/>
              <a:t>20/07/2024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8BB9EA-9CF2-A74A-9639-EAE94D26C87A}" type="slidenum">
              <a:rPr lang="en-IL" smtClean="0"/>
              <a:t>‹#›</a:t>
            </a:fld>
            <a:endParaRPr lang="en-IL"/>
          </a:p>
        </p:txBody>
      </p:sp>
    </p:spTree>
    <p:extLst>
      <p:ext uri="{BB962C8B-B14F-4D97-AF65-F5344CB8AC3E}">
        <p14:creationId xmlns:p14="http://schemas.microsoft.com/office/powerpoint/2010/main" val="2937522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3C8BB9EA-9CF2-A74A-9639-EAE94D26C87A}" type="slidenum">
              <a:rPr lang="en-IL" smtClean="0"/>
              <a:t>2</a:t>
            </a:fld>
            <a:endParaRPr lang="en-IL"/>
          </a:p>
        </p:txBody>
      </p:sp>
    </p:spTree>
    <p:extLst>
      <p:ext uri="{BB962C8B-B14F-4D97-AF65-F5344CB8AC3E}">
        <p14:creationId xmlns:p14="http://schemas.microsoft.com/office/powerpoint/2010/main" val="117610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3C8BB9EA-9CF2-A74A-9639-EAE94D26C87A}" type="slidenum">
              <a:rPr lang="en-IL" smtClean="0"/>
              <a:t>3</a:t>
            </a:fld>
            <a:endParaRPr lang="en-IL"/>
          </a:p>
        </p:txBody>
      </p:sp>
    </p:spTree>
    <p:extLst>
      <p:ext uri="{BB962C8B-B14F-4D97-AF65-F5344CB8AC3E}">
        <p14:creationId xmlns:p14="http://schemas.microsoft.com/office/powerpoint/2010/main" val="2416822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3C8BB9EA-9CF2-A74A-9639-EAE94D26C87A}" type="slidenum">
              <a:rPr lang="en-IL" smtClean="0"/>
              <a:t>4</a:t>
            </a:fld>
            <a:endParaRPr lang="en-IL"/>
          </a:p>
        </p:txBody>
      </p:sp>
    </p:spTree>
    <p:extLst>
      <p:ext uri="{BB962C8B-B14F-4D97-AF65-F5344CB8AC3E}">
        <p14:creationId xmlns:p14="http://schemas.microsoft.com/office/powerpoint/2010/main" val="309551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3C8BB9EA-9CF2-A74A-9639-EAE94D26C87A}" type="slidenum">
              <a:rPr lang="en-IL" smtClean="0"/>
              <a:t>5</a:t>
            </a:fld>
            <a:endParaRPr lang="en-IL"/>
          </a:p>
        </p:txBody>
      </p:sp>
    </p:spTree>
    <p:extLst>
      <p:ext uri="{BB962C8B-B14F-4D97-AF65-F5344CB8AC3E}">
        <p14:creationId xmlns:p14="http://schemas.microsoft.com/office/powerpoint/2010/main" val="2579541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3C8BB9EA-9CF2-A74A-9639-EAE94D26C87A}" type="slidenum">
              <a:rPr lang="en-IL" smtClean="0"/>
              <a:t>6</a:t>
            </a:fld>
            <a:endParaRPr lang="en-IL"/>
          </a:p>
        </p:txBody>
      </p:sp>
    </p:spTree>
    <p:extLst>
      <p:ext uri="{BB962C8B-B14F-4D97-AF65-F5344CB8AC3E}">
        <p14:creationId xmlns:p14="http://schemas.microsoft.com/office/powerpoint/2010/main" val="3405785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3C8BB9EA-9CF2-A74A-9639-EAE94D26C87A}" type="slidenum">
              <a:rPr lang="en-IL" smtClean="0"/>
              <a:t>8</a:t>
            </a:fld>
            <a:endParaRPr lang="en-IL"/>
          </a:p>
        </p:txBody>
      </p:sp>
    </p:spTree>
    <p:extLst>
      <p:ext uri="{BB962C8B-B14F-4D97-AF65-F5344CB8AC3E}">
        <p14:creationId xmlns:p14="http://schemas.microsoft.com/office/powerpoint/2010/main" val="1903471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3C8BB9EA-9CF2-A74A-9639-EAE94D26C87A}" type="slidenum">
              <a:rPr lang="en-IL" smtClean="0"/>
              <a:t>10</a:t>
            </a:fld>
            <a:endParaRPr lang="en-IL"/>
          </a:p>
        </p:txBody>
      </p:sp>
    </p:spTree>
    <p:extLst>
      <p:ext uri="{BB962C8B-B14F-4D97-AF65-F5344CB8AC3E}">
        <p14:creationId xmlns:p14="http://schemas.microsoft.com/office/powerpoint/2010/main" val="12492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3C8BB9EA-9CF2-A74A-9639-EAE94D26C87A}" type="slidenum">
              <a:rPr lang="en-IL" smtClean="0"/>
              <a:t>13</a:t>
            </a:fld>
            <a:endParaRPr lang="en-IL"/>
          </a:p>
        </p:txBody>
      </p:sp>
    </p:spTree>
    <p:extLst>
      <p:ext uri="{BB962C8B-B14F-4D97-AF65-F5344CB8AC3E}">
        <p14:creationId xmlns:p14="http://schemas.microsoft.com/office/powerpoint/2010/main" val="2655772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EB24-584E-9257-2E6B-4EF1E2BB60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AC8FC06-3F55-EE7B-1ABD-68796425F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6FFE2FE-640D-6D96-9CC5-FBC52CED6C74}"/>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5" name="Footer Placeholder 4">
            <a:extLst>
              <a:ext uri="{FF2B5EF4-FFF2-40B4-BE49-F238E27FC236}">
                <a16:creationId xmlns:a16="http://schemas.microsoft.com/office/drawing/2014/main" id="{0EBDBFB2-38C2-B845-71E2-907753D8BF6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ECEDBA-4CAA-7952-77A0-6CE773837587}"/>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312227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55C1-542A-758F-C7A0-67101A2D166A}"/>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6C121A0-374B-BF72-041A-895A0B737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EC41797C-FDD7-654C-1FFE-8CAD3838371E}"/>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5" name="Footer Placeholder 4">
            <a:extLst>
              <a:ext uri="{FF2B5EF4-FFF2-40B4-BE49-F238E27FC236}">
                <a16:creationId xmlns:a16="http://schemas.microsoft.com/office/drawing/2014/main" id="{9690079D-4B2B-B044-E556-58287601C0D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AFC12BF-E3E3-9EEB-6770-35779B3317FB}"/>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927147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567E3-B2CE-6C3D-C668-F137B68129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E7FE46E9-AAFA-3202-4D10-BD06655AC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100EC3A-9A75-ECA7-1B5F-05D2AEF69FD0}"/>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5" name="Footer Placeholder 4">
            <a:extLst>
              <a:ext uri="{FF2B5EF4-FFF2-40B4-BE49-F238E27FC236}">
                <a16:creationId xmlns:a16="http://schemas.microsoft.com/office/drawing/2014/main" id="{5E3092E2-FE63-4EC5-651D-09E3ED638A0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997B636-44EC-B126-8005-4AC89272D760}"/>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1126024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9CAB-F801-19AA-8619-50E612F544B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7512A00-FBD4-D419-4383-36EE013BF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9CE1ECE-B2AF-D3C5-90D7-0C705FFEB674}"/>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5" name="Footer Placeholder 4">
            <a:extLst>
              <a:ext uri="{FF2B5EF4-FFF2-40B4-BE49-F238E27FC236}">
                <a16:creationId xmlns:a16="http://schemas.microsoft.com/office/drawing/2014/main" id="{AE9530F6-6946-D197-5E06-145E18E48CF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3777143-F823-C73A-C40C-74F032B80BC1}"/>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2586408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B0B36-FD61-836C-4EC8-A6ED32DC21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4CB4C171-4C55-B80D-9161-601DED457C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CEC76A-7008-CF9F-4B67-9E3E6F6C55F2}"/>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5" name="Footer Placeholder 4">
            <a:extLst>
              <a:ext uri="{FF2B5EF4-FFF2-40B4-BE49-F238E27FC236}">
                <a16:creationId xmlns:a16="http://schemas.microsoft.com/office/drawing/2014/main" id="{9E5D89ED-7486-E303-2D0F-273641DA687E}"/>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FD0CB2A-487F-0066-BFEC-D06A89DC0FC3}"/>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221906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EEAD-350C-E673-487F-1D2BACD71804}"/>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4ED0FBA-AE70-7257-1529-388EC9B552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84EFCFFB-4C8F-2F10-906D-F0B3132938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E3D3316B-B116-5696-6A80-DB5C0498EF42}"/>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6" name="Footer Placeholder 5">
            <a:extLst>
              <a:ext uri="{FF2B5EF4-FFF2-40B4-BE49-F238E27FC236}">
                <a16:creationId xmlns:a16="http://schemas.microsoft.com/office/drawing/2014/main" id="{24D5028E-0C51-55C0-B44F-F36FB1F1277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044BA40-E5F6-8232-C78E-CEA2280D5678}"/>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29408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CDE0-B828-F2A1-9C1B-C14418143067}"/>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6857E0E9-9C58-359B-CDAC-BE47CFEC1A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2BCBFD-FEBE-2551-B2E7-388D22ABEF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7934A8B-C41F-49DF-9D2B-477E51AE07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699BE9-B0DD-9A33-DB86-94247430C1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AA250068-DFAE-5D97-1B39-A8AB983E104D}"/>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8" name="Footer Placeholder 7">
            <a:extLst>
              <a:ext uri="{FF2B5EF4-FFF2-40B4-BE49-F238E27FC236}">
                <a16:creationId xmlns:a16="http://schemas.microsoft.com/office/drawing/2014/main" id="{06740DDB-8AED-B622-A85A-85F575B4DB6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A9FEFCED-D93F-259A-1B45-74F738A3C074}"/>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424110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F304-BA78-568C-A3B8-7B4A713A369F}"/>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69758D19-07E9-B3AA-7F59-A554EE1D10CB}"/>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4" name="Footer Placeholder 3">
            <a:extLst>
              <a:ext uri="{FF2B5EF4-FFF2-40B4-BE49-F238E27FC236}">
                <a16:creationId xmlns:a16="http://schemas.microsoft.com/office/drawing/2014/main" id="{9ED639BA-D248-9051-D577-8F03C8B491EC}"/>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069336ED-108B-6B30-8FF6-F35D1C876B2B}"/>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259122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97F7D1-F54C-EA0D-5771-A76BE01F8CF6}"/>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3" name="Footer Placeholder 2">
            <a:extLst>
              <a:ext uri="{FF2B5EF4-FFF2-40B4-BE49-F238E27FC236}">
                <a16:creationId xmlns:a16="http://schemas.microsoft.com/office/drawing/2014/main" id="{AD727E49-3D22-2259-1219-D9E4B7EA7CDF}"/>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4A20E0D-7000-8BC3-2A36-D059B950238A}"/>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96239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BC1E-7A1D-2118-F68A-D1F6BE3C9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F3336C7F-8847-B6F7-F4DD-0CF35576B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AA4C27E-CEDE-F174-D132-33C97F37D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9A31C-CF02-9017-2E80-1DA8BBC91E70}"/>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6" name="Footer Placeholder 5">
            <a:extLst>
              <a:ext uri="{FF2B5EF4-FFF2-40B4-BE49-F238E27FC236}">
                <a16:creationId xmlns:a16="http://schemas.microsoft.com/office/drawing/2014/main" id="{26BB32E9-E76E-9B49-DACA-593AA764D7A7}"/>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3D4C75A-10FA-6806-6D28-9F859877AB15}"/>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173499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1BAB7-549E-E34B-EAD7-5220F45354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4BEEDA8-F822-B40F-FF35-B23995D1E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1F2E1885-EA78-D3F8-0468-15910277C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DA853-3C5A-37EA-F60F-06D294A25D29}"/>
              </a:ext>
            </a:extLst>
          </p:cNvPr>
          <p:cNvSpPr>
            <a:spLocks noGrp="1"/>
          </p:cNvSpPr>
          <p:nvPr>
            <p:ph type="dt" sz="half" idx="10"/>
          </p:nvPr>
        </p:nvSpPr>
        <p:spPr/>
        <p:txBody>
          <a:bodyPr/>
          <a:lstStyle/>
          <a:p>
            <a:fld id="{450266BF-B2EA-C843-8055-BC2784D2C877}" type="datetimeFigureOut">
              <a:rPr lang="en-IL" smtClean="0"/>
              <a:t>20/07/2024</a:t>
            </a:fld>
            <a:endParaRPr lang="en-IL"/>
          </a:p>
        </p:txBody>
      </p:sp>
      <p:sp>
        <p:nvSpPr>
          <p:cNvPr id="6" name="Footer Placeholder 5">
            <a:extLst>
              <a:ext uri="{FF2B5EF4-FFF2-40B4-BE49-F238E27FC236}">
                <a16:creationId xmlns:a16="http://schemas.microsoft.com/office/drawing/2014/main" id="{F10B6536-A090-30D2-C026-DFD75B2EFB1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BC80EDE5-8B1D-84A1-DD56-DE1309ECDCB8}"/>
              </a:ext>
            </a:extLst>
          </p:cNvPr>
          <p:cNvSpPr>
            <a:spLocks noGrp="1"/>
          </p:cNvSpPr>
          <p:nvPr>
            <p:ph type="sldNum" sz="quarter" idx="12"/>
          </p:nvPr>
        </p:nvSpPr>
        <p:spPr/>
        <p:txBody>
          <a:bodyPr/>
          <a:lstStyle/>
          <a:p>
            <a:fld id="{B6BD5947-022B-934A-B823-784FE0329EA1}" type="slidenum">
              <a:rPr lang="en-IL" smtClean="0"/>
              <a:t>‹#›</a:t>
            </a:fld>
            <a:endParaRPr lang="en-IL"/>
          </a:p>
        </p:txBody>
      </p:sp>
    </p:spTree>
    <p:extLst>
      <p:ext uri="{BB962C8B-B14F-4D97-AF65-F5344CB8AC3E}">
        <p14:creationId xmlns:p14="http://schemas.microsoft.com/office/powerpoint/2010/main" val="15429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2988C-3044-EAE8-3365-7664DAD819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F18D36AD-45D6-D32D-1D3F-A6B0A2F499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2D82469-1BAC-E9F4-46A9-AFB9FC2E3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0266BF-B2EA-C843-8055-BC2784D2C877}" type="datetimeFigureOut">
              <a:rPr lang="en-IL" smtClean="0"/>
              <a:t>20/07/2024</a:t>
            </a:fld>
            <a:endParaRPr lang="en-IL"/>
          </a:p>
        </p:txBody>
      </p:sp>
      <p:sp>
        <p:nvSpPr>
          <p:cNvPr id="5" name="Footer Placeholder 4">
            <a:extLst>
              <a:ext uri="{FF2B5EF4-FFF2-40B4-BE49-F238E27FC236}">
                <a16:creationId xmlns:a16="http://schemas.microsoft.com/office/drawing/2014/main" id="{079A0397-DD39-1D93-22F0-742B8BC3C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BD57EEEE-7F57-14A3-23C5-1EE9D3EB9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BD5947-022B-934A-B823-784FE0329EA1}" type="slidenum">
              <a:rPr lang="en-IL" smtClean="0"/>
              <a:t>‹#›</a:t>
            </a:fld>
            <a:endParaRPr lang="en-IL"/>
          </a:p>
        </p:txBody>
      </p:sp>
    </p:spTree>
    <p:extLst>
      <p:ext uri="{BB962C8B-B14F-4D97-AF65-F5344CB8AC3E}">
        <p14:creationId xmlns:p14="http://schemas.microsoft.com/office/powerpoint/2010/main" val="3036641579"/>
      </p:ext>
    </p:extLst>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F0F4-10E7-52B8-7F26-E1C3BE595532}"/>
              </a:ext>
            </a:extLst>
          </p:cNvPr>
          <p:cNvSpPr>
            <a:spLocks noGrp="1"/>
          </p:cNvSpPr>
          <p:nvPr>
            <p:ph type="ctrTitle"/>
          </p:nvPr>
        </p:nvSpPr>
        <p:spPr>
          <a:xfrm>
            <a:off x="337456" y="591105"/>
            <a:ext cx="11517086" cy="2387600"/>
          </a:xfrm>
        </p:spPr>
        <p:txBody>
          <a:bodyPr>
            <a:noAutofit/>
          </a:bodyPr>
          <a:lstStyle/>
          <a:p>
            <a:r>
              <a:rPr lang="en-IL" sz="3200" b="1">
                <a:solidFill>
                  <a:srgbClr val="333333"/>
                </a:solidFill>
                <a:effectLst/>
                <a:latin typeface="Times New Roman" panose="02020603050405020304" pitchFamily="18" charset="0"/>
                <a:cs typeface="Times New Roman" panose="02020603050405020304" pitchFamily="18" charset="0"/>
              </a:rPr>
              <a:t>Digital Design of a Synthetic Ramp &amp; Patterns Generation Unit for High-Speed Communication CMOS-Image-Sensor Applications</a:t>
            </a:r>
            <a:br>
              <a:rPr lang="en-IL" sz="3200" b="1">
                <a:effectLst/>
                <a:latin typeface="Times New Roman" panose="02020603050405020304" pitchFamily="18" charset="0"/>
                <a:cs typeface="Times New Roman" panose="02020603050405020304" pitchFamily="18" charset="0"/>
              </a:rPr>
            </a:br>
            <a:endParaRPr lang="en-IL"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CC64038-EC74-F57D-416C-8BD6C9B903AD}"/>
              </a:ext>
            </a:extLst>
          </p:cNvPr>
          <p:cNvSpPr>
            <a:spLocks noGrp="1"/>
          </p:cNvSpPr>
          <p:nvPr>
            <p:ph type="subTitle" idx="1"/>
          </p:nvPr>
        </p:nvSpPr>
        <p:spPr>
          <a:xfrm>
            <a:off x="468085" y="4611133"/>
            <a:ext cx="9144000" cy="1655762"/>
          </a:xfrm>
        </p:spPr>
        <p:txBody>
          <a:bodyPr>
            <a:normAutofit/>
          </a:bodyPr>
          <a:lstStyle/>
          <a:p>
            <a:pPr algn="l"/>
            <a:r>
              <a:rPr lang="en-US" sz="3200">
                <a:latin typeface="Times New Roman" panose="02020603050405020304" pitchFamily="18" charset="0"/>
                <a:cs typeface="Times New Roman" panose="02020603050405020304" pitchFamily="18" charset="0"/>
              </a:rPr>
              <a:t>Students:</a:t>
            </a:r>
            <a:r>
              <a:rPr lang="en-IL" sz="3200">
                <a:latin typeface="Times New Roman" panose="02020603050405020304" pitchFamily="18" charset="0"/>
                <a:cs typeface="Times New Roman" panose="02020603050405020304" pitchFamily="18" charset="0"/>
              </a:rPr>
              <a:t> Oded Sabari and Margarita Kouzmine</a:t>
            </a:r>
          </a:p>
          <a:p>
            <a:pPr algn="l"/>
            <a:r>
              <a:rPr lang="en-IL" sz="3200">
                <a:latin typeface="Times New Roman" panose="02020603050405020304" pitchFamily="18" charset="0"/>
                <a:cs typeface="Times New Roman" panose="02020603050405020304" pitchFamily="18" charset="0"/>
              </a:rPr>
              <a:t>Supervisor: Vered Antebi</a:t>
            </a:r>
            <a:endParaRPr lang="en-IL"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09853F7-C007-779E-B0D8-489C563E10E6}"/>
              </a:ext>
            </a:extLst>
          </p:cNvPr>
          <p:cNvSpPr txBox="1"/>
          <p:nvPr/>
        </p:nvSpPr>
        <p:spPr>
          <a:xfrm>
            <a:off x="4179496" y="3210143"/>
            <a:ext cx="4608954" cy="584775"/>
          </a:xfrm>
          <a:prstGeom prst="rect">
            <a:avLst/>
          </a:prstGeom>
          <a:noFill/>
        </p:spPr>
        <p:txBody>
          <a:bodyPr wrap="none" rtlCol="0">
            <a:spAutoFit/>
          </a:bodyPr>
          <a:lstStyle/>
          <a:p>
            <a:r>
              <a:rPr lang="en-IL" sz="3200">
                <a:latin typeface="Times New Roman" panose="02020603050405020304" pitchFamily="18" charset="0"/>
                <a:cs typeface="Times New Roman" panose="02020603050405020304" pitchFamily="18" charset="0"/>
              </a:rPr>
              <a:t>Mid Semester Presentation</a:t>
            </a:r>
            <a:endParaRPr lang="en-IL"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625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9B05-870A-2C75-9207-173B7F70C565}"/>
              </a:ext>
            </a:extLst>
          </p:cNvPr>
          <p:cNvSpPr>
            <a:spLocks noGrp="1"/>
          </p:cNvSpPr>
          <p:nvPr>
            <p:ph type="title"/>
          </p:nvPr>
        </p:nvSpPr>
        <p:spPr/>
        <p:txBody>
          <a:bodyPr/>
          <a:lstStyle/>
          <a:p>
            <a:pPr algn="ctr"/>
            <a:r>
              <a:rPr lang="en-US" b="0" i="0" dirty="0">
                <a:solidFill>
                  <a:srgbClr val="242424"/>
                </a:solidFill>
                <a:effectLst/>
                <a:highlight>
                  <a:srgbClr val="FFFFFF"/>
                </a:highlight>
                <a:latin typeface="Calibri" panose="020F0502020204030204" pitchFamily="34" charset="0"/>
              </a:rPr>
              <a:t>Architectural design of the selected solution</a:t>
            </a:r>
            <a:endParaRPr lang="en-IL" dirty="0"/>
          </a:p>
        </p:txBody>
      </p:sp>
      <p:sp>
        <p:nvSpPr>
          <p:cNvPr id="3" name="Content Placeholder 2">
            <a:extLst>
              <a:ext uri="{FF2B5EF4-FFF2-40B4-BE49-F238E27FC236}">
                <a16:creationId xmlns:a16="http://schemas.microsoft.com/office/drawing/2014/main" id="{13ED2FEB-C3D4-90E7-64A7-D4C19CF4B6F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final solution also uses global counters, but with a different approach. In this setup, the output counter calculates the sum of the X row increment and </a:t>
            </a:r>
            <a:r>
              <a:rPr lang="en-US" dirty="0" err="1">
                <a:latin typeface="Times New Roman" panose="02020603050405020304" pitchFamily="18" charset="0"/>
                <a:cs typeface="Times New Roman" panose="02020603050405020304" pitchFamily="18" charset="0"/>
              </a:rPr>
              <a:t>LoadVal</a:t>
            </a:r>
            <a:r>
              <a:rPr lang="en-US" dirty="0">
                <a:latin typeface="Times New Roman" panose="02020603050405020304" pitchFamily="18" charset="0"/>
                <a:cs typeface="Times New Roman" panose="02020603050405020304" pitchFamily="18" charset="0"/>
              </a:rPr>
              <a:t> inputs.</a:t>
            </a:r>
          </a:p>
          <a:p>
            <a:pPr marL="0" indent="0">
              <a:buNone/>
            </a:pP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LoadVal</a:t>
            </a:r>
            <a:r>
              <a:rPr lang="en-US" dirty="0">
                <a:latin typeface="Times New Roman" panose="02020603050405020304" pitchFamily="18" charset="0"/>
                <a:cs typeface="Times New Roman" panose="02020603050405020304" pitchFamily="18" charset="0"/>
              </a:rPr>
              <a:t> input is connected to a multiplexer with various inputs depending on the work mode and the Ramp module is responsible for calculating the row increments. </a:t>
            </a:r>
          </a:p>
          <a:p>
            <a:pPr marL="0" indent="0">
              <a:buNone/>
            </a:pPr>
            <a:r>
              <a:rPr lang="en-US" dirty="0">
                <a:latin typeface="Times New Roman" panose="02020603050405020304" pitchFamily="18" charset="0"/>
                <a:cs typeface="Times New Roman" panose="02020603050405020304" pitchFamily="18" charset="0"/>
              </a:rPr>
              <a:t>We also added enable inputs to various blocks to save power when they are not needed</a:t>
            </a:r>
          </a:p>
          <a:p>
            <a:pPr marL="0" indent="0">
              <a:buNone/>
            </a:pPr>
            <a:r>
              <a:rPr lang="en-US" dirty="0">
                <a:latin typeface="Times New Roman" panose="02020603050405020304" pitchFamily="18" charset="0"/>
                <a:cs typeface="Times New Roman" panose="02020603050405020304" pitchFamily="18" charset="0"/>
              </a:rPr>
              <a:t>Additionally, this new approach allowed us to reduce the size of our state machine, enhancing overall efficiency.</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47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uter program&#10;&#10;Description automatically generated">
            <a:extLst>
              <a:ext uri="{FF2B5EF4-FFF2-40B4-BE49-F238E27FC236}">
                <a16:creationId xmlns:a16="http://schemas.microsoft.com/office/drawing/2014/main" id="{4C316A9F-15E8-509C-C037-830780C777AD}"/>
              </a:ext>
            </a:extLst>
          </p:cNvPr>
          <p:cNvPicPr>
            <a:picLocks noChangeAspect="1"/>
          </p:cNvPicPr>
          <p:nvPr/>
        </p:nvPicPr>
        <p:blipFill>
          <a:blip r:embed="rId2"/>
          <a:stretch>
            <a:fillRect/>
          </a:stretch>
        </p:blipFill>
        <p:spPr>
          <a:xfrm>
            <a:off x="1453442" y="643466"/>
            <a:ext cx="9285115" cy="5571067"/>
          </a:xfrm>
          <a:prstGeom prst="rect">
            <a:avLst/>
          </a:prstGeom>
        </p:spPr>
      </p:pic>
    </p:spTree>
    <p:extLst>
      <p:ext uri="{BB962C8B-B14F-4D97-AF65-F5344CB8AC3E}">
        <p14:creationId xmlns:p14="http://schemas.microsoft.com/office/powerpoint/2010/main" val="206275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diagram&#10;&#10;Description automatically generated">
            <a:extLst>
              <a:ext uri="{FF2B5EF4-FFF2-40B4-BE49-F238E27FC236}">
                <a16:creationId xmlns:a16="http://schemas.microsoft.com/office/drawing/2014/main" id="{A722F1E9-B462-0D70-3079-9CDDC0134EF5}"/>
              </a:ext>
            </a:extLst>
          </p:cNvPr>
          <p:cNvPicPr>
            <a:picLocks noChangeAspect="1"/>
          </p:cNvPicPr>
          <p:nvPr/>
        </p:nvPicPr>
        <p:blipFill>
          <a:blip r:embed="rId2"/>
          <a:stretch>
            <a:fillRect/>
          </a:stretch>
        </p:blipFill>
        <p:spPr>
          <a:xfrm>
            <a:off x="1585015" y="643466"/>
            <a:ext cx="9021970" cy="5571067"/>
          </a:xfrm>
          <a:prstGeom prst="rect">
            <a:avLst/>
          </a:prstGeom>
        </p:spPr>
      </p:pic>
    </p:spTree>
    <p:extLst>
      <p:ext uri="{BB962C8B-B14F-4D97-AF65-F5344CB8AC3E}">
        <p14:creationId xmlns:p14="http://schemas.microsoft.com/office/powerpoint/2010/main" val="2273051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B9D0-D09A-94B7-ED36-7F1B7B701656}"/>
              </a:ext>
            </a:extLst>
          </p:cNvPr>
          <p:cNvSpPr>
            <a:spLocks noGrp="1"/>
          </p:cNvSpPr>
          <p:nvPr>
            <p:ph type="title"/>
          </p:nvPr>
        </p:nvSpPr>
        <p:spPr/>
        <p:txBody>
          <a:bodyPr/>
          <a:lstStyle/>
          <a:p>
            <a:pPr algn="ctr"/>
            <a:r>
              <a:rPr lang="en-US" b="0" i="0" dirty="0">
                <a:solidFill>
                  <a:srgbClr val="242424"/>
                </a:solidFill>
                <a:effectLst/>
                <a:highlight>
                  <a:srgbClr val="FFFFFF"/>
                </a:highlight>
                <a:latin typeface="Calibri" panose="020F0502020204030204" pitchFamily="34" charset="0"/>
              </a:rPr>
              <a:t>Status and schedule for the remaining part</a:t>
            </a:r>
            <a:endParaRPr lang="en-IL" dirty="0"/>
          </a:p>
        </p:txBody>
      </p:sp>
      <p:sp>
        <p:nvSpPr>
          <p:cNvPr id="3" name="Content Placeholder 2">
            <a:extLst>
              <a:ext uri="{FF2B5EF4-FFF2-40B4-BE49-F238E27FC236}">
                <a16:creationId xmlns:a16="http://schemas.microsoft.com/office/drawing/2014/main" id="{2743E4E8-4B3D-DD20-81EF-E6323F290E54}"/>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The following stages have been completed:</a:t>
            </a:r>
          </a:p>
          <a:p>
            <a:pPr>
              <a:buFont typeface="+mj-lt"/>
              <a:buAutoNum type="arabicPeriod"/>
            </a:pPr>
            <a:r>
              <a:rPr lang="en-US" dirty="0">
                <a:latin typeface="Times New Roman" panose="02020603050405020304" pitchFamily="18" charset="0"/>
                <a:cs typeface="Times New Roman" panose="02020603050405020304" pitchFamily="18" charset="0"/>
              </a:rPr>
              <a:t>Architectural and Logic Design</a:t>
            </a:r>
          </a:p>
          <a:p>
            <a:pPr>
              <a:buFont typeface="+mj-lt"/>
              <a:buAutoNum type="arabicPeriod"/>
            </a:pPr>
            <a:r>
              <a:rPr lang="en-US" dirty="0">
                <a:latin typeface="Times New Roman" panose="02020603050405020304" pitchFamily="18" charset="0"/>
                <a:cs typeface="Times New Roman" panose="02020603050405020304" pitchFamily="18" charset="0"/>
              </a:rPr>
              <a:t>HDL Implementation using Verilog</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The remaining tasks are:</a:t>
            </a:r>
          </a:p>
          <a:p>
            <a:pPr>
              <a:buFont typeface="+mj-lt"/>
              <a:buAutoNum type="arabicPeriod" startAt="3"/>
            </a:pPr>
            <a:r>
              <a:rPr lang="en-US" dirty="0">
                <a:latin typeface="Times New Roman" panose="02020603050405020304" pitchFamily="18" charset="0"/>
                <a:cs typeface="Times New Roman" panose="02020603050405020304" pitchFamily="18" charset="0"/>
              </a:rPr>
              <a:t>Verification (to be completed by the last week of August)</a:t>
            </a:r>
          </a:p>
          <a:p>
            <a:pPr>
              <a:buFont typeface="+mj-lt"/>
              <a:buAutoNum type="arabicPeriod" startAt="3"/>
            </a:pPr>
            <a:r>
              <a:rPr lang="en-US" dirty="0">
                <a:latin typeface="Times New Roman" panose="02020603050405020304" pitchFamily="18" charset="0"/>
                <a:cs typeface="Times New Roman" panose="02020603050405020304" pitchFamily="18" charset="0"/>
              </a:rPr>
              <a:t>Synthesis (to be completed by the last week of September)</a:t>
            </a:r>
          </a:p>
          <a:p>
            <a:pPr>
              <a:buFont typeface="+mj-lt"/>
              <a:buAutoNum type="arabicPeriod" startAt="3"/>
            </a:pPr>
            <a:r>
              <a:rPr lang="en-US" dirty="0">
                <a:latin typeface="Times New Roman" panose="02020603050405020304" pitchFamily="18" charset="0"/>
                <a:cs typeface="Times New Roman" panose="02020603050405020304" pitchFamily="18" charset="0"/>
              </a:rPr>
              <a:t>Layout Design (to be completed by the first week of October)</a:t>
            </a:r>
          </a:p>
          <a:p>
            <a:pPr>
              <a:buFont typeface="+mj-lt"/>
              <a:buAutoNum type="arabicPeriod" startAt="3"/>
            </a:pPr>
            <a:r>
              <a:rPr lang="en-US" dirty="0">
                <a:latin typeface="Times New Roman" panose="02020603050405020304" pitchFamily="18" charset="0"/>
                <a:cs typeface="Times New Roman" panose="02020603050405020304" pitchFamily="18" charset="0"/>
              </a:rPr>
              <a:t>Final Report (to be completed by the third week of October)</a:t>
            </a:r>
          </a:p>
          <a:p>
            <a:pPr marL="0" indent="0">
              <a:buNone/>
            </a:pPr>
            <a:endParaRPr lang="en-IL" sz="2400" dirty="0">
              <a:effectLst/>
              <a:latin typeface="Times New Roman" panose="02020603050405020304" pitchFamily="18" charset="0"/>
              <a:ea typeface="Times New Roman" panose="02020603050405020304" pitchFamily="18" charset="0"/>
            </a:endParaRPr>
          </a:p>
          <a:p>
            <a:pPr marL="0" indent="0">
              <a:buNone/>
            </a:pPr>
            <a:endParaRPr lang="en-IL" dirty="0"/>
          </a:p>
          <a:p>
            <a:pPr marL="0" indent="0">
              <a:buNone/>
            </a:pPr>
            <a:endParaRPr lang="en-IL" dirty="0"/>
          </a:p>
        </p:txBody>
      </p:sp>
    </p:spTree>
    <p:extLst>
      <p:ext uri="{BB962C8B-B14F-4D97-AF65-F5344CB8AC3E}">
        <p14:creationId xmlns:p14="http://schemas.microsoft.com/office/powerpoint/2010/main" val="173659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470C0-5978-123A-8640-106BE62C1EF5}"/>
              </a:ext>
            </a:extLst>
          </p:cNvPr>
          <p:cNvSpPr>
            <a:spLocks noGrp="1"/>
          </p:cNvSpPr>
          <p:nvPr>
            <p:ph type="title"/>
          </p:nvPr>
        </p:nvSpPr>
        <p:spPr/>
        <p:txBody>
          <a:bodyPr/>
          <a:lstStyle/>
          <a:p>
            <a:pPr algn="ctr"/>
            <a:r>
              <a:rPr lang="en-IL" dirty="0"/>
              <a:t>Table of contents</a:t>
            </a:r>
          </a:p>
        </p:txBody>
      </p:sp>
      <p:sp>
        <p:nvSpPr>
          <p:cNvPr id="3" name="Content Placeholder 2">
            <a:extLst>
              <a:ext uri="{FF2B5EF4-FFF2-40B4-BE49-F238E27FC236}">
                <a16:creationId xmlns:a16="http://schemas.microsoft.com/office/drawing/2014/main" id="{9E6BBB2D-70D0-6461-19C1-A343590065A2}"/>
              </a:ext>
            </a:extLst>
          </p:cNvPr>
          <p:cNvSpPr>
            <a:spLocks noGrp="1"/>
          </p:cNvSpPr>
          <p:nvPr>
            <p:ph idx="1"/>
          </p:nvPr>
        </p:nvSpPr>
        <p:spPr/>
        <p:txBody>
          <a:bodyPr>
            <a:normAutofit/>
          </a:bodyPr>
          <a:lstStyle/>
          <a:p>
            <a:pPr marL="514350" indent="-514350" rtl="0">
              <a:buFont typeface="+mj-lt"/>
              <a:buAutoNum type="arabicPeriod"/>
            </a:pPr>
            <a:r>
              <a:rPr lang="en-US" sz="2800" b="0" i="0" u="none" strike="noStrike" kern="1200" baseline="0" dirty="0">
                <a:solidFill>
                  <a:srgbClr val="242424"/>
                </a:solidFill>
                <a:highlight>
                  <a:srgbClr val="FFFFFF"/>
                </a:highlight>
                <a:latin typeface="Calibri" panose="020F0502020204030204" pitchFamily="34" charset="0"/>
              </a:rPr>
              <a:t>Background</a:t>
            </a:r>
            <a:endParaRPr lang="en-IL" sz="2800" b="0" i="0" u="none" strike="noStrike" kern="1200" baseline="0" dirty="0">
              <a:solidFill>
                <a:srgbClr val="000000"/>
              </a:solidFill>
              <a:highlight>
                <a:srgbClr val="FFFFFF"/>
              </a:highlight>
              <a:latin typeface="Aptos Display" panose="020B0004020202020204" pitchFamily="34" charset="0"/>
            </a:endParaRPr>
          </a:p>
          <a:p>
            <a:pPr marL="514350" indent="-514350" rtl="0">
              <a:buFont typeface="+mj-lt"/>
              <a:buAutoNum type="arabicPeriod"/>
            </a:pPr>
            <a:r>
              <a:rPr lang="en-US" sz="2800" b="0" i="0" u="none" strike="noStrike" kern="1200" baseline="0" dirty="0">
                <a:solidFill>
                  <a:srgbClr val="242424"/>
                </a:solidFill>
                <a:highlight>
                  <a:srgbClr val="FFFFFF"/>
                </a:highlight>
                <a:latin typeface="Calibri" panose="020F0502020204030204" pitchFamily="34" charset="0"/>
              </a:rPr>
              <a:t>Project definition and goals</a:t>
            </a:r>
            <a:endParaRPr lang="en-IL" sz="2800" b="0" i="0" u="none" strike="noStrike" kern="1200" baseline="0" dirty="0">
              <a:solidFill>
                <a:srgbClr val="000000"/>
              </a:solidFill>
              <a:highlight>
                <a:srgbClr val="FFFFFF"/>
              </a:highlight>
              <a:latin typeface="Aptos Display" panose="020B0004020202020204" pitchFamily="34" charset="0"/>
            </a:endParaRPr>
          </a:p>
          <a:p>
            <a:pPr marL="514350" indent="-514350" rtl="0">
              <a:buFont typeface="+mj-lt"/>
              <a:buAutoNum type="arabicPeriod"/>
            </a:pPr>
            <a:r>
              <a:rPr lang="en-US" sz="2800" b="0" i="0" u="none" strike="noStrike" kern="1200" baseline="0" dirty="0">
                <a:solidFill>
                  <a:srgbClr val="242424"/>
                </a:solidFill>
                <a:highlight>
                  <a:srgbClr val="FFFFFF"/>
                </a:highlight>
                <a:latin typeface="Calibri" panose="020F0502020204030204" pitchFamily="34" charset="0"/>
              </a:rPr>
              <a:t> Alternative solutions 1</a:t>
            </a:r>
            <a:endParaRPr lang="en-IL" sz="2800" b="0" i="0" u="none" strike="noStrike" kern="1200" baseline="0" dirty="0">
              <a:solidFill>
                <a:srgbClr val="000000"/>
              </a:solidFill>
              <a:highlight>
                <a:srgbClr val="FFFFFF"/>
              </a:highlight>
              <a:latin typeface="Aptos Display" panose="020B0004020202020204" pitchFamily="34" charset="0"/>
            </a:endParaRPr>
          </a:p>
          <a:p>
            <a:pPr marL="514350" indent="-514350" rtl="0">
              <a:buFont typeface="+mj-lt"/>
              <a:buAutoNum type="arabicPeriod"/>
            </a:pPr>
            <a:r>
              <a:rPr lang="en-US" sz="2800" b="0" i="0" u="none" strike="noStrike" kern="1200" baseline="0" dirty="0">
                <a:solidFill>
                  <a:srgbClr val="242424"/>
                </a:solidFill>
                <a:highlight>
                  <a:srgbClr val="FFFFFF"/>
                </a:highlight>
                <a:latin typeface="Calibri" panose="020F0502020204030204" pitchFamily="34" charset="0"/>
              </a:rPr>
              <a:t> Alternative solutions 2</a:t>
            </a:r>
            <a:endParaRPr lang="en-IL" sz="2800" b="0" i="0" u="none" strike="noStrike" kern="1200" baseline="0" dirty="0">
              <a:solidFill>
                <a:srgbClr val="000000"/>
              </a:solidFill>
              <a:highlight>
                <a:srgbClr val="FFFFFF"/>
              </a:highlight>
              <a:latin typeface="Aptos Display" panose="020B0004020202020204" pitchFamily="34" charset="0"/>
            </a:endParaRPr>
          </a:p>
          <a:p>
            <a:pPr marL="514350" indent="-514350" rtl="0">
              <a:buFont typeface="+mj-lt"/>
              <a:buAutoNum type="arabicPeriod"/>
            </a:pPr>
            <a:r>
              <a:rPr lang="en-US" sz="2800" b="0" i="0" u="none" strike="noStrike" kern="1200" baseline="0" dirty="0">
                <a:solidFill>
                  <a:srgbClr val="242424"/>
                </a:solidFill>
                <a:highlight>
                  <a:srgbClr val="FFFFFF"/>
                </a:highlight>
                <a:latin typeface="Calibri" panose="020F0502020204030204" pitchFamily="34" charset="0"/>
              </a:rPr>
              <a:t>Architectural design of the selected solution</a:t>
            </a:r>
            <a:endParaRPr lang="en-IL" sz="2800" b="0" i="0" u="none" strike="noStrike" kern="1200" baseline="0" dirty="0">
              <a:solidFill>
                <a:srgbClr val="000000"/>
              </a:solidFill>
              <a:highlight>
                <a:srgbClr val="FFFFFF"/>
              </a:highlight>
              <a:latin typeface="Aptos Display" panose="020B0004020202020204" pitchFamily="34" charset="0"/>
            </a:endParaRPr>
          </a:p>
          <a:p>
            <a:pPr marL="514350" indent="-514350" rtl="0">
              <a:buFont typeface="+mj-lt"/>
              <a:buAutoNum type="arabicPeriod"/>
            </a:pPr>
            <a:r>
              <a:rPr lang="en-US" sz="2800" b="0" i="0" u="none" strike="noStrike" kern="1200" baseline="0" dirty="0">
                <a:solidFill>
                  <a:srgbClr val="242424"/>
                </a:solidFill>
                <a:highlight>
                  <a:srgbClr val="FFFFFF"/>
                </a:highlight>
                <a:latin typeface="Calibri" panose="020F0502020204030204" pitchFamily="34" charset="0"/>
              </a:rPr>
              <a:t>Status and schedule for the remaining part</a:t>
            </a:r>
            <a:endParaRPr lang="en-IL" sz="2800" b="0" i="0" u="none" strike="noStrike" kern="1200" baseline="0" dirty="0">
              <a:solidFill>
                <a:srgbClr val="000000"/>
              </a:solidFill>
              <a:highlight>
                <a:srgbClr val="FFFFFF"/>
              </a:highlight>
              <a:latin typeface="Aptos Display" panose="020B0004020202020204" pitchFamily="34" charset="0"/>
            </a:endParaRPr>
          </a:p>
          <a:p>
            <a:pPr rtl="0"/>
            <a:endParaRPr lang="en-IL" sz="2800" b="0" i="0" u="none" strike="noStrike" kern="1200" baseline="0" dirty="0">
              <a:solidFill>
                <a:srgbClr val="000000"/>
              </a:solidFill>
              <a:latin typeface="Aptos Display" panose="020B0004020202020204" pitchFamily="34" charset="0"/>
            </a:endParaRPr>
          </a:p>
          <a:p>
            <a:pPr marL="0" indent="0">
              <a:buNone/>
            </a:pPr>
            <a:endParaRPr lang="en-IL" dirty="0"/>
          </a:p>
        </p:txBody>
      </p:sp>
    </p:spTree>
    <p:extLst>
      <p:ext uri="{BB962C8B-B14F-4D97-AF65-F5344CB8AC3E}">
        <p14:creationId xmlns:p14="http://schemas.microsoft.com/office/powerpoint/2010/main" val="216949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97A2-06B1-92BD-6425-409F90068DA5}"/>
              </a:ext>
            </a:extLst>
          </p:cNvPr>
          <p:cNvSpPr>
            <a:spLocks noGrp="1"/>
          </p:cNvSpPr>
          <p:nvPr>
            <p:ph type="title"/>
          </p:nvPr>
        </p:nvSpPr>
        <p:spPr/>
        <p:txBody>
          <a:bodyPr/>
          <a:lstStyle/>
          <a:p>
            <a:pPr algn="ctr"/>
            <a:r>
              <a:rPr lang="en-US" b="0" i="0" dirty="0">
                <a:solidFill>
                  <a:srgbClr val="242424"/>
                </a:solidFill>
                <a:effectLst/>
                <a:highlight>
                  <a:srgbClr val="FFFFFF"/>
                </a:highlight>
                <a:latin typeface="Calibri" panose="020F0502020204030204" pitchFamily="34" charset="0"/>
              </a:rPr>
              <a:t>Background</a:t>
            </a:r>
            <a:endParaRPr lang="en-IL" dirty="0"/>
          </a:p>
        </p:txBody>
      </p:sp>
      <p:sp>
        <p:nvSpPr>
          <p:cNvPr id="3" name="Content Placeholder 2">
            <a:extLst>
              <a:ext uri="{FF2B5EF4-FFF2-40B4-BE49-F238E27FC236}">
                <a16:creationId xmlns:a16="http://schemas.microsoft.com/office/drawing/2014/main" id="{B788C5DB-728F-0A91-B781-56A39C5FAE22}"/>
              </a:ext>
            </a:extLst>
          </p:cNvPr>
          <p:cNvSpPr>
            <a:spLocks noGrp="1"/>
          </p:cNvSpPr>
          <p:nvPr>
            <p:ph idx="1"/>
          </p:nvPr>
        </p:nvSpPr>
        <p:spPr>
          <a:xfrm>
            <a:off x="838199" y="1586140"/>
            <a:ext cx="11103429" cy="4351338"/>
          </a:xfrm>
        </p:spPr>
        <p:txBody>
          <a:bodyPr/>
          <a:lstStyle/>
          <a:p>
            <a:pPr marL="0" indent="0">
              <a:buNone/>
            </a:pPr>
            <a:r>
              <a:rPr lang="en-US" sz="2400" dirty="0">
                <a:latin typeface="Times New Roman" panose="02020603050405020304" pitchFamily="18" charset="0"/>
                <a:cs typeface="Times New Roman" panose="02020603050405020304" pitchFamily="18" charset="0"/>
              </a:rPr>
              <a:t>Tower Semiconductors manufactures CMOS image sensors that capture light using an array of pixels. The light intensity at each pixel is converted from an analog voltage to a 12-bit digital signal through an analog-to-digital converter and is then organized into frames. The goal of this project is to design the digital component of the camera's analog-to-digital converter.</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29DA7A-75EC-70E1-428C-332375D51A81}"/>
              </a:ext>
            </a:extLst>
          </p:cNvPr>
          <p:cNvPicPr>
            <a:picLocks noChangeAspect="1"/>
          </p:cNvPicPr>
          <p:nvPr/>
        </p:nvPicPr>
        <p:blipFill>
          <a:blip r:embed="rId3"/>
          <a:stretch>
            <a:fillRect/>
          </a:stretch>
        </p:blipFill>
        <p:spPr>
          <a:xfrm>
            <a:off x="3331029" y="3538568"/>
            <a:ext cx="5312227" cy="3118239"/>
          </a:xfrm>
          <a:prstGeom prst="rect">
            <a:avLst/>
          </a:prstGeom>
        </p:spPr>
      </p:pic>
    </p:spTree>
    <p:extLst>
      <p:ext uri="{BB962C8B-B14F-4D97-AF65-F5344CB8AC3E}">
        <p14:creationId xmlns:p14="http://schemas.microsoft.com/office/powerpoint/2010/main" val="705112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129B-C9F3-A69C-90CD-842670C7F986}"/>
              </a:ext>
            </a:extLst>
          </p:cNvPr>
          <p:cNvSpPr>
            <a:spLocks noGrp="1"/>
          </p:cNvSpPr>
          <p:nvPr>
            <p:ph type="title"/>
          </p:nvPr>
        </p:nvSpPr>
        <p:spPr/>
        <p:txBody>
          <a:bodyPr/>
          <a:lstStyle/>
          <a:p>
            <a:pPr algn="ctr"/>
            <a:r>
              <a:rPr lang="en-US" b="0" i="0" dirty="0">
                <a:solidFill>
                  <a:srgbClr val="242424"/>
                </a:solidFill>
                <a:effectLst/>
                <a:highlight>
                  <a:srgbClr val="FFFFFF"/>
                </a:highlight>
                <a:latin typeface="Calibri" panose="020F0502020204030204" pitchFamily="34" charset="0"/>
              </a:rPr>
              <a:t>Project definition and goals</a:t>
            </a:r>
            <a:endParaRPr lang="en-IL" dirty="0"/>
          </a:p>
        </p:txBody>
      </p:sp>
      <p:sp>
        <p:nvSpPr>
          <p:cNvPr id="3" name="Content Placeholder 2">
            <a:extLst>
              <a:ext uri="{FF2B5EF4-FFF2-40B4-BE49-F238E27FC236}">
                <a16:creationId xmlns:a16="http://schemas.microsoft.com/office/drawing/2014/main" id="{97F44279-A27F-69C2-4379-B0C1F6D59025}"/>
              </a:ext>
            </a:extLst>
          </p:cNvPr>
          <p:cNvSpPr>
            <a:spLocks noGrp="1"/>
          </p:cNvSpPr>
          <p:nvPr>
            <p:ph idx="1"/>
          </p:nvPr>
        </p:nvSpPr>
        <p:spPr>
          <a:xfrm>
            <a:off x="620485" y="1792061"/>
            <a:ext cx="10515600" cy="4351338"/>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The digital part of the A/D converter has two modes of operation:</a:t>
            </a:r>
          </a:p>
          <a:p>
            <a:pPr marL="0" indent="0">
              <a:buNone/>
            </a:pP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Regular mode</a:t>
            </a:r>
            <a:r>
              <a:rPr lang="en-US" dirty="0">
                <a:latin typeface="Times New Roman" panose="02020603050405020304" pitchFamily="18" charset="0"/>
                <a:cs typeface="Times New Roman" panose="02020603050405020304" pitchFamily="18" charset="0"/>
              </a:rPr>
              <a:t>, when the module receives the first sync signal, it begins counting in Gray code to minimize errors. The count restarts with each subsequent sync signal and continues until the 24th sync signal, indicating the end of the frame.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7D5D46-AA3C-DD09-F6C3-F6E10B964A52}"/>
              </a:ext>
            </a:extLst>
          </p:cNvPr>
          <p:cNvPicPr>
            <a:picLocks noChangeAspect="1"/>
          </p:cNvPicPr>
          <p:nvPr/>
        </p:nvPicPr>
        <p:blipFill>
          <a:blip r:embed="rId3"/>
          <a:stretch>
            <a:fillRect/>
          </a:stretch>
        </p:blipFill>
        <p:spPr>
          <a:xfrm>
            <a:off x="1197428" y="4375151"/>
            <a:ext cx="8730343" cy="1308100"/>
          </a:xfrm>
          <a:prstGeom prst="rect">
            <a:avLst/>
          </a:prstGeom>
        </p:spPr>
      </p:pic>
    </p:spTree>
    <p:extLst>
      <p:ext uri="{BB962C8B-B14F-4D97-AF65-F5344CB8AC3E}">
        <p14:creationId xmlns:p14="http://schemas.microsoft.com/office/powerpoint/2010/main" val="207675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13C4-F920-517C-8026-798BFC32EED4}"/>
              </a:ext>
            </a:extLst>
          </p:cNvPr>
          <p:cNvSpPr>
            <a:spLocks noGrp="1"/>
          </p:cNvSpPr>
          <p:nvPr>
            <p:ph type="title"/>
          </p:nvPr>
        </p:nvSpPr>
        <p:spPr/>
        <p:txBody>
          <a:bodyPr/>
          <a:lstStyle/>
          <a:p>
            <a:pPr algn="ctr"/>
            <a:r>
              <a:rPr lang="en-US" b="0" i="0" dirty="0">
                <a:solidFill>
                  <a:srgbClr val="242424"/>
                </a:solidFill>
                <a:effectLst/>
                <a:highlight>
                  <a:srgbClr val="FFFFFF"/>
                </a:highlight>
                <a:latin typeface="Calibri" panose="020F0502020204030204" pitchFamily="34" charset="0"/>
              </a:rPr>
              <a:t>Project definition and goals</a:t>
            </a:r>
            <a:endParaRPr lang="en-IL" dirty="0"/>
          </a:p>
        </p:txBody>
      </p:sp>
      <p:sp>
        <p:nvSpPr>
          <p:cNvPr id="3" name="Content Placeholder 2">
            <a:extLst>
              <a:ext uri="{FF2B5EF4-FFF2-40B4-BE49-F238E27FC236}">
                <a16:creationId xmlns:a16="http://schemas.microsoft.com/office/drawing/2014/main" id="{429CE8CB-EB0A-C311-9FF8-EC690F659781}"/>
              </a:ext>
            </a:extLst>
          </p:cNvPr>
          <p:cNvSpPr>
            <a:spLocks noGrp="1"/>
          </p:cNvSpPr>
          <p:nvPr>
            <p:ph idx="1"/>
          </p:nvPr>
        </p:nvSpPr>
        <p:spPr>
          <a:xfrm>
            <a:off x="838200" y="1368425"/>
            <a:ext cx="10515600" cy="4351338"/>
          </a:xfrm>
        </p:spPr>
        <p:txBody>
          <a:bodyPr>
            <a:normAutofit lnSpcReduction="10000"/>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Test mode</a:t>
            </a:r>
            <a:r>
              <a:rPr lang="en-US" dirty="0">
                <a:latin typeface="Times New Roman" panose="02020603050405020304" pitchFamily="18" charset="0"/>
                <a:cs typeface="Times New Roman" panose="02020603050405020304" pitchFamily="18" charset="0"/>
              </a:rPr>
              <a:t>, the unit bypasses the pixel array and generates synthetic configurable values as outputs. The camera output includes:</a:t>
            </a:r>
          </a:p>
          <a:p>
            <a:r>
              <a:rPr lang="en-US" dirty="0">
                <a:latin typeface="Times New Roman" panose="02020603050405020304" pitchFamily="18" charset="0"/>
                <a:cs typeface="Times New Roman" panose="02020603050405020304" pitchFamily="18" charset="0"/>
              </a:rPr>
              <a:t>A constant value provided by the user.</a:t>
            </a:r>
          </a:p>
          <a:p>
            <a:r>
              <a:rPr lang="en-US" dirty="0">
                <a:latin typeface="Times New Roman" panose="02020603050405020304" pitchFamily="18" charset="0"/>
                <a:cs typeface="Times New Roman" panose="02020603050405020304" pitchFamily="18" charset="0"/>
              </a:rPr>
              <a:t>A checkerboard pattern, configurable as a 1x1 or 2x2 grid, with either a white or black start.</a:t>
            </a:r>
          </a:p>
          <a:p>
            <a:r>
              <a:rPr lang="en-US" dirty="0">
                <a:latin typeface="Times New Roman" panose="02020603050405020304" pitchFamily="18" charset="0"/>
                <a:cs typeface="Times New Roman" panose="02020603050405020304" pitchFamily="18" charset="0"/>
              </a:rPr>
              <a:t>A matrix pattern with column increments of 0, 1, 4, or 8 and row increments of 0, 1, 16, or 1290.</a:t>
            </a:r>
          </a:p>
          <a:p>
            <a:pPr marL="0" indent="0">
              <a:buNone/>
            </a:pPr>
            <a:r>
              <a:rPr lang="en-US" dirty="0">
                <a:latin typeface="Times New Roman" panose="02020603050405020304" pitchFamily="18" charset="0"/>
                <a:cs typeface="Times New Roman" panose="02020603050405020304" pitchFamily="18" charset="0"/>
              </a:rPr>
              <a:t>The project aims to deliver optimal real-time performance while minimizing power consumption and area.</a:t>
            </a:r>
          </a:p>
          <a:p>
            <a:pPr marL="0" indent="0">
              <a:buNone/>
            </a:pPr>
            <a:endParaRPr lang="en-IL" dirty="0"/>
          </a:p>
        </p:txBody>
      </p:sp>
    </p:spTree>
    <p:extLst>
      <p:ext uri="{BB962C8B-B14F-4D97-AF65-F5344CB8AC3E}">
        <p14:creationId xmlns:p14="http://schemas.microsoft.com/office/powerpoint/2010/main" val="310402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AFBD-96BB-AB60-F59A-E390DE327967}"/>
              </a:ext>
            </a:extLst>
          </p:cNvPr>
          <p:cNvSpPr>
            <a:spLocks noGrp="1"/>
          </p:cNvSpPr>
          <p:nvPr>
            <p:ph type="title"/>
          </p:nvPr>
        </p:nvSpPr>
        <p:spPr/>
        <p:txBody>
          <a:bodyPr/>
          <a:lstStyle/>
          <a:p>
            <a:pPr algn="ctr"/>
            <a:r>
              <a:rPr lang="en-US" b="0" i="0" dirty="0">
                <a:solidFill>
                  <a:srgbClr val="242424"/>
                </a:solidFill>
                <a:effectLst/>
                <a:highlight>
                  <a:srgbClr val="FFFFFF"/>
                </a:highlight>
                <a:latin typeface="Calibri" panose="020F0502020204030204" pitchFamily="34" charset="0"/>
              </a:rPr>
              <a:t> Alternative solutions 1</a:t>
            </a:r>
            <a:endParaRPr lang="en-IL" dirty="0"/>
          </a:p>
        </p:txBody>
      </p:sp>
      <p:sp>
        <p:nvSpPr>
          <p:cNvPr id="3" name="Content Placeholder 2">
            <a:extLst>
              <a:ext uri="{FF2B5EF4-FFF2-40B4-BE49-F238E27FC236}">
                <a16:creationId xmlns:a16="http://schemas.microsoft.com/office/drawing/2014/main" id="{7664F752-AB93-4BFA-B28C-90214C4EE87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Our initial alternative solution was to create independent modules for each work and test mode, with the control block determining which module to use.</a:t>
            </a:r>
          </a:p>
          <a:p>
            <a:pPr marL="0" indent="0">
              <a:buNone/>
            </a:pPr>
            <a:r>
              <a:rPr lang="en-US" dirty="0">
                <a:latin typeface="Times New Roman" panose="02020603050405020304" pitchFamily="18" charset="0"/>
                <a:cs typeface="Times New Roman" panose="02020603050405020304" pitchFamily="18" charset="0"/>
              </a:rPr>
              <a:t>This approach was soon discarded due to its inefficiency and redundancy. It led to significant duplication, as each module required the same components, such as individual counters, resulting in unnecessary waste and complexity.</a:t>
            </a:r>
          </a:p>
          <a:p>
            <a:pPr marL="0" indent="0">
              <a:buNone/>
            </a:pP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62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8895B1-AD85-E9F4-C261-A9B9A78ED2B2}"/>
              </a:ext>
            </a:extLst>
          </p:cNvPr>
          <p:cNvSpPr/>
          <p:nvPr/>
        </p:nvSpPr>
        <p:spPr>
          <a:xfrm>
            <a:off x="5334006" y="4942114"/>
            <a:ext cx="1707410"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5" name="Manual Operation 4">
            <a:extLst>
              <a:ext uri="{FF2B5EF4-FFF2-40B4-BE49-F238E27FC236}">
                <a16:creationId xmlns:a16="http://schemas.microsoft.com/office/drawing/2014/main" id="{178ECC54-CB93-A7EF-4B11-B7FA58769043}"/>
              </a:ext>
            </a:extLst>
          </p:cNvPr>
          <p:cNvSpPr/>
          <p:nvPr/>
        </p:nvSpPr>
        <p:spPr>
          <a:xfrm rot="16200000">
            <a:off x="7032183" y="3028947"/>
            <a:ext cx="3663042" cy="800103"/>
          </a:xfrm>
          <a:prstGeom prst="flowChartManualOperat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Rectangle 8">
            <a:extLst>
              <a:ext uri="{FF2B5EF4-FFF2-40B4-BE49-F238E27FC236}">
                <a16:creationId xmlns:a16="http://schemas.microsoft.com/office/drawing/2014/main" id="{BEAE407E-DC5C-F019-C695-AA8CDC10D0FF}"/>
              </a:ext>
            </a:extLst>
          </p:cNvPr>
          <p:cNvSpPr/>
          <p:nvPr/>
        </p:nvSpPr>
        <p:spPr>
          <a:xfrm>
            <a:off x="5334005" y="688519"/>
            <a:ext cx="1707411"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0" name="Rectangle 9">
            <a:extLst>
              <a:ext uri="{FF2B5EF4-FFF2-40B4-BE49-F238E27FC236}">
                <a16:creationId xmlns:a16="http://schemas.microsoft.com/office/drawing/2014/main" id="{24388845-7B6B-2432-1F2D-BFC4793187CF}"/>
              </a:ext>
            </a:extLst>
          </p:cNvPr>
          <p:cNvSpPr/>
          <p:nvPr/>
        </p:nvSpPr>
        <p:spPr>
          <a:xfrm>
            <a:off x="5334006" y="2106384"/>
            <a:ext cx="1707411"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1" name="Rectangle 10">
            <a:extLst>
              <a:ext uri="{FF2B5EF4-FFF2-40B4-BE49-F238E27FC236}">
                <a16:creationId xmlns:a16="http://schemas.microsoft.com/office/drawing/2014/main" id="{8709E764-F323-76B1-6A15-30AFF67AB6EF}"/>
              </a:ext>
            </a:extLst>
          </p:cNvPr>
          <p:cNvSpPr/>
          <p:nvPr/>
        </p:nvSpPr>
        <p:spPr>
          <a:xfrm>
            <a:off x="5334006" y="3524249"/>
            <a:ext cx="1707411" cy="11457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3" name="Rectangle 12">
            <a:extLst>
              <a:ext uri="{FF2B5EF4-FFF2-40B4-BE49-F238E27FC236}">
                <a16:creationId xmlns:a16="http://schemas.microsoft.com/office/drawing/2014/main" id="{E3CA7FF1-14F5-9450-C3F8-CD98CCE0D6C3}"/>
              </a:ext>
            </a:extLst>
          </p:cNvPr>
          <p:cNvSpPr/>
          <p:nvPr/>
        </p:nvSpPr>
        <p:spPr>
          <a:xfrm>
            <a:off x="2351320" y="2142743"/>
            <a:ext cx="1349829" cy="18591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4" name="TextBox 13">
            <a:extLst>
              <a:ext uri="{FF2B5EF4-FFF2-40B4-BE49-F238E27FC236}">
                <a16:creationId xmlns:a16="http://schemas.microsoft.com/office/drawing/2014/main" id="{3F64154A-B07E-A079-EE2F-5B4971401B32}"/>
              </a:ext>
            </a:extLst>
          </p:cNvPr>
          <p:cNvSpPr txBox="1"/>
          <p:nvPr/>
        </p:nvSpPr>
        <p:spPr>
          <a:xfrm rot="5400000">
            <a:off x="8564583" y="3067439"/>
            <a:ext cx="598241" cy="369332"/>
          </a:xfrm>
          <a:prstGeom prst="rect">
            <a:avLst/>
          </a:prstGeom>
          <a:noFill/>
        </p:spPr>
        <p:txBody>
          <a:bodyPr wrap="none" rtlCol="0">
            <a:spAutoFit/>
          </a:bodyPr>
          <a:lstStyle/>
          <a:p>
            <a:r>
              <a:rPr lang="en-IL" dirty="0"/>
              <a:t>Mux</a:t>
            </a:r>
          </a:p>
        </p:txBody>
      </p:sp>
      <p:sp>
        <p:nvSpPr>
          <p:cNvPr id="15" name="TextBox 14">
            <a:extLst>
              <a:ext uri="{FF2B5EF4-FFF2-40B4-BE49-F238E27FC236}">
                <a16:creationId xmlns:a16="http://schemas.microsoft.com/office/drawing/2014/main" id="{B45B6A42-17E1-2809-DDFD-F586E79ED419}"/>
              </a:ext>
            </a:extLst>
          </p:cNvPr>
          <p:cNvSpPr txBox="1"/>
          <p:nvPr/>
        </p:nvSpPr>
        <p:spPr>
          <a:xfrm>
            <a:off x="8608132" y="4485304"/>
            <a:ext cx="495649" cy="369332"/>
          </a:xfrm>
          <a:prstGeom prst="rect">
            <a:avLst/>
          </a:prstGeom>
          <a:noFill/>
        </p:spPr>
        <p:txBody>
          <a:bodyPr wrap="none" rtlCol="0">
            <a:spAutoFit/>
          </a:bodyPr>
          <a:lstStyle/>
          <a:p>
            <a:r>
              <a:rPr lang="en-US" dirty="0"/>
              <a:t>S</a:t>
            </a:r>
            <a:r>
              <a:rPr lang="en-IL" dirty="0"/>
              <a:t>el</a:t>
            </a:r>
          </a:p>
        </p:txBody>
      </p:sp>
      <p:sp>
        <p:nvSpPr>
          <p:cNvPr id="16" name="TextBox 15">
            <a:extLst>
              <a:ext uri="{FF2B5EF4-FFF2-40B4-BE49-F238E27FC236}">
                <a16:creationId xmlns:a16="http://schemas.microsoft.com/office/drawing/2014/main" id="{8412140F-4B9D-1814-F618-95E2CC9B1C1B}"/>
              </a:ext>
            </a:extLst>
          </p:cNvPr>
          <p:cNvSpPr txBox="1"/>
          <p:nvPr/>
        </p:nvSpPr>
        <p:spPr>
          <a:xfrm rot="5400000">
            <a:off x="8432175" y="2173841"/>
            <a:ext cx="431528" cy="369332"/>
          </a:xfrm>
          <a:prstGeom prst="rect">
            <a:avLst/>
          </a:prstGeom>
          <a:noFill/>
        </p:spPr>
        <p:txBody>
          <a:bodyPr wrap="none" rtlCol="0">
            <a:spAutoFit/>
          </a:bodyPr>
          <a:lstStyle/>
          <a:p>
            <a:r>
              <a:rPr lang="en-IL" dirty="0"/>
              <a:t>00</a:t>
            </a:r>
          </a:p>
        </p:txBody>
      </p:sp>
      <p:sp>
        <p:nvSpPr>
          <p:cNvPr id="17" name="TextBox 16">
            <a:extLst>
              <a:ext uri="{FF2B5EF4-FFF2-40B4-BE49-F238E27FC236}">
                <a16:creationId xmlns:a16="http://schemas.microsoft.com/office/drawing/2014/main" id="{96296C9A-4919-D0D8-8D51-F4B488A2DE46}"/>
              </a:ext>
            </a:extLst>
          </p:cNvPr>
          <p:cNvSpPr txBox="1"/>
          <p:nvPr/>
        </p:nvSpPr>
        <p:spPr>
          <a:xfrm rot="5400000">
            <a:off x="8432175" y="4128207"/>
            <a:ext cx="431528" cy="369332"/>
          </a:xfrm>
          <a:prstGeom prst="rect">
            <a:avLst/>
          </a:prstGeom>
          <a:noFill/>
        </p:spPr>
        <p:txBody>
          <a:bodyPr wrap="none" rtlCol="0">
            <a:spAutoFit/>
          </a:bodyPr>
          <a:lstStyle/>
          <a:p>
            <a:r>
              <a:rPr lang="en-IL" dirty="0"/>
              <a:t>11</a:t>
            </a:r>
          </a:p>
        </p:txBody>
      </p:sp>
      <p:sp>
        <p:nvSpPr>
          <p:cNvPr id="18" name="TextBox 17">
            <a:extLst>
              <a:ext uri="{FF2B5EF4-FFF2-40B4-BE49-F238E27FC236}">
                <a16:creationId xmlns:a16="http://schemas.microsoft.com/office/drawing/2014/main" id="{4E92346F-6D61-5071-92BE-5E6B695097CE}"/>
              </a:ext>
            </a:extLst>
          </p:cNvPr>
          <p:cNvSpPr txBox="1"/>
          <p:nvPr/>
        </p:nvSpPr>
        <p:spPr>
          <a:xfrm>
            <a:off x="5742748" y="951146"/>
            <a:ext cx="999441" cy="646331"/>
          </a:xfrm>
          <a:prstGeom prst="rect">
            <a:avLst/>
          </a:prstGeom>
          <a:noFill/>
        </p:spPr>
        <p:txBody>
          <a:bodyPr wrap="none" rtlCol="0">
            <a:spAutoFit/>
          </a:bodyPr>
          <a:lstStyle/>
          <a:p>
            <a:r>
              <a:rPr lang="en-IL" dirty="0"/>
              <a:t>Gray</a:t>
            </a:r>
          </a:p>
          <a:p>
            <a:r>
              <a:rPr lang="en-IL" dirty="0"/>
              <a:t>Counter</a:t>
            </a:r>
          </a:p>
        </p:txBody>
      </p:sp>
      <p:sp>
        <p:nvSpPr>
          <p:cNvPr id="19" name="TextBox 18">
            <a:extLst>
              <a:ext uri="{FF2B5EF4-FFF2-40B4-BE49-F238E27FC236}">
                <a16:creationId xmlns:a16="http://schemas.microsoft.com/office/drawing/2014/main" id="{50FF7BBE-D7B8-57F3-8951-2DC8D9200092}"/>
              </a:ext>
            </a:extLst>
          </p:cNvPr>
          <p:cNvSpPr txBox="1"/>
          <p:nvPr/>
        </p:nvSpPr>
        <p:spPr>
          <a:xfrm>
            <a:off x="5633231" y="2499820"/>
            <a:ext cx="1108958" cy="369332"/>
          </a:xfrm>
          <a:prstGeom prst="rect">
            <a:avLst/>
          </a:prstGeom>
          <a:noFill/>
        </p:spPr>
        <p:txBody>
          <a:bodyPr wrap="none" rtlCol="0">
            <a:spAutoFit/>
          </a:bodyPr>
          <a:lstStyle/>
          <a:p>
            <a:r>
              <a:rPr lang="en-IL" dirty="0"/>
              <a:t>Constant</a:t>
            </a:r>
          </a:p>
        </p:txBody>
      </p:sp>
      <p:sp>
        <p:nvSpPr>
          <p:cNvPr id="20" name="TextBox 19">
            <a:extLst>
              <a:ext uri="{FF2B5EF4-FFF2-40B4-BE49-F238E27FC236}">
                <a16:creationId xmlns:a16="http://schemas.microsoft.com/office/drawing/2014/main" id="{9B3A469F-1846-C974-9082-1A336C0792CE}"/>
              </a:ext>
            </a:extLst>
          </p:cNvPr>
          <p:cNvSpPr txBox="1"/>
          <p:nvPr/>
        </p:nvSpPr>
        <p:spPr>
          <a:xfrm>
            <a:off x="5385568" y="3912443"/>
            <a:ext cx="1604285" cy="369332"/>
          </a:xfrm>
          <a:prstGeom prst="rect">
            <a:avLst/>
          </a:prstGeom>
          <a:noFill/>
        </p:spPr>
        <p:txBody>
          <a:bodyPr wrap="none" rtlCol="0">
            <a:spAutoFit/>
          </a:bodyPr>
          <a:lstStyle/>
          <a:p>
            <a:r>
              <a:rPr lang="en-IL" dirty="0"/>
              <a:t>Checkerboard</a:t>
            </a:r>
          </a:p>
        </p:txBody>
      </p:sp>
      <p:sp>
        <p:nvSpPr>
          <p:cNvPr id="21" name="TextBox 20">
            <a:extLst>
              <a:ext uri="{FF2B5EF4-FFF2-40B4-BE49-F238E27FC236}">
                <a16:creationId xmlns:a16="http://schemas.microsoft.com/office/drawing/2014/main" id="{9926451B-B4C7-1D58-9F54-DDC436B8EFEE}"/>
              </a:ext>
            </a:extLst>
          </p:cNvPr>
          <p:cNvSpPr txBox="1"/>
          <p:nvPr/>
        </p:nvSpPr>
        <p:spPr>
          <a:xfrm>
            <a:off x="5494964" y="5191808"/>
            <a:ext cx="1174873" cy="646331"/>
          </a:xfrm>
          <a:prstGeom prst="rect">
            <a:avLst/>
          </a:prstGeom>
          <a:noFill/>
        </p:spPr>
        <p:txBody>
          <a:bodyPr wrap="none" rtlCol="0">
            <a:spAutoFit/>
          </a:bodyPr>
          <a:lstStyle/>
          <a:p>
            <a:r>
              <a:rPr lang="en-IL" dirty="0"/>
              <a:t>Extracting</a:t>
            </a:r>
          </a:p>
          <a:p>
            <a:r>
              <a:rPr lang="en-IL" dirty="0"/>
              <a:t>ramp</a:t>
            </a:r>
          </a:p>
        </p:txBody>
      </p:sp>
      <p:sp>
        <p:nvSpPr>
          <p:cNvPr id="22" name="TextBox 21">
            <a:extLst>
              <a:ext uri="{FF2B5EF4-FFF2-40B4-BE49-F238E27FC236}">
                <a16:creationId xmlns:a16="http://schemas.microsoft.com/office/drawing/2014/main" id="{A34C7730-398D-83BF-2F4D-AE1C401B12E4}"/>
              </a:ext>
            </a:extLst>
          </p:cNvPr>
          <p:cNvSpPr txBox="1"/>
          <p:nvPr/>
        </p:nvSpPr>
        <p:spPr>
          <a:xfrm>
            <a:off x="2518866" y="2881318"/>
            <a:ext cx="933332" cy="369332"/>
          </a:xfrm>
          <a:prstGeom prst="rect">
            <a:avLst/>
          </a:prstGeom>
          <a:noFill/>
        </p:spPr>
        <p:txBody>
          <a:bodyPr wrap="none" rtlCol="0">
            <a:spAutoFit/>
          </a:bodyPr>
          <a:lstStyle/>
          <a:p>
            <a:r>
              <a:rPr lang="en-IL" dirty="0"/>
              <a:t>Control</a:t>
            </a:r>
          </a:p>
        </p:txBody>
      </p:sp>
      <p:cxnSp>
        <p:nvCxnSpPr>
          <p:cNvPr id="24" name="Straight Connector 23">
            <a:extLst>
              <a:ext uri="{FF2B5EF4-FFF2-40B4-BE49-F238E27FC236}">
                <a16:creationId xmlns:a16="http://schemas.microsoft.com/office/drawing/2014/main" id="{7CBE1D47-9508-A1E5-7D5F-C602E5B134F2}"/>
              </a:ext>
            </a:extLst>
          </p:cNvPr>
          <p:cNvCxnSpPr>
            <a:cxnSpLocks/>
          </p:cNvCxnSpPr>
          <p:nvPr/>
        </p:nvCxnSpPr>
        <p:spPr>
          <a:xfrm flipV="1">
            <a:off x="3682561" y="3428998"/>
            <a:ext cx="780588" cy="15191"/>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5E338376-FBA4-CA03-857E-422ACB61E22B}"/>
              </a:ext>
            </a:extLst>
          </p:cNvPr>
          <p:cNvCxnSpPr>
            <a:cxnSpLocks/>
          </p:cNvCxnSpPr>
          <p:nvPr/>
        </p:nvCxnSpPr>
        <p:spPr>
          <a:xfrm>
            <a:off x="4621972" y="2952984"/>
            <a:ext cx="712033" cy="0"/>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85A235FD-FCF9-22E3-4795-D924832DAC2D}"/>
              </a:ext>
            </a:extLst>
          </p:cNvPr>
          <p:cNvCxnSpPr>
            <a:cxnSpLocks/>
          </p:cNvCxnSpPr>
          <p:nvPr/>
        </p:nvCxnSpPr>
        <p:spPr>
          <a:xfrm flipV="1">
            <a:off x="4445897" y="3428998"/>
            <a:ext cx="0" cy="1664838"/>
          </a:xfrm>
          <a:prstGeom prst="line">
            <a:avLst/>
          </a:prstGeom>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A15A87F8-822C-F58A-084A-FB168D792406}"/>
              </a:ext>
            </a:extLst>
          </p:cNvPr>
          <p:cNvCxnSpPr>
            <a:cxnSpLocks/>
          </p:cNvCxnSpPr>
          <p:nvPr/>
        </p:nvCxnSpPr>
        <p:spPr>
          <a:xfrm>
            <a:off x="4445897" y="3984168"/>
            <a:ext cx="888108" cy="0"/>
          </a:xfrm>
          <a:prstGeom prst="line">
            <a:avLst/>
          </a:prstGeom>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D5A81C0B-EE2D-527F-F149-AD37FC5682D1}"/>
              </a:ext>
            </a:extLst>
          </p:cNvPr>
          <p:cNvCxnSpPr>
            <a:cxnSpLocks/>
          </p:cNvCxnSpPr>
          <p:nvPr/>
        </p:nvCxnSpPr>
        <p:spPr>
          <a:xfrm>
            <a:off x="4445897" y="5093836"/>
            <a:ext cx="888108"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722881C6-3DEF-DC04-1B73-AF3EFA7F5913}"/>
              </a:ext>
            </a:extLst>
          </p:cNvPr>
          <p:cNvCxnSpPr>
            <a:cxnSpLocks/>
          </p:cNvCxnSpPr>
          <p:nvPr/>
        </p:nvCxnSpPr>
        <p:spPr>
          <a:xfrm>
            <a:off x="7041416" y="2679244"/>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F7E7F4A6-F8FE-BE48-D15F-16E624C79B42}"/>
              </a:ext>
            </a:extLst>
          </p:cNvPr>
          <p:cNvCxnSpPr>
            <a:cxnSpLocks/>
          </p:cNvCxnSpPr>
          <p:nvPr/>
        </p:nvCxnSpPr>
        <p:spPr>
          <a:xfrm flipV="1">
            <a:off x="7761521" y="2674037"/>
            <a:ext cx="0" cy="371236"/>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0288054A-6521-52C7-04FB-1E450C9698CD}"/>
              </a:ext>
            </a:extLst>
          </p:cNvPr>
          <p:cNvCxnSpPr>
            <a:cxnSpLocks/>
          </p:cNvCxnSpPr>
          <p:nvPr/>
        </p:nvCxnSpPr>
        <p:spPr>
          <a:xfrm>
            <a:off x="7040592" y="1219194"/>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634DA3EB-B064-1955-9D87-FDC9C5143BAA}"/>
              </a:ext>
            </a:extLst>
          </p:cNvPr>
          <p:cNvCxnSpPr>
            <a:cxnSpLocks/>
          </p:cNvCxnSpPr>
          <p:nvPr/>
        </p:nvCxnSpPr>
        <p:spPr>
          <a:xfrm flipV="1">
            <a:off x="7760697" y="1219194"/>
            <a:ext cx="0" cy="1139313"/>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625B4C32-6362-003E-7D72-D0DCBF659F17}"/>
              </a:ext>
            </a:extLst>
          </p:cNvPr>
          <p:cNvCxnSpPr>
            <a:cxnSpLocks/>
          </p:cNvCxnSpPr>
          <p:nvPr/>
        </p:nvCxnSpPr>
        <p:spPr>
          <a:xfrm>
            <a:off x="7743168" y="2358507"/>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39EF24C5-2C38-4D7D-496B-8F457D02C32D}"/>
              </a:ext>
            </a:extLst>
          </p:cNvPr>
          <p:cNvCxnSpPr>
            <a:cxnSpLocks/>
          </p:cNvCxnSpPr>
          <p:nvPr/>
        </p:nvCxnSpPr>
        <p:spPr>
          <a:xfrm>
            <a:off x="7760697" y="3045273"/>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DF050815-4BE7-6B5F-87AF-E17356EA0D8C}"/>
              </a:ext>
            </a:extLst>
          </p:cNvPr>
          <p:cNvCxnSpPr>
            <a:cxnSpLocks/>
          </p:cNvCxnSpPr>
          <p:nvPr/>
        </p:nvCxnSpPr>
        <p:spPr>
          <a:xfrm>
            <a:off x="7040592" y="4097109"/>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0E4E3FF4-183E-7C23-60EE-C24AF97B784F}"/>
              </a:ext>
            </a:extLst>
          </p:cNvPr>
          <p:cNvCxnSpPr>
            <a:cxnSpLocks/>
          </p:cNvCxnSpPr>
          <p:nvPr/>
        </p:nvCxnSpPr>
        <p:spPr>
          <a:xfrm>
            <a:off x="7023063" y="5505446"/>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3D6649B9-432B-5E9B-C36E-52E54AC5F168}"/>
              </a:ext>
            </a:extLst>
          </p:cNvPr>
          <p:cNvCxnSpPr>
            <a:cxnSpLocks/>
          </p:cNvCxnSpPr>
          <p:nvPr/>
        </p:nvCxnSpPr>
        <p:spPr>
          <a:xfrm flipV="1">
            <a:off x="7760697" y="3651367"/>
            <a:ext cx="0" cy="446694"/>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a:extLst>
              <a:ext uri="{FF2B5EF4-FFF2-40B4-BE49-F238E27FC236}">
                <a16:creationId xmlns:a16="http://schemas.microsoft.com/office/drawing/2014/main" id="{3BACF6A1-AD36-1CD7-796E-44975FF4211D}"/>
              </a:ext>
            </a:extLst>
          </p:cNvPr>
          <p:cNvCxnSpPr>
            <a:cxnSpLocks/>
          </p:cNvCxnSpPr>
          <p:nvPr/>
        </p:nvCxnSpPr>
        <p:spPr>
          <a:xfrm flipV="1">
            <a:off x="7738926" y="4281775"/>
            <a:ext cx="0" cy="1223671"/>
          </a:xfrm>
          <a:prstGeom prst="line">
            <a:avLst/>
          </a:prstGeom>
        </p:spPr>
        <p:style>
          <a:lnRef idx="3">
            <a:schemeClr val="dk1"/>
          </a:lnRef>
          <a:fillRef idx="0">
            <a:schemeClr val="dk1"/>
          </a:fillRef>
          <a:effectRef idx="2">
            <a:schemeClr val="dk1"/>
          </a:effectRef>
          <a:fontRef idx="minor">
            <a:schemeClr val="tx1"/>
          </a:fontRef>
        </p:style>
      </p:cxnSp>
      <p:cxnSp>
        <p:nvCxnSpPr>
          <p:cNvPr id="52" name="Straight Connector 51">
            <a:extLst>
              <a:ext uri="{FF2B5EF4-FFF2-40B4-BE49-F238E27FC236}">
                <a16:creationId xmlns:a16="http://schemas.microsoft.com/office/drawing/2014/main" id="{A02C4B7E-DAC1-127A-63E8-E1B15B0BE1BF}"/>
              </a:ext>
            </a:extLst>
          </p:cNvPr>
          <p:cNvCxnSpPr>
            <a:cxnSpLocks/>
          </p:cNvCxnSpPr>
          <p:nvPr/>
        </p:nvCxnSpPr>
        <p:spPr>
          <a:xfrm>
            <a:off x="7738926" y="4289935"/>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586AD2A8-4205-8E2A-C86D-07AA4088E3C3}"/>
              </a:ext>
            </a:extLst>
          </p:cNvPr>
          <p:cNvCxnSpPr>
            <a:cxnSpLocks/>
          </p:cNvCxnSpPr>
          <p:nvPr/>
        </p:nvCxnSpPr>
        <p:spPr>
          <a:xfrm>
            <a:off x="7760697" y="3651367"/>
            <a:ext cx="720105" cy="0"/>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7C2C7EDD-37E0-0BBC-D374-15B0B676A3A8}"/>
              </a:ext>
            </a:extLst>
          </p:cNvPr>
          <p:cNvCxnSpPr>
            <a:cxnSpLocks/>
          </p:cNvCxnSpPr>
          <p:nvPr/>
        </p:nvCxnSpPr>
        <p:spPr>
          <a:xfrm flipV="1">
            <a:off x="3026234" y="3984168"/>
            <a:ext cx="0" cy="2460175"/>
          </a:xfrm>
          <a:prstGeom prst="line">
            <a:avLst/>
          </a:prstGeom>
        </p:spPr>
        <p:style>
          <a:lnRef idx="3">
            <a:schemeClr val="dk1"/>
          </a:lnRef>
          <a:fillRef idx="0">
            <a:schemeClr val="dk1"/>
          </a:fillRef>
          <a:effectRef idx="2">
            <a:schemeClr val="dk1"/>
          </a:effectRef>
          <a:fontRef idx="minor">
            <a:schemeClr val="tx1"/>
          </a:fontRef>
        </p:style>
      </p:cxnSp>
      <p:cxnSp>
        <p:nvCxnSpPr>
          <p:cNvPr id="58" name="Straight Connector 57">
            <a:extLst>
              <a:ext uri="{FF2B5EF4-FFF2-40B4-BE49-F238E27FC236}">
                <a16:creationId xmlns:a16="http://schemas.microsoft.com/office/drawing/2014/main" id="{80771C28-40DA-8851-CC52-6045113B9BE5}"/>
              </a:ext>
            </a:extLst>
          </p:cNvPr>
          <p:cNvCxnSpPr>
            <a:cxnSpLocks/>
          </p:cNvCxnSpPr>
          <p:nvPr/>
        </p:nvCxnSpPr>
        <p:spPr>
          <a:xfrm>
            <a:off x="3026234" y="6444343"/>
            <a:ext cx="5837469" cy="0"/>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023A42DB-0EE0-3618-EA90-618830EA7752}"/>
              </a:ext>
            </a:extLst>
          </p:cNvPr>
          <p:cNvCxnSpPr>
            <a:cxnSpLocks/>
            <a:endCxn id="5" idx="1"/>
          </p:cNvCxnSpPr>
          <p:nvPr/>
        </p:nvCxnSpPr>
        <p:spPr>
          <a:xfrm flipV="1">
            <a:off x="8863705" y="4894216"/>
            <a:ext cx="0" cy="1544837"/>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54A04061-734D-8400-D0DB-04360289F9E6}"/>
              </a:ext>
            </a:extLst>
          </p:cNvPr>
          <p:cNvCxnSpPr>
            <a:cxnSpLocks/>
          </p:cNvCxnSpPr>
          <p:nvPr/>
        </p:nvCxnSpPr>
        <p:spPr>
          <a:xfrm>
            <a:off x="4889951" y="4485304"/>
            <a:ext cx="461306" cy="0"/>
          </a:xfrm>
          <a:prstGeom prst="line">
            <a:avLst/>
          </a:prstGeom>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a16="http://schemas.microsoft.com/office/drawing/2014/main" id="{4A12D716-C5DF-978B-D390-A8DB675A89A2}"/>
              </a:ext>
            </a:extLst>
          </p:cNvPr>
          <p:cNvSpPr txBox="1"/>
          <p:nvPr/>
        </p:nvSpPr>
        <p:spPr>
          <a:xfrm>
            <a:off x="4898428" y="4256182"/>
            <a:ext cx="444352" cy="307777"/>
          </a:xfrm>
          <a:prstGeom prst="rect">
            <a:avLst/>
          </a:prstGeom>
          <a:noFill/>
        </p:spPr>
        <p:txBody>
          <a:bodyPr wrap="none" rtlCol="0">
            <a:spAutoFit/>
          </a:bodyPr>
          <a:lstStyle/>
          <a:p>
            <a:r>
              <a:rPr lang="en-IL" sz="1400" dirty="0"/>
              <a:t>Clk</a:t>
            </a:r>
          </a:p>
        </p:txBody>
      </p:sp>
      <p:cxnSp>
        <p:nvCxnSpPr>
          <p:cNvPr id="72" name="Straight Connector 71">
            <a:extLst>
              <a:ext uri="{FF2B5EF4-FFF2-40B4-BE49-F238E27FC236}">
                <a16:creationId xmlns:a16="http://schemas.microsoft.com/office/drawing/2014/main" id="{F5B98E87-11D2-6067-3E4E-B42FD4D975E2}"/>
              </a:ext>
            </a:extLst>
          </p:cNvPr>
          <p:cNvCxnSpPr>
            <a:cxnSpLocks/>
          </p:cNvCxnSpPr>
          <p:nvPr/>
        </p:nvCxnSpPr>
        <p:spPr>
          <a:xfrm>
            <a:off x="4621972" y="2358507"/>
            <a:ext cx="720808" cy="0"/>
          </a:xfrm>
          <a:prstGeom prst="line">
            <a:avLst/>
          </a:prstGeom>
        </p:spPr>
        <p:style>
          <a:lnRef idx="3">
            <a:schemeClr val="dk1"/>
          </a:lnRef>
          <a:fillRef idx="0">
            <a:schemeClr val="dk1"/>
          </a:fillRef>
          <a:effectRef idx="2">
            <a:schemeClr val="dk1"/>
          </a:effectRef>
          <a:fontRef idx="minor">
            <a:schemeClr val="tx1"/>
          </a:fontRef>
        </p:style>
      </p:cxnSp>
      <p:cxnSp>
        <p:nvCxnSpPr>
          <p:cNvPr id="74" name="Straight Connector 73">
            <a:extLst>
              <a:ext uri="{FF2B5EF4-FFF2-40B4-BE49-F238E27FC236}">
                <a16:creationId xmlns:a16="http://schemas.microsoft.com/office/drawing/2014/main" id="{B0500441-8D19-BE9F-1074-D818D88AE21C}"/>
              </a:ext>
            </a:extLst>
          </p:cNvPr>
          <p:cNvCxnSpPr>
            <a:cxnSpLocks/>
          </p:cNvCxnSpPr>
          <p:nvPr/>
        </p:nvCxnSpPr>
        <p:spPr>
          <a:xfrm>
            <a:off x="4621972" y="2674037"/>
            <a:ext cx="729285" cy="0"/>
          </a:xfrm>
          <a:prstGeom prst="line">
            <a:avLst/>
          </a:prstGeom>
        </p:spPr>
        <p:style>
          <a:lnRef idx="3">
            <a:schemeClr val="dk1"/>
          </a:lnRef>
          <a:fillRef idx="0">
            <a:schemeClr val="dk1"/>
          </a:fillRef>
          <a:effectRef idx="2">
            <a:schemeClr val="dk1"/>
          </a:effectRef>
          <a:fontRef idx="minor">
            <a:schemeClr val="tx1"/>
          </a:fontRef>
        </p:style>
      </p:cxnSp>
      <p:sp>
        <p:nvSpPr>
          <p:cNvPr id="76" name="TextBox 75">
            <a:extLst>
              <a:ext uri="{FF2B5EF4-FFF2-40B4-BE49-F238E27FC236}">
                <a16:creationId xmlns:a16="http://schemas.microsoft.com/office/drawing/2014/main" id="{177D0AC0-5EBA-870F-D7EC-8B809EA4B79A}"/>
              </a:ext>
            </a:extLst>
          </p:cNvPr>
          <p:cNvSpPr txBox="1"/>
          <p:nvPr/>
        </p:nvSpPr>
        <p:spPr>
          <a:xfrm>
            <a:off x="3679376" y="3137522"/>
            <a:ext cx="875956" cy="276999"/>
          </a:xfrm>
          <a:prstGeom prst="rect">
            <a:avLst/>
          </a:prstGeom>
          <a:noFill/>
        </p:spPr>
        <p:txBody>
          <a:bodyPr wrap="square" rtlCol="0">
            <a:spAutoFit/>
          </a:bodyPr>
          <a:lstStyle/>
          <a:p>
            <a:r>
              <a:rPr lang="en-IL" sz="1200" dirty="0"/>
              <a:t>[2:0]Tsig</a:t>
            </a:r>
          </a:p>
        </p:txBody>
      </p:sp>
      <p:cxnSp>
        <p:nvCxnSpPr>
          <p:cNvPr id="77" name="Straight Connector 76">
            <a:extLst>
              <a:ext uri="{FF2B5EF4-FFF2-40B4-BE49-F238E27FC236}">
                <a16:creationId xmlns:a16="http://schemas.microsoft.com/office/drawing/2014/main" id="{CDE26420-7A07-CE88-0F09-3BC2D3329E8F}"/>
              </a:ext>
            </a:extLst>
          </p:cNvPr>
          <p:cNvCxnSpPr>
            <a:cxnSpLocks/>
          </p:cNvCxnSpPr>
          <p:nvPr/>
        </p:nvCxnSpPr>
        <p:spPr>
          <a:xfrm>
            <a:off x="9263756" y="3393615"/>
            <a:ext cx="1208308" cy="0"/>
          </a:xfrm>
          <a:prstGeom prst="line">
            <a:avLst/>
          </a:prstGeom>
        </p:spPr>
        <p:style>
          <a:lnRef idx="3">
            <a:schemeClr val="dk1"/>
          </a:lnRef>
          <a:fillRef idx="0">
            <a:schemeClr val="dk1"/>
          </a:fillRef>
          <a:effectRef idx="2">
            <a:schemeClr val="dk1"/>
          </a:effectRef>
          <a:fontRef idx="minor">
            <a:schemeClr val="tx1"/>
          </a:fontRef>
        </p:style>
      </p:cxnSp>
      <p:sp>
        <p:nvSpPr>
          <p:cNvPr id="79" name="TextBox 78">
            <a:extLst>
              <a:ext uri="{FF2B5EF4-FFF2-40B4-BE49-F238E27FC236}">
                <a16:creationId xmlns:a16="http://schemas.microsoft.com/office/drawing/2014/main" id="{A810F6F8-6E4F-946F-FB95-F8398D59791A}"/>
              </a:ext>
            </a:extLst>
          </p:cNvPr>
          <p:cNvSpPr txBox="1"/>
          <p:nvPr/>
        </p:nvSpPr>
        <p:spPr>
          <a:xfrm>
            <a:off x="9285349" y="3029646"/>
            <a:ext cx="1117614" cy="369332"/>
          </a:xfrm>
          <a:prstGeom prst="rect">
            <a:avLst/>
          </a:prstGeom>
          <a:noFill/>
        </p:spPr>
        <p:txBody>
          <a:bodyPr wrap="none" rtlCol="0">
            <a:spAutoFit/>
          </a:bodyPr>
          <a:lstStyle/>
          <a:p>
            <a:r>
              <a:rPr lang="en-IL" dirty="0"/>
              <a:t>[0:11]Cnt</a:t>
            </a:r>
          </a:p>
        </p:txBody>
      </p:sp>
      <p:sp>
        <p:nvSpPr>
          <p:cNvPr id="81" name="TextBox 80">
            <a:extLst>
              <a:ext uri="{FF2B5EF4-FFF2-40B4-BE49-F238E27FC236}">
                <a16:creationId xmlns:a16="http://schemas.microsoft.com/office/drawing/2014/main" id="{407DD186-46A1-C9A3-F456-2B0544FDBFF1}"/>
              </a:ext>
            </a:extLst>
          </p:cNvPr>
          <p:cNvSpPr txBox="1"/>
          <p:nvPr/>
        </p:nvSpPr>
        <p:spPr>
          <a:xfrm>
            <a:off x="4621972" y="2426536"/>
            <a:ext cx="444352" cy="307777"/>
          </a:xfrm>
          <a:prstGeom prst="rect">
            <a:avLst/>
          </a:prstGeom>
          <a:noFill/>
        </p:spPr>
        <p:txBody>
          <a:bodyPr wrap="none" rtlCol="0">
            <a:spAutoFit/>
          </a:bodyPr>
          <a:lstStyle/>
          <a:p>
            <a:r>
              <a:rPr lang="en-IL" sz="1400" dirty="0"/>
              <a:t>Clk</a:t>
            </a:r>
          </a:p>
        </p:txBody>
      </p:sp>
      <p:sp>
        <p:nvSpPr>
          <p:cNvPr id="82" name="TextBox 81">
            <a:extLst>
              <a:ext uri="{FF2B5EF4-FFF2-40B4-BE49-F238E27FC236}">
                <a16:creationId xmlns:a16="http://schemas.microsoft.com/office/drawing/2014/main" id="{E9A4C992-3E92-41F8-8BF2-655288AC9F50}"/>
              </a:ext>
            </a:extLst>
          </p:cNvPr>
          <p:cNvSpPr txBox="1"/>
          <p:nvPr/>
        </p:nvSpPr>
        <p:spPr>
          <a:xfrm>
            <a:off x="4464838" y="2058206"/>
            <a:ext cx="875956" cy="307777"/>
          </a:xfrm>
          <a:prstGeom prst="rect">
            <a:avLst/>
          </a:prstGeom>
          <a:noFill/>
        </p:spPr>
        <p:txBody>
          <a:bodyPr wrap="square" rtlCol="0">
            <a:spAutoFit/>
          </a:bodyPr>
          <a:lstStyle/>
          <a:p>
            <a:r>
              <a:rPr lang="en-IL" sz="1400" dirty="0"/>
              <a:t>[11:0]val</a:t>
            </a:r>
          </a:p>
        </p:txBody>
      </p:sp>
      <p:sp>
        <p:nvSpPr>
          <p:cNvPr id="83" name="TextBox 82">
            <a:extLst>
              <a:ext uri="{FF2B5EF4-FFF2-40B4-BE49-F238E27FC236}">
                <a16:creationId xmlns:a16="http://schemas.microsoft.com/office/drawing/2014/main" id="{FF0DE268-B34B-C112-2C1E-4437F6665207}"/>
              </a:ext>
            </a:extLst>
          </p:cNvPr>
          <p:cNvSpPr txBox="1"/>
          <p:nvPr/>
        </p:nvSpPr>
        <p:spPr>
          <a:xfrm>
            <a:off x="3078675" y="6042608"/>
            <a:ext cx="1314784" cy="369332"/>
          </a:xfrm>
          <a:prstGeom prst="rect">
            <a:avLst/>
          </a:prstGeom>
          <a:noFill/>
        </p:spPr>
        <p:txBody>
          <a:bodyPr wrap="none" rtlCol="0">
            <a:spAutoFit/>
          </a:bodyPr>
          <a:lstStyle/>
          <a:p>
            <a:r>
              <a:rPr lang="en-IL" dirty="0"/>
              <a:t>[1:0]OutSel</a:t>
            </a:r>
          </a:p>
        </p:txBody>
      </p:sp>
      <p:cxnSp>
        <p:nvCxnSpPr>
          <p:cNvPr id="87" name="Straight Connector 86">
            <a:extLst>
              <a:ext uri="{FF2B5EF4-FFF2-40B4-BE49-F238E27FC236}">
                <a16:creationId xmlns:a16="http://schemas.microsoft.com/office/drawing/2014/main" id="{7B44D3AB-EFE3-9BFE-9A8A-C2D7A7C074A3}"/>
              </a:ext>
            </a:extLst>
          </p:cNvPr>
          <p:cNvCxnSpPr>
            <a:cxnSpLocks/>
          </p:cNvCxnSpPr>
          <p:nvPr/>
        </p:nvCxnSpPr>
        <p:spPr>
          <a:xfrm>
            <a:off x="4354292" y="5393864"/>
            <a:ext cx="988488" cy="0"/>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a:extLst>
              <a:ext uri="{FF2B5EF4-FFF2-40B4-BE49-F238E27FC236}">
                <a16:creationId xmlns:a16="http://schemas.microsoft.com/office/drawing/2014/main" id="{BA3C6CDE-CA84-7F97-B246-596F5229C63F}"/>
              </a:ext>
            </a:extLst>
          </p:cNvPr>
          <p:cNvCxnSpPr>
            <a:cxnSpLocks/>
          </p:cNvCxnSpPr>
          <p:nvPr/>
        </p:nvCxnSpPr>
        <p:spPr>
          <a:xfrm>
            <a:off x="4368197" y="5702368"/>
            <a:ext cx="988488" cy="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A5B23464-321D-6B13-B8B5-BDCA3548F8CF}"/>
              </a:ext>
            </a:extLst>
          </p:cNvPr>
          <p:cNvCxnSpPr>
            <a:cxnSpLocks/>
          </p:cNvCxnSpPr>
          <p:nvPr/>
        </p:nvCxnSpPr>
        <p:spPr>
          <a:xfrm>
            <a:off x="4362769" y="5994180"/>
            <a:ext cx="988488" cy="0"/>
          </a:xfrm>
          <a:prstGeom prst="line">
            <a:avLst/>
          </a:prstGeom>
        </p:spPr>
        <p:style>
          <a:lnRef idx="3">
            <a:schemeClr val="dk1"/>
          </a:lnRef>
          <a:fillRef idx="0">
            <a:schemeClr val="dk1"/>
          </a:fillRef>
          <a:effectRef idx="2">
            <a:schemeClr val="dk1"/>
          </a:effectRef>
          <a:fontRef idx="minor">
            <a:schemeClr val="tx1"/>
          </a:fontRef>
        </p:style>
      </p:cxnSp>
      <p:sp>
        <p:nvSpPr>
          <p:cNvPr id="90" name="TextBox 89">
            <a:extLst>
              <a:ext uri="{FF2B5EF4-FFF2-40B4-BE49-F238E27FC236}">
                <a16:creationId xmlns:a16="http://schemas.microsoft.com/office/drawing/2014/main" id="{EE7F7CE0-E751-CEB1-7402-170C348AE5F3}"/>
              </a:ext>
            </a:extLst>
          </p:cNvPr>
          <p:cNvSpPr txBox="1"/>
          <p:nvPr/>
        </p:nvSpPr>
        <p:spPr>
          <a:xfrm>
            <a:off x="4692093" y="5702368"/>
            <a:ext cx="478016" cy="369332"/>
          </a:xfrm>
          <a:prstGeom prst="rect">
            <a:avLst/>
          </a:prstGeom>
          <a:noFill/>
        </p:spPr>
        <p:txBody>
          <a:bodyPr wrap="none" rtlCol="0">
            <a:spAutoFit/>
          </a:bodyPr>
          <a:lstStyle/>
          <a:p>
            <a:r>
              <a:rPr lang="en-IL" dirty="0"/>
              <a:t>clk</a:t>
            </a:r>
          </a:p>
        </p:txBody>
      </p:sp>
      <p:sp>
        <p:nvSpPr>
          <p:cNvPr id="91" name="TextBox 90">
            <a:extLst>
              <a:ext uri="{FF2B5EF4-FFF2-40B4-BE49-F238E27FC236}">
                <a16:creationId xmlns:a16="http://schemas.microsoft.com/office/drawing/2014/main" id="{65E0EF1E-7125-73D5-2C28-C73557854413}"/>
              </a:ext>
            </a:extLst>
          </p:cNvPr>
          <p:cNvSpPr txBox="1"/>
          <p:nvPr/>
        </p:nvSpPr>
        <p:spPr>
          <a:xfrm>
            <a:off x="4517562" y="5075011"/>
            <a:ext cx="734496" cy="369332"/>
          </a:xfrm>
          <a:prstGeom prst="rect">
            <a:avLst/>
          </a:prstGeom>
          <a:noFill/>
        </p:spPr>
        <p:txBody>
          <a:bodyPr wrap="none" rtlCol="0">
            <a:spAutoFit/>
          </a:bodyPr>
          <a:lstStyle/>
          <a:p>
            <a:r>
              <a:rPr lang="en-IL" dirty="0"/>
              <a:t>[1:0]x</a:t>
            </a:r>
          </a:p>
        </p:txBody>
      </p:sp>
      <p:sp>
        <p:nvSpPr>
          <p:cNvPr id="93" name="TextBox 92">
            <a:extLst>
              <a:ext uri="{FF2B5EF4-FFF2-40B4-BE49-F238E27FC236}">
                <a16:creationId xmlns:a16="http://schemas.microsoft.com/office/drawing/2014/main" id="{6A868C61-925F-65EA-BF13-B0614F32A8FD}"/>
              </a:ext>
            </a:extLst>
          </p:cNvPr>
          <p:cNvSpPr txBox="1"/>
          <p:nvPr/>
        </p:nvSpPr>
        <p:spPr>
          <a:xfrm>
            <a:off x="4530371" y="5379250"/>
            <a:ext cx="736099" cy="369332"/>
          </a:xfrm>
          <a:prstGeom prst="rect">
            <a:avLst/>
          </a:prstGeom>
          <a:noFill/>
        </p:spPr>
        <p:txBody>
          <a:bodyPr wrap="none" rtlCol="0">
            <a:spAutoFit/>
          </a:bodyPr>
          <a:lstStyle/>
          <a:p>
            <a:r>
              <a:rPr lang="en-IL" dirty="0"/>
              <a:t>[1:0]y</a:t>
            </a:r>
          </a:p>
        </p:txBody>
      </p:sp>
      <p:cxnSp>
        <p:nvCxnSpPr>
          <p:cNvPr id="94" name="Straight Connector 93">
            <a:extLst>
              <a:ext uri="{FF2B5EF4-FFF2-40B4-BE49-F238E27FC236}">
                <a16:creationId xmlns:a16="http://schemas.microsoft.com/office/drawing/2014/main" id="{324D6BAB-8C01-446A-ACA7-342948C77DCC}"/>
              </a:ext>
            </a:extLst>
          </p:cNvPr>
          <p:cNvCxnSpPr>
            <a:cxnSpLocks/>
          </p:cNvCxnSpPr>
          <p:nvPr/>
        </p:nvCxnSpPr>
        <p:spPr>
          <a:xfrm flipV="1">
            <a:off x="1197435" y="3163134"/>
            <a:ext cx="1153885" cy="7859"/>
          </a:xfrm>
          <a:prstGeom prst="line">
            <a:avLst/>
          </a:prstGeom>
        </p:spPr>
        <p:style>
          <a:lnRef idx="3">
            <a:schemeClr val="dk1"/>
          </a:lnRef>
          <a:fillRef idx="0">
            <a:schemeClr val="dk1"/>
          </a:fillRef>
          <a:effectRef idx="2">
            <a:schemeClr val="dk1"/>
          </a:effectRef>
          <a:fontRef idx="minor">
            <a:schemeClr val="tx1"/>
          </a:fontRef>
        </p:style>
      </p:cxnSp>
      <p:sp>
        <p:nvSpPr>
          <p:cNvPr id="95" name="TextBox 94">
            <a:extLst>
              <a:ext uri="{FF2B5EF4-FFF2-40B4-BE49-F238E27FC236}">
                <a16:creationId xmlns:a16="http://schemas.microsoft.com/office/drawing/2014/main" id="{17E9F5DB-E619-E3BB-D755-782C809513AF}"/>
              </a:ext>
            </a:extLst>
          </p:cNvPr>
          <p:cNvSpPr txBox="1"/>
          <p:nvPr/>
        </p:nvSpPr>
        <p:spPr>
          <a:xfrm>
            <a:off x="1463212" y="2816878"/>
            <a:ext cx="478016" cy="369332"/>
          </a:xfrm>
          <a:prstGeom prst="rect">
            <a:avLst/>
          </a:prstGeom>
          <a:noFill/>
        </p:spPr>
        <p:txBody>
          <a:bodyPr wrap="none" rtlCol="0">
            <a:spAutoFit/>
          </a:bodyPr>
          <a:lstStyle/>
          <a:p>
            <a:r>
              <a:rPr lang="en-IL" dirty="0"/>
              <a:t>clk</a:t>
            </a:r>
          </a:p>
        </p:txBody>
      </p:sp>
      <p:cxnSp>
        <p:nvCxnSpPr>
          <p:cNvPr id="97" name="Straight Connector 96">
            <a:extLst>
              <a:ext uri="{FF2B5EF4-FFF2-40B4-BE49-F238E27FC236}">
                <a16:creationId xmlns:a16="http://schemas.microsoft.com/office/drawing/2014/main" id="{132349F2-463D-EA83-FA19-34D96E486947}"/>
              </a:ext>
            </a:extLst>
          </p:cNvPr>
          <p:cNvCxnSpPr>
            <a:cxnSpLocks/>
          </p:cNvCxnSpPr>
          <p:nvPr/>
        </p:nvCxnSpPr>
        <p:spPr>
          <a:xfrm>
            <a:off x="1197435" y="3447992"/>
            <a:ext cx="1153884" cy="0"/>
          </a:xfrm>
          <a:prstGeom prst="line">
            <a:avLst/>
          </a:prstGeom>
        </p:spPr>
        <p:style>
          <a:lnRef idx="3">
            <a:schemeClr val="dk1"/>
          </a:lnRef>
          <a:fillRef idx="0">
            <a:schemeClr val="dk1"/>
          </a:fillRef>
          <a:effectRef idx="2">
            <a:schemeClr val="dk1"/>
          </a:effectRef>
          <a:fontRef idx="minor">
            <a:schemeClr val="tx1"/>
          </a:fontRef>
        </p:style>
      </p:cxnSp>
      <p:cxnSp>
        <p:nvCxnSpPr>
          <p:cNvPr id="98" name="Straight Connector 97">
            <a:extLst>
              <a:ext uri="{FF2B5EF4-FFF2-40B4-BE49-F238E27FC236}">
                <a16:creationId xmlns:a16="http://schemas.microsoft.com/office/drawing/2014/main" id="{7F403EB7-3EAA-C2BD-87E0-FF51F0E80B0E}"/>
              </a:ext>
            </a:extLst>
          </p:cNvPr>
          <p:cNvCxnSpPr>
            <a:cxnSpLocks/>
          </p:cNvCxnSpPr>
          <p:nvPr/>
        </p:nvCxnSpPr>
        <p:spPr>
          <a:xfrm>
            <a:off x="1197435" y="3740077"/>
            <a:ext cx="1153884" cy="0"/>
          </a:xfrm>
          <a:prstGeom prst="line">
            <a:avLst/>
          </a:prstGeom>
        </p:spPr>
        <p:style>
          <a:lnRef idx="3">
            <a:schemeClr val="dk1"/>
          </a:lnRef>
          <a:fillRef idx="0">
            <a:schemeClr val="dk1"/>
          </a:fillRef>
          <a:effectRef idx="2">
            <a:schemeClr val="dk1"/>
          </a:effectRef>
          <a:fontRef idx="minor">
            <a:schemeClr val="tx1"/>
          </a:fontRef>
        </p:style>
      </p:cxnSp>
      <p:sp>
        <p:nvSpPr>
          <p:cNvPr id="99" name="TextBox 98">
            <a:extLst>
              <a:ext uri="{FF2B5EF4-FFF2-40B4-BE49-F238E27FC236}">
                <a16:creationId xmlns:a16="http://schemas.microsoft.com/office/drawing/2014/main" id="{4EB66C55-23D4-B5C3-D541-702C67FFC186}"/>
              </a:ext>
            </a:extLst>
          </p:cNvPr>
          <p:cNvSpPr txBox="1"/>
          <p:nvPr/>
        </p:nvSpPr>
        <p:spPr>
          <a:xfrm>
            <a:off x="1503185" y="3135685"/>
            <a:ext cx="445571" cy="369332"/>
          </a:xfrm>
          <a:prstGeom prst="rect">
            <a:avLst/>
          </a:prstGeom>
          <a:noFill/>
        </p:spPr>
        <p:txBody>
          <a:bodyPr wrap="none" rtlCol="0">
            <a:spAutoFit/>
          </a:bodyPr>
          <a:lstStyle/>
          <a:p>
            <a:r>
              <a:rPr lang="en-IL" dirty="0"/>
              <a:t>rst</a:t>
            </a:r>
          </a:p>
        </p:txBody>
      </p:sp>
      <p:sp>
        <p:nvSpPr>
          <p:cNvPr id="100" name="TextBox 99">
            <a:extLst>
              <a:ext uri="{FF2B5EF4-FFF2-40B4-BE49-F238E27FC236}">
                <a16:creationId xmlns:a16="http://schemas.microsoft.com/office/drawing/2014/main" id="{7BB61B9E-9B5C-DF98-C562-B101AFC6F59B}"/>
              </a:ext>
            </a:extLst>
          </p:cNvPr>
          <p:cNvSpPr txBox="1"/>
          <p:nvPr/>
        </p:nvSpPr>
        <p:spPr>
          <a:xfrm>
            <a:off x="1050672" y="3420227"/>
            <a:ext cx="1192955" cy="369332"/>
          </a:xfrm>
          <a:prstGeom prst="rect">
            <a:avLst/>
          </a:prstGeom>
          <a:noFill/>
        </p:spPr>
        <p:txBody>
          <a:bodyPr wrap="none" rtlCol="0">
            <a:spAutoFit/>
          </a:bodyPr>
          <a:lstStyle/>
          <a:p>
            <a:r>
              <a:rPr lang="en-IL" dirty="0"/>
              <a:t>[2:0]Mode</a:t>
            </a:r>
          </a:p>
        </p:txBody>
      </p:sp>
      <p:cxnSp>
        <p:nvCxnSpPr>
          <p:cNvPr id="109" name="Straight Connector 108">
            <a:extLst>
              <a:ext uri="{FF2B5EF4-FFF2-40B4-BE49-F238E27FC236}">
                <a16:creationId xmlns:a16="http://schemas.microsoft.com/office/drawing/2014/main" id="{FE86FB3B-C7E6-A841-DA1E-602A01E71EDF}"/>
              </a:ext>
            </a:extLst>
          </p:cNvPr>
          <p:cNvCxnSpPr>
            <a:cxnSpLocks/>
          </p:cNvCxnSpPr>
          <p:nvPr/>
        </p:nvCxnSpPr>
        <p:spPr>
          <a:xfrm flipV="1">
            <a:off x="1163937" y="2546040"/>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0" name="Straight Connector 109">
            <a:extLst>
              <a:ext uri="{FF2B5EF4-FFF2-40B4-BE49-F238E27FC236}">
                <a16:creationId xmlns:a16="http://schemas.microsoft.com/office/drawing/2014/main" id="{84BB6BD1-A7D9-55C4-858C-E2572BD94585}"/>
              </a:ext>
            </a:extLst>
          </p:cNvPr>
          <p:cNvCxnSpPr>
            <a:cxnSpLocks/>
          </p:cNvCxnSpPr>
          <p:nvPr/>
        </p:nvCxnSpPr>
        <p:spPr>
          <a:xfrm flipV="1">
            <a:off x="1195095" y="2839782"/>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6CF07501-C459-733B-A8DE-CBD1742E6B30}"/>
              </a:ext>
            </a:extLst>
          </p:cNvPr>
          <p:cNvCxnSpPr>
            <a:cxnSpLocks/>
          </p:cNvCxnSpPr>
          <p:nvPr/>
        </p:nvCxnSpPr>
        <p:spPr>
          <a:xfrm flipV="1">
            <a:off x="4166946" y="1039966"/>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a:extLst>
              <a:ext uri="{FF2B5EF4-FFF2-40B4-BE49-F238E27FC236}">
                <a16:creationId xmlns:a16="http://schemas.microsoft.com/office/drawing/2014/main" id="{DEB918B6-5B0E-8CCC-E3BA-BC85D9886852}"/>
              </a:ext>
            </a:extLst>
          </p:cNvPr>
          <p:cNvCxnSpPr>
            <a:cxnSpLocks/>
          </p:cNvCxnSpPr>
          <p:nvPr/>
        </p:nvCxnSpPr>
        <p:spPr>
          <a:xfrm flipV="1">
            <a:off x="4166946" y="1366841"/>
            <a:ext cx="1153885" cy="7859"/>
          </a:xfrm>
          <a:prstGeom prst="line">
            <a:avLst/>
          </a:prstGeom>
        </p:spPr>
        <p:style>
          <a:lnRef idx="3">
            <a:schemeClr val="dk1"/>
          </a:lnRef>
          <a:fillRef idx="0">
            <a:schemeClr val="dk1"/>
          </a:fillRef>
          <a:effectRef idx="2">
            <a:schemeClr val="dk1"/>
          </a:effectRef>
          <a:fontRef idx="minor">
            <a:schemeClr val="tx1"/>
          </a:fontRef>
        </p:style>
      </p:cxnSp>
      <p:cxnSp>
        <p:nvCxnSpPr>
          <p:cNvPr id="114" name="Straight Connector 113">
            <a:extLst>
              <a:ext uri="{FF2B5EF4-FFF2-40B4-BE49-F238E27FC236}">
                <a16:creationId xmlns:a16="http://schemas.microsoft.com/office/drawing/2014/main" id="{252D75D5-05F4-0ECD-9F2F-7F5CE590ED42}"/>
              </a:ext>
            </a:extLst>
          </p:cNvPr>
          <p:cNvCxnSpPr>
            <a:cxnSpLocks/>
          </p:cNvCxnSpPr>
          <p:nvPr/>
        </p:nvCxnSpPr>
        <p:spPr>
          <a:xfrm>
            <a:off x="4857013" y="4234407"/>
            <a:ext cx="485767" cy="0"/>
          </a:xfrm>
          <a:prstGeom prst="line">
            <a:avLst/>
          </a:prstGeom>
        </p:spPr>
        <p:style>
          <a:lnRef idx="3">
            <a:schemeClr val="dk1"/>
          </a:lnRef>
          <a:fillRef idx="0">
            <a:schemeClr val="dk1"/>
          </a:fillRef>
          <a:effectRef idx="2">
            <a:schemeClr val="dk1"/>
          </a:effectRef>
          <a:fontRef idx="minor">
            <a:schemeClr val="tx1"/>
          </a:fontRef>
        </p:style>
      </p:cxnSp>
      <p:sp>
        <p:nvSpPr>
          <p:cNvPr id="116" name="TextBox 115">
            <a:extLst>
              <a:ext uri="{FF2B5EF4-FFF2-40B4-BE49-F238E27FC236}">
                <a16:creationId xmlns:a16="http://schemas.microsoft.com/office/drawing/2014/main" id="{63FD7795-A703-3F52-20D9-1F7A0FA22A3F}"/>
              </a:ext>
            </a:extLst>
          </p:cNvPr>
          <p:cNvSpPr txBox="1"/>
          <p:nvPr/>
        </p:nvSpPr>
        <p:spPr>
          <a:xfrm>
            <a:off x="4887533" y="3985377"/>
            <a:ext cx="436914" cy="307777"/>
          </a:xfrm>
          <a:prstGeom prst="rect">
            <a:avLst/>
          </a:prstGeom>
          <a:noFill/>
        </p:spPr>
        <p:txBody>
          <a:bodyPr wrap="none" rtlCol="0">
            <a:spAutoFit/>
          </a:bodyPr>
          <a:lstStyle/>
          <a:p>
            <a:r>
              <a:rPr lang="en-IL" sz="1400" dirty="0"/>
              <a:t>Rst</a:t>
            </a:r>
          </a:p>
        </p:txBody>
      </p:sp>
      <p:sp>
        <p:nvSpPr>
          <p:cNvPr id="117" name="TextBox 116">
            <a:extLst>
              <a:ext uri="{FF2B5EF4-FFF2-40B4-BE49-F238E27FC236}">
                <a16:creationId xmlns:a16="http://schemas.microsoft.com/office/drawing/2014/main" id="{321A13BF-8A73-495A-CDD6-CD4DB55F7FE0}"/>
              </a:ext>
            </a:extLst>
          </p:cNvPr>
          <p:cNvSpPr txBox="1"/>
          <p:nvPr/>
        </p:nvSpPr>
        <p:spPr>
          <a:xfrm>
            <a:off x="4667066" y="2687010"/>
            <a:ext cx="444352" cy="307777"/>
          </a:xfrm>
          <a:prstGeom prst="rect">
            <a:avLst/>
          </a:prstGeom>
          <a:noFill/>
        </p:spPr>
        <p:txBody>
          <a:bodyPr wrap="square" rtlCol="0">
            <a:spAutoFit/>
          </a:bodyPr>
          <a:lstStyle/>
          <a:p>
            <a:r>
              <a:rPr lang="en-IL" sz="1400" dirty="0"/>
              <a:t>Rst</a:t>
            </a:r>
          </a:p>
        </p:txBody>
      </p:sp>
      <p:sp>
        <p:nvSpPr>
          <p:cNvPr id="119" name="TextBox 118">
            <a:extLst>
              <a:ext uri="{FF2B5EF4-FFF2-40B4-BE49-F238E27FC236}">
                <a16:creationId xmlns:a16="http://schemas.microsoft.com/office/drawing/2014/main" id="{F9F6F364-2F28-3DC8-0812-DE0288F4DB20}"/>
              </a:ext>
            </a:extLst>
          </p:cNvPr>
          <p:cNvSpPr txBox="1"/>
          <p:nvPr/>
        </p:nvSpPr>
        <p:spPr>
          <a:xfrm>
            <a:off x="4478593" y="1075490"/>
            <a:ext cx="444352" cy="307777"/>
          </a:xfrm>
          <a:prstGeom prst="rect">
            <a:avLst/>
          </a:prstGeom>
          <a:noFill/>
        </p:spPr>
        <p:txBody>
          <a:bodyPr wrap="none" rtlCol="0">
            <a:spAutoFit/>
          </a:bodyPr>
          <a:lstStyle/>
          <a:p>
            <a:r>
              <a:rPr lang="en-IL" sz="1400" dirty="0"/>
              <a:t>Clk</a:t>
            </a:r>
          </a:p>
        </p:txBody>
      </p:sp>
      <p:sp>
        <p:nvSpPr>
          <p:cNvPr id="120" name="TextBox 119">
            <a:extLst>
              <a:ext uri="{FF2B5EF4-FFF2-40B4-BE49-F238E27FC236}">
                <a16:creationId xmlns:a16="http://schemas.microsoft.com/office/drawing/2014/main" id="{9BED5F6E-0AFA-95A3-C8F3-3F4D4FB4D403}"/>
              </a:ext>
            </a:extLst>
          </p:cNvPr>
          <p:cNvSpPr txBox="1"/>
          <p:nvPr/>
        </p:nvSpPr>
        <p:spPr>
          <a:xfrm>
            <a:off x="4507917" y="736118"/>
            <a:ext cx="444352" cy="307777"/>
          </a:xfrm>
          <a:prstGeom prst="rect">
            <a:avLst/>
          </a:prstGeom>
          <a:noFill/>
        </p:spPr>
        <p:txBody>
          <a:bodyPr wrap="square" rtlCol="0">
            <a:spAutoFit/>
          </a:bodyPr>
          <a:lstStyle/>
          <a:p>
            <a:r>
              <a:rPr lang="en-IL" sz="1400" dirty="0"/>
              <a:t>Rst</a:t>
            </a:r>
          </a:p>
        </p:txBody>
      </p:sp>
      <p:cxnSp>
        <p:nvCxnSpPr>
          <p:cNvPr id="123" name="Straight Connector 122">
            <a:extLst>
              <a:ext uri="{FF2B5EF4-FFF2-40B4-BE49-F238E27FC236}">
                <a16:creationId xmlns:a16="http://schemas.microsoft.com/office/drawing/2014/main" id="{BD2DB3B8-38C0-20BD-3DAB-2ACFBB8BEA8E}"/>
              </a:ext>
            </a:extLst>
          </p:cNvPr>
          <p:cNvCxnSpPr>
            <a:cxnSpLocks/>
          </p:cNvCxnSpPr>
          <p:nvPr/>
        </p:nvCxnSpPr>
        <p:spPr>
          <a:xfrm flipH="1" flipV="1">
            <a:off x="4431304" y="1597477"/>
            <a:ext cx="14593" cy="1822750"/>
          </a:xfrm>
          <a:prstGeom prst="line">
            <a:avLst/>
          </a:prstGeom>
        </p:spPr>
        <p:style>
          <a:lnRef idx="3">
            <a:schemeClr val="dk1"/>
          </a:lnRef>
          <a:fillRef idx="0">
            <a:schemeClr val="dk1"/>
          </a:fillRef>
          <a:effectRef idx="2">
            <a:schemeClr val="dk1"/>
          </a:effectRef>
          <a:fontRef idx="minor">
            <a:schemeClr val="tx1"/>
          </a:fontRef>
        </p:style>
      </p:cxnSp>
      <p:cxnSp>
        <p:nvCxnSpPr>
          <p:cNvPr id="126" name="Straight Connector 125">
            <a:extLst>
              <a:ext uri="{FF2B5EF4-FFF2-40B4-BE49-F238E27FC236}">
                <a16:creationId xmlns:a16="http://schemas.microsoft.com/office/drawing/2014/main" id="{6F33575D-1F9E-F6BF-8D59-69ADA30B8453}"/>
              </a:ext>
            </a:extLst>
          </p:cNvPr>
          <p:cNvCxnSpPr>
            <a:cxnSpLocks/>
          </p:cNvCxnSpPr>
          <p:nvPr/>
        </p:nvCxnSpPr>
        <p:spPr>
          <a:xfrm>
            <a:off x="4432723" y="3135685"/>
            <a:ext cx="888108" cy="0"/>
          </a:xfrm>
          <a:prstGeom prst="line">
            <a:avLst/>
          </a:prstGeom>
        </p:spPr>
        <p:style>
          <a:lnRef idx="3">
            <a:schemeClr val="dk1"/>
          </a:lnRef>
          <a:fillRef idx="0">
            <a:schemeClr val="dk1"/>
          </a:fillRef>
          <a:effectRef idx="2">
            <a:schemeClr val="dk1"/>
          </a:effectRef>
          <a:fontRef idx="minor">
            <a:schemeClr val="tx1"/>
          </a:fontRef>
        </p:style>
      </p:cxnSp>
      <p:sp>
        <p:nvSpPr>
          <p:cNvPr id="132" name="TextBox 131">
            <a:extLst>
              <a:ext uri="{FF2B5EF4-FFF2-40B4-BE49-F238E27FC236}">
                <a16:creationId xmlns:a16="http://schemas.microsoft.com/office/drawing/2014/main" id="{F8631C91-90AD-2990-DCF2-AC8FA4441171}"/>
              </a:ext>
            </a:extLst>
          </p:cNvPr>
          <p:cNvSpPr txBox="1"/>
          <p:nvPr/>
        </p:nvSpPr>
        <p:spPr>
          <a:xfrm>
            <a:off x="1371485" y="2566197"/>
            <a:ext cx="724883" cy="307777"/>
          </a:xfrm>
          <a:prstGeom prst="rect">
            <a:avLst/>
          </a:prstGeom>
          <a:noFill/>
        </p:spPr>
        <p:txBody>
          <a:bodyPr wrap="square" rtlCol="0">
            <a:spAutoFit/>
          </a:bodyPr>
          <a:lstStyle/>
          <a:p>
            <a:r>
              <a:rPr lang="en-US" sz="1400" dirty="0"/>
              <a:t>f</a:t>
            </a:r>
            <a:r>
              <a:rPr lang="en-IL" sz="1400" dirty="0"/>
              <a:t>_Sync</a:t>
            </a:r>
          </a:p>
        </p:txBody>
      </p:sp>
      <p:sp>
        <p:nvSpPr>
          <p:cNvPr id="133" name="TextBox 132">
            <a:extLst>
              <a:ext uri="{FF2B5EF4-FFF2-40B4-BE49-F238E27FC236}">
                <a16:creationId xmlns:a16="http://schemas.microsoft.com/office/drawing/2014/main" id="{66973218-9E78-4DA8-8E58-CA2C18992909}"/>
              </a:ext>
            </a:extLst>
          </p:cNvPr>
          <p:cNvSpPr txBox="1"/>
          <p:nvPr/>
        </p:nvSpPr>
        <p:spPr>
          <a:xfrm>
            <a:off x="1425366" y="2239921"/>
            <a:ext cx="648677" cy="307777"/>
          </a:xfrm>
          <a:prstGeom prst="rect">
            <a:avLst/>
          </a:prstGeom>
          <a:noFill/>
        </p:spPr>
        <p:txBody>
          <a:bodyPr wrap="square" rtlCol="0">
            <a:spAutoFit/>
          </a:bodyPr>
          <a:lstStyle/>
          <a:p>
            <a:r>
              <a:rPr lang="en-IL" sz="1400" dirty="0"/>
              <a:t>Sync</a:t>
            </a:r>
          </a:p>
        </p:txBody>
      </p:sp>
      <p:cxnSp>
        <p:nvCxnSpPr>
          <p:cNvPr id="144" name="Straight Connector 143">
            <a:extLst>
              <a:ext uri="{FF2B5EF4-FFF2-40B4-BE49-F238E27FC236}">
                <a16:creationId xmlns:a16="http://schemas.microsoft.com/office/drawing/2014/main" id="{184167D4-D539-2427-E6FB-B58B362BD3B4}"/>
              </a:ext>
            </a:extLst>
          </p:cNvPr>
          <p:cNvCxnSpPr>
            <a:cxnSpLocks/>
          </p:cNvCxnSpPr>
          <p:nvPr/>
        </p:nvCxnSpPr>
        <p:spPr>
          <a:xfrm>
            <a:off x="4432723" y="1597477"/>
            <a:ext cx="88810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985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7800-3ABE-EAEE-D865-61EE34176A89}"/>
              </a:ext>
            </a:extLst>
          </p:cNvPr>
          <p:cNvSpPr>
            <a:spLocks noGrp="1"/>
          </p:cNvSpPr>
          <p:nvPr>
            <p:ph type="title"/>
          </p:nvPr>
        </p:nvSpPr>
        <p:spPr/>
        <p:txBody>
          <a:bodyPr/>
          <a:lstStyle/>
          <a:p>
            <a:pPr algn="ctr"/>
            <a:r>
              <a:rPr lang="en-US" b="0" i="0" dirty="0">
                <a:solidFill>
                  <a:srgbClr val="242424"/>
                </a:solidFill>
                <a:effectLst/>
                <a:highlight>
                  <a:srgbClr val="FFFFFF"/>
                </a:highlight>
                <a:latin typeface="Calibri" panose="020F0502020204030204" pitchFamily="34" charset="0"/>
              </a:rPr>
              <a:t> Alternative solutions 2</a:t>
            </a:r>
            <a:endParaRPr lang="en-IL" dirty="0"/>
          </a:p>
        </p:txBody>
      </p:sp>
      <p:sp>
        <p:nvSpPr>
          <p:cNvPr id="3" name="Content Placeholder 2">
            <a:extLst>
              <a:ext uri="{FF2B5EF4-FFF2-40B4-BE49-F238E27FC236}">
                <a16:creationId xmlns:a16="http://schemas.microsoft.com/office/drawing/2014/main" id="{24C71D25-429B-4304-E8C1-FC2412A1239C}"/>
              </a:ext>
            </a:extLst>
          </p:cNvPr>
          <p:cNvSpPr>
            <a:spLocks noGrp="1"/>
          </p:cNvSpPr>
          <p:nvPr>
            <p:ph idx="1"/>
          </p:nvPr>
        </p:nvSpPr>
        <p:spPr>
          <a:xfrm>
            <a:off x="838200" y="1690688"/>
            <a:ext cx="10515600" cy="4749346"/>
          </a:xfrm>
        </p:spPr>
        <p:txBody>
          <a:bodyPr>
            <a:noAutofit/>
          </a:bodyPr>
          <a:lstStyle/>
          <a:p>
            <a:pPr marL="0" indent="0">
              <a:buNone/>
            </a:pPr>
            <a:r>
              <a:rPr lang="en-US" dirty="0">
                <a:latin typeface="Times New Roman" panose="02020603050405020304" pitchFamily="18" charset="0"/>
                <a:cs typeface="Times New Roman" panose="02020603050405020304" pitchFamily="18" charset="0"/>
              </a:rPr>
              <a:t>The second alternative involved developing global counters: one to track when a count ends, another to signal the end of a frame, and a third to manage the output. </a:t>
            </a:r>
          </a:p>
          <a:p>
            <a:pPr marL="0" indent="0">
              <a:buNone/>
            </a:pPr>
            <a:r>
              <a:rPr lang="en-US" dirty="0">
                <a:latin typeface="Times New Roman" panose="02020603050405020304" pitchFamily="18" charset="0"/>
                <a:cs typeface="Times New Roman" panose="02020603050405020304" pitchFamily="18" charset="0"/>
              </a:rPr>
              <a:t>We also created a module called </a:t>
            </a:r>
            <a:r>
              <a:rPr lang="en-US" dirty="0" err="1">
                <a:latin typeface="Times New Roman" panose="02020603050405020304" pitchFamily="18" charset="0"/>
                <a:cs typeface="Times New Roman" panose="02020603050405020304" pitchFamily="18" charset="0"/>
              </a:rPr>
              <a:t>FirstVal</a:t>
            </a:r>
            <a:r>
              <a:rPr lang="en-US" dirty="0">
                <a:latin typeface="Times New Roman" panose="02020603050405020304" pitchFamily="18" charset="0"/>
                <a:cs typeface="Times New Roman" panose="02020603050405020304" pitchFamily="18" charset="0"/>
              </a:rPr>
              <a:t> to calculate the initial value for each line. When a count ends, the output counter receives a load signal, which updates it with the output from </a:t>
            </a:r>
            <a:r>
              <a:rPr lang="en-US" dirty="0" err="1">
                <a:latin typeface="Times New Roman" panose="02020603050405020304" pitchFamily="18" charset="0"/>
                <a:cs typeface="Times New Roman" panose="02020603050405020304" pitchFamily="18" charset="0"/>
              </a:rPr>
              <a:t>FirstVal</a:t>
            </a:r>
            <a:r>
              <a:rPr lang="en-US" dirty="0">
                <a:latin typeface="Times New Roman" panose="02020603050405020304" pitchFamily="18" charset="0"/>
                <a:cs typeface="Times New Roman" panose="02020603050405020304" pitchFamily="18" charset="0"/>
              </a:rPr>
              <a:t>, and the count begins at the required value based on the work mode.</a:t>
            </a:r>
          </a:p>
          <a:p>
            <a:pPr marL="0" indent="0">
              <a:buNone/>
            </a:pPr>
            <a:r>
              <a:rPr lang="en-US" dirty="0">
                <a:latin typeface="Times New Roman" panose="02020603050405020304" pitchFamily="18" charset="0"/>
                <a:cs typeface="Times New Roman" panose="02020603050405020304" pitchFamily="18" charset="0"/>
              </a:rPr>
              <a:t> The increment for each row is set by the </a:t>
            </a:r>
            <a:r>
              <a:rPr lang="en-US" dirty="0" err="1">
                <a:latin typeface="Times New Roman" panose="02020603050405020304" pitchFamily="18" charset="0"/>
                <a:cs typeface="Times New Roman" panose="02020603050405020304" pitchFamily="18" charset="0"/>
              </a:rPr>
              <a:t>FirstVal</a:t>
            </a:r>
            <a:r>
              <a:rPr lang="en-US" dirty="0">
                <a:latin typeface="Times New Roman" panose="02020603050405020304" pitchFamily="18" charset="0"/>
                <a:cs typeface="Times New Roman" panose="02020603050405020304" pitchFamily="18" charset="0"/>
              </a:rPr>
              <a:t> module, while the increment for each column is controlled by the </a:t>
            </a:r>
            <a:r>
              <a:rPr lang="en-US" dirty="0" err="1">
                <a:latin typeface="Times New Roman" panose="02020603050405020304" pitchFamily="18" charset="0"/>
                <a:cs typeface="Times New Roman" panose="02020603050405020304" pitchFamily="18" charset="0"/>
              </a:rPr>
              <a:t>Xmode</a:t>
            </a:r>
            <a:r>
              <a:rPr lang="en-US" dirty="0">
                <a:latin typeface="Times New Roman" panose="02020603050405020304" pitchFamily="18" charset="0"/>
                <a:cs typeface="Times New Roman" panose="02020603050405020304" pitchFamily="18" charset="0"/>
              </a:rPr>
              <a:t> input of the output counter. </a:t>
            </a:r>
          </a:p>
          <a:p>
            <a:pPr marL="0" indent="0">
              <a:buNone/>
            </a:pPr>
            <a:r>
              <a:rPr lang="en-US" dirty="0">
                <a:latin typeface="Times New Roman" panose="02020603050405020304" pitchFamily="18" charset="0"/>
                <a:cs typeface="Times New Roman" panose="02020603050405020304" pitchFamily="18" charset="0"/>
              </a:rPr>
              <a:t>This approach was also discarded due to its inefficiency.</a:t>
            </a:r>
            <a:endParaRPr lang="en-I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591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0DD1B7-905A-EA75-333C-4C305796C900}"/>
              </a:ext>
            </a:extLst>
          </p:cNvPr>
          <p:cNvSpPr/>
          <p:nvPr/>
        </p:nvSpPr>
        <p:spPr>
          <a:xfrm>
            <a:off x="1187935" y="1382300"/>
            <a:ext cx="1926895" cy="27077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5" name="TextBox 4">
            <a:extLst>
              <a:ext uri="{FF2B5EF4-FFF2-40B4-BE49-F238E27FC236}">
                <a16:creationId xmlns:a16="http://schemas.microsoft.com/office/drawing/2014/main" id="{ED743387-88DF-2286-6FB1-A4A5DE59ACF8}"/>
              </a:ext>
            </a:extLst>
          </p:cNvPr>
          <p:cNvSpPr txBox="1"/>
          <p:nvPr/>
        </p:nvSpPr>
        <p:spPr>
          <a:xfrm>
            <a:off x="1626711" y="2557241"/>
            <a:ext cx="933332" cy="369332"/>
          </a:xfrm>
          <a:prstGeom prst="rect">
            <a:avLst/>
          </a:prstGeom>
          <a:noFill/>
        </p:spPr>
        <p:txBody>
          <a:bodyPr wrap="none" rtlCol="0">
            <a:spAutoFit/>
          </a:bodyPr>
          <a:lstStyle/>
          <a:p>
            <a:r>
              <a:rPr lang="en-IL" dirty="0"/>
              <a:t>Control</a:t>
            </a:r>
          </a:p>
        </p:txBody>
      </p:sp>
      <p:sp>
        <p:nvSpPr>
          <p:cNvPr id="7" name="Rectangle 6">
            <a:extLst>
              <a:ext uri="{FF2B5EF4-FFF2-40B4-BE49-F238E27FC236}">
                <a16:creationId xmlns:a16="http://schemas.microsoft.com/office/drawing/2014/main" id="{9230F2D7-8DB0-3261-CE24-F0560441C1D5}"/>
              </a:ext>
            </a:extLst>
          </p:cNvPr>
          <p:cNvSpPr/>
          <p:nvPr/>
        </p:nvSpPr>
        <p:spPr>
          <a:xfrm>
            <a:off x="5307751" y="2532723"/>
            <a:ext cx="2307726" cy="35930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8" name="Rectangle 7">
            <a:extLst>
              <a:ext uri="{FF2B5EF4-FFF2-40B4-BE49-F238E27FC236}">
                <a16:creationId xmlns:a16="http://schemas.microsoft.com/office/drawing/2014/main" id="{218C1F3D-3EDA-25D7-CFE7-9638492CBE52}"/>
              </a:ext>
            </a:extLst>
          </p:cNvPr>
          <p:cNvSpPr/>
          <p:nvPr/>
        </p:nvSpPr>
        <p:spPr>
          <a:xfrm>
            <a:off x="8767786" y="2793395"/>
            <a:ext cx="1365334" cy="8790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9" name="TextBox 8">
            <a:extLst>
              <a:ext uri="{FF2B5EF4-FFF2-40B4-BE49-F238E27FC236}">
                <a16:creationId xmlns:a16="http://schemas.microsoft.com/office/drawing/2014/main" id="{B18B7FE9-A7F1-A38B-158F-F4ED56477044}"/>
              </a:ext>
            </a:extLst>
          </p:cNvPr>
          <p:cNvSpPr txBox="1"/>
          <p:nvPr/>
        </p:nvSpPr>
        <p:spPr>
          <a:xfrm>
            <a:off x="8763131" y="3034505"/>
            <a:ext cx="1397690" cy="369332"/>
          </a:xfrm>
          <a:prstGeom prst="rect">
            <a:avLst/>
          </a:prstGeom>
          <a:noFill/>
        </p:spPr>
        <p:txBody>
          <a:bodyPr wrap="none" rtlCol="0">
            <a:spAutoFit/>
          </a:bodyPr>
          <a:lstStyle/>
          <a:p>
            <a:r>
              <a:rPr lang="en-IL" dirty="0"/>
              <a:t>Binary2Gray</a:t>
            </a:r>
          </a:p>
        </p:txBody>
      </p:sp>
      <p:sp>
        <p:nvSpPr>
          <p:cNvPr id="10" name="Manual Operation 9">
            <a:extLst>
              <a:ext uri="{FF2B5EF4-FFF2-40B4-BE49-F238E27FC236}">
                <a16:creationId xmlns:a16="http://schemas.microsoft.com/office/drawing/2014/main" id="{EBAE11F9-B2FC-3831-F0D6-B165B223CC46}"/>
              </a:ext>
            </a:extLst>
          </p:cNvPr>
          <p:cNvSpPr/>
          <p:nvPr/>
        </p:nvSpPr>
        <p:spPr>
          <a:xfrm rot="16200000">
            <a:off x="9982083" y="3433901"/>
            <a:ext cx="2212522" cy="800103"/>
          </a:xfrm>
          <a:prstGeom prst="flowChartManualOperat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TextBox 11">
            <a:extLst>
              <a:ext uri="{FF2B5EF4-FFF2-40B4-BE49-F238E27FC236}">
                <a16:creationId xmlns:a16="http://schemas.microsoft.com/office/drawing/2014/main" id="{BA6E34D2-901A-1600-9E78-7C847F7255D2}"/>
              </a:ext>
            </a:extLst>
          </p:cNvPr>
          <p:cNvSpPr txBox="1"/>
          <p:nvPr/>
        </p:nvSpPr>
        <p:spPr>
          <a:xfrm>
            <a:off x="5830428" y="4065057"/>
            <a:ext cx="1262372" cy="461665"/>
          </a:xfrm>
          <a:prstGeom prst="rect">
            <a:avLst/>
          </a:prstGeom>
          <a:noFill/>
        </p:spPr>
        <p:txBody>
          <a:bodyPr wrap="square" rtlCol="0">
            <a:spAutoFit/>
          </a:bodyPr>
          <a:lstStyle/>
          <a:p>
            <a:r>
              <a:rPr lang="en-IL" sz="2400" dirty="0"/>
              <a:t>Counter</a:t>
            </a:r>
          </a:p>
        </p:txBody>
      </p:sp>
      <p:cxnSp>
        <p:nvCxnSpPr>
          <p:cNvPr id="14" name="Straight Connector 13">
            <a:extLst>
              <a:ext uri="{FF2B5EF4-FFF2-40B4-BE49-F238E27FC236}">
                <a16:creationId xmlns:a16="http://schemas.microsoft.com/office/drawing/2014/main" id="{723E631B-BFEE-D3F7-74A9-A8E4B0893566}"/>
              </a:ext>
            </a:extLst>
          </p:cNvPr>
          <p:cNvCxnSpPr>
            <a:cxnSpLocks/>
          </p:cNvCxnSpPr>
          <p:nvPr/>
        </p:nvCxnSpPr>
        <p:spPr>
          <a:xfrm>
            <a:off x="7620132" y="3830388"/>
            <a:ext cx="58782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8AD4C66-22BD-88EE-657A-F187B7B4AA7C}"/>
              </a:ext>
            </a:extLst>
          </p:cNvPr>
          <p:cNvCxnSpPr>
            <a:cxnSpLocks/>
          </p:cNvCxnSpPr>
          <p:nvPr/>
        </p:nvCxnSpPr>
        <p:spPr>
          <a:xfrm flipV="1">
            <a:off x="8207959" y="3219171"/>
            <a:ext cx="0" cy="11677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F4E4943-C13C-302A-338C-570374284677}"/>
              </a:ext>
            </a:extLst>
          </p:cNvPr>
          <p:cNvCxnSpPr>
            <a:cxnSpLocks/>
            <a:endCxn id="9" idx="1"/>
          </p:cNvCxnSpPr>
          <p:nvPr/>
        </p:nvCxnSpPr>
        <p:spPr>
          <a:xfrm>
            <a:off x="8207959" y="3219171"/>
            <a:ext cx="55517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6E5D32AD-A372-E22D-4C6F-1399DBFFAA6C}"/>
              </a:ext>
            </a:extLst>
          </p:cNvPr>
          <p:cNvCxnSpPr>
            <a:cxnSpLocks/>
          </p:cNvCxnSpPr>
          <p:nvPr/>
        </p:nvCxnSpPr>
        <p:spPr>
          <a:xfrm>
            <a:off x="8207959" y="4386946"/>
            <a:ext cx="248033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ADA5E500-945C-6A3D-01E3-D1BA04555439}"/>
              </a:ext>
            </a:extLst>
          </p:cNvPr>
          <p:cNvCxnSpPr>
            <a:cxnSpLocks/>
          </p:cNvCxnSpPr>
          <p:nvPr/>
        </p:nvCxnSpPr>
        <p:spPr>
          <a:xfrm>
            <a:off x="10133120" y="3232906"/>
            <a:ext cx="555172" cy="0"/>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355F4A49-5A2B-3EFC-F28D-6AFB7403B8A7}"/>
              </a:ext>
            </a:extLst>
          </p:cNvPr>
          <p:cNvSpPr txBox="1"/>
          <p:nvPr/>
        </p:nvSpPr>
        <p:spPr>
          <a:xfrm>
            <a:off x="3374504" y="5534874"/>
            <a:ext cx="1556773" cy="369332"/>
          </a:xfrm>
          <a:prstGeom prst="rect">
            <a:avLst/>
          </a:prstGeom>
          <a:noFill/>
        </p:spPr>
        <p:txBody>
          <a:bodyPr wrap="square" rtlCol="0">
            <a:spAutoFit/>
          </a:bodyPr>
          <a:lstStyle/>
          <a:p>
            <a:r>
              <a:rPr lang="en-IL" dirty="0"/>
              <a:t>[11:0]LoadVal</a:t>
            </a:r>
          </a:p>
        </p:txBody>
      </p:sp>
      <p:sp>
        <p:nvSpPr>
          <p:cNvPr id="33" name="TextBox 32">
            <a:extLst>
              <a:ext uri="{FF2B5EF4-FFF2-40B4-BE49-F238E27FC236}">
                <a16:creationId xmlns:a16="http://schemas.microsoft.com/office/drawing/2014/main" id="{C9794003-2E31-A22E-EF87-05FA607B320C}"/>
              </a:ext>
            </a:extLst>
          </p:cNvPr>
          <p:cNvSpPr txBox="1"/>
          <p:nvPr/>
        </p:nvSpPr>
        <p:spPr>
          <a:xfrm>
            <a:off x="3547925" y="2811856"/>
            <a:ext cx="1335622" cy="369332"/>
          </a:xfrm>
          <a:prstGeom prst="rect">
            <a:avLst/>
          </a:prstGeom>
          <a:noFill/>
        </p:spPr>
        <p:txBody>
          <a:bodyPr wrap="none" rtlCol="0">
            <a:spAutoFit/>
          </a:bodyPr>
          <a:lstStyle/>
          <a:p>
            <a:r>
              <a:rPr lang="en-IL" dirty="0"/>
              <a:t>[2:0]X</a:t>
            </a:r>
            <a:r>
              <a:rPr lang="en-US" dirty="0"/>
              <a:t>mode</a:t>
            </a:r>
            <a:endParaRPr lang="en-IL" dirty="0"/>
          </a:p>
        </p:txBody>
      </p:sp>
      <p:sp>
        <p:nvSpPr>
          <p:cNvPr id="36" name="Rectangle 35">
            <a:extLst>
              <a:ext uri="{FF2B5EF4-FFF2-40B4-BE49-F238E27FC236}">
                <a16:creationId xmlns:a16="http://schemas.microsoft.com/office/drawing/2014/main" id="{C2828A74-FEAA-5072-9B0D-294534A3B28D}"/>
              </a:ext>
            </a:extLst>
          </p:cNvPr>
          <p:cNvSpPr/>
          <p:nvPr/>
        </p:nvSpPr>
        <p:spPr>
          <a:xfrm>
            <a:off x="4183846" y="1096363"/>
            <a:ext cx="1061818" cy="744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37" name="TextBox 36">
            <a:extLst>
              <a:ext uri="{FF2B5EF4-FFF2-40B4-BE49-F238E27FC236}">
                <a16:creationId xmlns:a16="http://schemas.microsoft.com/office/drawing/2014/main" id="{566ED42D-682F-1020-4D43-2DB0C31E8AB8}"/>
              </a:ext>
            </a:extLst>
          </p:cNvPr>
          <p:cNvSpPr txBox="1"/>
          <p:nvPr/>
        </p:nvSpPr>
        <p:spPr>
          <a:xfrm>
            <a:off x="4245531" y="1139582"/>
            <a:ext cx="999441" cy="646331"/>
          </a:xfrm>
          <a:prstGeom prst="rect">
            <a:avLst/>
          </a:prstGeom>
          <a:noFill/>
        </p:spPr>
        <p:txBody>
          <a:bodyPr wrap="none" rtlCol="0">
            <a:spAutoFit/>
          </a:bodyPr>
          <a:lstStyle/>
          <a:p>
            <a:r>
              <a:rPr lang="en-IL" dirty="0"/>
              <a:t>5bit</a:t>
            </a:r>
          </a:p>
          <a:p>
            <a:r>
              <a:rPr lang="en-IL" dirty="0"/>
              <a:t>Counter</a:t>
            </a:r>
          </a:p>
        </p:txBody>
      </p:sp>
      <p:cxnSp>
        <p:nvCxnSpPr>
          <p:cNvPr id="39" name="Straight Arrow Connector 38">
            <a:extLst>
              <a:ext uri="{FF2B5EF4-FFF2-40B4-BE49-F238E27FC236}">
                <a16:creationId xmlns:a16="http://schemas.microsoft.com/office/drawing/2014/main" id="{EEA415F8-62D6-2F1D-367D-C2DAA4CF4F71}"/>
              </a:ext>
            </a:extLst>
          </p:cNvPr>
          <p:cNvCxnSpPr>
            <a:cxnSpLocks/>
          </p:cNvCxnSpPr>
          <p:nvPr/>
        </p:nvCxnSpPr>
        <p:spPr>
          <a:xfrm>
            <a:off x="3121881" y="1621976"/>
            <a:ext cx="10605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DDC8662C-FF75-D786-86E6-3E3045DE8AD8}"/>
              </a:ext>
            </a:extLst>
          </p:cNvPr>
          <p:cNvCxnSpPr>
            <a:cxnSpLocks/>
            <a:stCxn id="36" idx="1"/>
          </p:cNvCxnSpPr>
          <p:nvPr/>
        </p:nvCxnSpPr>
        <p:spPr>
          <a:xfrm flipH="1">
            <a:off x="3121881" y="1468483"/>
            <a:ext cx="106196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7AEB7CBF-06EC-971C-CD85-09C8DC901048}"/>
              </a:ext>
            </a:extLst>
          </p:cNvPr>
          <p:cNvSpPr txBox="1"/>
          <p:nvPr/>
        </p:nvSpPr>
        <p:spPr>
          <a:xfrm>
            <a:off x="199339" y="3528093"/>
            <a:ext cx="1041504" cy="369332"/>
          </a:xfrm>
          <a:prstGeom prst="rect">
            <a:avLst/>
          </a:prstGeom>
          <a:noFill/>
        </p:spPr>
        <p:txBody>
          <a:bodyPr wrap="none" rtlCol="0">
            <a:spAutoFit/>
          </a:bodyPr>
          <a:lstStyle/>
          <a:p>
            <a:r>
              <a:rPr lang="en-IL" dirty="0"/>
              <a:t>[11:0]val</a:t>
            </a:r>
          </a:p>
        </p:txBody>
      </p:sp>
      <p:sp>
        <p:nvSpPr>
          <p:cNvPr id="62" name="TextBox 61">
            <a:extLst>
              <a:ext uri="{FF2B5EF4-FFF2-40B4-BE49-F238E27FC236}">
                <a16:creationId xmlns:a16="http://schemas.microsoft.com/office/drawing/2014/main" id="{947B4355-FF6E-FF57-A6FF-F4A263CE5571}"/>
              </a:ext>
            </a:extLst>
          </p:cNvPr>
          <p:cNvSpPr txBox="1"/>
          <p:nvPr/>
        </p:nvSpPr>
        <p:spPr>
          <a:xfrm>
            <a:off x="2853101" y="4395479"/>
            <a:ext cx="1054841" cy="369332"/>
          </a:xfrm>
          <a:prstGeom prst="rect">
            <a:avLst/>
          </a:prstGeom>
          <a:noFill/>
        </p:spPr>
        <p:txBody>
          <a:bodyPr wrap="none" rtlCol="0">
            <a:spAutoFit/>
          </a:bodyPr>
          <a:lstStyle/>
          <a:p>
            <a:r>
              <a:rPr lang="en-IL" dirty="0"/>
              <a:t>NewLine</a:t>
            </a:r>
          </a:p>
        </p:txBody>
      </p:sp>
      <p:cxnSp>
        <p:nvCxnSpPr>
          <p:cNvPr id="68" name="Straight Connector 67">
            <a:extLst>
              <a:ext uri="{FF2B5EF4-FFF2-40B4-BE49-F238E27FC236}">
                <a16:creationId xmlns:a16="http://schemas.microsoft.com/office/drawing/2014/main" id="{D2688DF9-D6C2-5783-69B2-AEC48B09D1E1}"/>
              </a:ext>
            </a:extLst>
          </p:cNvPr>
          <p:cNvCxnSpPr>
            <a:cxnSpLocks/>
          </p:cNvCxnSpPr>
          <p:nvPr/>
        </p:nvCxnSpPr>
        <p:spPr>
          <a:xfrm flipH="1">
            <a:off x="3114830" y="2122839"/>
            <a:ext cx="7973514" cy="9461"/>
          </a:xfrm>
          <a:prstGeom prst="line">
            <a:avLst/>
          </a:prstGeom>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4D029AF5-1E35-8938-8D8F-A6D1276F5C87}"/>
              </a:ext>
            </a:extLst>
          </p:cNvPr>
          <p:cNvSpPr txBox="1"/>
          <p:nvPr/>
        </p:nvSpPr>
        <p:spPr>
          <a:xfrm>
            <a:off x="402270" y="3227505"/>
            <a:ext cx="859722" cy="369332"/>
          </a:xfrm>
          <a:prstGeom prst="rect">
            <a:avLst/>
          </a:prstGeom>
          <a:noFill/>
        </p:spPr>
        <p:txBody>
          <a:bodyPr wrap="square" rtlCol="0">
            <a:spAutoFit/>
          </a:bodyPr>
          <a:lstStyle/>
          <a:p>
            <a:r>
              <a:rPr lang="en-IL" dirty="0"/>
              <a:t>[1:0]Y</a:t>
            </a:r>
          </a:p>
        </p:txBody>
      </p:sp>
      <p:cxnSp>
        <p:nvCxnSpPr>
          <p:cNvPr id="76" name="Straight Connector 75">
            <a:extLst>
              <a:ext uri="{FF2B5EF4-FFF2-40B4-BE49-F238E27FC236}">
                <a16:creationId xmlns:a16="http://schemas.microsoft.com/office/drawing/2014/main" id="{CBA6DEFB-4C12-E398-F76F-A6E31E192179}"/>
              </a:ext>
            </a:extLst>
          </p:cNvPr>
          <p:cNvCxnSpPr>
            <a:cxnSpLocks/>
          </p:cNvCxnSpPr>
          <p:nvPr/>
        </p:nvCxnSpPr>
        <p:spPr>
          <a:xfrm flipH="1">
            <a:off x="370565" y="3526678"/>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76EAB8EA-64C8-0E7F-7D60-CB4824BE346F}"/>
              </a:ext>
            </a:extLst>
          </p:cNvPr>
          <p:cNvCxnSpPr>
            <a:cxnSpLocks/>
          </p:cNvCxnSpPr>
          <p:nvPr/>
        </p:nvCxnSpPr>
        <p:spPr>
          <a:xfrm>
            <a:off x="2827669" y="4111899"/>
            <a:ext cx="0" cy="1022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E0B9EA86-1AA1-4237-8286-297321A723FD}"/>
              </a:ext>
            </a:extLst>
          </p:cNvPr>
          <p:cNvCxnSpPr>
            <a:cxnSpLocks/>
          </p:cNvCxnSpPr>
          <p:nvPr/>
        </p:nvCxnSpPr>
        <p:spPr>
          <a:xfrm>
            <a:off x="2847271" y="4730016"/>
            <a:ext cx="24558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1E12805B-D4A8-E886-1B21-89C2E51C851E}"/>
              </a:ext>
            </a:extLst>
          </p:cNvPr>
          <p:cNvCxnSpPr>
            <a:cxnSpLocks/>
            <a:endCxn id="10" idx="3"/>
          </p:cNvCxnSpPr>
          <p:nvPr/>
        </p:nvCxnSpPr>
        <p:spPr>
          <a:xfrm flipH="1">
            <a:off x="11088345" y="2122839"/>
            <a:ext cx="13505" cy="826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183B14B1-C2D6-F3B8-7625-882CFE405B7B}"/>
              </a:ext>
            </a:extLst>
          </p:cNvPr>
          <p:cNvSpPr txBox="1"/>
          <p:nvPr/>
        </p:nvSpPr>
        <p:spPr>
          <a:xfrm>
            <a:off x="5369601" y="1796309"/>
            <a:ext cx="1689437" cy="369332"/>
          </a:xfrm>
          <a:prstGeom prst="rect">
            <a:avLst/>
          </a:prstGeom>
          <a:noFill/>
        </p:spPr>
        <p:txBody>
          <a:bodyPr wrap="none" rtlCol="0">
            <a:spAutoFit/>
          </a:bodyPr>
          <a:lstStyle/>
          <a:p>
            <a:r>
              <a:rPr lang="en-IL" dirty="0"/>
              <a:t>Binary_or_Gray</a:t>
            </a:r>
          </a:p>
        </p:txBody>
      </p:sp>
      <p:sp>
        <p:nvSpPr>
          <p:cNvPr id="123" name="TextBox 122">
            <a:extLst>
              <a:ext uri="{FF2B5EF4-FFF2-40B4-BE49-F238E27FC236}">
                <a16:creationId xmlns:a16="http://schemas.microsoft.com/office/drawing/2014/main" id="{693E84F3-AF80-4D37-8DC2-7D9BC6FABBF2}"/>
              </a:ext>
            </a:extLst>
          </p:cNvPr>
          <p:cNvSpPr txBox="1"/>
          <p:nvPr/>
        </p:nvSpPr>
        <p:spPr>
          <a:xfrm>
            <a:off x="10727613" y="3528093"/>
            <a:ext cx="612668" cy="369332"/>
          </a:xfrm>
          <a:prstGeom prst="rect">
            <a:avLst/>
          </a:prstGeom>
          <a:noFill/>
        </p:spPr>
        <p:txBody>
          <a:bodyPr wrap="none" rtlCol="0">
            <a:spAutoFit/>
          </a:bodyPr>
          <a:lstStyle/>
          <a:p>
            <a:r>
              <a:rPr lang="en-IL" dirty="0"/>
              <a:t>mux</a:t>
            </a:r>
          </a:p>
        </p:txBody>
      </p:sp>
      <p:cxnSp>
        <p:nvCxnSpPr>
          <p:cNvPr id="124" name="Straight Arrow Connector 123">
            <a:extLst>
              <a:ext uri="{FF2B5EF4-FFF2-40B4-BE49-F238E27FC236}">
                <a16:creationId xmlns:a16="http://schemas.microsoft.com/office/drawing/2014/main" id="{D5C835F0-E218-6651-6815-6ED26738318C}"/>
              </a:ext>
            </a:extLst>
          </p:cNvPr>
          <p:cNvCxnSpPr>
            <a:cxnSpLocks/>
          </p:cNvCxnSpPr>
          <p:nvPr/>
        </p:nvCxnSpPr>
        <p:spPr>
          <a:xfrm>
            <a:off x="3126496" y="3166402"/>
            <a:ext cx="21747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6" name="TextBox 135">
            <a:extLst>
              <a:ext uri="{FF2B5EF4-FFF2-40B4-BE49-F238E27FC236}">
                <a16:creationId xmlns:a16="http://schemas.microsoft.com/office/drawing/2014/main" id="{2265B46A-08AC-6BB2-72A7-619763772D63}"/>
              </a:ext>
            </a:extLst>
          </p:cNvPr>
          <p:cNvSpPr txBox="1"/>
          <p:nvPr/>
        </p:nvSpPr>
        <p:spPr>
          <a:xfrm>
            <a:off x="4559825" y="4360684"/>
            <a:ext cx="680571" cy="369332"/>
          </a:xfrm>
          <a:prstGeom prst="rect">
            <a:avLst/>
          </a:prstGeom>
          <a:noFill/>
        </p:spPr>
        <p:txBody>
          <a:bodyPr wrap="none" rtlCol="0">
            <a:spAutoFit/>
          </a:bodyPr>
          <a:lstStyle/>
          <a:p>
            <a:r>
              <a:rPr lang="en-IL" dirty="0"/>
              <a:t>Load</a:t>
            </a:r>
          </a:p>
        </p:txBody>
      </p:sp>
      <p:sp>
        <p:nvSpPr>
          <p:cNvPr id="138" name="TextBox 137">
            <a:extLst>
              <a:ext uri="{FF2B5EF4-FFF2-40B4-BE49-F238E27FC236}">
                <a16:creationId xmlns:a16="http://schemas.microsoft.com/office/drawing/2014/main" id="{7A59A963-7E98-1753-50B9-1D63CF79FDA0}"/>
              </a:ext>
            </a:extLst>
          </p:cNvPr>
          <p:cNvSpPr txBox="1"/>
          <p:nvPr/>
        </p:nvSpPr>
        <p:spPr>
          <a:xfrm>
            <a:off x="413669" y="2938805"/>
            <a:ext cx="760144" cy="369332"/>
          </a:xfrm>
          <a:prstGeom prst="rect">
            <a:avLst/>
          </a:prstGeom>
          <a:noFill/>
        </p:spPr>
        <p:txBody>
          <a:bodyPr wrap="none" rtlCol="0">
            <a:spAutoFit/>
          </a:bodyPr>
          <a:lstStyle/>
          <a:p>
            <a:r>
              <a:rPr lang="en-IL" dirty="0"/>
              <a:t>[1:0]X</a:t>
            </a:r>
          </a:p>
        </p:txBody>
      </p:sp>
      <p:sp>
        <p:nvSpPr>
          <p:cNvPr id="139" name="TextBox 138">
            <a:extLst>
              <a:ext uri="{FF2B5EF4-FFF2-40B4-BE49-F238E27FC236}">
                <a16:creationId xmlns:a16="http://schemas.microsoft.com/office/drawing/2014/main" id="{B4FEF383-31C7-1488-8212-C0DB7A9C6BDF}"/>
              </a:ext>
            </a:extLst>
          </p:cNvPr>
          <p:cNvSpPr txBox="1"/>
          <p:nvPr/>
        </p:nvSpPr>
        <p:spPr>
          <a:xfrm>
            <a:off x="29071" y="2628834"/>
            <a:ext cx="1207383" cy="369332"/>
          </a:xfrm>
          <a:prstGeom prst="rect">
            <a:avLst/>
          </a:prstGeom>
          <a:noFill/>
        </p:spPr>
        <p:txBody>
          <a:bodyPr wrap="none" rtlCol="0">
            <a:spAutoFit/>
          </a:bodyPr>
          <a:lstStyle/>
          <a:p>
            <a:pPr marL="0" algn="r" defTabSz="914400" rtl="1" eaLnBrk="1" latinLnBrk="0" hangingPunct="1"/>
            <a:r>
              <a:rPr lang="en-US" dirty="0"/>
              <a:t>[2:0]mode</a:t>
            </a:r>
            <a:endParaRPr lang="en-IL" dirty="0"/>
          </a:p>
        </p:txBody>
      </p:sp>
      <p:sp>
        <p:nvSpPr>
          <p:cNvPr id="140" name="TextBox 139">
            <a:extLst>
              <a:ext uri="{FF2B5EF4-FFF2-40B4-BE49-F238E27FC236}">
                <a16:creationId xmlns:a16="http://schemas.microsoft.com/office/drawing/2014/main" id="{373A4649-0EE0-45EA-B81F-3FACAE38839F}"/>
              </a:ext>
            </a:extLst>
          </p:cNvPr>
          <p:cNvSpPr txBox="1"/>
          <p:nvPr/>
        </p:nvSpPr>
        <p:spPr>
          <a:xfrm>
            <a:off x="574297" y="1611639"/>
            <a:ext cx="478016" cy="369332"/>
          </a:xfrm>
          <a:prstGeom prst="rect">
            <a:avLst/>
          </a:prstGeom>
          <a:noFill/>
        </p:spPr>
        <p:txBody>
          <a:bodyPr wrap="none" rtlCol="0">
            <a:spAutoFit/>
          </a:bodyPr>
          <a:lstStyle/>
          <a:p>
            <a:r>
              <a:rPr lang="en-IL" dirty="0"/>
              <a:t>clk</a:t>
            </a:r>
          </a:p>
        </p:txBody>
      </p:sp>
      <p:sp>
        <p:nvSpPr>
          <p:cNvPr id="141" name="TextBox 140">
            <a:extLst>
              <a:ext uri="{FF2B5EF4-FFF2-40B4-BE49-F238E27FC236}">
                <a16:creationId xmlns:a16="http://schemas.microsoft.com/office/drawing/2014/main" id="{D020C8BE-B857-5A20-87E4-BCBD3FFAFF24}"/>
              </a:ext>
            </a:extLst>
          </p:cNvPr>
          <p:cNvSpPr txBox="1"/>
          <p:nvPr/>
        </p:nvSpPr>
        <p:spPr>
          <a:xfrm>
            <a:off x="385056" y="1284387"/>
            <a:ext cx="689676" cy="369332"/>
          </a:xfrm>
          <a:prstGeom prst="rect">
            <a:avLst/>
          </a:prstGeom>
          <a:noFill/>
        </p:spPr>
        <p:txBody>
          <a:bodyPr wrap="none" rtlCol="0">
            <a:spAutoFit/>
          </a:bodyPr>
          <a:lstStyle/>
          <a:p>
            <a:r>
              <a:rPr lang="en-IL" dirty="0"/>
              <a:t>reset</a:t>
            </a:r>
          </a:p>
        </p:txBody>
      </p:sp>
      <p:sp>
        <p:nvSpPr>
          <p:cNvPr id="142" name="TextBox 141">
            <a:extLst>
              <a:ext uri="{FF2B5EF4-FFF2-40B4-BE49-F238E27FC236}">
                <a16:creationId xmlns:a16="http://schemas.microsoft.com/office/drawing/2014/main" id="{8FFBAC0A-0637-C781-6DCC-27AA447248FE}"/>
              </a:ext>
            </a:extLst>
          </p:cNvPr>
          <p:cNvSpPr txBox="1"/>
          <p:nvPr/>
        </p:nvSpPr>
        <p:spPr>
          <a:xfrm>
            <a:off x="446571" y="1936245"/>
            <a:ext cx="667747" cy="369332"/>
          </a:xfrm>
          <a:prstGeom prst="rect">
            <a:avLst/>
          </a:prstGeom>
          <a:noFill/>
        </p:spPr>
        <p:txBody>
          <a:bodyPr wrap="none" rtlCol="0">
            <a:spAutoFit/>
          </a:bodyPr>
          <a:lstStyle/>
          <a:p>
            <a:r>
              <a:rPr lang="en-IL" dirty="0"/>
              <a:t>Sync</a:t>
            </a:r>
          </a:p>
        </p:txBody>
      </p:sp>
      <p:sp>
        <p:nvSpPr>
          <p:cNvPr id="143" name="TextBox 142">
            <a:extLst>
              <a:ext uri="{FF2B5EF4-FFF2-40B4-BE49-F238E27FC236}">
                <a16:creationId xmlns:a16="http://schemas.microsoft.com/office/drawing/2014/main" id="{17FF79B2-A520-8342-ADA8-6519C5BA26F0}"/>
              </a:ext>
            </a:extLst>
          </p:cNvPr>
          <p:cNvSpPr txBox="1"/>
          <p:nvPr/>
        </p:nvSpPr>
        <p:spPr>
          <a:xfrm>
            <a:off x="317759" y="2273171"/>
            <a:ext cx="842475" cy="369332"/>
          </a:xfrm>
          <a:prstGeom prst="rect">
            <a:avLst/>
          </a:prstGeom>
          <a:noFill/>
        </p:spPr>
        <p:txBody>
          <a:bodyPr wrap="none" rtlCol="0">
            <a:spAutoFit/>
          </a:bodyPr>
          <a:lstStyle/>
          <a:p>
            <a:r>
              <a:rPr lang="en-US" dirty="0"/>
              <a:t>f</a:t>
            </a:r>
            <a:r>
              <a:rPr lang="en-IL" dirty="0"/>
              <a:t>_Sync</a:t>
            </a:r>
          </a:p>
        </p:txBody>
      </p:sp>
      <p:sp>
        <p:nvSpPr>
          <p:cNvPr id="146" name="TextBox 145">
            <a:extLst>
              <a:ext uri="{FF2B5EF4-FFF2-40B4-BE49-F238E27FC236}">
                <a16:creationId xmlns:a16="http://schemas.microsoft.com/office/drawing/2014/main" id="{B262BC42-A58C-FA75-5E72-F08E14962D8C}"/>
              </a:ext>
            </a:extLst>
          </p:cNvPr>
          <p:cNvSpPr txBox="1"/>
          <p:nvPr/>
        </p:nvSpPr>
        <p:spPr>
          <a:xfrm>
            <a:off x="3154416" y="1600741"/>
            <a:ext cx="1054841" cy="369332"/>
          </a:xfrm>
          <a:prstGeom prst="rect">
            <a:avLst/>
          </a:prstGeom>
          <a:noFill/>
        </p:spPr>
        <p:txBody>
          <a:bodyPr wrap="none" rtlCol="0">
            <a:spAutoFit/>
          </a:bodyPr>
          <a:lstStyle/>
          <a:p>
            <a:r>
              <a:rPr lang="en-IL" dirty="0"/>
              <a:t>NewLine</a:t>
            </a:r>
          </a:p>
        </p:txBody>
      </p:sp>
      <p:sp>
        <p:nvSpPr>
          <p:cNvPr id="147" name="TextBox 146">
            <a:extLst>
              <a:ext uri="{FF2B5EF4-FFF2-40B4-BE49-F238E27FC236}">
                <a16:creationId xmlns:a16="http://schemas.microsoft.com/office/drawing/2014/main" id="{2BD37C44-E5CB-55F8-A371-AD3346F5ED9D}"/>
              </a:ext>
            </a:extLst>
          </p:cNvPr>
          <p:cNvSpPr txBox="1"/>
          <p:nvPr/>
        </p:nvSpPr>
        <p:spPr>
          <a:xfrm>
            <a:off x="3043855" y="1109977"/>
            <a:ext cx="1201676" cy="369332"/>
          </a:xfrm>
          <a:prstGeom prst="rect">
            <a:avLst/>
          </a:prstGeom>
          <a:noFill/>
        </p:spPr>
        <p:txBody>
          <a:bodyPr wrap="none" rtlCol="0">
            <a:spAutoFit/>
          </a:bodyPr>
          <a:lstStyle/>
          <a:p>
            <a:r>
              <a:rPr lang="en-US" dirty="0" err="1"/>
              <a:t>EndFrame</a:t>
            </a:r>
            <a:endParaRPr lang="en-IL" dirty="0"/>
          </a:p>
        </p:txBody>
      </p:sp>
      <p:cxnSp>
        <p:nvCxnSpPr>
          <p:cNvPr id="2" name="Straight Connector 1">
            <a:extLst>
              <a:ext uri="{FF2B5EF4-FFF2-40B4-BE49-F238E27FC236}">
                <a16:creationId xmlns:a16="http://schemas.microsoft.com/office/drawing/2014/main" id="{F68E3333-1A27-B65E-A685-C5C55DCFE33D}"/>
              </a:ext>
            </a:extLst>
          </p:cNvPr>
          <p:cNvCxnSpPr>
            <a:cxnSpLocks/>
          </p:cNvCxnSpPr>
          <p:nvPr/>
        </p:nvCxnSpPr>
        <p:spPr>
          <a:xfrm flipH="1">
            <a:off x="370566" y="3266831"/>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0727E740-4BBD-42E4-B969-46805A58E9CB}"/>
              </a:ext>
            </a:extLst>
          </p:cNvPr>
          <p:cNvCxnSpPr>
            <a:cxnSpLocks/>
          </p:cNvCxnSpPr>
          <p:nvPr/>
        </p:nvCxnSpPr>
        <p:spPr>
          <a:xfrm flipH="1">
            <a:off x="370566" y="2938805"/>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1FE7D96-DDC7-0B2E-BED0-F327D8615C81}"/>
              </a:ext>
            </a:extLst>
          </p:cNvPr>
          <p:cNvCxnSpPr>
            <a:cxnSpLocks/>
          </p:cNvCxnSpPr>
          <p:nvPr/>
        </p:nvCxnSpPr>
        <p:spPr>
          <a:xfrm flipH="1">
            <a:off x="385056" y="2611942"/>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936B73A-B44D-B8FE-CDEC-496956B99E8B}"/>
              </a:ext>
            </a:extLst>
          </p:cNvPr>
          <p:cNvCxnSpPr>
            <a:cxnSpLocks/>
          </p:cNvCxnSpPr>
          <p:nvPr/>
        </p:nvCxnSpPr>
        <p:spPr>
          <a:xfrm flipH="1">
            <a:off x="370566" y="2297094"/>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BAD5805-AFF0-3D7D-D9E4-79462654BE34}"/>
              </a:ext>
            </a:extLst>
          </p:cNvPr>
          <p:cNvCxnSpPr>
            <a:cxnSpLocks/>
          </p:cNvCxnSpPr>
          <p:nvPr/>
        </p:nvCxnSpPr>
        <p:spPr>
          <a:xfrm flipH="1">
            <a:off x="356444" y="1968566"/>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291BC70F-7EA3-558D-1BF6-EC16CBFFF7CF}"/>
              </a:ext>
            </a:extLst>
          </p:cNvPr>
          <p:cNvCxnSpPr>
            <a:cxnSpLocks/>
          </p:cNvCxnSpPr>
          <p:nvPr/>
        </p:nvCxnSpPr>
        <p:spPr>
          <a:xfrm flipH="1">
            <a:off x="356444" y="1633074"/>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BB4AD11-0EA5-5892-9BAF-43926E7D9AD3}"/>
              </a:ext>
            </a:extLst>
          </p:cNvPr>
          <p:cNvCxnSpPr>
            <a:cxnSpLocks/>
          </p:cNvCxnSpPr>
          <p:nvPr/>
        </p:nvCxnSpPr>
        <p:spPr>
          <a:xfrm flipH="1">
            <a:off x="356444" y="3887403"/>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BBFCABB8-9AA2-D165-4B54-376687CC6999}"/>
              </a:ext>
            </a:extLst>
          </p:cNvPr>
          <p:cNvSpPr/>
          <p:nvPr/>
        </p:nvSpPr>
        <p:spPr>
          <a:xfrm>
            <a:off x="1064800" y="5106490"/>
            <a:ext cx="2089614" cy="15362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cxnSp>
        <p:nvCxnSpPr>
          <p:cNvPr id="66" name="Straight Arrow Connector 65">
            <a:extLst>
              <a:ext uri="{FF2B5EF4-FFF2-40B4-BE49-F238E27FC236}">
                <a16:creationId xmlns:a16="http://schemas.microsoft.com/office/drawing/2014/main" id="{C265AC12-3E23-5D8B-5670-CCC9CA5E3FF9}"/>
              </a:ext>
            </a:extLst>
          </p:cNvPr>
          <p:cNvCxnSpPr>
            <a:cxnSpLocks/>
          </p:cNvCxnSpPr>
          <p:nvPr/>
        </p:nvCxnSpPr>
        <p:spPr>
          <a:xfrm>
            <a:off x="1885210" y="4101013"/>
            <a:ext cx="0" cy="1022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03DC0D4-E1B5-D708-16F7-AF8FE99A7766}"/>
              </a:ext>
            </a:extLst>
          </p:cNvPr>
          <p:cNvCxnSpPr>
            <a:cxnSpLocks/>
          </p:cNvCxnSpPr>
          <p:nvPr/>
        </p:nvCxnSpPr>
        <p:spPr>
          <a:xfrm>
            <a:off x="1385766" y="4090002"/>
            <a:ext cx="0" cy="1022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5DB755EA-D925-0906-FB59-95A3B8A14130}"/>
              </a:ext>
            </a:extLst>
          </p:cNvPr>
          <p:cNvSpPr txBox="1"/>
          <p:nvPr/>
        </p:nvSpPr>
        <p:spPr>
          <a:xfrm>
            <a:off x="141006" y="4438689"/>
            <a:ext cx="1278876" cy="369332"/>
          </a:xfrm>
          <a:prstGeom prst="rect">
            <a:avLst/>
          </a:prstGeom>
          <a:noFill/>
        </p:spPr>
        <p:txBody>
          <a:bodyPr wrap="none" rtlCol="0">
            <a:spAutoFit/>
          </a:bodyPr>
          <a:lstStyle/>
          <a:p>
            <a:r>
              <a:rPr lang="en-IL" dirty="0"/>
              <a:t>[11:0]s_Val</a:t>
            </a:r>
          </a:p>
        </p:txBody>
      </p:sp>
      <p:sp>
        <p:nvSpPr>
          <p:cNvPr id="71" name="TextBox 70">
            <a:extLst>
              <a:ext uri="{FF2B5EF4-FFF2-40B4-BE49-F238E27FC236}">
                <a16:creationId xmlns:a16="http://schemas.microsoft.com/office/drawing/2014/main" id="{65C93122-A9C1-8FF7-AB15-B45B81D549C8}"/>
              </a:ext>
            </a:extLst>
          </p:cNvPr>
          <p:cNvSpPr txBox="1"/>
          <p:nvPr/>
        </p:nvSpPr>
        <p:spPr>
          <a:xfrm rot="5400000">
            <a:off x="1374082" y="4537563"/>
            <a:ext cx="1382743" cy="338554"/>
          </a:xfrm>
          <a:prstGeom prst="rect">
            <a:avLst/>
          </a:prstGeom>
          <a:noFill/>
        </p:spPr>
        <p:txBody>
          <a:bodyPr wrap="square">
            <a:spAutoFit/>
          </a:bodyPr>
          <a:lstStyle/>
          <a:p>
            <a:r>
              <a:rPr lang="en-IL" sz="1600" dirty="0"/>
              <a:t>[1:0]Ymode</a:t>
            </a:r>
          </a:p>
        </p:txBody>
      </p:sp>
      <p:sp>
        <p:nvSpPr>
          <p:cNvPr id="93" name="TextBox 92">
            <a:extLst>
              <a:ext uri="{FF2B5EF4-FFF2-40B4-BE49-F238E27FC236}">
                <a16:creationId xmlns:a16="http://schemas.microsoft.com/office/drawing/2014/main" id="{4AF3503E-C9AF-45D1-E818-45C3E63EDEBA}"/>
              </a:ext>
            </a:extLst>
          </p:cNvPr>
          <p:cNvSpPr txBox="1"/>
          <p:nvPr/>
        </p:nvSpPr>
        <p:spPr>
          <a:xfrm>
            <a:off x="491599" y="6097124"/>
            <a:ext cx="478016" cy="369332"/>
          </a:xfrm>
          <a:prstGeom prst="rect">
            <a:avLst/>
          </a:prstGeom>
          <a:noFill/>
        </p:spPr>
        <p:txBody>
          <a:bodyPr wrap="none" rtlCol="0">
            <a:spAutoFit/>
          </a:bodyPr>
          <a:lstStyle/>
          <a:p>
            <a:r>
              <a:rPr lang="en-IL" dirty="0"/>
              <a:t>clk</a:t>
            </a:r>
          </a:p>
        </p:txBody>
      </p:sp>
      <p:sp>
        <p:nvSpPr>
          <p:cNvPr id="94" name="TextBox 93">
            <a:extLst>
              <a:ext uri="{FF2B5EF4-FFF2-40B4-BE49-F238E27FC236}">
                <a16:creationId xmlns:a16="http://schemas.microsoft.com/office/drawing/2014/main" id="{51A5D7C1-2490-2DF7-A6F0-B1486C1F593C}"/>
              </a:ext>
            </a:extLst>
          </p:cNvPr>
          <p:cNvSpPr txBox="1"/>
          <p:nvPr/>
        </p:nvSpPr>
        <p:spPr>
          <a:xfrm>
            <a:off x="302358" y="5769872"/>
            <a:ext cx="689676" cy="369332"/>
          </a:xfrm>
          <a:prstGeom prst="rect">
            <a:avLst/>
          </a:prstGeom>
          <a:noFill/>
        </p:spPr>
        <p:txBody>
          <a:bodyPr wrap="none" rtlCol="0">
            <a:spAutoFit/>
          </a:bodyPr>
          <a:lstStyle/>
          <a:p>
            <a:r>
              <a:rPr lang="en-IL" dirty="0"/>
              <a:t>reset</a:t>
            </a:r>
          </a:p>
        </p:txBody>
      </p:sp>
      <p:cxnSp>
        <p:nvCxnSpPr>
          <p:cNvPr id="95" name="Straight Connector 94">
            <a:extLst>
              <a:ext uri="{FF2B5EF4-FFF2-40B4-BE49-F238E27FC236}">
                <a16:creationId xmlns:a16="http://schemas.microsoft.com/office/drawing/2014/main" id="{66E80B6A-CED1-56D8-53B4-FE4EC0F85885}"/>
              </a:ext>
            </a:extLst>
          </p:cNvPr>
          <p:cNvCxnSpPr>
            <a:cxnSpLocks/>
          </p:cNvCxnSpPr>
          <p:nvPr/>
        </p:nvCxnSpPr>
        <p:spPr>
          <a:xfrm flipH="1">
            <a:off x="273746" y="6454051"/>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4CD12D06-582D-6031-3E92-10A2B083FDFE}"/>
              </a:ext>
            </a:extLst>
          </p:cNvPr>
          <p:cNvCxnSpPr>
            <a:cxnSpLocks/>
          </p:cNvCxnSpPr>
          <p:nvPr/>
        </p:nvCxnSpPr>
        <p:spPr>
          <a:xfrm flipH="1">
            <a:off x="273746" y="6118559"/>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EA033DD0-8C8C-2D0B-6F63-9BF47CAC891A}"/>
              </a:ext>
            </a:extLst>
          </p:cNvPr>
          <p:cNvSpPr txBox="1"/>
          <p:nvPr/>
        </p:nvSpPr>
        <p:spPr>
          <a:xfrm>
            <a:off x="4722645" y="3516412"/>
            <a:ext cx="478016" cy="369332"/>
          </a:xfrm>
          <a:prstGeom prst="rect">
            <a:avLst/>
          </a:prstGeom>
          <a:noFill/>
        </p:spPr>
        <p:txBody>
          <a:bodyPr wrap="none" rtlCol="0">
            <a:spAutoFit/>
          </a:bodyPr>
          <a:lstStyle/>
          <a:p>
            <a:r>
              <a:rPr lang="en-IL" dirty="0"/>
              <a:t>clk</a:t>
            </a:r>
          </a:p>
        </p:txBody>
      </p:sp>
      <p:sp>
        <p:nvSpPr>
          <p:cNvPr id="99" name="TextBox 98">
            <a:extLst>
              <a:ext uri="{FF2B5EF4-FFF2-40B4-BE49-F238E27FC236}">
                <a16:creationId xmlns:a16="http://schemas.microsoft.com/office/drawing/2014/main" id="{3029E7FE-04D3-15FA-8AF3-4E296CFC44A3}"/>
              </a:ext>
            </a:extLst>
          </p:cNvPr>
          <p:cNvSpPr txBox="1"/>
          <p:nvPr/>
        </p:nvSpPr>
        <p:spPr>
          <a:xfrm>
            <a:off x="4533404" y="3232702"/>
            <a:ext cx="689676" cy="369332"/>
          </a:xfrm>
          <a:prstGeom prst="rect">
            <a:avLst/>
          </a:prstGeom>
          <a:noFill/>
        </p:spPr>
        <p:txBody>
          <a:bodyPr wrap="none" rtlCol="0">
            <a:spAutoFit/>
          </a:bodyPr>
          <a:lstStyle/>
          <a:p>
            <a:r>
              <a:rPr lang="en-IL" dirty="0"/>
              <a:t>reset</a:t>
            </a:r>
          </a:p>
        </p:txBody>
      </p:sp>
      <p:cxnSp>
        <p:nvCxnSpPr>
          <p:cNvPr id="100" name="Straight Connector 99">
            <a:extLst>
              <a:ext uri="{FF2B5EF4-FFF2-40B4-BE49-F238E27FC236}">
                <a16:creationId xmlns:a16="http://schemas.microsoft.com/office/drawing/2014/main" id="{6BF256EA-25F7-C4C0-30DB-4DDD2ED48BE6}"/>
              </a:ext>
            </a:extLst>
          </p:cNvPr>
          <p:cNvCxnSpPr>
            <a:cxnSpLocks/>
          </p:cNvCxnSpPr>
          <p:nvPr/>
        </p:nvCxnSpPr>
        <p:spPr>
          <a:xfrm flipH="1">
            <a:off x="4504792" y="3873339"/>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A1FE438-7363-7E7C-0763-23ECAB38D491}"/>
              </a:ext>
            </a:extLst>
          </p:cNvPr>
          <p:cNvCxnSpPr>
            <a:cxnSpLocks/>
          </p:cNvCxnSpPr>
          <p:nvPr/>
        </p:nvCxnSpPr>
        <p:spPr>
          <a:xfrm flipH="1">
            <a:off x="4504792" y="3537847"/>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50A9C62A-AED4-BD8A-4330-37DDF63919D5}"/>
              </a:ext>
            </a:extLst>
          </p:cNvPr>
          <p:cNvSpPr txBox="1"/>
          <p:nvPr/>
        </p:nvSpPr>
        <p:spPr>
          <a:xfrm>
            <a:off x="5470496" y="1284752"/>
            <a:ext cx="478016" cy="369332"/>
          </a:xfrm>
          <a:prstGeom prst="rect">
            <a:avLst/>
          </a:prstGeom>
          <a:noFill/>
        </p:spPr>
        <p:txBody>
          <a:bodyPr wrap="none" rtlCol="0">
            <a:spAutoFit/>
          </a:bodyPr>
          <a:lstStyle/>
          <a:p>
            <a:r>
              <a:rPr lang="en-IL" dirty="0"/>
              <a:t>clk</a:t>
            </a:r>
          </a:p>
        </p:txBody>
      </p:sp>
      <p:sp>
        <p:nvSpPr>
          <p:cNvPr id="104" name="TextBox 103">
            <a:extLst>
              <a:ext uri="{FF2B5EF4-FFF2-40B4-BE49-F238E27FC236}">
                <a16:creationId xmlns:a16="http://schemas.microsoft.com/office/drawing/2014/main" id="{A5939D3D-499A-3557-E934-1BAF742574F7}"/>
              </a:ext>
            </a:extLst>
          </p:cNvPr>
          <p:cNvSpPr txBox="1"/>
          <p:nvPr/>
        </p:nvSpPr>
        <p:spPr>
          <a:xfrm>
            <a:off x="5281255" y="957500"/>
            <a:ext cx="689676" cy="369332"/>
          </a:xfrm>
          <a:prstGeom prst="rect">
            <a:avLst/>
          </a:prstGeom>
          <a:noFill/>
        </p:spPr>
        <p:txBody>
          <a:bodyPr wrap="none" rtlCol="0">
            <a:spAutoFit/>
          </a:bodyPr>
          <a:lstStyle/>
          <a:p>
            <a:r>
              <a:rPr lang="en-IL" dirty="0"/>
              <a:t>reset</a:t>
            </a:r>
          </a:p>
        </p:txBody>
      </p:sp>
      <p:cxnSp>
        <p:nvCxnSpPr>
          <p:cNvPr id="106" name="Straight Connector 105">
            <a:extLst>
              <a:ext uri="{FF2B5EF4-FFF2-40B4-BE49-F238E27FC236}">
                <a16:creationId xmlns:a16="http://schemas.microsoft.com/office/drawing/2014/main" id="{97863692-478E-D8A2-A8D3-3B0F69513C28}"/>
              </a:ext>
            </a:extLst>
          </p:cNvPr>
          <p:cNvCxnSpPr>
            <a:cxnSpLocks/>
          </p:cNvCxnSpPr>
          <p:nvPr/>
        </p:nvCxnSpPr>
        <p:spPr>
          <a:xfrm flipH="1">
            <a:off x="5252643" y="1641679"/>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A0112B16-357F-5518-D338-58F11D9B27D8}"/>
              </a:ext>
            </a:extLst>
          </p:cNvPr>
          <p:cNvCxnSpPr>
            <a:cxnSpLocks/>
          </p:cNvCxnSpPr>
          <p:nvPr/>
        </p:nvCxnSpPr>
        <p:spPr>
          <a:xfrm flipH="1">
            <a:off x="5252643" y="1306187"/>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108" name="TextBox 107">
            <a:extLst>
              <a:ext uri="{FF2B5EF4-FFF2-40B4-BE49-F238E27FC236}">
                <a16:creationId xmlns:a16="http://schemas.microsoft.com/office/drawing/2014/main" id="{A5F97776-39DD-BDA2-C59F-113C0CB154E5}"/>
              </a:ext>
            </a:extLst>
          </p:cNvPr>
          <p:cNvSpPr txBox="1"/>
          <p:nvPr/>
        </p:nvSpPr>
        <p:spPr>
          <a:xfrm>
            <a:off x="1658897" y="5689933"/>
            <a:ext cx="923971" cy="369332"/>
          </a:xfrm>
          <a:prstGeom prst="rect">
            <a:avLst/>
          </a:prstGeom>
          <a:noFill/>
        </p:spPr>
        <p:txBody>
          <a:bodyPr wrap="none" rtlCol="0">
            <a:spAutoFit/>
          </a:bodyPr>
          <a:lstStyle/>
          <a:p>
            <a:r>
              <a:rPr lang="en-IL" dirty="0"/>
              <a:t>FirstVal</a:t>
            </a:r>
          </a:p>
        </p:txBody>
      </p:sp>
      <p:cxnSp>
        <p:nvCxnSpPr>
          <p:cNvPr id="6" name="Straight Arrow Connector 5">
            <a:extLst>
              <a:ext uri="{FF2B5EF4-FFF2-40B4-BE49-F238E27FC236}">
                <a16:creationId xmlns:a16="http://schemas.microsoft.com/office/drawing/2014/main" id="{BC188F36-31BB-094E-510A-D89C883A1A14}"/>
              </a:ext>
            </a:extLst>
          </p:cNvPr>
          <p:cNvCxnSpPr>
            <a:cxnSpLocks/>
          </p:cNvCxnSpPr>
          <p:nvPr/>
        </p:nvCxnSpPr>
        <p:spPr>
          <a:xfrm>
            <a:off x="2366086" y="4111899"/>
            <a:ext cx="0" cy="9945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B42DBB6-9C53-00D1-F1B9-DC6EB90B85FF}"/>
              </a:ext>
            </a:extLst>
          </p:cNvPr>
          <p:cNvSpPr txBox="1"/>
          <p:nvPr/>
        </p:nvSpPr>
        <p:spPr>
          <a:xfrm rot="5400000">
            <a:off x="2021675" y="4413581"/>
            <a:ext cx="1049373" cy="369332"/>
          </a:xfrm>
          <a:prstGeom prst="rect">
            <a:avLst/>
          </a:prstGeom>
          <a:noFill/>
        </p:spPr>
        <p:txBody>
          <a:bodyPr wrap="square" rtlCol="0">
            <a:spAutoFit/>
          </a:bodyPr>
          <a:lstStyle/>
          <a:p>
            <a:r>
              <a:rPr lang="en-IL" dirty="0"/>
              <a:t>Update</a:t>
            </a:r>
          </a:p>
        </p:txBody>
      </p:sp>
      <p:cxnSp>
        <p:nvCxnSpPr>
          <p:cNvPr id="20" name="Straight Connector 19">
            <a:extLst>
              <a:ext uri="{FF2B5EF4-FFF2-40B4-BE49-F238E27FC236}">
                <a16:creationId xmlns:a16="http://schemas.microsoft.com/office/drawing/2014/main" id="{2E80E5F9-4032-D6FC-4D3E-DD38F1F1B101}"/>
              </a:ext>
            </a:extLst>
          </p:cNvPr>
          <p:cNvCxnSpPr>
            <a:cxnSpLocks/>
          </p:cNvCxnSpPr>
          <p:nvPr/>
        </p:nvCxnSpPr>
        <p:spPr>
          <a:xfrm flipH="1">
            <a:off x="11488396" y="3828409"/>
            <a:ext cx="464112"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A4AEF7D-ACD6-AD7A-510A-15CEFA2DC154}"/>
              </a:ext>
            </a:extLst>
          </p:cNvPr>
          <p:cNvSpPr txBox="1"/>
          <p:nvPr/>
        </p:nvSpPr>
        <p:spPr>
          <a:xfrm>
            <a:off x="1621161" y="256316"/>
            <a:ext cx="999441" cy="646331"/>
          </a:xfrm>
          <a:prstGeom prst="rect">
            <a:avLst/>
          </a:prstGeom>
          <a:noFill/>
        </p:spPr>
        <p:txBody>
          <a:bodyPr wrap="none" rtlCol="0">
            <a:spAutoFit/>
          </a:bodyPr>
          <a:lstStyle/>
          <a:p>
            <a:r>
              <a:rPr lang="en-IL" dirty="0"/>
              <a:t>12bit</a:t>
            </a:r>
          </a:p>
          <a:p>
            <a:r>
              <a:rPr lang="en-IL" dirty="0"/>
              <a:t>Counter</a:t>
            </a:r>
          </a:p>
        </p:txBody>
      </p:sp>
      <p:sp>
        <p:nvSpPr>
          <p:cNvPr id="23" name="Rectangle 22">
            <a:extLst>
              <a:ext uri="{FF2B5EF4-FFF2-40B4-BE49-F238E27FC236}">
                <a16:creationId xmlns:a16="http://schemas.microsoft.com/office/drawing/2014/main" id="{5166CCF9-84CF-A729-4B85-4651237DB039}"/>
              </a:ext>
            </a:extLst>
          </p:cNvPr>
          <p:cNvSpPr/>
          <p:nvPr/>
        </p:nvSpPr>
        <p:spPr>
          <a:xfrm>
            <a:off x="1545043" y="219155"/>
            <a:ext cx="1061818" cy="74423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cxnSp>
        <p:nvCxnSpPr>
          <p:cNvPr id="24" name="Straight Arrow Connector 23">
            <a:extLst>
              <a:ext uri="{FF2B5EF4-FFF2-40B4-BE49-F238E27FC236}">
                <a16:creationId xmlns:a16="http://schemas.microsoft.com/office/drawing/2014/main" id="{42EABEB0-3EBC-8642-3DCE-BB0004429865}"/>
              </a:ext>
            </a:extLst>
          </p:cNvPr>
          <p:cNvCxnSpPr>
            <a:cxnSpLocks/>
          </p:cNvCxnSpPr>
          <p:nvPr/>
        </p:nvCxnSpPr>
        <p:spPr>
          <a:xfrm>
            <a:off x="2086930" y="967853"/>
            <a:ext cx="0" cy="414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3DD00BE-D9A1-AE83-7F0F-3EB09FFA7D5F}"/>
              </a:ext>
            </a:extLst>
          </p:cNvPr>
          <p:cNvCxnSpPr>
            <a:cxnSpLocks/>
          </p:cNvCxnSpPr>
          <p:nvPr/>
        </p:nvCxnSpPr>
        <p:spPr>
          <a:xfrm flipV="1">
            <a:off x="1892978" y="957500"/>
            <a:ext cx="0" cy="424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91EAFEC-DE82-C87E-AE61-6700D6659399}"/>
              </a:ext>
            </a:extLst>
          </p:cNvPr>
          <p:cNvSpPr txBox="1"/>
          <p:nvPr/>
        </p:nvSpPr>
        <p:spPr>
          <a:xfrm>
            <a:off x="907447" y="958225"/>
            <a:ext cx="1054841" cy="369332"/>
          </a:xfrm>
          <a:prstGeom prst="rect">
            <a:avLst/>
          </a:prstGeom>
          <a:noFill/>
        </p:spPr>
        <p:txBody>
          <a:bodyPr wrap="none" rtlCol="0">
            <a:spAutoFit/>
          </a:bodyPr>
          <a:lstStyle/>
          <a:p>
            <a:r>
              <a:rPr lang="en-IL" dirty="0"/>
              <a:t>NewLine</a:t>
            </a:r>
          </a:p>
        </p:txBody>
      </p:sp>
      <p:sp>
        <p:nvSpPr>
          <p:cNvPr id="38" name="TextBox 37">
            <a:extLst>
              <a:ext uri="{FF2B5EF4-FFF2-40B4-BE49-F238E27FC236}">
                <a16:creationId xmlns:a16="http://schemas.microsoft.com/office/drawing/2014/main" id="{662A647D-DBB0-E4B9-FCF9-21559114C6DD}"/>
              </a:ext>
            </a:extLst>
          </p:cNvPr>
          <p:cNvSpPr txBox="1"/>
          <p:nvPr/>
        </p:nvSpPr>
        <p:spPr>
          <a:xfrm>
            <a:off x="2025241" y="993758"/>
            <a:ext cx="987771" cy="369332"/>
          </a:xfrm>
          <a:prstGeom prst="rect">
            <a:avLst/>
          </a:prstGeom>
          <a:noFill/>
        </p:spPr>
        <p:txBody>
          <a:bodyPr wrap="none" rtlCol="0">
            <a:spAutoFit/>
          </a:bodyPr>
          <a:lstStyle/>
          <a:p>
            <a:r>
              <a:rPr lang="en-IL" dirty="0"/>
              <a:t>EndLine</a:t>
            </a:r>
          </a:p>
        </p:txBody>
      </p:sp>
      <p:sp>
        <p:nvSpPr>
          <p:cNvPr id="40" name="TextBox 39">
            <a:extLst>
              <a:ext uri="{FF2B5EF4-FFF2-40B4-BE49-F238E27FC236}">
                <a16:creationId xmlns:a16="http://schemas.microsoft.com/office/drawing/2014/main" id="{DEF54708-EAAC-E079-FA4E-281088588393}"/>
              </a:ext>
            </a:extLst>
          </p:cNvPr>
          <p:cNvSpPr txBox="1"/>
          <p:nvPr/>
        </p:nvSpPr>
        <p:spPr>
          <a:xfrm>
            <a:off x="941866" y="392420"/>
            <a:ext cx="478016" cy="369332"/>
          </a:xfrm>
          <a:prstGeom prst="rect">
            <a:avLst/>
          </a:prstGeom>
          <a:noFill/>
        </p:spPr>
        <p:txBody>
          <a:bodyPr wrap="none" rtlCol="0">
            <a:spAutoFit/>
          </a:bodyPr>
          <a:lstStyle/>
          <a:p>
            <a:r>
              <a:rPr lang="en-IL" dirty="0"/>
              <a:t>clk</a:t>
            </a:r>
          </a:p>
        </p:txBody>
      </p:sp>
      <p:sp>
        <p:nvSpPr>
          <p:cNvPr id="42" name="TextBox 41">
            <a:extLst>
              <a:ext uri="{FF2B5EF4-FFF2-40B4-BE49-F238E27FC236}">
                <a16:creationId xmlns:a16="http://schemas.microsoft.com/office/drawing/2014/main" id="{7BD69AB6-DF3A-8356-EF68-864664D223A3}"/>
              </a:ext>
            </a:extLst>
          </p:cNvPr>
          <p:cNvSpPr txBox="1"/>
          <p:nvPr/>
        </p:nvSpPr>
        <p:spPr>
          <a:xfrm>
            <a:off x="752625" y="65168"/>
            <a:ext cx="689676" cy="369332"/>
          </a:xfrm>
          <a:prstGeom prst="rect">
            <a:avLst/>
          </a:prstGeom>
          <a:noFill/>
        </p:spPr>
        <p:txBody>
          <a:bodyPr wrap="none" rtlCol="0">
            <a:spAutoFit/>
          </a:bodyPr>
          <a:lstStyle/>
          <a:p>
            <a:r>
              <a:rPr lang="en-IL" dirty="0"/>
              <a:t>reset</a:t>
            </a:r>
          </a:p>
        </p:txBody>
      </p:sp>
      <p:cxnSp>
        <p:nvCxnSpPr>
          <p:cNvPr id="43" name="Straight Connector 42">
            <a:extLst>
              <a:ext uri="{FF2B5EF4-FFF2-40B4-BE49-F238E27FC236}">
                <a16:creationId xmlns:a16="http://schemas.microsoft.com/office/drawing/2014/main" id="{8121A301-2A24-9FEB-E06D-366C53236153}"/>
              </a:ext>
            </a:extLst>
          </p:cNvPr>
          <p:cNvCxnSpPr>
            <a:cxnSpLocks/>
          </p:cNvCxnSpPr>
          <p:nvPr/>
        </p:nvCxnSpPr>
        <p:spPr>
          <a:xfrm flipH="1">
            <a:off x="724013" y="749347"/>
            <a:ext cx="81736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FEA9C0A-3E3E-B03A-8CE4-1F1EB9B14B6A}"/>
              </a:ext>
            </a:extLst>
          </p:cNvPr>
          <p:cNvCxnSpPr>
            <a:cxnSpLocks/>
          </p:cNvCxnSpPr>
          <p:nvPr/>
        </p:nvCxnSpPr>
        <p:spPr>
          <a:xfrm flipH="1">
            <a:off x="724013" y="413855"/>
            <a:ext cx="817369" cy="0"/>
          </a:xfrm>
          <a:prstGeom prst="line">
            <a:avLst/>
          </a:prstGeom>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AF616F0-493E-1E3F-0D31-DA7E0AB2E5E9}"/>
              </a:ext>
            </a:extLst>
          </p:cNvPr>
          <p:cNvSpPr txBox="1"/>
          <p:nvPr/>
        </p:nvSpPr>
        <p:spPr>
          <a:xfrm>
            <a:off x="11438544" y="3574259"/>
            <a:ext cx="803425" cy="276999"/>
          </a:xfrm>
          <a:prstGeom prst="rect">
            <a:avLst/>
          </a:prstGeom>
          <a:noFill/>
        </p:spPr>
        <p:txBody>
          <a:bodyPr wrap="none" rtlCol="0">
            <a:spAutoFit/>
          </a:bodyPr>
          <a:lstStyle/>
          <a:p>
            <a:r>
              <a:rPr lang="en-IL" sz="1200" dirty="0"/>
              <a:t>[0:11]Cnt</a:t>
            </a:r>
          </a:p>
        </p:txBody>
      </p:sp>
      <p:cxnSp>
        <p:nvCxnSpPr>
          <p:cNvPr id="60" name="Straight Arrow Connector 59">
            <a:extLst>
              <a:ext uri="{FF2B5EF4-FFF2-40B4-BE49-F238E27FC236}">
                <a16:creationId xmlns:a16="http://schemas.microsoft.com/office/drawing/2014/main" id="{F8B2C5D5-8433-BA45-8738-2F74F8188C94}"/>
              </a:ext>
            </a:extLst>
          </p:cNvPr>
          <p:cNvCxnSpPr>
            <a:cxnSpLocks/>
          </p:cNvCxnSpPr>
          <p:nvPr/>
        </p:nvCxnSpPr>
        <p:spPr>
          <a:xfrm>
            <a:off x="3132978" y="5848433"/>
            <a:ext cx="21747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BC914C3-80A4-DE50-2528-75EFC513F45A}"/>
              </a:ext>
            </a:extLst>
          </p:cNvPr>
          <p:cNvCxnSpPr>
            <a:cxnSpLocks/>
          </p:cNvCxnSpPr>
          <p:nvPr/>
        </p:nvCxnSpPr>
        <p:spPr>
          <a:xfrm>
            <a:off x="3013012" y="434500"/>
            <a:ext cx="0" cy="928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D0323CB-B63C-729F-E1A0-D8C916618201}"/>
              </a:ext>
            </a:extLst>
          </p:cNvPr>
          <p:cNvCxnSpPr>
            <a:cxnSpLocks/>
          </p:cNvCxnSpPr>
          <p:nvPr/>
        </p:nvCxnSpPr>
        <p:spPr>
          <a:xfrm flipH="1">
            <a:off x="2606861" y="434500"/>
            <a:ext cx="4061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4D128B21-A2D6-CAE6-74F6-2CB42E911CBB}"/>
              </a:ext>
            </a:extLst>
          </p:cNvPr>
          <p:cNvSpPr txBox="1"/>
          <p:nvPr/>
        </p:nvSpPr>
        <p:spPr>
          <a:xfrm>
            <a:off x="2620602" y="142309"/>
            <a:ext cx="566886" cy="369332"/>
          </a:xfrm>
          <a:prstGeom prst="rect">
            <a:avLst/>
          </a:prstGeom>
          <a:noFill/>
        </p:spPr>
        <p:txBody>
          <a:bodyPr wrap="none" rtlCol="0">
            <a:spAutoFit/>
          </a:bodyPr>
          <a:lstStyle/>
          <a:p>
            <a:r>
              <a:rPr lang="en-IL" dirty="0"/>
              <a:t>test</a:t>
            </a:r>
          </a:p>
        </p:txBody>
      </p:sp>
    </p:spTree>
    <p:extLst>
      <p:ext uri="{BB962C8B-B14F-4D97-AF65-F5344CB8AC3E}">
        <p14:creationId xmlns:p14="http://schemas.microsoft.com/office/powerpoint/2010/main" val="1986455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173</TotalTime>
  <Words>799</Words>
  <Application>Microsoft Macintosh PowerPoint</Application>
  <PresentationFormat>Widescreen</PresentationFormat>
  <Paragraphs>123</Paragraphs>
  <Slides>13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Times New Roman</vt:lpstr>
      <vt:lpstr>Office Theme</vt:lpstr>
      <vt:lpstr>Digital Design of a Synthetic Ramp &amp; Patterns Generation Unit for High-Speed Communication CMOS-Image-Sensor Applications </vt:lpstr>
      <vt:lpstr>Table of contents</vt:lpstr>
      <vt:lpstr>Background</vt:lpstr>
      <vt:lpstr>Project definition and goals</vt:lpstr>
      <vt:lpstr>Project definition and goals</vt:lpstr>
      <vt:lpstr> Alternative solutions 1</vt:lpstr>
      <vt:lpstr>PowerPoint Presentation</vt:lpstr>
      <vt:lpstr> Alternative solutions 2</vt:lpstr>
      <vt:lpstr>PowerPoint Presentation</vt:lpstr>
      <vt:lpstr>Architectural design of the selected solution</vt:lpstr>
      <vt:lpstr>PowerPoint Presentation</vt:lpstr>
      <vt:lpstr>PowerPoint Presentation</vt:lpstr>
      <vt:lpstr>Status and schedule for the remaining part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Oded Sabari</dc:creator>
  <cp:lastModifiedBy>Oded Sabari</cp:lastModifiedBy>
  <cp:revision>16</cp:revision>
  <dcterms:created xsi:type="dcterms:W3CDTF">2024-07-20T06:43:45Z</dcterms:created>
  <dcterms:modified xsi:type="dcterms:W3CDTF">2024-07-20T09:37:21Z</dcterms:modified>
</cp:coreProperties>
</file>