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753600" cy="7315200"/>
  <p:notesSz cx="6858000" cy="9144000"/>
  <p:embeddedFontLst>
    <p:embeddedFont>
      <p:font typeface="Times New Roman Bold" charset="1" panose="02020803070505020304"/>
      <p:regular r:id="rId21"/>
    </p:embeddedFont>
    <p:embeddedFont>
      <p:font typeface="Calibri (MS)" charset="1" panose="020F0502020204030204"/>
      <p:regular r:id="rId22"/>
    </p:embeddedFont>
    <p:embeddedFont>
      <p:font typeface="Arial" charset="1" panose="020B0604020202020204"/>
      <p:regular r:id="rId23"/>
    </p:embeddedFont>
    <p:embeddedFont>
      <p:font typeface="Calibri (MS) Bold" charset="1" panose="020F070203040403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1325" y="731520"/>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19050"/>
              <a:ext cx="11704320" cy="1644650"/>
            </a:xfrm>
            <a:prstGeom prst="rect">
              <a:avLst/>
            </a:prstGeom>
          </p:spPr>
          <p:txBody>
            <a:bodyPr anchor="ctr" rtlCol="false" tIns="0" lIns="0" bIns="0" rIns="0"/>
            <a:lstStyle/>
            <a:p>
              <a:pPr algn="ctr">
                <a:lnSpc>
                  <a:spcPts val="5068"/>
                </a:lnSpc>
              </a:pPr>
              <a:r>
                <a:rPr lang="en-US" sz="4223" b="true">
                  <a:solidFill>
                    <a:srgbClr val="000000"/>
                  </a:solidFill>
                  <a:latin typeface="Times New Roman Bold"/>
                  <a:ea typeface="Times New Roman Bold"/>
                  <a:cs typeface="Times New Roman Bold"/>
                  <a:sym typeface="Times New Roman Bold"/>
                </a:rPr>
                <a:t>Title Slide</a:t>
              </a:r>
            </a:p>
            <a:p>
              <a:pPr algn="ctr">
                <a:lnSpc>
                  <a:spcPts val="5068"/>
                </a:lnSpc>
              </a:pPr>
            </a:p>
          </p:txBody>
        </p:sp>
      </p:grpSp>
      <p:sp>
        <p:nvSpPr>
          <p:cNvPr name="TextBox 5" id="5"/>
          <p:cNvSpPr txBox="true"/>
          <p:nvPr/>
        </p:nvSpPr>
        <p:spPr>
          <a:xfrm rot="0">
            <a:off x="477044" y="2132759"/>
            <a:ext cx="9040166" cy="4333875"/>
          </a:xfrm>
          <a:prstGeom prst="rect">
            <a:avLst/>
          </a:prstGeom>
        </p:spPr>
        <p:txBody>
          <a:bodyPr anchor="t" rtlCol="false" tIns="0" lIns="0" bIns="0" rIns="0">
            <a:spAutoFit/>
          </a:bodyPr>
          <a:lstStyle/>
          <a:p>
            <a:pPr algn="l">
              <a:lnSpc>
                <a:spcPts val="3327"/>
              </a:lnSpc>
            </a:pPr>
            <a:r>
              <a:rPr lang="en-US" sz="2773" b="true">
                <a:solidFill>
                  <a:srgbClr val="000000"/>
                </a:solidFill>
                <a:latin typeface="Times New Roman Bold"/>
                <a:ea typeface="Times New Roman Bold"/>
                <a:cs typeface="Times New Roman Bold"/>
                <a:sym typeface="Times New Roman Bold"/>
              </a:rPr>
              <a:t>Project Title:</a:t>
            </a:r>
            <a:r>
              <a:rPr lang="en-US" sz="2773" b="true">
                <a:solidFill>
                  <a:srgbClr val="1F497D"/>
                </a:solidFill>
                <a:latin typeface="Times New Roman Bold"/>
                <a:ea typeface="Times New Roman Bold"/>
                <a:cs typeface="Times New Roman Bold"/>
                <a:sym typeface="Times New Roman Bold"/>
              </a:rPr>
              <a:t> Decentralized Blockchain-Federated Learning System for Secure, Privacy-Preserving, and Scalable IoT Data Collaboration.</a:t>
            </a:r>
          </a:p>
          <a:p>
            <a:pPr algn="l">
              <a:lnSpc>
                <a:spcPts val="2559"/>
              </a:lnSpc>
            </a:pPr>
          </a:p>
          <a:p>
            <a:pPr algn="l">
              <a:lnSpc>
                <a:spcPts val="2560"/>
              </a:lnSpc>
            </a:pPr>
            <a:r>
              <a:rPr lang="en-US" sz="2133" b="true">
                <a:solidFill>
                  <a:srgbClr val="000000"/>
                </a:solidFill>
                <a:latin typeface="Times New Roman Bold"/>
                <a:ea typeface="Times New Roman Bold"/>
                <a:cs typeface="Times New Roman Bold"/>
                <a:sym typeface="Times New Roman Bold"/>
              </a:rPr>
              <a:t>Team Members:</a:t>
            </a:r>
          </a:p>
          <a:p>
            <a:pPr algn="l">
              <a:lnSpc>
                <a:spcPts val="2304"/>
              </a:lnSpc>
            </a:pPr>
            <a:r>
              <a:rPr lang="en-US" sz="1920" b="true">
                <a:solidFill>
                  <a:srgbClr val="1F497D"/>
                </a:solidFill>
                <a:latin typeface="Times New Roman Bold"/>
                <a:ea typeface="Times New Roman Bold"/>
                <a:cs typeface="Times New Roman Bold"/>
                <a:sym typeface="Times New Roman Bold"/>
              </a:rPr>
              <a:t>SABARI RAJA M</a:t>
            </a:r>
            <a:r>
              <a:rPr lang="en-US" sz="1920" b="true">
                <a:solidFill>
                  <a:srgbClr val="1F497D"/>
                </a:solidFill>
                <a:latin typeface="Times New Roman Bold"/>
                <a:ea typeface="Times New Roman Bold"/>
                <a:cs typeface="Times New Roman Bold"/>
                <a:sym typeface="Times New Roman Bold"/>
              </a:rPr>
              <a:t>             (211423104550)</a:t>
            </a:r>
          </a:p>
          <a:p>
            <a:pPr algn="l">
              <a:lnSpc>
                <a:spcPts val="2304"/>
              </a:lnSpc>
            </a:pPr>
            <a:r>
              <a:rPr lang="en-US" sz="1920" b="true">
                <a:solidFill>
                  <a:srgbClr val="1F497D"/>
                </a:solidFill>
                <a:latin typeface="Times New Roman Bold"/>
                <a:ea typeface="Times New Roman Bold"/>
                <a:cs typeface="Times New Roman Bold"/>
                <a:sym typeface="Times New Roman Bold"/>
              </a:rPr>
              <a:t>PUGAZHENDI K           (211423104499)</a:t>
            </a:r>
          </a:p>
          <a:p>
            <a:pPr algn="l">
              <a:lnSpc>
                <a:spcPts val="2560"/>
              </a:lnSpc>
            </a:pPr>
            <a:r>
              <a:rPr lang="en-US" sz="2133" b="true">
                <a:solidFill>
                  <a:srgbClr val="000000"/>
                </a:solidFill>
                <a:latin typeface="Times New Roman Bold"/>
                <a:ea typeface="Times New Roman Bold"/>
                <a:cs typeface="Times New Roman Bold"/>
                <a:sym typeface="Times New Roman Bold"/>
              </a:rPr>
              <a:t>Guide Name:</a:t>
            </a:r>
          </a:p>
          <a:p>
            <a:pPr algn="l">
              <a:lnSpc>
                <a:spcPts val="2560"/>
              </a:lnSpc>
            </a:pPr>
            <a:r>
              <a:rPr lang="en-US" sz="2133" b="true">
                <a:solidFill>
                  <a:srgbClr val="1F497D"/>
                </a:solidFill>
                <a:latin typeface="Times New Roman Bold"/>
                <a:ea typeface="Times New Roman Bold"/>
                <a:cs typeface="Times New Roman Bold"/>
                <a:sym typeface="Times New Roman Bold"/>
              </a:rPr>
              <a:t>Mr. Prabbu Shankar P</a:t>
            </a:r>
          </a:p>
          <a:p>
            <a:pPr algn="l">
              <a:lnSpc>
                <a:spcPts val="2560"/>
              </a:lnSpc>
            </a:pPr>
            <a:r>
              <a:rPr lang="en-US" sz="2133" b="true">
                <a:solidFill>
                  <a:srgbClr val="000000"/>
                </a:solidFill>
                <a:latin typeface="Times New Roman Bold"/>
                <a:ea typeface="Times New Roman Bold"/>
                <a:cs typeface="Times New Roman Bold"/>
                <a:sym typeface="Times New Roman Bold"/>
              </a:rPr>
              <a:t>Co-Ordinators:</a:t>
            </a:r>
          </a:p>
          <a:p>
            <a:pPr algn="l">
              <a:lnSpc>
                <a:spcPts val="2304"/>
              </a:lnSpc>
            </a:pPr>
            <a:r>
              <a:rPr lang="en-US" sz="1920" b="true">
                <a:solidFill>
                  <a:srgbClr val="1F497D"/>
                </a:solidFill>
                <a:latin typeface="Times New Roman Bold"/>
                <a:ea typeface="Times New Roman Bold"/>
                <a:cs typeface="Times New Roman Bold"/>
                <a:sym typeface="Times New Roman Bold"/>
              </a:rPr>
              <a:t>Mr. Prabbu Sankar P</a:t>
            </a:r>
          </a:p>
          <a:p>
            <a:pPr algn="l">
              <a:lnSpc>
                <a:spcPts val="2304"/>
              </a:lnSpc>
            </a:pPr>
            <a:r>
              <a:rPr lang="en-US" sz="1920" b="true">
                <a:solidFill>
                  <a:srgbClr val="1F497D"/>
                </a:solidFill>
                <a:latin typeface="Times New Roman Bold"/>
                <a:ea typeface="Times New Roman Bold"/>
                <a:cs typeface="Times New Roman Bold"/>
                <a:sym typeface="Times New Roman Bold"/>
              </a:rPr>
              <a:t>Mr. Kadhirvelu G</a:t>
            </a:r>
          </a:p>
          <a:p>
            <a:pPr algn="l">
              <a:lnSpc>
                <a:spcPts val="2304"/>
              </a:lnSpc>
            </a:pPr>
          </a:p>
        </p:txBody>
      </p:sp>
      <p:grpSp>
        <p:nvGrpSpPr>
          <p:cNvPr name="Group 6" id="6"/>
          <p:cNvGrpSpPr>
            <a:grpSpLocks noChangeAspect="true"/>
          </p:cNvGrpSpPr>
          <p:nvPr/>
        </p:nvGrpSpPr>
        <p:grpSpPr>
          <a:xfrm rot="0">
            <a:off x="206111" y="292947"/>
            <a:ext cx="1930470" cy="1447461"/>
            <a:chOff x="0" y="0"/>
            <a:chExt cx="2573959" cy="1929948"/>
          </a:xfrm>
        </p:grpSpPr>
        <p:sp>
          <p:nvSpPr>
            <p:cNvPr name="Freeform 7" id="7"/>
            <p:cNvSpPr/>
            <p:nvPr/>
          </p:nvSpPr>
          <p:spPr>
            <a:xfrm flipH="false" flipV="false" rot="0">
              <a:off x="0" y="0"/>
              <a:ext cx="2573909" cy="1929892"/>
            </a:xfrm>
            <a:custGeom>
              <a:avLst/>
              <a:gdLst/>
              <a:ahLst/>
              <a:cxnLst/>
              <a:rect r="r" b="b" t="t" l="l"/>
              <a:pathLst>
                <a:path h="1929892" w="2573909">
                  <a:moveTo>
                    <a:pt x="0" y="0"/>
                  </a:moveTo>
                  <a:lnTo>
                    <a:pt x="2573909" y="0"/>
                  </a:lnTo>
                  <a:lnTo>
                    <a:pt x="2573909" y="1929892"/>
                  </a:lnTo>
                  <a:lnTo>
                    <a:pt x="0" y="1929892"/>
                  </a:lnTo>
                  <a:lnTo>
                    <a:pt x="0" y="0"/>
                  </a:lnTo>
                  <a:close/>
                </a:path>
              </a:pathLst>
            </a:custGeom>
            <a:blipFill>
              <a:blip r:embed="rId2"/>
              <a:stretch>
                <a:fillRect l="-1" t="-15523" r="0" b="-27871"/>
              </a:stretch>
            </a:blipFill>
          </p:spPr>
        </p:sp>
      </p:grpSp>
      <p:grpSp>
        <p:nvGrpSpPr>
          <p:cNvPr name="Group 8" id="8"/>
          <p:cNvGrpSpPr>
            <a:grpSpLocks noChangeAspect="true"/>
          </p:cNvGrpSpPr>
          <p:nvPr/>
        </p:nvGrpSpPr>
        <p:grpSpPr>
          <a:xfrm rot="0">
            <a:off x="8123174" y="112197"/>
            <a:ext cx="1394037" cy="1400289"/>
            <a:chOff x="0" y="0"/>
            <a:chExt cx="1858716" cy="1867052"/>
          </a:xfrm>
        </p:grpSpPr>
        <p:sp>
          <p:nvSpPr>
            <p:cNvPr name="Freeform 9" id="9" descr="Anna University - Wikipedia"/>
            <p:cNvSpPr/>
            <p:nvPr/>
          </p:nvSpPr>
          <p:spPr>
            <a:xfrm flipH="false" flipV="false" rot="0">
              <a:off x="0" y="0"/>
              <a:ext cx="1858772" cy="1867027"/>
            </a:xfrm>
            <a:custGeom>
              <a:avLst/>
              <a:gdLst/>
              <a:ahLst/>
              <a:cxnLst/>
              <a:rect r="r" b="b" t="t" l="l"/>
              <a:pathLst>
                <a:path h="1867027" w="1858772">
                  <a:moveTo>
                    <a:pt x="0" y="0"/>
                  </a:moveTo>
                  <a:lnTo>
                    <a:pt x="1858772" y="0"/>
                  </a:lnTo>
                  <a:lnTo>
                    <a:pt x="1858772" y="1867027"/>
                  </a:lnTo>
                  <a:lnTo>
                    <a:pt x="0" y="1867027"/>
                  </a:lnTo>
                  <a:lnTo>
                    <a:pt x="0" y="0"/>
                  </a:lnTo>
                  <a:close/>
                </a:path>
              </a:pathLst>
            </a:custGeom>
            <a:blipFill>
              <a:blip r:embed="rId3"/>
              <a:stretch>
                <a:fillRect l="0" t="0" r="-893" b="-1"/>
              </a:stretch>
            </a:blipFill>
          </p:spPr>
        </p:sp>
      </p:grpSp>
      <p:grpSp>
        <p:nvGrpSpPr>
          <p:cNvPr name="Group 10" id="10"/>
          <p:cNvGrpSpPr>
            <a:grpSpLocks noChangeAspect="true"/>
          </p:cNvGrpSpPr>
          <p:nvPr/>
        </p:nvGrpSpPr>
        <p:grpSpPr>
          <a:xfrm rot="0">
            <a:off x="1845643" y="522922"/>
            <a:ext cx="6062314" cy="1447461"/>
            <a:chOff x="0" y="0"/>
            <a:chExt cx="8083085" cy="1929948"/>
          </a:xfrm>
        </p:grpSpPr>
        <p:sp>
          <p:nvSpPr>
            <p:cNvPr name="Freeform 11" id="11"/>
            <p:cNvSpPr/>
            <p:nvPr/>
          </p:nvSpPr>
          <p:spPr>
            <a:xfrm flipH="false" flipV="false" rot="0">
              <a:off x="0" y="0"/>
              <a:ext cx="8083042" cy="1929892"/>
            </a:xfrm>
            <a:custGeom>
              <a:avLst/>
              <a:gdLst/>
              <a:ahLst/>
              <a:cxnLst/>
              <a:rect r="r" b="b" t="t" l="l"/>
              <a:pathLst>
                <a:path h="1929892" w="8083042">
                  <a:moveTo>
                    <a:pt x="0" y="0"/>
                  </a:moveTo>
                  <a:lnTo>
                    <a:pt x="8083042" y="0"/>
                  </a:lnTo>
                  <a:lnTo>
                    <a:pt x="8083042" y="1929892"/>
                  </a:lnTo>
                  <a:lnTo>
                    <a:pt x="0" y="1929892"/>
                  </a:lnTo>
                  <a:lnTo>
                    <a:pt x="0" y="0"/>
                  </a:lnTo>
                  <a:close/>
                </a:path>
              </a:pathLst>
            </a:custGeom>
            <a:solidFill>
              <a:srgbClr val="000000">
                <a:alpha val="0"/>
              </a:srgbClr>
            </a:solidFill>
          </p:spPr>
        </p:sp>
      </p:grpSp>
      <p:sp>
        <p:nvSpPr>
          <p:cNvPr name="TextBox 12" id="12"/>
          <p:cNvSpPr txBox="true"/>
          <p:nvPr/>
        </p:nvSpPr>
        <p:spPr>
          <a:xfrm rot="0">
            <a:off x="9224608" y="6878034"/>
            <a:ext cx="585204" cy="391446"/>
          </a:xfrm>
          <a:prstGeom prst="rect">
            <a:avLst/>
          </a:prstGeom>
        </p:spPr>
        <p:txBody>
          <a:bodyPr anchor="t" rtlCol="false" tIns="0" lIns="0" bIns="0" rIns="0">
            <a:spAutoFit/>
          </a:bodyPr>
          <a:lstStyle/>
          <a:p>
            <a:pPr algn="l">
              <a:lnSpc>
                <a:spcPts val="2560"/>
              </a:lnSpc>
            </a:pPr>
            <a:r>
              <a:rPr lang="en-US" sz="2133" b="true">
                <a:solidFill>
                  <a:srgbClr val="000000"/>
                </a:solidFill>
                <a:latin typeface="Times New Roman Bold"/>
                <a:ea typeface="Times New Roman Bold"/>
                <a:cs typeface="Times New Roman Bold"/>
                <a:sym typeface="Times New Roman Bold"/>
              </a:rPr>
              <a:t>H1</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594169" y="326452"/>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66675"/>
              <a:ext cx="11704320" cy="1692275"/>
            </a:xfrm>
            <a:prstGeom prst="rect">
              <a:avLst/>
            </a:prstGeom>
          </p:spPr>
          <p:txBody>
            <a:bodyPr anchor="ctr" rtlCol="false" tIns="0" lIns="0" bIns="0" rIns="0"/>
            <a:lstStyle/>
            <a:p>
              <a:pPr algn="ctr">
                <a:lnSpc>
                  <a:spcPts val="4095"/>
                </a:lnSpc>
              </a:pPr>
              <a:r>
                <a:rPr lang="en-US" sz="3413" b="true">
                  <a:solidFill>
                    <a:srgbClr val="1F497D"/>
                  </a:solidFill>
                  <a:latin typeface="Calibri (MS) Bold"/>
                  <a:ea typeface="Calibri (MS) Bold"/>
                  <a:cs typeface="Calibri (MS) Bold"/>
                  <a:sym typeface="Calibri (MS) Bold"/>
                </a:rPr>
                <a:t>Performance Evaluation</a:t>
              </a:r>
            </a:p>
          </p:txBody>
        </p:sp>
      </p:grpSp>
      <p:grpSp>
        <p:nvGrpSpPr>
          <p:cNvPr name="Group 5" id="5"/>
          <p:cNvGrpSpPr/>
          <p:nvPr/>
        </p:nvGrpSpPr>
        <p:grpSpPr>
          <a:xfrm rot="0">
            <a:off x="425174" y="1296350"/>
            <a:ext cx="9116229" cy="5121402"/>
            <a:chOff x="0" y="0"/>
            <a:chExt cx="12154972" cy="6828535"/>
          </a:xfrm>
        </p:grpSpPr>
        <p:sp>
          <p:nvSpPr>
            <p:cNvPr name="Freeform 6" id="6"/>
            <p:cNvSpPr/>
            <p:nvPr/>
          </p:nvSpPr>
          <p:spPr>
            <a:xfrm flipH="false" flipV="false" rot="0">
              <a:off x="0" y="0"/>
              <a:ext cx="12154973" cy="6828535"/>
            </a:xfrm>
            <a:custGeom>
              <a:avLst/>
              <a:gdLst/>
              <a:ahLst/>
              <a:cxnLst/>
              <a:rect r="r" b="b" t="t" l="l"/>
              <a:pathLst>
                <a:path h="6828535" w="12154973">
                  <a:moveTo>
                    <a:pt x="0" y="0"/>
                  </a:moveTo>
                  <a:lnTo>
                    <a:pt x="12154973" y="0"/>
                  </a:lnTo>
                  <a:lnTo>
                    <a:pt x="12154973" y="6828535"/>
                  </a:lnTo>
                  <a:lnTo>
                    <a:pt x="0" y="6828535"/>
                  </a:lnTo>
                  <a:close/>
                </a:path>
              </a:pathLst>
            </a:custGeom>
            <a:solidFill>
              <a:srgbClr val="000000">
                <a:alpha val="0"/>
              </a:srgbClr>
            </a:solidFill>
          </p:spPr>
        </p:sp>
        <p:sp>
          <p:nvSpPr>
            <p:cNvPr name="TextBox 7" id="7"/>
            <p:cNvSpPr txBox="true"/>
            <p:nvPr/>
          </p:nvSpPr>
          <p:spPr>
            <a:xfrm>
              <a:off x="0" y="-9525"/>
              <a:ext cx="12154972" cy="6838060"/>
            </a:xfrm>
            <a:prstGeom prst="rect">
              <a:avLst/>
            </a:prstGeom>
          </p:spPr>
          <p:txBody>
            <a:bodyPr anchor="ctr" rtlCol="false" tIns="0" lIns="0" bIns="0" rIns="0"/>
            <a:lstStyle/>
            <a:p>
              <a:pPr algn="l">
                <a:lnSpc>
                  <a:spcPts val="2543"/>
                </a:lnSpc>
              </a:pPr>
              <a:r>
                <a:rPr lang="en-US" sz="2119">
                  <a:solidFill>
                    <a:srgbClr val="000000"/>
                  </a:solidFill>
                  <a:latin typeface="Arial"/>
                  <a:ea typeface="Arial"/>
                  <a:cs typeface="Arial"/>
                  <a:sym typeface="Arial"/>
                </a:rPr>
                <a:t>The</a:t>
              </a:r>
              <a:r>
                <a:rPr lang="en-US" sz="2119">
                  <a:solidFill>
                    <a:srgbClr val="000000"/>
                  </a:solidFill>
                  <a:latin typeface="Arial"/>
                  <a:ea typeface="Arial"/>
                  <a:cs typeface="Arial"/>
                  <a:sym typeface="Arial"/>
                </a:rPr>
                <a:t> Performance Evaluation of the system involves assessing its accuracy, efficiency, and reliability in monitoring and detecting structural irregularities. Various test cases and simulations are conducted to measure the responsiveness of sensors, the precision of data acquisition, and the effectiveness of real-time analysis. Metrics such as data latency (delay in data transmission), fault detection rate, and energy consumption are analyzed to determine system performance. Additionally, the stability of blockchain integration is tested to ensure secure and unalterable data logging. The results demonstrate that the system can efficiently detect anomalies with minimal delay and maintain consistent accuracy even under variable environmental conditions. Overall, the performance evaluation confirms that the SHM system is both robust (strong and reliable) and scalable (capable of handling increased data or structural size), making it suitable for real-world deployment.</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3345" y="1241040"/>
            <a:ext cx="9124071" cy="4915593"/>
          </a:xfrm>
          <a:custGeom>
            <a:avLst/>
            <a:gdLst/>
            <a:ahLst/>
            <a:cxnLst/>
            <a:rect r="r" b="b" t="t" l="l"/>
            <a:pathLst>
              <a:path h="4915593" w="9124071">
                <a:moveTo>
                  <a:pt x="0" y="0"/>
                </a:moveTo>
                <a:lnTo>
                  <a:pt x="9124071" y="0"/>
                </a:lnTo>
                <a:lnTo>
                  <a:pt x="9124071" y="4915594"/>
                </a:lnTo>
                <a:lnTo>
                  <a:pt x="0" y="4915594"/>
                </a:lnTo>
                <a:lnTo>
                  <a:pt x="0" y="0"/>
                </a:lnTo>
                <a:close/>
              </a:path>
            </a:pathLst>
          </a:custGeom>
          <a:blipFill>
            <a:blip r:embed="rId2"/>
            <a:stretch>
              <a:fillRect l="0" t="0" r="0" b="0"/>
            </a:stretch>
          </a:blipFill>
        </p:spPr>
      </p:sp>
      <p:sp>
        <p:nvSpPr>
          <p:cNvPr name="TextBox 3" id="3"/>
          <p:cNvSpPr txBox="true"/>
          <p:nvPr/>
        </p:nvSpPr>
        <p:spPr>
          <a:xfrm rot="0">
            <a:off x="532818" y="453199"/>
            <a:ext cx="8687964" cy="528066"/>
          </a:xfrm>
          <a:prstGeom prst="rect">
            <a:avLst/>
          </a:prstGeom>
        </p:spPr>
        <p:txBody>
          <a:bodyPr anchor="t" rtlCol="false" tIns="0" lIns="0" bIns="0" rIns="0">
            <a:spAutoFit/>
          </a:bodyPr>
          <a:lstStyle/>
          <a:p>
            <a:pPr algn="ctr">
              <a:lnSpc>
                <a:spcPts val="3840"/>
              </a:lnSpc>
            </a:pPr>
            <a:r>
              <a:rPr lang="en-US" sz="3200" b="true">
                <a:solidFill>
                  <a:srgbClr val="1F497D"/>
                </a:solidFill>
                <a:latin typeface="Times New Roman Bold"/>
                <a:ea typeface="Times New Roman Bold"/>
                <a:cs typeface="Times New Roman Bold"/>
                <a:sym typeface="Times New Roman Bold"/>
              </a:rPr>
              <a:t>Output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615" y="1359251"/>
            <a:ext cx="9102370" cy="4596697"/>
          </a:xfrm>
          <a:custGeom>
            <a:avLst/>
            <a:gdLst/>
            <a:ahLst/>
            <a:cxnLst/>
            <a:rect r="r" b="b" t="t" l="l"/>
            <a:pathLst>
              <a:path h="4596697" w="9102370">
                <a:moveTo>
                  <a:pt x="0" y="0"/>
                </a:moveTo>
                <a:lnTo>
                  <a:pt x="9102370" y="0"/>
                </a:lnTo>
                <a:lnTo>
                  <a:pt x="9102370" y="4596698"/>
                </a:lnTo>
                <a:lnTo>
                  <a:pt x="0" y="4596698"/>
                </a:lnTo>
                <a:lnTo>
                  <a:pt x="0" y="0"/>
                </a:lnTo>
                <a:close/>
              </a:path>
            </a:pathLst>
          </a:custGeom>
          <a:blipFill>
            <a:blip r:embed="rId2"/>
            <a:stretch>
              <a:fillRect l="0" t="0" r="0" b="0"/>
            </a:stretch>
          </a:blipFill>
        </p:spPr>
      </p:sp>
      <p:sp>
        <p:nvSpPr>
          <p:cNvPr name="TextBox 3" id="3"/>
          <p:cNvSpPr txBox="true"/>
          <p:nvPr/>
        </p:nvSpPr>
        <p:spPr>
          <a:xfrm rot="0">
            <a:off x="421136" y="460057"/>
            <a:ext cx="8687964" cy="514350"/>
          </a:xfrm>
          <a:prstGeom prst="rect">
            <a:avLst/>
          </a:prstGeom>
        </p:spPr>
        <p:txBody>
          <a:bodyPr anchor="t" rtlCol="false" tIns="0" lIns="0" bIns="0" rIns="0">
            <a:spAutoFit/>
          </a:bodyPr>
          <a:lstStyle/>
          <a:p>
            <a:pPr algn="ctr">
              <a:lnSpc>
                <a:spcPts val="3840"/>
              </a:lnSpc>
            </a:pPr>
            <a:r>
              <a:rPr lang="en-US" sz="3200" b="true">
                <a:solidFill>
                  <a:srgbClr val="1F497D"/>
                </a:solidFill>
                <a:latin typeface="Times New Roman Bold"/>
                <a:ea typeface="Times New Roman Bold"/>
                <a:cs typeface="Times New Roman Bold"/>
                <a:sym typeface="Times New Roman Bold"/>
              </a:rPr>
              <a:t>Output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345097" y="246869"/>
            <a:ext cx="8778240" cy="969301"/>
            <a:chOff x="0" y="0"/>
            <a:chExt cx="11704320" cy="1292402"/>
          </a:xfrm>
        </p:grpSpPr>
        <p:sp>
          <p:nvSpPr>
            <p:cNvPr name="Freeform 3" id="3"/>
            <p:cNvSpPr/>
            <p:nvPr/>
          </p:nvSpPr>
          <p:spPr>
            <a:xfrm flipH="false" flipV="false" rot="0">
              <a:off x="0" y="0"/>
              <a:ext cx="11704320" cy="1292402"/>
            </a:xfrm>
            <a:custGeom>
              <a:avLst/>
              <a:gdLst/>
              <a:ahLst/>
              <a:cxnLst/>
              <a:rect r="r" b="b" t="t" l="l"/>
              <a:pathLst>
                <a:path h="1292402" w="11704320">
                  <a:moveTo>
                    <a:pt x="0" y="0"/>
                  </a:moveTo>
                  <a:lnTo>
                    <a:pt x="11704320" y="0"/>
                  </a:lnTo>
                  <a:lnTo>
                    <a:pt x="11704320" y="1292402"/>
                  </a:lnTo>
                  <a:lnTo>
                    <a:pt x="0" y="1292402"/>
                  </a:lnTo>
                  <a:close/>
                </a:path>
              </a:pathLst>
            </a:custGeom>
            <a:solidFill>
              <a:srgbClr val="000000">
                <a:alpha val="0"/>
              </a:srgbClr>
            </a:solidFill>
          </p:spPr>
        </p:sp>
        <p:sp>
          <p:nvSpPr>
            <p:cNvPr name="TextBox 4" id="4"/>
            <p:cNvSpPr txBox="true"/>
            <p:nvPr/>
          </p:nvSpPr>
          <p:spPr>
            <a:xfrm>
              <a:off x="0" y="-66675"/>
              <a:ext cx="11704320" cy="1359077"/>
            </a:xfrm>
            <a:prstGeom prst="rect">
              <a:avLst/>
            </a:prstGeom>
          </p:spPr>
          <p:txBody>
            <a:bodyPr anchor="ctr" rtlCol="false" tIns="0" lIns="0" bIns="0" rIns="0"/>
            <a:lstStyle/>
            <a:p>
              <a:pPr algn="ctr">
                <a:lnSpc>
                  <a:spcPts val="4095"/>
                </a:lnSpc>
              </a:pPr>
              <a:r>
                <a:rPr lang="en-US" sz="3413" b="true">
                  <a:solidFill>
                    <a:srgbClr val="1F497D"/>
                  </a:solidFill>
                  <a:latin typeface="Calibri (MS) Bold"/>
                  <a:ea typeface="Calibri (MS) Bold"/>
                  <a:cs typeface="Calibri (MS) Bold"/>
                  <a:sym typeface="Calibri (MS) Bold"/>
                </a:rPr>
                <a:t>Expected Outcomes</a:t>
              </a:r>
            </a:p>
          </p:txBody>
        </p:sp>
      </p:grpSp>
      <p:grpSp>
        <p:nvGrpSpPr>
          <p:cNvPr name="Group 5" id="5"/>
          <p:cNvGrpSpPr/>
          <p:nvPr/>
        </p:nvGrpSpPr>
        <p:grpSpPr>
          <a:xfrm rot="0">
            <a:off x="345097" y="1216171"/>
            <a:ext cx="8920823" cy="5413697"/>
            <a:chOff x="0" y="0"/>
            <a:chExt cx="11894431" cy="7218263"/>
          </a:xfrm>
        </p:grpSpPr>
        <p:sp>
          <p:nvSpPr>
            <p:cNvPr name="Freeform 6" id="6"/>
            <p:cNvSpPr/>
            <p:nvPr/>
          </p:nvSpPr>
          <p:spPr>
            <a:xfrm flipH="false" flipV="false" rot="0">
              <a:off x="0" y="0"/>
              <a:ext cx="11894431" cy="7218263"/>
            </a:xfrm>
            <a:custGeom>
              <a:avLst/>
              <a:gdLst/>
              <a:ahLst/>
              <a:cxnLst/>
              <a:rect r="r" b="b" t="t" l="l"/>
              <a:pathLst>
                <a:path h="7218263" w="11894431">
                  <a:moveTo>
                    <a:pt x="0" y="0"/>
                  </a:moveTo>
                  <a:lnTo>
                    <a:pt x="11894431" y="0"/>
                  </a:lnTo>
                  <a:lnTo>
                    <a:pt x="11894431" y="7218263"/>
                  </a:lnTo>
                  <a:lnTo>
                    <a:pt x="0" y="7218263"/>
                  </a:lnTo>
                  <a:close/>
                </a:path>
              </a:pathLst>
            </a:custGeom>
            <a:solidFill>
              <a:srgbClr val="000000">
                <a:alpha val="0"/>
              </a:srgbClr>
            </a:solidFill>
          </p:spPr>
        </p:sp>
        <p:sp>
          <p:nvSpPr>
            <p:cNvPr name="TextBox 7" id="7"/>
            <p:cNvSpPr txBox="true"/>
            <p:nvPr/>
          </p:nvSpPr>
          <p:spPr>
            <a:xfrm>
              <a:off x="0" y="-19050"/>
              <a:ext cx="11894431" cy="7237313"/>
            </a:xfrm>
            <a:prstGeom prst="rect">
              <a:avLst/>
            </a:prstGeom>
          </p:spPr>
          <p:txBody>
            <a:bodyPr anchor="ctr" rtlCol="false" tIns="0" lIns="0" bIns="0" rIns="0"/>
            <a:lstStyle/>
            <a:p>
              <a:pPr algn="l">
                <a:lnSpc>
                  <a:spcPts val="2783"/>
                </a:lnSpc>
              </a:pPr>
              <a:r>
                <a:rPr lang="en-US" sz="2319">
                  <a:solidFill>
                    <a:srgbClr val="000000"/>
                  </a:solidFill>
                  <a:latin typeface="Arial"/>
                  <a:ea typeface="Arial"/>
                  <a:cs typeface="Arial"/>
                  <a:sym typeface="Arial"/>
                </a:rPr>
                <a:t>The Expected O</a:t>
              </a:r>
              <a:r>
                <a:rPr lang="en-US" sz="2319">
                  <a:solidFill>
                    <a:srgbClr val="000000"/>
                  </a:solidFill>
                  <a:latin typeface="Arial"/>
                  <a:ea typeface="Arial"/>
                  <a:cs typeface="Arial"/>
                  <a:sym typeface="Arial"/>
                </a:rPr>
                <a:t>ut</a:t>
              </a:r>
              <a:r>
                <a:rPr lang="en-US" sz="2319">
                  <a:solidFill>
                    <a:srgbClr val="000000"/>
                  </a:solidFill>
                  <a:latin typeface="Arial"/>
                  <a:ea typeface="Arial"/>
                  <a:cs typeface="Arial"/>
                  <a:sym typeface="Arial"/>
                </a:rPr>
                <a:t>c</a:t>
              </a:r>
              <a:r>
                <a:rPr lang="en-US" sz="2319">
                  <a:solidFill>
                    <a:srgbClr val="000000"/>
                  </a:solidFill>
                  <a:latin typeface="Arial"/>
                  <a:ea typeface="Arial"/>
                  <a:cs typeface="Arial"/>
                  <a:sym typeface="Arial"/>
                </a:rPr>
                <a:t>ome</a:t>
              </a:r>
              <a:r>
                <a:rPr lang="en-US" sz="2319">
                  <a:solidFill>
                    <a:srgbClr val="000000"/>
                  </a:solidFill>
                  <a:latin typeface="Arial"/>
                  <a:ea typeface="Arial"/>
                  <a:cs typeface="Arial"/>
                  <a:sym typeface="Arial"/>
                </a:rPr>
                <a:t>s</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of the</a:t>
              </a:r>
              <a:r>
                <a:rPr lang="en-US" sz="2319">
                  <a:solidFill>
                    <a:srgbClr val="000000"/>
                  </a:solidFill>
                  <a:latin typeface="Arial"/>
                  <a:ea typeface="Arial"/>
                  <a:cs typeface="Arial"/>
                  <a:sym typeface="Arial"/>
                </a:rPr>
                <a:t> system</a:t>
              </a:r>
              <a:r>
                <a:rPr lang="en-US" sz="2319">
                  <a:solidFill>
                    <a:srgbClr val="000000"/>
                  </a:solidFill>
                  <a:latin typeface="Arial"/>
                  <a:ea typeface="Arial"/>
                  <a:cs typeface="Arial"/>
                  <a:sym typeface="Arial"/>
                </a:rPr>
                <a:t> include achieving real-time monitoring and accurate detection of structural defects, thereby enhancing safety and reducing maintenance costs. The integration of IoT sensors ensures continuous data collection, while blockchain technology guarantees data integrity and transparency, preventing tampering or data loss. The system is expected to provide timely alerts in case of abnormal vibrations or stress variations, enabling preventive maintenance before major failures occur. Additionally, it aims to extend </a:t>
              </a:r>
              <a:r>
                <a:rPr lang="en-US" sz="2319">
                  <a:solidFill>
                    <a:srgbClr val="000000"/>
                  </a:solidFill>
                  <a:latin typeface="Arial"/>
                  <a:ea typeface="Arial"/>
                  <a:cs typeface="Arial"/>
                  <a:sym typeface="Arial"/>
                </a:rPr>
                <a:t>t</a:t>
              </a:r>
              <a:r>
                <a:rPr lang="en-US" sz="2319">
                  <a:solidFill>
                    <a:srgbClr val="000000"/>
                  </a:solidFill>
                  <a:latin typeface="Arial"/>
                  <a:ea typeface="Arial"/>
                  <a:cs typeface="Arial"/>
                  <a:sym typeface="Arial"/>
                </a:rPr>
                <a:t>he</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lifesp</a:t>
              </a:r>
              <a:r>
                <a:rPr lang="en-US" sz="2319">
                  <a:solidFill>
                    <a:srgbClr val="000000"/>
                  </a:solidFill>
                  <a:latin typeface="Arial"/>
                  <a:ea typeface="Arial"/>
                  <a:cs typeface="Arial"/>
                  <a:sym typeface="Arial"/>
                </a:rPr>
                <a:t>an</a:t>
              </a:r>
              <a:r>
                <a:rPr lang="en-US" sz="2319">
                  <a:solidFill>
                    <a:srgbClr val="000000"/>
                  </a:solidFill>
                  <a:latin typeface="Arial"/>
                  <a:ea typeface="Arial"/>
                  <a:cs typeface="Arial"/>
                  <a:sym typeface="Arial"/>
                </a:rPr>
                <a:t> (dur</a:t>
              </a:r>
              <a:r>
                <a:rPr lang="en-US" sz="2319">
                  <a:solidFill>
                    <a:srgbClr val="000000"/>
                  </a:solidFill>
                  <a:latin typeface="Arial"/>
                  <a:ea typeface="Arial"/>
                  <a:cs typeface="Arial"/>
                  <a:sym typeface="Arial"/>
                </a:rPr>
                <a:t>ati</a:t>
              </a:r>
              <a:r>
                <a:rPr lang="en-US" sz="2319">
                  <a:solidFill>
                    <a:srgbClr val="000000"/>
                  </a:solidFill>
                  <a:latin typeface="Arial"/>
                  <a:ea typeface="Arial"/>
                  <a:cs typeface="Arial"/>
                  <a:sym typeface="Arial"/>
                </a:rPr>
                <a:t>on of fun</a:t>
              </a:r>
              <a:r>
                <a:rPr lang="en-US" sz="2319">
                  <a:solidFill>
                    <a:srgbClr val="000000"/>
                  </a:solidFill>
                  <a:latin typeface="Arial"/>
                  <a:ea typeface="Arial"/>
                  <a:cs typeface="Arial"/>
                  <a:sym typeface="Arial"/>
                </a:rPr>
                <a:t>c</a:t>
              </a:r>
              <a:r>
                <a:rPr lang="en-US" sz="2319">
                  <a:solidFill>
                    <a:srgbClr val="000000"/>
                  </a:solidFill>
                  <a:latin typeface="Arial"/>
                  <a:ea typeface="Arial"/>
                  <a:cs typeface="Arial"/>
                  <a:sym typeface="Arial"/>
                </a:rPr>
                <a:t>tional life) of infrastructures by promoting a proactive maintenance approach. The outcome will also contribute to developing a </a:t>
              </a:r>
              <a:r>
                <a:rPr lang="en-US" sz="2319">
                  <a:solidFill>
                    <a:srgbClr val="000000"/>
                  </a:solidFill>
                  <a:latin typeface="Arial"/>
                  <a:ea typeface="Arial"/>
                  <a:cs typeface="Arial"/>
                  <a:sym typeface="Arial"/>
                </a:rPr>
                <a:t>smart infrastructure</a:t>
              </a:r>
              <a:r>
                <a:rPr lang="en-US" sz="2319">
                  <a:solidFill>
                    <a:srgbClr val="000000"/>
                  </a:solidFill>
                  <a:latin typeface="Arial"/>
                  <a:ea typeface="Arial"/>
                  <a:cs typeface="Arial"/>
                  <a:sym typeface="Arial"/>
                </a:rPr>
                <a:t> eco</a:t>
              </a:r>
              <a:r>
                <a:rPr lang="en-US" sz="2319">
                  <a:solidFill>
                    <a:srgbClr val="000000"/>
                  </a:solidFill>
                  <a:latin typeface="Arial"/>
                  <a:ea typeface="Arial"/>
                  <a:cs typeface="Arial"/>
                  <a:sym typeface="Arial"/>
                </a:rPr>
                <a:t>s</a:t>
              </a:r>
              <a:r>
                <a:rPr lang="en-US" sz="2319">
                  <a:solidFill>
                    <a:srgbClr val="000000"/>
                  </a:solidFill>
                  <a:latin typeface="Arial"/>
                  <a:ea typeface="Arial"/>
                  <a:cs typeface="Arial"/>
                  <a:sym typeface="Arial"/>
                </a:rPr>
                <a:t>y</a:t>
              </a:r>
              <a:r>
                <a:rPr lang="en-US" sz="2319">
                  <a:solidFill>
                    <a:srgbClr val="000000"/>
                  </a:solidFill>
                  <a:latin typeface="Arial"/>
                  <a:ea typeface="Arial"/>
                  <a:cs typeface="Arial"/>
                  <a:sym typeface="Arial"/>
                </a:rPr>
                <a:t>st</a:t>
              </a:r>
              <a:r>
                <a:rPr lang="en-US" sz="2319">
                  <a:solidFill>
                    <a:srgbClr val="000000"/>
                  </a:solidFill>
                  <a:latin typeface="Arial"/>
                  <a:ea typeface="Arial"/>
                  <a:cs typeface="Arial"/>
                  <a:sym typeface="Arial"/>
                </a:rPr>
                <a:t>em—o</a:t>
              </a:r>
              <a:r>
                <a:rPr lang="en-US" sz="2319">
                  <a:solidFill>
                    <a:srgbClr val="000000"/>
                  </a:solidFill>
                  <a:latin typeface="Arial"/>
                  <a:ea typeface="Arial"/>
                  <a:cs typeface="Arial"/>
                  <a:sym typeface="Arial"/>
                </a:rPr>
                <a:t>ne </a:t>
              </a:r>
              <a:r>
                <a:rPr lang="en-US" sz="2319">
                  <a:solidFill>
                    <a:srgbClr val="000000"/>
                  </a:solidFill>
                  <a:latin typeface="Arial"/>
                  <a:ea typeface="Arial"/>
                  <a:cs typeface="Arial"/>
                  <a:sym typeface="Arial"/>
                </a:rPr>
                <a:t>that i</a:t>
              </a:r>
              <a:r>
                <a:rPr lang="en-US" sz="2319">
                  <a:solidFill>
                    <a:srgbClr val="000000"/>
                  </a:solidFill>
                  <a:latin typeface="Arial"/>
                  <a:ea typeface="Arial"/>
                  <a:cs typeface="Arial"/>
                  <a:sym typeface="Arial"/>
                </a:rPr>
                <a:t>s</a:t>
              </a:r>
              <a:r>
                <a:rPr lang="en-US" sz="2319">
                  <a:solidFill>
                    <a:srgbClr val="000000"/>
                  </a:solidFill>
                  <a:latin typeface="Arial"/>
                  <a:ea typeface="Arial"/>
                  <a:cs typeface="Arial"/>
                  <a:sym typeface="Arial"/>
                </a:rPr>
                <a:t> a</a:t>
              </a:r>
              <a:r>
                <a:rPr lang="en-US" sz="2319">
                  <a:solidFill>
                    <a:srgbClr val="000000"/>
                  </a:solidFill>
                  <a:latin typeface="Arial"/>
                  <a:ea typeface="Arial"/>
                  <a:cs typeface="Arial"/>
                  <a:sym typeface="Arial"/>
                </a:rPr>
                <a:t>uto</a:t>
              </a:r>
              <a:r>
                <a:rPr lang="en-US" sz="2319">
                  <a:solidFill>
                    <a:srgbClr val="000000"/>
                  </a:solidFill>
                  <a:latin typeface="Arial"/>
                  <a:ea typeface="Arial"/>
                  <a:cs typeface="Arial"/>
                  <a:sym typeface="Arial"/>
                </a:rPr>
                <a:t>m</a:t>
              </a:r>
              <a:r>
                <a:rPr lang="en-US" sz="2319">
                  <a:solidFill>
                    <a:srgbClr val="000000"/>
                  </a:solidFill>
                  <a:latin typeface="Arial"/>
                  <a:ea typeface="Arial"/>
                  <a:cs typeface="Arial"/>
                  <a:sym typeface="Arial"/>
                </a:rPr>
                <a:t>ate</a:t>
              </a:r>
              <a:r>
                <a:rPr lang="en-US" sz="2319">
                  <a:solidFill>
                    <a:srgbClr val="000000"/>
                  </a:solidFill>
                  <a:latin typeface="Arial"/>
                  <a:ea typeface="Arial"/>
                  <a:cs typeface="Arial"/>
                  <a:sym typeface="Arial"/>
                </a:rPr>
                <a:t>d, data-driven, and capable of self-assessment. Ultimately, </a:t>
              </a:r>
              <a:r>
                <a:rPr lang="en-US" sz="2319">
                  <a:solidFill>
                    <a:srgbClr val="000000"/>
                  </a:solidFill>
                  <a:latin typeface="Arial"/>
                  <a:ea typeface="Arial"/>
                  <a:cs typeface="Arial"/>
                  <a:sym typeface="Arial"/>
                </a:rPr>
                <a:t>t</a:t>
              </a:r>
              <a:r>
                <a:rPr lang="en-US" sz="2319">
                  <a:solidFill>
                    <a:srgbClr val="000000"/>
                  </a:solidFill>
                  <a:latin typeface="Arial"/>
                  <a:ea typeface="Arial"/>
                  <a:cs typeface="Arial"/>
                  <a:sym typeface="Arial"/>
                </a:rPr>
                <a:t>h</a:t>
              </a:r>
              <a:r>
                <a:rPr lang="en-US" sz="2319">
                  <a:solidFill>
                    <a:srgbClr val="000000"/>
                  </a:solidFill>
                  <a:latin typeface="Arial"/>
                  <a:ea typeface="Arial"/>
                  <a:cs typeface="Arial"/>
                  <a:sym typeface="Arial"/>
                </a:rPr>
                <a:t>e </a:t>
              </a:r>
              <a:r>
                <a:rPr lang="en-US" sz="2319">
                  <a:solidFill>
                    <a:srgbClr val="000000"/>
                  </a:solidFill>
                  <a:latin typeface="Arial"/>
                  <a:ea typeface="Arial"/>
                  <a:cs typeface="Arial"/>
                  <a:sym typeface="Arial"/>
                </a:rPr>
                <a:t>system’s</a:t>
              </a:r>
              <a:r>
                <a:rPr lang="en-US" sz="2319">
                  <a:solidFill>
                    <a:srgbClr val="000000"/>
                  </a:solidFill>
                  <a:latin typeface="Arial"/>
                  <a:ea typeface="Arial"/>
                  <a:cs typeface="Arial"/>
                  <a:sym typeface="Arial"/>
                </a:rPr>
                <a:t> i</a:t>
              </a:r>
              <a:r>
                <a:rPr lang="en-US" sz="2319">
                  <a:solidFill>
                    <a:srgbClr val="000000"/>
                  </a:solidFill>
                  <a:latin typeface="Arial"/>
                  <a:ea typeface="Arial"/>
                  <a:cs typeface="Arial"/>
                  <a:sym typeface="Arial"/>
                </a:rPr>
                <a:t>mpleme</a:t>
              </a:r>
              <a:r>
                <a:rPr lang="en-US" sz="2319">
                  <a:solidFill>
                    <a:srgbClr val="000000"/>
                  </a:solidFill>
                  <a:latin typeface="Arial"/>
                  <a:ea typeface="Arial"/>
                  <a:cs typeface="Arial"/>
                  <a:sym typeface="Arial"/>
                </a:rPr>
                <a:t>ntation</a:t>
              </a:r>
              <a:r>
                <a:rPr lang="en-US" sz="2319">
                  <a:solidFill>
                    <a:srgbClr val="000000"/>
                  </a:solidFill>
                  <a:latin typeface="Arial"/>
                  <a:ea typeface="Arial"/>
                  <a:cs typeface="Arial"/>
                  <a:sym typeface="Arial"/>
                </a:rPr>
                <a:t> will lead to safer structures, reduced human intervention, </a:t>
              </a:r>
              <a:r>
                <a:rPr lang="en-US" sz="2319">
                  <a:solidFill>
                    <a:srgbClr val="000000"/>
                  </a:solidFill>
                  <a:latin typeface="Arial"/>
                  <a:ea typeface="Arial"/>
                  <a:cs typeface="Arial"/>
                  <a:sym typeface="Arial"/>
                </a:rPr>
                <a:t>a</a:t>
              </a:r>
              <a:r>
                <a:rPr lang="en-US" sz="2319">
                  <a:solidFill>
                    <a:srgbClr val="000000"/>
                  </a:solidFill>
                  <a:latin typeface="Arial"/>
                  <a:ea typeface="Arial"/>
                  <a:cs typeface="Arial"/>
                  <a:sym typeface="Arial"/>
                </a:rPr>
                <a:t>nd improv</a:t>
              </a:r>
              <a:r>
                <a:rPr lang="en-US" sz="2319">
                  <a:solidFill>
                    <a:srgbClr val="000000"/>
                  </a:solidFill>
                  <a:latin typeface="Arial"/>
                  <a:ea typeface="Arial"/>
                  <a:cs typeface="Arial"/>
                  <a:sym typeface="Arial"/>
                </a:rPr>
                <a:t>e</a:t>
              </a:r>
              <a:r>
                <a:rPr lang="en-US" sz="2319">
                  <a:solidFill>
                    <a:srgbClr val="000000"/>
                  </a:solidFill>
                  <a:latin typeface="Arial"/>
                  <a:ea typeface="Arial"/>
                  <a:cs typeface="Arial"/>
                  <a:sym typeface="Arial"/>
                </a:rPr>
                <a:t>d</a:t>
              </a:r>
              <a:r>
                <a:rPr lang="en-US" sz="2319">
                  <a:solidFill>
                    <a:srgbClr val="000000"/>
                  </a:solidFill>
                  <a:latin typeface="Arial"/>
                  <a:ea typeface="Arial"/>
                  <a:cs typeface="Arial"/>
                  <a:sym typeface="Arial"/>
                </a:rPr>
                <a:t> reliability a</a:t>
              </a:r>
              <a:r>
                <a:rPr lang="en-US" sz="2319">
                  <a:solidFill>
                    <a:srgbClr val="000000"/>
                  </a:solidFill>
                  <a:latin typeface="Arial"/>
                  <a:ea typeface="Arial"/>
                  <a:cs typeface="Arial"/>
                  <a:sym typeface="Arial"/>
                </a:rPr>
                <a:t>cross</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c</a:t>
              </a:r>
              <a:r>
                <a:rPr lang="en-US" sz="2319">
                  <a:solidFill>
                    <a:srgbClr val="000000"/>
                  </a:solidFill>
                  <a:latin typeface="Arial"/>
                  <a:ea typeface="Arial"/>
                  <a:cs typeface="Arial"/>
                  <a:sym typeface="Arial"/>
                </a:rPr>
                <a:t>i</a:t>
              </a:r>
              <a:r>
                <a:rPr lang="en-US" sz="2319">
                  <a:solidFill>
                    <a:srgbClr val="000000"/>
                  </a:solidFill>
                  <a:latin typeface="Arial"/>
                  <a:ea typeface="Arial"/>
                  <a:cs typeface="Arial"/>
                  <a:sym typeface="Arial"/>
                </a:rPr>
                <a:t>vil, m</a:t>
              </a:r>
              <a:r>
                <a:rPr lang="en-US" sz="2319">
                  <a:solidFill>
                    <a:srgbClr val="000000"/>
                  </a:solidFill>
                  <a:latin typeface="Arial"/>
                  <a:ea typeface="Arial"/>
                  <a:cs typeface="Arial"/>
                  <a:sym typeface="Arial"/>
                </a:rPr>
                <a:t>e</a:t>
              </a:r>
              <a:r>
                <a:rPr lang="en-US" sz="2319">
                  <a:solidFill>
                    <a:srgbClr val="000000"/>
                  </a:solidFill>
                  <a:latin typeface="Arial"/>
                  <a:ea typeface="Arial"/>
                  <a:cs typeface="Arial"/>
                  <a:sym typeface="Arial"/>
                </a:rPr>
                <a:t>ch</a:t>
              </a:r>
              <a:r>
                <a:rPr lang="en-US" sz="2319">
                  <a:solidFill>
                    <a:srgbClr val="000000"/>
                  </a:solidFill>
                  <a:latin typeface="Arial"/>
                  <a:ea typeface="Arial"/>
                  <a:cs typeface="Arial"/>
                  <a:sym typeface="Arial"/>
                </a:rPr>
                <a:t>an</a:t>
              </a:r>
              <a:r>
                <a:rPr lang="en-US" sz="2319">
                  <a:solidFill>
                    <a:srgbClr val="000000"/>
                  </a:solidFill>
                  <a:latin typeface="Arial"/>
                  <a:ea typeface="Arial"/>
                  <a:cs typeface="Arial"/>
                  <a:sym typeface="Arial"/>
                </a:rPr>
                <a:t>ical, and industrial applications.</a:t>
              </a:r>
            </a:p>
          </p:txBody>
        </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3285"/>
            <a:ext cx="8778240" cy="641548"/>
            <a:chOff x="0" y="0"/>
            <a:chExt cx="11704320" cy="855398"/>
          </a:xfrm>
        </p:grpSpPr>
        <p:sp>
          <p:nvSpPr>
            <p:cNvPr name="Freeform 3" id="3"/>
            <p:cNvSpPr/>
            <p:nvPr/>
          </p:nvSpPr>
          <p:spPr>
            <a:xfrm flipH="false" flipV="false" rot="0">
              <a:off x="0" y="0"/>
              <a:ext cx="11704320" cy="855398"/>
            </a:xfrm>
            <a:custGeom>
              <a:avLst/>
              <a:gdLst/>
              <a:ahLst/>
              <a:cxnLst/>
              <a:rect r="r" b="b" t="t" l="l"/>
              <a:pathLst>
                <a:path h="855398" w="11704320">
                  <a:moveTo>
                    <a:pt x="0" y="0"/>
                  </a:moveTo>
                  <a:lnTo>
                    <a:pt x="11704320" y="0"/>
                  </a:lnTo>
                  <a:lnTo>
                    <a:pt x="11704320" y="855398"/>
                  </a:lnTo>
                  <a:lnTo>
                    <a:pt x="0" y="855398"/>
                  </a:lnTo>
                  <a:close/>
                </a:path>
              </a:pathLst>
            </a:custGeom>
            <a:solidFill>
              <a:srgbClr val="000000">
                <a:alpha val="0"/>
              </a:srgbClr>
            </a:solidFill>
          </p:spPr>
        </p:sp>
        <p:sp>
          <p:nvSpPr>
            <p:cNvPr name="TextBox 4" id="4"/>
            <p:cNvSpPr txBox="true"/>
            <p:nvPr/>
          </p:nvSpPr>
          <p:spPr>
            <a:xfrm>
              <a:off x="0" y="-28575"/>
              <a:ext cx="11704320" cy="883973"/>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References</a:t>
              </a:r>
            </a:p>
          </p:txBody>
        </p:sp>
      </p:grpSp>
      <p:sp>
        <p:nvSpPr>
          <p:cNvPr name="TextBox 5" id="5"/>
          <p:cNvSpPr txBox="true"/>
          <p:nvPr/>
        </p:nvSpPr>
        <p:spPr>
          <a:xfrm rot="0">
            <a:off x="569260" y="1032698"/>
            <a:ext cx="8850715" cy="5838825"/>
          </a:xfrm>
          <a:prstGeom prst="rect">
            <a:avLst/>
          </a:prstGeom>
        </p:spPr>
        <p:txBody>
          <a:bodyPr anchor="t" rtlCol="false" tIns="0" lIns="0" bIns="0" rIns="0">
            <a:spAutoFit/>
          </a:bodyPr>
          <a:lstStyle/>
          <a:p>
            <a:pPr algn="l">
              <a:lnSpc>
                <a:spcPts val="2903"/>
              </a:lnSpc>
            </a:pPr>
            <a:r>
              <a:rPr lang="en-US" sz="2419">
                <a:solidFill>
                  <a:srgbClr val="000000"/>
                </a:solidFill>
                <a:latin typeface="Calibri (MS)"/>
                <a:ea typeface="Calibri (MS)"/>
                <a:cs typeface="Calibri (MS)"/>
                <a:sym typeface="Calibri (MS)"/>
              </a:rPr>
              <a:t>References</a:t>
            </a:r>
          </a:p>
          <a:p>
            <a:pPr algn="l" marL="311334" indent="-155667" lvl="1">
              <a:lnSpc>
                <a:spcPts val="2903"/>
              </a:lnSpc>
              <a:buFont typeface="Arial"/>
              <a:buChar char="•"/>
            </a:pPr>
            <a:r>
              <a:rPr lang="en-US" sz="2419">
                <a:solidFill>
                  <a:srgbClr val="000000"/>
                </a:solidFill>
                <a:latin typeface="Calibri (MS)"/>
                <a:ea typeface="Calibri (MS)"/>
                <a:cs typeface="Calibri (MS)"/>
                <a:sym typeface="Calibri (MS)"/>
              </a:rPr>
              <a:t>Farrar,</a:t>
            </a:r>
            <a:r>
              <a:rPr lang="en-US" sz="2419">
                <a:solidFill>
                  <a:srgbClr val="000000"/>
                </a:solidFill>
                <a:latin typeface="Calibri (MS)"/>
                <a:ea typeface="Calibri (MS)"/>
                <a:cs typeface="Calibri (MS)"/>
                <a:sym typeface="Calibri (MS)"/>
              </a:rPr>
              <a:t> C. R., &amp; Worden, K. (2007). An Introduction to Structural Health Monitoring. Philosophical Transactions of the Royal Society A, 365(1851), 303–315.</a:t>
            </a:r>
          </a:p>
          <a:p>
            <a:pPr algn="l" marL="311436" indent="-155718" lvl="1">
              <a:lnSpc>
                <a:spcPts val="2903"/>
              </a:lnSpc>
              <a:buFont typeface="Arial"/>
              <a:buChar char="•"/>
            </a:pPr>
            <a:r>
              <a:rPr lang="en-US" sz="2419">
                <a:solidFill>
                  <a:srgbClr val="000000"/>
                </a:solidFill>
                <a:latin typeface="Calibri (MS)"/>
                <a:ea typeface="Calibri (MS)"/>
                <a:cs typeface="Calibri (MS)"/>
                <a:sym typeface="Calibri (MS)"/>
              </a:rPr>
              <a:t>Lynch, J. P., &amp;</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Loh, K. J. (2006). A Summary R</a:t>
            </a:r>
            <a:r>
              <a:rPr lang="en-US" sz="2419">
                <a:solidFill>
                  <a:srgbClr val="000000"/>
                </a:solidFill>
                <a:latin typeface="Calibri (MS)"/>
                <a:ea typeface="Calibri (MS)"/>
                <a:cs typeface="Calibri (MS)"/>
                <a:sym typeface="Calibri (MS)"/>
              </a:rPr>
              <a:t>e</a:t>
            </a:r>
            <a:r>
              <a:rPr lang="en-US" sz="2419">
                <a:solidFill>
                  <a:srgbClr val="000000"/>
                </a:solidFill>
                <a:latin typeface="Calibri (MS)"/>
                <a:ea typeface="Calibri (MS)"/>
                <a:cs typeface="Calibri (MS)"/>
                <a:sym typeface="Calibri (MS)"/>
              </a:rPr>
              <a:t>view</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of Wireless Sensors and Sensor Networks for Structural H</a:t>
            </a:r>
            <a:r>
              <a:rPr lang="en-US" sz="2419">
                <a:solidFill>
                  <a:srgbClr val="000000"/>
                </a:solidFill>
                <a:latin typeface="Calibri (MS)"/>
                <a:ea typeface="Calibri (MS)"/>
                <a:cs typeface="Calibri (MS)"/>
                <a:sym typeface="Calibri (MS)"/>
              </a:rPr>
              <a:t>ea</a:t>
            </a:r>
            <a:r>
              <a:rPr lang="en-US" sz="2419">
                <a:solidFill>
                  <a:srgbClr val="000000"/>
                </a:solidFill>
                <a:latin typeface="Calibri (MS)"/>
                <a:ea typeface="Calibri (MS)"/>
                <a:cs typeface="Calibri (MS)"/>
                <a:sym typeface="Calibri (MS)"/>
              </a:rPr>
              <a:t>l</a:t>
            </a:r>
            <a:r>
              <a:rPr lang="en-US" sz="2419">
                <a:solidFill>
                  <a:srgbClr val="000000"/>
                </a:solidFill>
                <a:latin typeface="Calibri (MS)"/>
                <a:ea typeface="Calibri (MS)"/>
                <a:cs typeface="Calibri (MS)"/>
                <a:sym typeface="Calibri (MS)"/>
              </a:rPr>
              <a:t>t</a:t>
            </a:r>
            <a:r>
              <a:rPr lang="en-US" sz="2419">
                <a:solidFill>
                  <a:srgbClr val="000000"/>
                </a:solidFill>
                <a:latin typeface="Calibri (MS)"/>
                <a:ea typeface="Calibri (MS)"/>
                <a:cs typeface="Calibri (MS)"/>
                <a:sym typeface="Calibri (MS)"/>
              </a:rPr>
              <a:t>h M</a:t>
            </a:r>
            <a:r>
              <a:rPr lang="en-US" sz="2419">
                <a:solidFill>
                  <a:srgbClr val="000000"/>
                </a:solidFill>
                <a:latin typeface="Calibri (MS)"/>
                <a:ea typeface="Calibri (MS)"/>
                <a:cs typeface="Calibri (MS)"/>
                <a:sym typeface="Calibri (MS)"/>
              </a:rPr>
              <a:t>on</a:t>
            </a:r>
            <a:r>
              <a:rPr lang="en-US" sz="2419">
                <a:solidFill>
                  <a:srgbClr val="000000"/>
                </a:solidFill>
                <a:latin typeface="Calibri (MS)"/>
                <a:ea typeface="Calibri (MS)"/>
                <a:cs typeface="Calibri (MS)"/>
                <a:sym typeface="Calibri (MS)"/>
              </a:rPr>
              <a:t>it</a:t>
            </a:r>
            <a:r>
              <a:rPr lang="en-US" sz="2419">
                <a:solidFill>
                  <a:srgbClr val="000000"/>
                </a:solidFill>
                <a:latin typeface="Calibri (MS)"/>
                <a:ea typeface="Calibri (MS)"/>
                <a:cs typeface="Calibri (MS)"/>
                <a:sym typeface="Calibri (MS)"/>
              </a:rPr>
              <a:t>or</a:t>
            </a:r>
            <a:r>
              <a:rPr lang="en-US" sz="2419">
                <a:solidFill>
                  <a:srgbClr val="000000"/>
                </a:solidFill>
                <a:latin typeface="Calibri (MS)"/>
                <a:ea typeface="Calibri (MS)"/>
                <a:cs typeface="Calibri (MS)"/>
                <a:sym typeface="Calibri (MS)"/>
              </a:rPr>
              <a:t>i</a:t>
            </a:r>
            <a:r>
              <a:rPr lang="en-US" sz="2419">
                <a:solidFill>
                  <a:srgbClr val="000000"/>
                </a:solidFill>
                <a:latin typeface="Calibri (MS)"/>
                <a:ea typeface="Calibri (MS)"/>
                <a:cs typeface="Calibri (MS)"/>
                <a:sym typeface="Calibri (MS)"/>
              </a:rPr>
              <a:t>n</a:t>
            </a:r>
            <a:r>
              <a:rPr lang="en-US" sz="2419">
                <a:solidFill>
                  <a:srgbClr val="000000"/>
                </a:solidFill>
                <a:latin typeface="Calibri (MS)"/>
                <a:ea typeface="Calibri (MS)"/>
                <a:cs typeface="Calibri (MS)"/>
                <a:sym typeface="Calibri (MS)"/>
              </a:rPr>
              <a:t>g.</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The Sh</a:t>
            </a:r>
            <a:r>
              <a:rPr lang="en-US" sz="2419">
                <a:solidFill>
                  <a:srgbClr val="000000"/>
                </a:solidFill>
                <a:latin typeface="Calibri (MS)"/>
                <a:ea typeface="Calibri (MS)"/>
                <a:cs typeface="Calibri (MS)"/>
                <a:sym typeface="Calibri (MS)"/>
              </a:rPr>
              <a:t>o</a:t>
            </a:r>
            <a:r>
              <a:rPr lang="en-US" sz="2419">
                <a:solidFill>
                  <a:srgbClr val="000000"/>
                </a:solidFill>
                <a:latin typeface="Calibri (MS)"/>
                <a:ea typeface="Calibri (MS)"/>
                <a:cs typeface="Calibri (MS)"/>
                <a:sym typeface="Calibri (MS)"/>
              </a:rPr>
              <a:t>ck</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a</a:t>
            </a:r>
            <a:r>
              <a:rPr lang="en-US" sz="2419">
                <a:solidFill>
                  <a:srgbClr val="000000"/>
                </a:solidFill>
                <a:latin typeface="Calibri (MS)"/>
                <a:ea typeface="Calibri (MS)"/>
                <a:cs typeface="Calibri (MS)"/>
                <a:sym typeface="Calibri (MS)"/>
              </a:rPr>
              <a:t>n</a:t>
            </a:r>
            <a:r>
              <a:rPr lang="en-US" sz="2419">
                <a:solidFill>
                  <a:srgbClr val="000000"/>
                </a:solidFill>
                <a:latin typeface="Calibri (MS)"/>
                <a:ea typeface="Calibri (MS)"/>
                <a:cs typeface="Calibri (MS)"/>
                <a:sym typeface="Calibri (MS)"/>
              </a:rPr>
              <a:t>d V</a:t>
            </a:r>
            <a:r>
              <a:rPr lang="en-US" sz="2419">
                <a:solidFill>
                  <a:srgbClr val="000000"/>
                </a:solidFill>
                <a:latin typeface="Calibri (MS)"/>
                <a:ea typeface="Calibri (MS)"/>
                <a:cs typeface="Calibri (MS)"/>
                <a:sym typeface="Calibri (MS)"/>
              </a:rPr>
              <a:t>i</a:t>
            </a:r>
            <a:r>
              <a:rPr lang="en-US" sz="2419">
                <a:solidFill>
                  <a:srgbClr val="000000"/>
                </a:solidFill>
                <a:latin typeface="Calibri (MS)"/>
                <a:ea typeface="Calibri (MS)"/>
                <a:cs typeface="Calibri (MS)"/>
                <a:sym typeface="Calibri (MS)"/>
              </a:rPr>
              <a:t>b</a:t>
            </a:r>
            <a:r>
              <a:rPr lang="en-US" sz="2419">
                <a:solidFill>
                  <a:srgbClr val="000000"/>
                </a:solidFill>
                <a:latin typeface="Calibri (MS)"/>
                <a:ea typeface="Calibri (MS)"/>
                <a:cs typeface="Calibri (MS)"/>
                <a:sym typeface="Calibri (MS)"/>
              </a:rPr>
              <a:t>r</a:t>
            </a:r>
            <a:r>
              <a:rPr lang="en-US" sz="2419">
                <a:solidFill>
                  <a:srgbClr val="000000"/>
                </a:solidFill>
                <a:latin typeface="Calibri (MS)"/>
                <a:ea typeface="Calibri (MS)"/>
                <a:cs typeface="Calibri (MS)"/>
                <a:sym typeface="Calibri (MS)"/>
              </a:rPr>
              <a:t>at</a:t>
            </a:r>
            <a:r>
              <a:rPr lang="en-US" sz="2419">
                <a:solidFill>
                  <a:srgbClr val="000000"/>
                </a:solidFill>
                <a:latin typeface="Calibri (MS)"/>
                <a:ea typeface="Calibri (MS)"/>
                <a:cs typeface="Calibri (MS)"/>
                <a:sym typeface="Calibri (MS)"/>
              </a:rPr>
              <a:t>i</a:t>
            </a:r>
            <a:r>
              <a:rPr lang="en-US" sz="2419">
                <a:solidFill>
                  <a:srgbClr val="000000"/>
                </a:solidFill>
                <a:latin typeface="Calibri (MS)"/>
                <a:ea typeface="Calibri (MS)"/>
                <a:cs typeface="Calibri (MS)"/>
                <a:sym typeface="Calibri (MS)"/>
              </a:rPr>
              <a:t>o</a:t>
            </a:r>
            <a:r>
              <a:rPr lang="en-US" sz="2419">
                <a:solidFill>
                  <a:srgbClr val="000000"/>
                </a:solidFill>
                <a:latin typeface="Calibri (MS)"/>
                <a:ea typeface="Calibri (MS)"/>
                <a:cs typeface="Calibri (MS)"/>
                <a:sym typeface="Calibri (MS)"/>
              </a:rPr>
              <a:t>n</a:t>
            </a:r>
            <a:r>
              <a:rPr lang="en-US" sz="2419">
                <a:solidFill>
                  <a:srgbClr val="000000"/>
                </a:solidFill>
                <a:latin typeface="Calibri (MS)"/>
                <a:ea typeface="Calibri (MS)"/>
                <a:cs typeface="Calibri (MS)"/>
                <a:sym typeface="Calibri (MS)"/>
              </a:rPr>
              <a:t> Di</a:t>
            </a:r>
            <a:r>
              <a:rPr lang="en-US" sz="2419">
                <a:solidFill>
                  <a:srgbClr val="000000"/>
                </a:solidFill>
                <a:latin typeface="Calibri (MS)"/>
                <a:ea typeface="Calibri (MS)"/>
                <a:cs typeface="Calibri (MS)"/>
                <a:sym typeface="Calibri (MS)"/>
              </a:rPr>
              <a:t>ges</a:t>
            </a:r>
            <a:r>
              <a:rPr lang="en-US" sz="2419">
                <a:solidFill>
                  <a:srgbClr val="000000"/>
                </a:solidFill>
                <a:latin typeface="Calibri (MS)"/>
                <a:ea typeface="Calibri (MS)"/>
                <a:cs typeface="Calibri (MS)"/>
                <a:sym typeface="Calibri (MS)"/>
              </a:rPr>
              <a:t>t, 38(2), 91–128.</a:t>
            </a:r>
          </a:p>
          <a:p>
            <a:pPr algn="l" marL="311436" indent="-155718" lvl="1">
              <a:lnSpc>
                <a:spcPts val="2903"/>
              </a:lnSpc>
              <a:buFont typeface="Arial"/>
              <a:buChar char="•"/>
            </a:pPr>
            <a:r>
              <a:rPr lang="en-US" sz="2419">
                <a:solidFill>
                  <a:srgbClr val="000000"/>
                </a:solidFill>
                <a:latin typeface="Calibri (MS)"/>
                <a:ea typeface="Calibri (MS)"/>
                <a:cs typeface="Calibri (MS)"/>
                <a:sym typeface="Calibri (MS)"/>
              </a:rPr>
              <a:t>Spencer, B. F., &amp; Yun, C. B. (2010). Wireless Sensor Advances and Applications for Civil Infrastructure Monitoring. NSEL Report </a:t>
            </a:r>
            <a:r>
              <a:rPr lang="en-US" sz="2419">
                <a:solidFill>
                  <a:srgbClr val="000000"/>
                </a:solidFill>
                <a:latin typeface="Calibri (MS)"/>
                <a:ea typeface="Calibri (MS)"/>
                <a:cs typeface="Calibri (MS)"/>
                <a:sym typeface="Calibri (MS)"/>
              </a:rPr>
              <a:t>Se</a:t>
            </a:r>
            <a:r>
              <a:rPr lang="en-US" sz="2419">
                <a:solidFill>
                  <a:srgbClr val="000000"/>
                </a:solidFill>
                <a:latin typeface="Calibri (MS)"/>
                <a:ea typeface="Calibri (MS)"/>
                <a:cs typeface="Calibri (MS)"/>
                <a:sym typeface="Calibri (MS)"/>
              </a:rPr>
              <a:t>rie</a:t>
            </a:r>
            <a:r>
              <a:rPr lang="en-US" sz="2419">
                <a:solidFill>
                  <a:srgbClr val="000000"/>
                </a:solidFill>
                <a:latin typeface="Calibri (MS)"/>
                <a:ea typeface="Calibri (MS)"/>
                <a:cs typeface="Calibri (MS)"/>
                <a:sym typeface="Calibri (MS)"/>
              </a:rPr>
              <a:t>s</a:t>
            </a:r>
            <a:r>
              <a:rPr lang="en-US" sz="2419">
                <a:solidFill>
                  <a:srgbClr val="000000"/>
                </a:solidFill>
                <a:latin typeface="Calibri (MS)"/>
                <a:ea typeface="Calibri (MS)"/>
                <a:cs typeface="Calibri (MS)"/>
                <a:sym typeface="Calibri (MS)"/>
              </a:rPr>
              <a:t>, Unive</a:t>
            </a:r>
            <a:r>
              <a:rPr lang="en-US" sz="2419">
                <a:solidFill>
                  <a:srgbClr val="000000"/>
                </a:solidFill>
                <a:latin typeface="Calibri (MS)"/>
                <a:ea typeface="Calibri (MS)"/>
                <a:cs typeface="Calibri (MS)"/>
                <a:sym typeface="Calibri (MS)"/>
              </a:rPr>
              <a:t>rs</a:t>
            </a:r>
            <a:r>
              <a:rPr lang="en-US" sz="2419">
                <a:solidFill>
                  <a:srgbClr val="000000"/>
                </a:solidFill>
                <a:latin typeface="Calibri (MS)"/>
                <a:ea typeface="Calibri (MS)"/>
                <a:cs typeface="Calibri (MS)"/>
                <a:sym typeface="Calibri (MS)"/>
              </a:rPr>
              <a:t>ity</a:t>
            </a:r>
            <a:r>
              <a:rPr lang="en-US" sz="2419">
                <a:solidFill>
                  <a:srgbClr val="000000"/>
                </a:solidFill>
                <a:latin typeface="Calibri (MS)"/>
                <a:ea typeface="Calibri (MS)"/>
                <a:cs typeface="Calibri (MS)"/>
                <a:sym typeface="Calibri (MS)"/>
              </a:rPr>
              <a:t> o</a:t>
            </a:r>
            <a:r>
              <a:rPr lang="en-US" sz="2419">
                <a:solidFill>
                  <a:srgbClr val="000000"/>
                </a:solidFill>
                <a:latin typeface="Calibri (MS)"/>
                <a:ea typeface="Calibri (MS)"/>
                <a:cs typeface="Calibri (MS)"/>
                <a:sym typeface="Calibri (MS)"/>
              </a:rPr>
              <a:t>f</a:t>
            </a:r>
            <a:r>
              <a:rPr lang="en-US" sz="2419">
                <a:solidFill>
                  <a:srgbClr val="000000"/>
                </a:solidFill>
                <a:latin typeface="Calibri (MS)"/>
                <a:ea typeface="Calibri (MS)"/>
                <a:cs typeface="Calibri (MS)"/>
                <a:sym typeface="Calibri (MS)"/>
              </a:rPr>
              <a:t> I</a:t>
            </a:r>
            <a:r>
              <a:rPr lang="en-US" sz="2419">
                <a:solidFill>
                  <a:srgbClr val="000000"/>
                </a:solidFill>
                <a:latin typeface="Calibri (MS)"/>
                <a:ea typeface="Calibri (MS)"/>
                <a:cs typeface="Calibri (MS)"/>
                <a:sym typeface="Calibri (MS)"/>
              </a:rPr>
              <a:t>llinois.</a:t>
            </a:r>
          </a:p>
          <a:p>
            <a:pPr algn="l" marL="311436" indent="-155718" lvl="1">
              <a:lnSpc>
                <a:spcPts val="2903"/>
              </a:lnSpc>
              <a:buFont typeface="Arial"/>
              <a:buChar char="•"/>
            </a:pPr>
            <a:r>
              <a:rPr lang="en-US" sz="2419">
                <a:solidFill>
                  <a:srgbClr val="000000"/>
                </a:solidFill>
                <a:latin typeface="Calibri (MS)"/>
                <a:ea typeface="Calibri (MS)"/>
                <a:cs typeface="Calibri (MS)"/>
                <a:sym typeface="Calibri (MS)"/>
              </a:rPr>
              <a:t>Zhang, Y., Deng, F., &amp; Zhang, D. (2020). Blockchain for IoT-Based Structural Health Monitoring: A Sec</a:t>
            </a:r>
            <a:r>
              <a:rPr lang="en-US" sz="2419">
                <a:solidFill>
                  <a:srgbClr val="000000"/>
                </a:solidFill>
                <a:latin typeface="Calibri (MS)"/>
                <a:ea typeface="Calibri (MS)"/>
                <a:cs typeface="Calibri (MS)"/>
                <a:sym typeface="Calibri (MS)"/>
              </a:rPr>
              <a:t>ur</a:t>
            </a:r>
            <a:r>
              <a:rPr lang="en-US" sz="2419">
                <a:solidFill>
                  <a:srgbClr val="000000"/>
                </a:solidFill>
                <a:latin typeface="Calibri (MS)"/>
                <a:ea typeface="Calibri (MS)"/>
                <a:cs typeface="Calibri (MS)"/>
                <a:sym typeface="Calibri (MS)"/>
              </a:rPr>
              <a:t>e a</a:t>
            </a:r>
            <a:r>
              <a:rPr lang="en-US" sz="2419">
                <a:solidFill>
                  <a:srgbClr val="000000"/>
                </a:solidFill>
                <a:latin typeface="Calibri (MS)"/>
                <a:ea typeface="Calibri (MS)"/>
                <a:cs typeface="Calibri (MS)"/>
                <a:sym typeface="Calibri (MS)"/>
              </a:rPr>
              <a:t>n</a:t>
            </a:r>
            <a:r>
              <a:rPr lang="en-US" sz="2419">
                <a:solidFill>
                  <a:srgbClr val="000000"/>
                </a:solidFill>
                <a:latin typeface="Calibri (MS)"/>
                <a:ea typeface="Calibri (MS)"/>
                <a:cs typeface="Calibri (MS)"/>
                <a:sym typeface="Calibri (MS)"/>
              </a:rPr>
              <a:t>d Tr</a:t>
            </a:r>
            <a:r>
              <a:rPr lang="en-US" sz="2419">
                <a:solidFill>
                  <a:srgbClr val="000000"/>
                </a:solidFill>
                <a:latin typeface="Calibri (MS)"/>
                <a:ea typeface="Calibri (MS)"/>
                <a:cs typeface="Calibri (MS)"/>
                <a:sym typeface="Calibri (MS)"/>
              </a:rPr>
              <a:t>a</a:t>
            </a:r>
            <a:r>
              <a:rPr lang="en-US" sz="2419">
                <a:solidFill>
                  <a:srgbClr val="000000"/>
                </a:solidFill>
                <a:latin typeface="Calibri (MS)"/>
                <a:ea typeface="Calibri (MS)"/>
                <a:cs typeface="Calibri (MS)"/>
                <a:sym typeface="Calibri (MS)"/>
              </a:rPr>
              <a:t>nsparent</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Appr</a:t>
            </a:r>
            <a:r>
              <a:rPr lang="en-US" sz="2419">
                <a:solidFill>
                  <a:srgbClr val="000000"/>
                </a:solidFill>
                <a:latin typeface="Calibri (MS)"/>
                <a:ea typeface="Calibri (MS)"/>
                <a:cs typeface="Calibri (MS)"/>
                <a:sym typeface="Calibri (MS)"/>
              </a:rPr>
              <a:t>o</a:t>
            </a:r>
            <a:r>
              <a:rPr lang="en-US" sz="2419">
                <a:solidFill>
                  <a:srgbClr val="000000"/>
                </a:solidFill>
                <a:latin typeface="Calibri (MS)"/>
                <a:ea typeface="Calibri (MS)"/>
                <a:cs typeface="Calibri (MS)"/>
                <a:sym typeface="Calibri (MS)"/>
              </a:rPr>
              <a:t>ach. IEEE</a:t>
            </a:r>
            <a:r>
              <a:rPr lang="en-US" sz="2419">
                <a:solidFill>
                  <a:srgbClr val="000000"/>
                </a:solidFill>
                <a:latin typeface="Calibri (MS)"/>
                <a:ea typeface="Calibri (MS)"/>
                <a:cs typeface="Calibri (MS)"/>
                <a:sym typeface="Calibri (MS)"/>
              </a:rPr>
              <a:t> Internet of Things</a:t>
            </a:r>
            <a:r>
              <a:rPr lang="en-US" sz="2419">
                <a:solidFill>
                  <a:srgbClr val="000000"/>
                </a:solidFill>
                <a:latin typeface="Calibri (MS)"/>
                <a:ea typeface="Calibri (MS)"/>
                <a:cs typeface="Calibri (MS)"/>
                <a:sym typeface="Calibri (MS)"/>
              </a:rPr>
              <a:t> Journal, 7(9), 8692–8703.</a:t>
            </a:r>
          </a:p>
          <a:p>
            <a:pPr algn="l" marL="311436" indent="-155718" lvl="1">
              <a:lnSpc>
                <a:spcPts val="2903"/>
              </a:lnSpc>
              <a:buFont typeface="Arial"/>
              <a:buChar char="•"/>
            </a:pPr>
            <a:r>
              <a:rPr lang="en-US" sz="2419">
                <a:solidFill>
                  <a:srgbClr val="000000"/>
                </a:solidFill>
                <a:latin typeface="Calibri (MS)"/>
                <a:ea typeface="Calibri (MS)"/>
                <a:cs typeface="Calibri (MS)"/>
                <a:sym typeface="Calibri (MS)"/>
              </a:rPr>
              <a:t>Li, H., &amp; Huo, L.</a:t>
            </a:r>
            <a:r>
              <a:rPr lang="en-US" sz="2419">
                <a:solidFill>
                  <a:srgbClr val="000000"/>
                </a:solidFill>
                <a:latin typeface="Calibri (MS)"/>
                <a:ea typeface="Calibri (MS)"/>
                <a:cs typeface="Calibri (MS)"/>
                <a:sym typeface="Calibri (MS)"/>
              </a:rPr>
              <a:t> </a:t>
            </a:r>
            <a:r>
              <a:rPr lang="en-US" sz="2419">
                <a:solidFill>
                  <a:srgbClr val="000000"/>
                </a:solidFill>
                <a:latin typeface="Calibri (MS)"/>
                <a:ea typeface="Calibri (MS)"/>
                <a:cs typeface="Calibri (MS)"/>
                <a:sym typeface="Calibri (MS)"/>
              </a:rPr>
              <a:t>(2018)</a:t>
            </a:r>
            <a:r>
              <a:rPr lang="en-US" sz="2419">
                <a:solidFill>
                  <a:srgbClr val="000000"/>
                </a:solidFill>
                <a:latin typeface="Calibri (MS)"/>
                <a:ea typeface="Calibri (MS)"/>
                <a:cs typeface="Calibri (MS)"/>
                <a:sym typeface="Calibri (MS)"/>
              </a:rPr>
              <a:t>.</a:t>
            </a:r>
            <a:r>
              <a:rPr lang="en-US" sz="2419">
                <a:solidFill>
                  <a:srgbClr val="000000"/>
                </a:solidFill>
                <a:latin typeface="Calibri (MS)"/>
                <a:ea typeface="Calibri (MS)"/>
                <a:cs typeface="Calibri (MS)"/>
                <a:sym typeface="Calibri (MS)"/>
              </a:rPr>
              <a:t> Advances in Structural Health Monitoring and Its F</a:t>
            </a:r>
            <a:r>
              <a:rPr lang="en-US" sz="2419">
                <a:solidFill>
                  <a:srgbClr val="000000"/>
                </a:solidFill>
                <a:latin typeface="Calibri (MS)"/>
                <a:ea typeface="Calibri (MS)"/>
                <a:cs typeface="Calibri (MS)"/>
                <a:sym typeface="Calibri (MS)"/>
              </a:rPr>
              <a:t>ut</a:t>
            </a:r>
            <a:r>
              <a:rPr lang="en-US" sz="2419">
                <a:solidFill>
                  <a:srgbClr val="000000"/>
                </a:solidFill>
                <a:latin typeface="Calibri (MS)"/>
                <a:ea typeface="Calibri (MS)"/>
                <a:cs typeface="Calibri (MS)"/>
                <a:sym typeface="Calibri (MS)"/>
              </a:rPr>
              <a:t>u</a:t>
            </a:r>
            <a:r>
              <a:rPr lang="en-US" sz="2419">
                <a:solidFill>
                  <a:srgbClr val="000000"/>
                </a:solidFill>
                <a:latin typeface="Calibri (MS)"/>
                <a:ea typeface="Calibri (MS)"/>
                <a:cs typeface="Calibri (MS)"/>
                <a:sym typeface="Calibri (MS)"/>
              </a:rPr>
              <a:t>re</a:t>
            </a:r>
            <a:r>
              <a:rPr lang="en-US" sz="2419">
                <a:solidFill>
                  <a:srgbClr val="000000"/>
                </a:solidFill>
                <a:latin typeface="Calibri (MS)"/>
                <a:ea typeface="Calibri (MS)"/>
                <a:cs typeface="Calibri (MS)"/>
                <a:sym typeface="Calibri (MS)"/>
              </a:rPr>
              <a:t> T</a:t>
            </a:r>
            <a:r>
              <a:rPr lang="en-US" sz="2419">
                <a:solidFill>
                  <a:srgbClr val="000000"/>
                </a:solidFill>
                <a:latin typeface="Calibri (MS)"/>
                <a:ea typeface="Calibri (MS)"/>
                <a:cs typeface="Calibri (MS)"/>
                <a:sym typeface="Calibri (MS)"/>
              </a:rPr>
              <a:t>ren</a:t>
            </a:r>
            <a:r>
              <a:rPr lang="en-US" sz="2419">
                <a:solidFill>
                  <a:srgbClr val="000000"/>
                </a:solidFill>
                <a:latin typeface="Calibri (MS)"/>
                <a:ea typeface="Calibri (MS)"/>
                <a:cs typeface="Calibri (MS)"/>
                <a:sym typeface="Calibri (MS)"/>
              </a:rPr>
              <a:t>ds. Frontie</a:t>
            </a:r>
            <a:r>
              <a:rPr lang="en-US" sz="2419" u="none">
                <a:solidFill>
                  <a:srgbClr val="000000"/>
                </a:solidFill>
                <a:latin typeface="Calibri (MS)"/>
                <a:ea typeface="Calibri (MS)"/>
                <a:cs typeface="Calibri (MS)"/>
                <a:sym typeface="Calibri (MS)"/>
              </a:rPr>
              <a:t>rs</a:t>
            </a:r>
            <a:r>
              <a:rPr lang="en-US" sz="2419">
                <a:solidFill>
                  <a:srgbClr val="000000"/>
                </a:solidFill>
                <a:latin typeface="Calibri (MS)"/>
                <a:ea typeface="Calibri (MS)"/>
                <a:cs typeface="Calibri (MS)"/>
                <a:sym typeface="Calibri (MS)"/>
              </a:rPr>
              <a:t> in Built Environment, 4(25)</a:t>
            </a:r>
            <a:r>
              <a:rPr lang="en-US" sz="2419" u="none">
                <a:solidFill>
                  <a:srgbClr val="000000"/>
                </a:solidFill>
                <a:latin typeface="Calibri (MS)"/>
                <a:ea typeface="Calibri (MS)"/>
                <a:cs typeface="Calibri (MS)"/>
                <a:sym typeface="Calibri (MS)"/>
              </a:rPr>
              <a:t>.</a:t>
            </a:r>
          </a:p>
          <a:p>
            <a:pPr algn="just" marL="311436" indent="-155718" lvl="1">
              <a:lnSpc>
                <a:spcPts val="2903"/>
              </a:lnSpc>
            </a:pP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762724"/>
            <a:ext cx="8778240" cy="1383792"/>
            <a:chOff x="0" y="0"/>
            <a:chExt cx="11704320" cy="1845056"/>
          </a:xfrm>
        </p:grpSpPr>
        <p:sp>
          <p:nvSpPr>
            <p:cNvPr name="Freeform 3" id="3"/>
            <p:cNvSpPr/>
            <p:nvPr/>
          </p:nvSpPr>
          <p:spPr>
            <a:xfrm flipH="false" flipV="false" rot="0">
              <a:off x="0" y="0"/>
              <a:ext cx="11704320" cy="1845056"/>
            </a:xfrm>
            <a:custGeom>
              <a:avLst/>
              <a:gdLst/>
              <a:ahLst/>
              <a:cxnLst/>
              <a:rect r="r" b="b" t="t" l="l"/>
              <a:pathLst>
                <a:path h="1845056" w="11704320">
                  <a:moveTo>
                    <a:pt x="0" y="0"/>
                  </a:moveTo>
                  <a:lnTo>
                    <a:pt x="11704320" y="0"/>
                  </a:lnTo>
                  <a:lnTo>
                    <a:pt x="11704320" y="1845056"/>
                  </a:lnTo>
                  <a:lnTo>
                    <a:pt x="0" y="1845056"/>
                  </a:lnTo>
                  <a:close/>
                </a:path>
              </a:pathLst>
            </a:custGeom>
            <a:solidFill>
              <a:srgbClr val="000000">
                <a:alpha val="0"/>
              </a:srgbClr>
            </a:solidFill>
          </p:spPr>
        </p:sp>
        <p:sp>
          <p:nvSpPr>
            <p:cNvPr name="TextBox 4" id="4"/>
            <p:cNvSpPr txBox="true"/>
            <p:nvPr/>
          </p:nvSpPr>
          <p:spPr>
            <a:xfrm>
              <a:off x="0" y="-47625"/>
              <a:ext cx="11704320" cy="1892681"/>
            </a:xfrm>
            <a:prstGeom prst="rect">
              <a:avLst/>
            </a:prstGeom>
          </p:spPr>
          <p:txBody>
            <a:bodyPr anchor="ctr" rtlCol="false" tIns="0" lIns="0" bIns="0" rIns="0"/>
            <a:lstStyle/>
            <a:p>
              <a:pPr algn="ctr">
                <a:lnSpc>
                  <a:spcPts val="11266"/>
                </a:lnSpc>
              </a:pPr>
              <a:r>
                <a:rPr lang="en-US" sz="9388" b="true">
                  <a:solidFill>
                    <a:srgbClr val="1F497D"/>
                  </a:solidFill>
                  <a:latin typeface="Times New Roman Bold"/>
                  <a:ea typeface="Times New Roman Bold"/>
                  <a:cs typeface="Times New Roman Bold"/>
                  <a:sym typeface="Times New Roman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3285"/>
            <a:ext cx="8778240" cy="917787"/>
            <a:chOff x="0" y="0"/>
            <a:chExt cx="11704320" cy="1223716"/>
          </a:xfrm>
        </p:grpSpPr>
        <p:sp>
          <p:nvSpPr>
            <p:cNvPr name="Freeform 3" id="3"/>
            <p:cNvSpPr/>
            <p:nvPr/>
          </p:nvSpPr>
          <p:spPr>
            <a:xfrm flipH="false" flipV="false" rot="0">
              <a:off x="0" y="0"/>
              <a:ext cx="11704320" cy="1223716"/>
            </a:xfrm>
            <a:custGeom>
              <a:avLst/>
              <a:gdLst/>
              <a:ahLst/>
              <a:cxnLst/>
              <a:rect r="r" b="b" t="t" l="l"/>
              <a:pathLst>
                <a:path h="1223716" w="11704320">
                  <a:moveTo>
                    <a:pt x="0" y="0"/>
                  </a:moveTo>
                  <a:lnTo>
                    <a:pt x="11704320" y="0"/>
                  </a:lnTo>
                  <a:lnTo>
                    <a:pt x="11704320" y="1223716"/>
                  </a:lnTo>
                  <a:lnTo>
                    <a:pt x="0" y="1223716"/>
                  </a:lnTo>
                  <a:close/>
                </a:path>
              </a:pathLst>
            </a:custGeom>
            <a:solidFill>
              <a:srgbClr val="000000">
                <a:alpha val="0"/>
              </a:srgbClr>
            </a:solidFill>
          </p:spPr>
        </p:sp>
        <p:sp>
          <p:nvSpPr>
            <p:cNvPr name="TextBox 4" id="4"/>
            <p:cNvSpPr txBox="true"/>
            <p:nvPr/>
          </p:nvSpPr>
          <p:spPr>
            <a:xfrm>
              <a:off x="0" y="-28575"/>
              <a:ext cx="11704320" cy="1252291"/>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Abstract</a:t>
              </a:r>
            </a:p>
          </p:txBody>
        </p:sp>
      </p:grpSp>
      <p:sp>
        <p:nvSpPr>
          <p:cNvPr name="TextBox 5" id="5"/>
          <p:cNvSpPr txBox="true"/>
          <p:nvPr/>
        </p:nvSpPr>
        <p:spPr>
          <a:xfrm rot="0">
            <a:off x="923671" y="1172972"/>
            <a:ext cx="8098409" cy="5829300"/>
          </a:xfrm>
          <a:prstGeom prst="rect">
            <a:avLst/>
          </a:prstGeom>
        </p:spPr>
        <p:txBody>
          <a:bodyPr anchor="t" rtlCol="false" tIns="0" lIns="0" bIns="0" rIns="0">
            <a:spAutoFit/>
          </a:bodyPr>
          <a:lstStyle/>
          <a:p>
            <a:pPr algn="l" marL="261676" indent="-130838" lvl="1">
              <a:lnSpc>
                <a:spcPts val="2439"/>
              </a:lnSpc>
              <a:buFont typeface="Arial"/>
              <a:buChar char="•"/>
            </a:pPr>
            <a:r>
              <a:rPr lang="en-US" sz="2033">
                <a:solidFill>
                  <a:srgbClr val="000000"/>
                </a:solidFill>
                <a:latin typeface="Calibri (MS)"/>
                <a:ea typeface="Calibri (MS)"/>
                <a:cs typeface="Calibri (MS)"/>
                <a:sym typeface="Calibri (MS)"/>
              </a:rPr>
              <a:t>The invention titled “</a:t>
            </a:r>
            <a:r>
              <a:rPr lang="en-US" sz="2033">
                <a:solidFill>
                  <a:srgbClr val="000000"/>
                </a:solidFill>
                <a:latin typeface="Calibri (MS)"/>
                <a:ea typeface="Calibri (MS)"/>
                <a:cs typeface="Calibri (MS)"/>
                <a:sym typeface="Calibri (MS)"/>
              </a:rPr>
              <a:t>De</a:t>
            </a:r>
            <a:r>
              <a:rPr lang="en-US" sz="2033">
                <a:solidFill>
                  <a:srgbClr val="000000"/>
                </a:solidFill>
                <a:latin typeface="Calibri (MS)"/>
                <a:ea typeface="Calibri (MS)"/>
                <a:cs typeface="Calibri (MS)"/>
                <a:sym typeface="Calibri (MS)"/>
              </a:rPr>
              <a:t>c</a:t>
            </a:r>
            <a:r>
              <a:rPr lang="en-US" sz="2033">
                <a:solidFill>
                  <a:srgbClr val="000000"/>
                </a:solidFill>
                <a:latin typeface="Calibri (MS)"/>
                <a:ea typeface="Calibri (MS)"/>
                <a:cs typeface="Calibri (MS)"/>
                <a:sym typeface="Calibri (MS)"/>
              </a:rPr>
              <a:t>e</a:t>
            </a:r>
            <a:r>
              <a:rPr lang="en-US" sz="2033">
                <a:solidFill>
                  <a:srgbClr val="000000"/>
                </a:solidFill>
                <a:latin typeface="Calibri (MS)"/>
                <a:ea typeface="Calibri (MS)"/>
                <a:cs typeface="Calibri (MS)"/>
                <a:sym typeface="Calibri (MS)"/>
              </a:rPr>
              <a:t>n</a:t>
            </a:r>
            <a:r>
              <a:rPr lang="en-US" sz="2033">
                <a:solidFill>
                  <a:srgbClr val="000000"/>
                </a:solidFill>
                <a:latin typeface="Calibri (MS)"/>
                <a:ea typeface="Calibri (MS)"/>
                <a:cs typeface="Calibri (MS)"/>
                <a:sym typeface="Calibri (MS)"/>
              </a:rPr>
              <a:t>t</a:t>
            </a:r>
            <a:r>
              <a:rPr lang="en-US" sz="2033">
                <a:solidFill>
                  <a:srgbClr val="000000"/>
                </a:solidFill>
                <a:latin typeface="Calibri (MS)"/>
                <a:ea typeface="Calibri (MS)"/>
                <a:cs typeface="Calibri (MS)"/>
                <a:sym typeface="Calibri (MS)"/>
              </a:rPr>
              <a:t>ral</a:t>
            </a:r>
            <a:r>
              <a:rPr lang="en-US" sz="2033">
                <a:solidFill>
                  <a:srgbClr val="000000"/>
                </a:solidFill>
                <a:latin typeface="Calibri (MS)"/>
                <a:ea typeface="Calibri (MS)"/>
                <a:cs typeface="Calibri (MS)"/>
                <a:sym typeface="Calibri (MS)"/>
              </a:rPr>
              <a:t>i</a:t>
            </a:r>
            <a:r>
              <a:rPr lang="en-US" sz="2033">
                <a:solidFill>
                  <a:srgbClr val="000000"/>
                </a:solidFill>
                <a:latin typeface="Calibri (MS)"/>
                <a:ea typeface="Calibri (MS)"/>
                <a:cs typeface="Calibri (MS)"/>
                <a:sym typeface="Calibri (MS)"/>
              </a:rPr>
              <a:t>zed</a:t>
            </a:r>
            <a:r>
              <a:rPr lang="en-US" sz="2033">
                <a:solidFill>
                  <a:srgbClr val="000000"/>
                </a:solidFill>
                <a:latin typeface="Calibri (MS)"/>
                <a:ea typeface="Calibri (MS)"/>
                <a:cs typeface="Calibri (MS)"/>
                <a:sym typeface="Calibri (MS)"/>
              </a:rPr>
              <a:t> </a:t>
            </a:r>
            <a:r>
              <a:rPr lang="en-US" sz="2033">
                <a:solidFill>
                  <a:srgbClr val="000000"/>
                </a:solidFill>
                <a:latin typeface="Calibri (MS)"/>
                <a:ea typeface="Calibri (MS)"/>
                <a:cs typeface="Calibri (MS)"/>
                <a:sym typeface="Calibri (MS)"/>
              </a:rPr>
              <a:t>Bl</a:t>
            </a:r>
            <a:r>
              <a:rPr lang="en-US" sz="2033">
                <a:solidFill>
                  <a:srgbClr val="000000"/>
                </a:solidFill>
                <a:latin typeface="Calibri (MS)"/>
                <a:ea typeface="Calibri (MS)"/>
                <a:cs typeface="Calibri (MS)"/>
                <a:sym typeface="Calibri (MS)"/>
              </a:rPr>
              <a:t>oc</a:t>
            </a:r>
            <a:r>
              <a:rPr lang="en-US" sz="2033">
                <a:solidFill>
                  <a:srgbClr val="000000"/>
                </a:solidFill>
                <a:latin typeface="Calibri (MS)"/>
                <a:ea typeface="Calibri (MS)"/>
                <a:cs typeface="Calibri (MS)"/>
                <a:sym typeface="Calibri (MS)"/>
              </a:rPr>
              <a:t>kchain-F</a:t>
            </a:r>
            <a:r>
              <a:rPr lang="en-US" sz="2033">
                <a:solidFill>
                  <a:srgbClr val="000000"/>
                </a:solidFill>
                <a:latin typeface="Calibri (MS)"/>
                <a:ea typeface="Calibri (MS)"/>
                <a:cs typeface="Calibri (MS)"/>
                <a:sym typeface="Calibri (MS)"/>
              </a:rPr>
              <a:t>e</a:t>
            </a:r>
            <a:r>
              <a:rPr lang="en-US" sz="2033">
                <a:solidFill>
                  <a:srgbClr val="000000"/>
                </a:solidFill>
                <a:latin typeface="Calibri (MS)"/>
                <a:ea typeface="Calibri (MS)"/>
                <a:cs typeface="Calibri (MS)"/>
                <a:sym typeface="Calibri (MS)"/>
              </a:rPr>
              <a:t>d</a:t>
            </a:r>
            <a:r>
              <a:rPr lang="en-US" sz="2033">
                <a:solidFill>
                  <a:srgbClr val="000000"/>
                </a:solidFill>
                <a:latin typeface="Calibri (MS)"/>
                <a:ea typeface="Calibri (MS)"/>
                <a:cs typeface="Calibri (MS)"/>
                <a:sym typeface="Calibri (MS)"/>
              </a:rPr>
              <a:t>er</a:t>
            </a:r>
            <a:r>
              <a:rPr lang="en-US" sz="2033">
                <a:solidFill>
                  <a:srgbClr val="000000"/>
                </a:solidFill>
                <a:latin typeface="Calibri (MS)"/>
                <a:ea typeface="Calibri (MS)"/>
                <a:cs typeface="Calibri (MS)"/>
                <a:sym typeface="Calibri (MS)"/>
              </a:rPr>
              <a:t>a</a:t>
            </a:r>
            <a:r>
              <a:rPr lang="en-US" sz="2033">
                <a:solidFill>
                  <a:srgbClr val="000000"/>
                </a:solidFill>
                <a:latin typeface="Calibri (MS)"/>
                <a:ea typeface="Calibri (MS)"/>
                <a:cs typeface="Calibri (MS)"/>
                <a:sym typeface="Calibri (MS)"/>
              </a:rPr>
              <a:t>te</a:t>
            </a:r>
            <a:r>
              <a:rPr lang="en-US" sz="2033">
                <a:solidFill>
                  <a:srgbClr val="000000"/>
                </a:solidFill>
                <a:latin typeface="Calibri (MS)"/>
                <a:ea typeface="Calibri (MS)"/>
                <a:cs typeface="Calibri (MS)"/>
                <a:sym typeface="Calibri (MS)"/>
              </a:rPr>
              <a:t>d</a:t>
            </a:r>
            <a:r>
              <a:rPr lang="en-US" sz="2033">
                <a:solidFill>
                  <a:srgbClr val="000000"/>
                </a:solidFill>
                <a:latin typeface="Calibri (MS)"/>
                <a:ea typeface="Calibri (MS)"/>
                <a:cs typeface="Calibri (MS)"/>
                <a:sym typeface="Calibri (MS)"/>
              </a:rPr>
              <a:t> </a:t>
            </a:r>
            <a:r>
              <a:rPr lang="en-US" sz="2033">
                <a:solidFill>
                  <a:srgbClr val="000000"/>
                </a:solidFill>
                <a:latin typeface="Calibri (MS)"/>
                <a:ea typeface="Calibri (MS)"/>
                <a:cs typeface="Calibri (MS)"/>
                <a:sym typeface="Calibri (MS)"/>
              </a:rPr>
              <a:t>Learn</a:t>
            </a:r>
            <a:r>
              <a:rPr lang="en-US" sz="2033">
                <a:solidFill>
                  <a:srgbClr val="000000"/>
                </a:solidFill>
                <a:latin typeface="Calibri (MS)"/>
                <a:ea typeface="Calibri (MS)"/>
                <a:cs typeface="Calibri (MS)"/>
                <a:sym typeface="Calibri (MS)"/>
              </a:rPr>
              <a:t>ing </a:t>
            </a:r>
            <a:r>
              <a:rPr lang="en-US" sz="2033">
                <a:solidFill>
                  <a:srgbClr val="000000"/>
                </a:solidFill>
                <a:latin typeface="Calibri (MS)"/>
                <a:ea typeface="Calibri (MS)"/>
                <a:cs typeface="Calibri (MS)"/>
                <a:sym typeface="Calibri (MS)"/>
              </a:rPr>
              <a:t>Sys</a:t>
            </a:r>
            <a:r>
              <a:rPr lang="en-US" sz="2033">
                <a:solidFill>
                  <a:srgbClr val="000000"/>
                </a:solidFill>
                <a:latin typeface="Calibri (MS)"/>
                <a:ea typeface="Calibri (MS)"/>
                <a:cs typeface="Calibri (MS)"/>
                <a:sym typeface="Calibri (MS)"/>
              </a:rPr>
              <a:t>t</a:t>
            </a:r>
            <a:r>
              <a:rPr lang="en-US" sz="2033">
                <a:solidFill>
                  <a:srgbClr val="000000"/>
                </a:solidFill>
                <a:latin typeface="Calibri (MS)"/>
                <a:ea typeface="Calibri (MS)"/>
                <a:cs typeface="Calibri (MS)"/>
                <a:sym typeface="Calibri (MS)"/>
              </a:rPr>
              <a:t>em fo</a:t>
            </a:r>
            <a:r>
              <a:rPr lang="en-US" sz="2033">
                <a:solidFill>
                  <a:srgbClr val="000000"/>
                </a:solidFill>
                <a:latin typeface="Calibri (MS)"/>
                <a:ea typeface="Calibri (MS)"/>
                <a:cs typeface="Calibri (MS)"/>
                <a:sym typeface="Calibri (MS)"/>
              </a:rPr>
              <a:t>r Se</a:t>
            </a:r>
            <a:r>
              <a:rPr lang="en-US" sz="2033">
                <a:solidFill>
                  <a:srgbClr val="000000"/>
                </a:solidFill>
                <a:latin typeface="Calibri (MS)"/>
                <a:ea typeface="Calibri (MS)"/>
                <a:cs typeface="Calibri (MS)"/>
                <a:sym typeface="Calibri (MS)"/>
              </a:rPr>
              <a:t>cu</a:t>
            </a:r>
            <a:r>
              <a:rPr lang="en-US" sz="2033">
                <a:solidFill>
                  <a:srgbClr val="000000"/>
                </a:solidFill>
                <a:latin typeface="Calibri (MS)"/>
                <a:ea typeface="Calibri (MS)"/>
                <a:cs typeface="Calibri (MS)"/>
                <a:sym typeface="Calibri (MS)"/>
              </a:rPr>
              <a:t>r</a:t>
            </a:r>
            <a:r>
              <a:rPr lang="en-US" sz="2033">
                <a:solidFill>
                  <a:srgbClr val="000000"/>
                </a:solidFill>
                <a:latin typeface="Calibri (MS)"/>
                <a:ea typeface="Calibri (MS)"/>
                <a:cs typeface="Calibri (MS)"/>
                <a:sym typeface="Calibri (MS)"/>
              </a:rPr>
              <a:t>e, Privacy-Preserving, and Scalable IoT Data Collaboration” introduces a next-generation framework that integrates blockchain and federated learning to enable secure, privacy-focused, and trustless collaboration among Internet of Things (IoT) devices. It eliminates the need for centralized data storage by ensuring that sensitive information remains on local devices while encrypted model updates are shared through a blockchain network. This approach guarantees data integrity, transparency, and resistance to tampering, while also fostering continuous learning through iterative aggregation of validated updates. The system employs privacy-preserving techniques such as homomorphic encryption, differential privacy, and zero-knowledge proofs to safeguard user data and uses adaptive consensus protocols for scalability across billions of devices. Additionally, it features a smart contract–based incentive mechanism to reward honest participation and penalize malicious activity, ensuring fairness and accountability. Applicable across sectors like healthcare, smart cities, autonomous vehicles, industrial IoT, and energy management, the invention offers a robust, efficient, and scalable solution for secure AI-driven collaboration in large-scale distributed networks.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426966"/>
            <a:ext cx="8778240" cy="753163"/>
            <a:chOff x="0" y="0"/>
            <a:chExt cx="11704320" cy="1004217"/>
          </a:xfrm>
        </p:grpSpPr>
        <p:sp>
          <p:nvSpPr>
            <p:cNvPr name="Freeform 3" id="3"/>
            <p:cNvSpPr/>
            <p:nvPr/>
          </p:nvSpPr>
          <p:spPr>
            <a:xfrm flipH="false" flipV="false" rot="0">
              <a:off x="0" y="0"/>
              <a:ext cx="11704320" cy="1004217"/>
            </a:xfrm>
            <a:custGeom>
              <a:avLst/>
              <a:gdLst/>
              <a:ahLst/>
              <a:cxnLst/>
              <a:rect r="r" b="b" t="t" l="l"/>
              <a:pathLst>
                <a:path h="1004217" w="11704320">
                  <a:moveTo>
                    <a:pt x="0" y="0"/>
                  </a:moveTo>
                  <a:lnTo>
                    <a:pt x="11704320" y="0"/>
                  </a:lnTo>
                  <a:lnTo>
                    <a:pt x="11704320" y="1004217"/>
                  </a:lnTo>
                  <a:lnTo>
                    <a:pt x="0" y="1004217"/>
                  </a:lnTo>
                  <a:close/>
                </a:path>
              </a:pathLst>
            </a:custGeom>
            <a:solidFill>
              <a:srgbClr val="000000">
                <a:alpha val="0"/>
              </a:srgbClr>
            </a:solidFill>
          </p:spPr>
        </p:sp>
        <p:sp>
          <p:nvSpPr>
            <p:cNvPr name="TextBox 4" id="4"/>
            <p:cNvSpPr txBox="true"/>
            <p:nvPr/>
          </p:nvSpPr>
          <p:spPr>
            <a:xfrm>
              <a:off x="0" y="-28575"/>
              <a:ext cx="11704320" cy="1032792"/>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Introduction</a:t>
              </a:r>
            </a:p>
          </p:txBody>
        </p:sp>
      </p:grpSp>
      <p:grpSp>
        <p:nvGrpSpPr>
          <p:cNvPr name="Group 5" id="5"/>
          <p:cNvGrpSpPr/>
          <p:nvPr/>
        </p:nvGrpSpPr>
        <p:grpSpPr>
          <a:xfrm rot="0">
            <a:off x="454793" y="556203"/>
            <a:ext cx="8844015" cy="5915876"/>
            <a:chOff x="0" y="0"/>
            <a:chExt cx="11792020" cy="7887835"/>
          </a:xfrm>
        </p:grpSpPr>
        <p:sp>
          <p:nvSpPr>
            <p:cNvPr name="Freeform 6" id="6"/>
            <p:cNvSpPr/>
            <p:nvPr/>
          </p:nvSpPr>
          <p:spPr>
            <a:xfrm flipH="false" flipV="false" rot="0">
              <a:off x="0" y="0"/>
              <a:ext cx="11792020" cy="7887835"/>
            </a:xfrm>
            <a:custGeom>
              <a:avLst/>
              <a:gdLst/>
              <a:ahLst/>
              <a:cxnLst/>
              <a:rect r="r" b="b" t="t" l="l"/>
              <a:pathLst>
                <a:path h="7887835" w="11792020">
                  <a:moveTo>
                    <a:pt x="0" y="0"/>
                  </a:moveTo>
                  <a:lnTo>
                    <a:pt x="11792020" y="0"/>
                  </a:lnTo>
                  <a:lnTo>
                    <a:pt x="11792020" y="7887835"/>
                  </a:lnTo>
                  <a:lnTo>
                    <a:pt x="0" y="7887835"/>
                  </a:lnTo>
                  <a:close/>
                </a:path>
              </a:pathLst>
            </a:custGeom>
            <a:solidFill>
              <a:srgbClr val="000000">
                <a:alpha val="0"/>
              </a:srgbClr>
            </a:solidFill>
          </p:spPr>
        </p:sp>
        <p:sp>
          <p:nvSpPr>
            <p:cNvPr name="TextBox 7" id="7"/>
            <p:cNvSpPr txBox="true"/>
            <p:nvPr/>
          </p:nvSpPr>
          <p:spPr>
            <a:xfrm>
              <a:off x="0" y="-47625"/>
              <a:ext cx="11792020" cy="7935460"/>
            </a:xfrm>
            <a:prstGeom prst="rect">
              <a:avLst/>
            </a:prstGeom>
          </p:spPr>
          <p:txBody>
            <a:bodyPr anchor="ctr" rtlCol="false" tIns="0" lIns="0" bIns="0" rIns="0"/>
            <a:lstStyle/>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Th</a:t>
              </a:r>
              <a:r>
                <a:rPr lang="en-US" sz="2133">
                  <a:solidFill>
                    <a:srgbClr val="000000"/>
                  </a:solidFill>
                  <a:latin typeface="Calibri (MS)"/>
                  <a:ea typeface="Calibri (MS)"/>
                  <a:cs typeface="Calibri (MS)"/>
                  <a:sym typeface="Calibri (MS)"/>
                </a:rPr>
                <a:t>e proposed system, titled “Decentralized Blockchain-Federated Learning</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System for Secure, Pr</a:t>
              </a:r>
              <a:r>
                <a:rPr lang="en-US" sz="2133">
                  <a:solidFill>
                    <a:srgbClr val="000000"/>
                  </a:solidFill>
                  <a:latin typeface="Calibri (MS)"/>
                  <a:ea typeface="Calibri (MS)"/>
                  <a:cs typeface="Calibri (MS)"/>
                  <a:sym typeface="Calibri (MS)"/>
                </a:rPr>
                <a:t>i</a:t>
              </a:r>
              <a:r>
                <a:rPr lang="en-US" sz="2133">
                  <a:solidFill>
                    <a:srgbClr val="000000"/>
                  </a:solidFill>
                  <a:latin typeface="Calibri (MS)"/>
                  <a:ea typeface="Calibri (MS)"/>
                  <a:cs typeface="Calibri (MS)"/>
                  <a:sym typeface="Calibri (MS)"/>
                </a:rPr>
                <a:t>va</a:t>
              </a:r>
              <a:r>
                <a:rPr lang="en-US" sz="2133">
                  <a:solidFill>
                    <a:srgbClr val="000000"/>
                  </a:solidFill>
                  <a:latin typeface="Calibri (MS)"/>
                  <a:ea typeface="Calibri (MS)"/>
                  <a:cs typeface="Calibri (MS)"/>
                  <a:sym typeface="Calibri (MS)"/>
                </a:rPr>
                <a:t>c</a:t>
              </a:r>
              <a:r>
                <a:rPr lang="en-US" sz="2133">
                  <a:solidFill>
                    <a:srgbClr val="000000"/>
                  </a:solidFill>
                  <a:latin typeface="Calibri (MS)"/>
                  <a:ea typeface="Calibri (MS)"/>
                  <a:cs typeface="Calibri (MS)"/>
                  <a:sym typeface="Calibri (MS)"/>
                </a:rPr>
                <a:t>y-P</a:t>
              </a:r>
              <a:r>
                <a:rPr lang="en-US" sz="2133">
                  <a:solidFill>
                    <a:srgbClr val="000000"/>
                  </a:solidFill>
                  <a:latin typeface="Calibri (MS)"/>
                  <a:ea typeface="Calibri (MS)"/>
                  <a:cs typeface="Calibri (MS)"/>
                  <a:sym typeface="Calibri (MS)"/>
                </a:rPr>
                <a:t>reser</a:t>
              </a:r>
              <a:r>
                <a:rPr lang="en-US" sz="2133">
                  <a:solidFill>
                    <a:srgbClr val="000000"/>
                  </a:solidFill>
                  <a:latin typeface="Calibri (MS)"/>
                  <a:ea typeface="Calibri (MS)"/>
                  <a:cs typeface="Calibri (MS)"/>
                  <a:sym typeface="Calibri (MS)"/>
                </a:rPr>
                <a:t>vi</a:t>
              </a:r>
              <a:r>
                <a:rPr lang="en-US" sz="2133">
                  <a:solidFill>
                    <a:srgbClr val="000000"/>
                  </a:solidFill>
                  <a:latin typeface="Calibri (MS)"/>
                  <a:ea typeface="Calibri (MS)"/>
                  <a:cs typeface="Calibri (MS)"/>
                  <a:sym typeface="Calibri (MS)"/>
                </a:rPr>
                <a:t>ng</a:t>
              </a:r>
              <a:r>
                <a:rPr lang="en-US" sz="2133">
                  <a:solidFill>
                    <a:srgbClr val="000000"/>
                  </a:solidFill>
                  <a:latin typeface="Calibri (MS)"/>
                  <a:ea typeface="Calibri (MS)"/>
                  <a:cs typeface="Calibri (MS)"/>
                  <a:sym typeface="Calibri (MS)"/>
                </a:rPr>
                <a:t>, an</a:t>
              </a:r>
              <a:r>
                <a:rPr lang="en-US" sz="2133">
                  <a:solidFill>
                    <a:srgbClr val="000000"/>
                  </a:solidFill>
                  <a:latin typeface="Calibri (MS)"/>
                  <a:ea typeface="Calibri (MS)"/>
                  <a:cs typeface="Calibri (MS)"/>
                  <a:sym typeface="Calibri (MS)"/>
                </a:rPr>
                <a:t>d</a:t>
              </a:r>
              <a:r>
                <a:rPr lang="en-US" sz="2133">
                  <a:solidFill>
                    <a:srgbClr val="000000"/>
                  </a:solidFill>
                  <a:latin typeface="Calibri (MS)"/>
                  <a:ea typeface="Calibri (MS)"/>
                  <a:cs typeface="Calibri (MS)"/>
                  <a:sym typeface="Calibri (MS)"/>
                </a:rPr>
                <a:t> Scal</a:t>
              </a:r>
              <a:r>
                <a:rPr lang="en-US" sz="2133">
                  <a:solidFill>
                    <a:srgbClr val="000000"/>
                  </a:solidFill>
                  <a:latin typeface="Calibri (MS)"/>
                  <a:ea typeface="Calibri (MS)"/>
                  <a:cs typeface="Calibri (MS)"/>
                  <a:sym typeface="Calibri (MS)"/>
                </a:rPr>
                <a:t>abl</a:t>
              </a:r>
              <a:r>
                <a:rPr lang="en-US" sz="2133">
                  <a:solidFill>
                    <a:srgbClr val="000000"/>
                  </a:solidFill>
                  <a:latin typeface="Calibri (MS)"/>
                  <a:ea typeface="Calibri (MS)"/>
                  <a:cs typeface="Calibri (MS)"/>
                  <a:sym typeface="Calibri (MS)"/>
                </a:rPr>
                <a:t>e IoT Da</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a</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Collaboration,” addresse</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 </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h</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 </a:t>
              </a:r>
              <a:r>
                <a:rPr lang="en-US" sz="2133">
                  <a:solidFill>
                    <a:srgbClr val="000000"/>
                  </a:solidFill>
                  <a:latin typeface="Calibri (MS)"/>
                  <a:ea typeface="Calibri (MS)"/>
                  <a:cs typeface="Calibri (MS)"/>
                  <a:sym typeface="Calibri (MS)"/>
                </a:rPr>
                <a:t>c</a:t>
              </a:r>
              <a:r>
                <a:rPr lang="en-US" sz="2133">
                  <a:solidFill>
                    <a:srgbClr val="000000"/>
                  </a:solidFill>
                  <a:latin typeface="Calibri (MS)"/>
                  <a:ea typeface="Calibri (MS)"/>
                  <a:cs typeface="Calibri (MS)"/>
                  <a:sym typeface="Calibri (MS)"/>
                </a:rPr>
                <a:t>hall</a:t>
              </a:r>
              <a:r>
                <a:rPr lang="en-US" sz="2133">
                  <a:solidFill>
                    <a:srgbClr val="000000"/>
                  </a:solidFill>
                  <a:latin typeface="Calibri (MS)"/>
                  <a:ea typeface="Calibri (MS)"/>
                  <a:cs typeface="Calibri (MS)"/>
                  <a:sym typeface="Calibri (MS)"/>
                </a:rPr>
                <a:t>en</a:t>
              </a:r>
              <a:r>
                <a:rPr lang="en-US" sz="2133">
                  <a:solidFill>
                    <a:srgbClr val="000000"/>
                  </a:solidFill>
                  <a:latin typeface="Calibri (MS)"/>
                  <a:ea typeface="Calibri (MS)"/>
                  <a:cs typeface="Calibri (MS)"/>
                  <a:sym typeface="Calibri (MS)"/>
                </a:rPr>
                <a:t>g</a:t>
              </a:r>
              <a:r>
                <a:rPr lang="en-US" sz="2133">
                  <a:solidFill>
                    <a:srgbClr val="000000"/>
                  </a:solidFill>
                  <a:latin typeface="Calibri (MS)"/>
                  <a:ea typeface="Calibri (MS)"/>
                  <a:cs typeface="Calibri (MS)"/>
                  <a:sym typeface="Calibri (MS)"/>
                </a:rPr>
                <a:t>es</a:t>
              </a:r>
              <a:r>
                <a:rPr lang="en-US" sz="2133">
                  <a:solidFill>
                    <a:srgbClr val="000000"/>
                  </a:solidFill>
                  <a:latin typeface="Calibri (MS)"/>
                  <a:ea typeface="Calibri (MS)"/>
                  <a:cs typeface="Calibri (MS)"/>
                  <a:sym typeface="Calibri (MS)"/>
                </a:rPr>
                <a:t> by merging the principles of</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fede</a:t>
              </a:r>
              <a:r>
                <a:rPr lang="en-US" sz="2133">
                  <a:solidFill>
                    <a:srgbClr val="000000"/>
                  </a:solidFill>
                  <a:latin typeface="Calibri (MS)"/>
                  <a:ea typeface="Calibri (MS)"/>
                  <a:cs typeface="Calibri (MS)"/>
                  <a:sym typeface="Calibri (MS)"/>
                </a:rPr>
                <a:t>ra</a:t>
              </a:r>
              <a:r>
                <a:rPr lang="en-US" sz="2133">
                  <a:solidFill>
                    <a:srgbClr val="000000"/>
                  </a:solidFill>
                  <a:latin typeface="Calibri (MS)"/>
                  <a:ea typeface="Calibri (MS)"/>
                  <a:cs typeface="Calibri (MS)"/>
                  <a:sym typeface="Calibri (MS)"/>
                </a:rPr>
                <a:t>ted learn</a:t>
              </a:r>
              <a:r>
                <a:rPr lang="en-US" sz="2133">
                  <a:solidFill>
                    <a:srgbClr val="000000"/>
                  </a:solidFill>
                  <a:latin typeface="Calibri (MS)"/>
                  <a:ea typeface="Calibri (MS)"/>
                  <a:cs typeface="Calibri (MS)"/>
                  <a:sym typeface="Calibri (MS)"/>
                </a:rPr>
                <a:t>ing</a:t>
              </a:r>
              <a:r>
                <a:rPr lang="en-US" sz="2133">
                  <a:solidFill>
                    <a:srgbClr val="000000"/>
                  </a:solidFill>
                  <a:latin typeface="Calibri (MS)"/>
                  <a:ea typeface="Calibri (MS)"/>
                  <a:cs typeface="Calibri (MS)"/>
                  <a:sym typeface="Calibri (MS)"/>
                </a:rPr>
                <a:t> (FL) and blockcha</a:t>
              </a:r>
              <a:r>
                <a:rPr lang="en-US" sz="2133">
                  <a:solidFill>
                    <a:srgbClr val="000000"/>
                  </a:solidFill>
                  <a:latin typeface="Calibri (MS)"/>
                  <a:ea typeface="Calibri (MS)"/>
                  <a:cs typeface="Calibri (MS)"/>
                  <a:sym typeface="Calibri (MS)"/>
                </a:rPr>
                <a:t>in technology. Federated learning allows</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IoT devices to train local machine learning models independently, thereby</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preventing sensitive raw d</a:t>
              </a:r>
              <a:r>
                <a:rPr lang="en-US" sz="2133">
                  <a:solidFill>
                    <a:srgbClr val="000000"/>
                  </a:solidFill>
                  <a:latin typeface="Calibri (MS)"/>
                  <a:ea typeface="Calibri (MS)"/>
                  <a:cs typeface="Calibri (MS)"/>
                  <a:sym typeface="Calibri (MS)"/>
                </a:rPr>
                <a:t>ata from being shared or expo</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ed. Block</a:t>
              </a:r>
              <a:r>
                <a:rPr lang="en-US" sz="2133">
                  <a:solidFill>
                    <a:srgbClr val="000000"/>
                  </a:solidFill>
                  <a:latin typeface="Calibri (MS)"/>
                  <a:ea typeface="Calibri (MS)"/>
                  <a:cs typeface="Calibri (MS)"/>
                  <a:sym typeface="Calibri (MS)"/>
                </a:rPr>
                <a:t>c</a:t>
              </a:r>
              <a:r>
                <a:rPr lang="en-US" sz="2133">
                  <a:solidFill>
                    <a:srgbClr val="000000"/>
                  </a:solidFill>
                  <a:latin typeface="Calibri (MS)"/>
                  <a:ea typeface="Calibri (MS)"/>
                  <a:cs typeface="Calibri (MS)"/>
                  <a:sym typeface="Calibri (MS)"/>
                </a:rPr>
                <a:t>h</a:t>
              </a:r>
              <a:r>
                <a:rPr lang="en-US" sz="2133">
                  <a:solidFill>
                    <a:srgbClr val="000000"/>
                  </a:solidFill>
                  <a:latin typeface="Calibri (MS)"/>
                  <a:ea typeface="Calibri (MS)"/>
                  <a:cs typeface="Calibri (MS)"/>
                  <a:sym typeface="Calibri (MS)"/>
                </a:rPr>
                <a:t>ain</a:t>
              </a:r>
              <a:r>
                <a:rPr lang="en-US" sz="2133">
                  <a:solidFill>
                    <a:srgbClr val="000000"/>
                  </a:solidFill>
                  <a:latin typeface="Calibri (MS)"/>
                  <a:ea typeface="Calibri (MS)"/>
                  <a:cs typeface="Calibri (MS)"/>
                  <a:sym typeface="Calibri (MS)"/>
                </a:rPr>
                <a:t>, </a:t>
              </a:r>
              <a:r>
                <a:rPr lang="en-US" sz="2133">
                  <a:solidFill>
                    <a:srgbClr val="000000"/>
                  </a:solidFill>
                  <a:latin typeface="Calibri (MS)"/>
                  <a:ea typeface="Calibri (MS)"/>
                  <a:cs typeface="Calibri (MS)"/>
                  <a:sym typeface="Calibri (MS)"/>
                </a:rPr>
                <a:t>on</a:t>
              </a:r>
              <a:r>
                <a:rPr lang="en-US" sz="2133">
                  <a:solidFill>
                    <a:srgbClr val="000000"/>
                  </a:solidFill>
                  <a:latin typeface="Calibri (MS)"/>
                  <a:ea typeface="Calibri (MS)"/>
                  <a:cs typeface="Calibri (MS)"/>
                  <a:sym typeface="Calibri (MS)"/>
                </a:rPr>
                <a:t> th</a:t>
              </a:r>
              <a:r>
                <a:rPr lang="en-US" sz="2133">
                  <a:solidFill>
                    <a:srgbClr val="000000"/>
                  </a:solidFill>
                  <a:latin typeface="Calibri (MS)"/>
                  <a:ea typeface="Calibri (MS)"/>
                  <a:cs typeface="Calibri (MS)"/>
                  <a:sym typeface="Calibri (MS)"/>
                </a:rPr>
                <a:t>e</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o</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her hand, provide</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 </a:t>
              </a:r>
              <a:r>
                <a:rPr lang="en-US" sz="2133">
                  <a:solidFill>
                    <a:srgbClr val="000000"/>
                  </a:solidFill>
                  <a:latin typeface="Calibri (MS)"/>
                  <a:ea typeface="Calibri (MS)"/>
                  <a:cs typeface="Calibri (MS)"/>
                  <a:sym typeface="Calibri (MS)"/>
                </a:rPr>
                <a:t>a</a:t>
              </a:r>
              <a:r>
                <a:rPr lang="en-US" sz="2133">
                  <a:solidFill>
                    <a:srgbClr val="000000"/>
                  </a:solidFill>
                  <a:latin typeface="Calibri (MS)"/>
                  <a:ea typeface="Calibri (MS)"/>
                  <a:cs typeface="Calibri (MS)"/>
                  <a:sym typeface="Calibri (MS)"/>
                </a:rPr>
                <a:t> d</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cen</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ral</a:t>
              </a:r>
              <a:r>
                <a:rPr lang="en-US" sz="2133">
                  <a:solidFill>
                    <a:srgbClr val="000000"/>
                  </a:solidFill>
                  <a:latin typeface="Calibri (MS)"/>
                  <a:ea typeface="Calibri (MS)"/>
                  <a:cs typeface="Calibri (MS)"/>
                  <a:sym typeface="Calibri (MS)"/>
                </a:rPr>
                <a:t>i</a:t>
              </a:r>
              <a:r>
                <a:rPr lang="en-US" sz="2133">
                  <a:solidFill>
                    <a:srgbClr val="000000"/>
                  </a:solidFill>
                  <a:latin typeface="Calibri (MS)"/>
                  <a:ea typeface="Calibri (MS)"/>
                  <a:cs typeface="Calibri (MS)"/>
                  <a:sym typeface="Calibri (MS)"/>
                </a:rPr>
                <a:t>z</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d </a:t>
              </a:r>
              <a:r>
                <a:rPr lang="en-US" sz="2133">
                  <a:solidFill>
                    <a:srgbClr val="000000"/>
                  </a:solidFill>
                  <a:latin typeface="Calibri (MS)"/>
                  <a:ea typeface="Calibri (MS)"/>
                  <a:cs typeface="Calibri (MS)"/>
                  <a:sym typeface="Calibri (MS)"/>
                </a:rPr>
                <a:t>l</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d</a:t>
              </a:r>
              <a:r>
                <a:rPr lang="en-US" sz="2133">
                  <a:solidFill>
                    <a:srgbClr val="000000"/>
                  </a:solidFill>
                  <a:latin typeface="Calibri (MS)"/>
                  <a:ea typeface="Calibri (MS)"/>
                  <a:cs typeface="Calibri (MS)"/>
                  <a:sym typeface="Calibri (MS)"/>
                </a:rPr>
                <a:t>g</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r tha</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 r</a:t>
              </a:r>
              <a:r>
                <a:rPr lang="en-US" sz="2133">
                  <a:solidFill>
                    <a:srgbClr val="000000"/>
                  </a:solidFill>
                  <a:latin typeface="Calibri (MS)"/>
                  <a:ea typeface="Calibri (MS)"/>
                  <a:cs typeface="Calibri (MS)"/>
                  <a:sym typeface="Calibri (MS)"/>
                </a:rPr>
                <a:t>eco</a:t>
              </a:r>
              <a:r>
                <a:rPr lang="en-US" sz="2133">
                  <a:solidFill>
                    <a:srgbClr val="000000"/>
                  </a:solidFill>
                  <a:latin typeface="Calibri (MS)"/>
                  <a:ea typeface="Calibri (MS)"/>
                  <a:cs typeface="Calibri (MS)"/>
                  <a:sym typeface="Calibri (MS)"/>
                </a:rPr>
                <a:t>rds every model update in a</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tamper-proof and verifiable manner. The synergy of these technologies</a:t>
              </a:r>
            </a:p>
            <a:p>
              <a:pPr algn="l" marL="274455" indent="-137228" lvl="1">
                <a:lnSpc>
                  <a:spcPts val="2559"/>
                </a:lnSpc>
                <a:buFont typeface="Arial"/>
                <a:buChar char="•"/>
              </a:pPr>
              <a:r>
                <a:rPr lang="en-US" sz="2133">
                  <a:solidFill>
                    <a:srgbClr val="000000"/>
                  </a:solidFill>
                  <a:latin typeface="Calibri (MS)"/>
                  <a:ea typeface="Calibri (MS)"/>
                  <a:cs typeface="Calibri (MS)"/>
                  <a:sym typeface="Calibri (MS)"/>
                </a:rPr>
                <a:t>esta</a:t>
              </a:r>
              <a:r>
                <a:rPr lang="en-US" sz="2133">
                  <a:solidFill>
                    <a:srgbClr val="000000"/>
                  </a:solidFill>
                  <a:latin typeface="Calibri (MS)"/>
                  <a:ea typeface="Calibri (MS)"/>
                  <a:cs typeface="Calibri (MS)"/>
                  <a:sym typeface="Calibri (MS)"/>
                </a:rPr>
                <a:t>bli</a:t>
              </a:r>
              <a:r>
                <a:rPr lang="en-US" sz="2133">
                  <a:solidFill>
                    <a:srgbClr val="000000"/>
                  </a:solidFill>
                  <a:latin typeface="Calibri (MS)"/>
                  <a:ea typeface="Calibri (MS)"/>
                  <a:cs typeface="Calibri (MS)"/>
                  <a:sym typeface="Calibri (MS)"/>
                </a:rPr>
                <a:t>shes a</a:t>
              </a:r>
              <a:r>
                <a:rPr lang="en-US" sz="2133">
                  <a:solidFill>
                    <a:srgbClr val="000000"/>
                  </a:solidFill>
                  <a:latin typeface="Calibri (MS)"/>
                  <a:ea typeface="Calibri (MS)"/>
                  <a:cs typeface="Calibri (MS)"/>
                  <a:sym typeface="Calibri (MS)"/>
                </a:rPr>
                <a:t> </a:t>
              </a:r>
              <a:r>
                <a:rPr lang="en-US" sz="2133">
                  <a:solidFill>
                    <a:srgbClr val="000000"/>
                  </a:solidFill>
                  <a:latin typeface="Calibri (MS)"/>
                  <a:ea typeface="Calibri (MS)"/>
                  <a:cs typeface="Calibri (MS)"/>
                  <a:sym typeface="Calibri (MS)"/>
                </a:rPr>
                <a:t>tru</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tworthy, tr</a:t>
              </a:r>
              <a:r>
                <a:rPr lang="en-US" sz="2133">
                  <a:solidFill>
                    <a:srgbClr val="000000"/>
                  </a:solidFill>
                  <a:latin typeface="Calibri (MS)"/>
                  <a:ea typeface="Calibri (MS)"/>
                  <a:cs typeface="Calibri (MS)"/>
                  <a:sym typeface="Calibri (MS)"/>
                </a:rPr>
                <a:t>a</a:t>
              </a:r>
              <a:r>
                <a:rPr lang="en-US" sz="2133">
                  <a:solidFill>
                    <a:srgbClr val="000000"/>
                  </a:solidFill>
                  <a:latin typeface="Calibri (MS)"/>
                  <a:ea typeface="Calibri (MS)"/>
                  <a:cs typeface="Calibri (MS)"/>
                  <a:sym typeface="Calibri (MS)"/>
                </a:rPr>
                <a:t>nspar</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n</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 and </a:t>
              </a:r>
              <a:r>
                <a:rPr lang="en-US" sz="2133">
                  <a:solidFill>
                    <a:srgbClr val="000000"/>
                  </a:solidFill>
                  <a:latin typeface="Calibri (MS)"/>
                  <a:ea typeface="Calibri (MS)"/>
                  <a:cs typeface="Calibri (MS)"/>
                  <a:sym typeface="Calibri (MS)"/>
                </a:rPr>
                <a:t>s</a:t>
              </a:r>
              <a:r>
                <a:rPr lang="en-US" sz="2133">
                  <a:solidFill>
                    <a:srgbClr val="000000"/>
                  </a:solidFill>
                  <a:latin typeface="Calibri (MS)"/>
                  <a:ea typeface="Calibri (MS)"/>
                  <a:cs typeface="Calibri (MS)"/>
                  <a:sym typeface="Calibri (MS)"/>
                </a:rPr>
                <a:t>c</a:t>
              </a:r>
              <a:r>
                <a:rPr lang="en-US" sz="2133">
                  <a:solidFill>
                    <a:srgbClr val="000000"/>
                  </a:solidFill>
                  <a:latin typeface="Calibri (MS)"/>
                  <a:ea typeface="Calibri (MS)"/>
                  <a:cs typeface="Calibri (MS)"/>
                  <a:sym typeface="Calibri (MS)"/>
                </a:rPr>
                <a:t>a</a:t>
              </a:r>
              <a:r>
                <a:rPr lang="en-US" sz="2133">
                  <a:solidFill>
                    <a:srgbClr val="000000"/>
                  </a:solidFill>
                  <a:latin typeface="Calibri (MS)"/>
                  <a:ea typeface="Calibri (MS)"/>
                  <a:cs typeface="Calibri (MS)"/>
                  <a:sym typeface="Calibri (MS)"/>
                </a:rPr>
                <a:t>l</a:t>
              </a:r>
              <a:r>
                <a:rPr lang="en-US" sz="2133">
                  <a:solidFill>
                    <a:srgbClr val="000000"/>
                  </a:solidFill>
                  <a:latin typeface="Calibri (MS)"/>
                  <a:ea typeface="Calibri (MS)"/>
                  <a:cs typeface="Calibri (MS)"/>
                  <a:sym typeface="Calibri (MS)"/>
                </a:rPr>
                <a:t>able </a:t>
              </a:r>
              <a:r>
                <a:rPr lang="en-US" sz="2133">
                  <a:solidFill>
                    <a:srgbClr val="000000"/>
                  </a:solidFill>
                  <a:latin typeface="Calibri (MS)"/>
                  <a:ea typeface="Calibri (MS)"/>
                  <a:cs typeface="Calibri (MS)"/>
                  <a:sym typeface="Calibri (MS)"/>
                </a:rPr>
                <a:t>ecosystem </a:t>
              </a:r>
              <a:r>
                <a:rPr lang="en-US" sz="2133">
                  <a:solidFill>
                    <a:srgbClr val="000000"/>
                  </a:solidFill>
                  <a:latin typeface="Calibri (MS)"/>
                  <a:ea typeface="Calibri (MS)"/>
                  <a:cs typeface="Calibri (MS)"/>
                  <a:sym typeface="Calibri (MS)"/>
                </a:rPr>
                <a:t>f</a:t>
              </a:r>
              <a:r>
                <a:rPr lang="en-US" sz="2133">
                  <a:solidFill>
                    <a:srgbClr val="000000"/>
                  </a:solidFill>
                  <a:latin typeface="Calibri (MS)"/>
                  <a:ea typeface="Calibri (MS)"/>
                  <a:cs typeface="Calibri (MS)"/>
                  <a:sym typeface="Calibri (MS)"/>
                </a:rPr>
                <a:t>o</a:t>
              </a:r>
              <a:r>
                <a:rPr lang="en-US" sz="2133">
                  <a:solidFill>
                    <a:srgbClr val="000000"/>
                  </a:solidFill>
                  <a:latin typeface="Calibri (MS)"/>
                  <a:ea typeface="Calibri (MS)"/>
                  <a:cs typeface="Calibri (MS)"/>
                  <a:sym typeface="Calibri (MS)"/>
                </a:rPr>
                <a:t>r</a:t>
              </a:r>
              <a:r>
                <a:rPr lang="en-US" sz="2133">
                  <a:solidFill>
                    <a:srgbClr val="000000"/>
                  </a:solidFill>
                  <a:latin typeface="Calibri (MS)"/>
                  <a:ea typeface="Calibri (MS)"/>
                  <a:cs typeface="Calibri (MS)"/>
                  <a:sym typeface="Calibri (MS)"/>
                </a:rPr>
                <a:t> coll</a:t>
              </a:r>
              <a:r>
                <a:rPr lang="en-US" sz="2133">
                  <a:solidFill>
                    <a:srgbClr val="000000"/>
                  </a:solidFill>
                  <a:latin typeface="Calibri (MS)"/>
                  <a:ea typeface="Calibri (MS)"/>
                  <a:cs typeface="Calibri (MS)"/>
                  <a:sym typeface="Calibri (MS)"/>
                </a:rPr>
                <a:t>a</a:t>
              </a:r>
              <a:r>
                <a:rPr lang="en-US" sz="2133">
                  <a:solidFill>
                    <a:srgbClr val="000000"/>
                  </a:solidFill>
                  <a:latin typeface="Calibri (MS)"/>
                  <a:ea typeface="Calibri (MS)"/>
                  <a:cs typeface="Calibri (MS)"/>
                  <a:sym typeface="Calibri (MS)"/>
                </a:rPr>
                <a:t>borative</a:t>
              </a:r>
            </a:p>
            <a:p>
              <a:pPr algn="l">
                <a:lnSpc>
                  <a:spcPts val="2560"/>
                </a:lnSpc>
              </a:pPr>
              <a:r>
                <a:rPr lang="en-US" sz="2133">
                  <a:solidFill>
                    <a:srgbClr val="000000"/>
                  </a:solidFill>
                  <a:latin typeface="Calibri (MS)"/>
                  <a:ea typeface="Calibri (MS)"/>
                  <a:cs typeface="Calibri (MS)"/>
                  <a:sym typeface="Calibri (MS)"/>
                </a:rPr>
                <a:t>in</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elligen</a:t>
              </a:r>
              <a:r>
                <a:rPr lang="en-US" sz="2133">
                  <a:solidFill>
                    <a:srgbClr val="000000"/>
                  </a:solidFill>
                  <a:latin typeface="Calibri (MS)"/>
                  <a:ea typeface="Calibri (MS)"/>
                  <a:cs typeface="Calibri (MS)"/>
                  <a:sym typeface="Calibri (MS)"/>
                </a:rPr>
                <a:t>ce </a:t>
              </a:r>
              <a:r>
                <a:rPr lang="en-US" sz="2133">
                  <a:solidFill>
                    <a:srgbClr val="000000"/>
                  </a:solidFill>
                  <a:latin typeface="Calibri (MS)"/>
                  <a:ea typeface="Calibri (MS)"/>
                  <a:cs typeface="Calibri (MS)"/>
                  <a:sym typeface="Calibri (MS)"/>
                </a:rPr>
                <a:t>among h</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t</a:t>
              </a:r>
              <a:r>
                <a:rPr lang="en-US" sz="2133">
                  <a:solidFill>
                    <a:srgbClr val="000000"/>
                  </a:solidFill>
                  <a:latin typeface="Calibri (MS)"/>
                  <a:ea typeface="Calibri (MS)"/>
                  <a:cs typeface="Calibri (MS)"/>
                  <a:sym typeface="Calibri (MS)"/>
                </a:rPr>
                <a:t>e</a:t>
              </a:r>
              <a:r>
                <a:rPr lang="en-US" sz="2133">
                  <a:solidFill>
                    <a:srgbClr val="000000"/>
                  </a:solidFill>
                  <a:latin typeface="Calibri (MS)"/>
                  <a:ea typeface="Calibri (MS)"/>
                  <a:cs typeface="Calibri (MS)"/>
                  <a:sym typeface="Calibri (MS)"/>
                </a:rPr>
                <a:t>r</a:t>
              </a:r>
              <a:r>
                <a:rPr lang="en-US" sz="2133">
                  <a:solidFill>
                    <a:srgbClr val="000000"/>
                  </a:solidFill>
                  <a:latin typeface="Calibri (MS)"/>
                  <a:ea typeface="Calibri (MS)"/>
                  <a:cs typeface="Calibri (MS)"/>
                  <a:sym typeface="Calibri (MS)"/>
                </a:rPr>
                <a:t>o</a:t>
              </a:r>
              <a:r>
                <a:rPr lang="en-US" sz="2133">
                  <a:solidFill>
                    <a:srgbClr val="000000"/>
                  </a:solidFill>
                  <a:latin typeface="Calibri (MS)"/>
                  <a:ea typeface="Calibri (MS)"/>
                  <a:cs typeface="Calibri (MS)"/>
                  <a:sym typeface="Calibri (MS)"/>
                </a:rPr>
                <a:t>g</a:t>
              </a:r>
              <a:r>
                <a:rPr lang="en-US" sz="2133">
                  <a:solidFill>
                    <a:srgbClr val="000000"/>
                  </a:solidFill>
                  <a:latin typeface="Calibri (MS)"/>
                  <a:ea typeface="Calibri (MS)"/>
                  <a:cs typeface="Calibri (MS)"/>
                  <a:sym typeface="Calibri (MS)"/>
                </a:rPr>
                <a:t>en</a:t>
              </a:r>
              <a:r>
                <a:rPr lang="en-US" sz="2133">
                  <a:solidFill>
                    <a:srgbClr val="000000"/>
                  </a:solidFill>
                  <a:latin typeface="Calibri (MS)"/>
                  <a:ea typeface="Calibri (MS)"/>
                  <a:cs typeface="Calibri (MS)"/>
                  <a:sym typeface="Calibri (MS)"/>
                </a:rPr>
                <a:t>eous IoT nodes.</a:t>
              </a: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47599"/>
            <a:ext cx="8778240" cy="765488"/>
            <a:chOff x="0" y="0"/>
            <a:chExt cx="11704320" cy="1020651"/>
          </a:xfrm>
        </p:grpSpPr>
        <p:sp>
          <p:nvSpPr>
            <p:cNvPr name="Freeform 3" id="3"/>
            <p:cNvSpPr/>
            <p:nvPr/>
          </p:nvSpPr>
          <p:spPr>
            <a:xfrm flipH="false" flipV="false" rot="0">
              <a:off x="0" y="0"/>
              <a:ext cx="11704320" cy="1020651"/>
            </a:xfrm>
            <a:custGeom>
              <a:avLst/>
              <a:gdLst/>
              <a:ahLst/>
              <a:cxnLst/>
              <a:rect r="r" b="b" t="t" l="l"/>
              <a:pathLst>
                <a:path h="1020651" w="11704320">
                  <a:moveTo>
                    <a:pt x="0" y="0"/>
                  </a:moveTo>
                  <a:lnTo>
                    <a:pt x="11704320" y="0"/>
                  </a:lnTo>
                  <a:lnTo>
                    <a:pt x="11704320" y="1020651"/>
                  </a:lnTo>
                  <a:lnTo>
                    <a:pt x="0" y="1020651"/>
                  </a:lnTo>
                  <a:close/>
                </a:path>
              </a:pathLst>
            </a:custGeom>
            <a:solidFill>
              <a:srgbClr val="000000">
                <a:alpha val="0"/>
              </a:srgbClr>
            </a:solidFill>
          </p:spPr>
        </p:sp>
        <p:sp>
          <p:nvSpPr>
            <p:cNvPr name="TextBox 4" id="4"/>
            <p:cNvSpPr txBox="true"/>
            <p:nvPr/>
          </p:nvSpPr>
          <p:spPr>
            <a:xfrm>
              <a:off x="0" y="-28575"/>
              <a:ext cx="11704320" cy="1049226"/>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Literature Survey</a:t>
              </a:r>
            </a:p>
          </p:txBody>
        </p:sp>
      </p:grpSp>
      <p:grpSp>
        <p:nvGrpSpPr>
          <p:cNvPr name="Group 5" id="5"/>
          <p:cNvGrpSpPr/>
          <p:nvPr/>
        </p:nvGrpSpPr>
        <p:grpSpPr>
          <a:xfrm rot="0">
            <a:off x="418546" y="944226"/>
            <a:ext cx="9139872" cy="5946378"/>
            <a:chOff x="0" y="0"/>
            <a:chExt cx="12186496" cy="7928504"/>
          </a:xfrm>
        </p:grpSpPr>
        <p:sp>
          <p:nvSpPr>
            <p:cNvPr name="Freeform 6" id="6"/>
            <p:cNvSpPr/>
            <p:nvPr/>
          </p:nvSpPr>
          <p:spPr>
            <a:xfrm flipH="false" flipV="false" rot="0">
              <a:off x="0" y="0"/>
              <a:ext cx="12186496" cy="7928504"/>
            </a:xfrm>
            <a:custGeom>
              <a:avLst/>
              <a:gdLst/>
              <a:ahLst/>
              <a:cxnLst/>
              <a:rect r="r" b="b" t="t" l="l"/>
              <a:pathLst>
                <a:path h="7928504" w="12186496">
                  <a:moveTo>
                    <a:pt x="0" y="0"/>
                  </a:moveTo>
                  <a:lnTo>
                    <a:pt x="12186496" y="0"/>
                  </a:lnTo>
                  <a:lnTo>
                    <a:pt x="12186496" y="7928504"/>
                  </a:lnTo>
                  <a:lnTo>
                    <a:pt x="0" y="7928504"/>
                  </a:lnTo>
                  <a:close/>
                </a:path>
              </a:pathLst>
            </a:custGeom>
            <a:solidFill>
              <a:srgbClr val="000000">
                <a:alpha val="0"/>
              </a:srgbClr>
            </a:solidFill>
          </p:spPr>
        </p:sp>
        <p:sp>
          <p:nvSpPr>
            <p:cNvPr name="TextBox 7" id="7"/>
            <p:cNvSpPr txBox="true"/>
            <p:nvPr/>
          </p:nvSpPr>
          <p:spPr>
            <a:xfrm>
              <a:off x="0" y="-9525"/>
              <a:ext cx="12186496" cy="7938029"/>
            </a:xfrm>
            <a:prstGeom prst="rect">
              <a:avLst/>
            </a:prstGeom>
          </p:spPr>
          <p:txBody>
            <a:bodyPr anchor="ctr" rtlCol="false" tIns="0" lIns="0" bIns="0" rIns="0"/>
            <a:lstStyle/>
            <a:p>
              <a:pPr algn="l">
                <a:lnSpc>
                  <a:spcPts val="2559"/>
                </a:lnSpc>
              </a:pPr>
              <a:r>
                <a:rPr lang="en-US" sz="2133">
                  <a:solidFill>
                    <a:srgbClr val="000000"/>
                  </a:solidFill>
                  <a:latin typeface="Arial"/>
                  <a:ea typeface="Arial"/>
                  <a:cs typeface="Arial"/>
                  <a:sym typeface="Arial"/>
                </a:rPr>
                <a:t>Ex</a:t>
              </a:r>
              <a:r>
                <a:rPr lang="en-US" sz="2133">
                  <a:solidFill>
                    <a:srgbClr val="000000"/>
                  </a:solidFill>
                  <a:latin typeface="Arial"/>
                  <a:ea typeface="Arial"/>
                  <a:cs typeface="Arial"/>
                  <a:sym typeface="Arial"/>
                </a:rPr>
                <a:t>istin</a:t>
              </a:r>
              <a:r>
                <a:rPr lang="en-US" sz="2133">
                  <a:solidFill>
                    <a:srgbClr val="000000"/>
                  </a:solidFill>
                  <a:latin typeface="Arial"/>
                  <a:ea typeface="Arial"/>
                  <a:cs typeface="Arial"/>
                  <a:sym typeface="Arial"/>
                </a:rPr>
                <a:t>g Research and Deve</a:t>
              </a:r>
              <a:r>
                <a:rPr lang="en-US" sz="2133">
                  <a:solidFill>
                    <a:srgbClr val="000000"/>
                  </a:solidFill>
                  <a:latin typeface="Arial"/>
                  <a:ea typeface="Arial"/>
                  <a:cs typeface="Arial"/>
                  <a:sym typeface="Arial"/>
                </a:rPr>
                <a:t>lo</a:t>
              </a:r>
              <a:r>
                <a:rPr lang="en-US" sz="2133">
                  <a:solidFill>
                    <a:srgbClr val="000000"/>
                  </a:solidFill>
                  <a:latin typeface="Arial"/>
                  <a:ea typeface="Arial"/>
                  <a:cs typeface="Arial"/>
                  <a:sym typeface="Arial"/>
                </a:rPr>
                <a:t>pm</a:t>
              </a:r>
              <a:r>
                <a:rPr lang="en-US" sz="2133">
                  <a:solidFill>
                    <a:srgbClr val="000000"/>
                  </a:solidFill>
                  <a:latin typeface="Arial"/>
                  <a:ea typeface="Arial"/>
                  <a:cs typeface="Arial"/>
                  <a:sym typeface="Arial"/>
                </a:rPr>
                <a:t>en</a:t>
              </a:r>
              <a:r>
                <a:rPr lang="en-US" sz="2133">
                  <a:solidFill>
                    <a:srgbClr val="000000"/>
                  </a:solidFill>
                  <a:latin typeface="Arial"/>
                  <a:ea typeface="Arial"/>
                  <a:cs typeface="Arial"/>
                  <a:sym typeface="Arial"/>
                </a:rPr>
                <a:t>t</a:t>
              </a:r>
              <a:r>
                <a:rPr lang="en-US" sz="2133">
                  <a:solidFill>
                    <a:srgbClr val="000000"/>
                  </a:solidFill>
                  <a:latin typeface="Arial"/>
                  <a:ea typeface="Arial"/>
                  <a:cs typeface="Arial"/>
                  <a:sym typeface="Arial"/>
                </a:rPr>
                <a:t>s</a:t>
              </a:r>
            </a:p>
            <a:p>
              <a:pPr algn="l" marL="274546" indent="-137273" lvl="1">
                <a:lnSpc>
                  <a:spcPts val="2560"/>
                </a:lnSpc>
                <a:buFont typeface="Arial"/>
                <a:buChar char="•"/>
              </a:pPr>
              <a:r>
                <a:rPr lang="en-US" sz="2133">
                  <a:solidFill>
                    <a:srgbClr val="000000"/>
                  </a:solidFill>
                  <a:latin typeface="Arial"/>
                  <a:ea typeface="Arial"/>
                  <a:cs typeface="Arial"/>
                  <a:sym typeface="Arial"/>
                </a:rPr>
                <a:t>The growing inters</a:t>
              </a:r>
              <a:r>
                <a:rPr lang="en-US" sz="2133">
                  <a:solidFill>
                    <a:srgbClr val="000000"/>
                  </a:solidFill>
                  <a:latin typeface="Arial"/>
                  <a:ea typeface="Arial"/>
                  <a:cs typeface="Arial"/>
                  <a:sym typeface="Arial"/>
                </a:rPr>
                <a:t>ect</a:t>
              </a:r>
              <a:r>
                <a:rPr lang="en-US" sz="2133">
                  <a:solidFill>
                    <a:srgbClr val="000000"/>
                  </a:solidFill>
                  <a:latin typeface="Arial"/>
                  <a:ea typeface="Arial"/>
                  <a:cs typeface="Arial"/>
                  <a:sym typeface="Arial"/>
                </a:rPr>
                <a:t>ion of IoT, artificial </a:t>
              </a:r>
              <a:r>
                <a:rPr lang="en-US" sz="2133">
                  <a:solidFill>
                    <a:srgbClr val="000000"/>
                  </a:solidFill>
                  <a:latin typeface="Arial"/>
                  <a:ea typeface="Arial"/>
                  <a:cs typeface="Arial"/>
                  <a:sym typeface="Arial"/>
                </a:rPr>
                <a:t>inte</a:t>
              </a:r>
              <a:r>
                <a:rPr lang="en-US" sz="2133">
                  <a:solidFill>
                    <a:srgbClr val="000000"/>
                  </a:solidFill>
                  <a:latin typeface="Arial"/>
                  <a:ea typeface="Arial"/>
                  <a:cs typeface="Arial"/>
                  <a:sym typeface="Arial"/>
                </a:rPr>
                <a:t>lli</a:t>
              </a:r>
              <a:r>
                <a:rPr lang="en-US" sz="2133">
                  <a:solidFill>
                    <a:srgbClr val="000000"/>
                  </a:solidFill>
                  <a:latin typeface="Arial"/>
                  <a:ea typeface="Arial"/>
                  <a:cs typeface="Arial"/>
                  <a:sym typeface="Arial"/>
                </a:rPr>
                <a:t>g</a:t>
              </a:r>
              <a:r>
                <a:rPr lang="en-US" sz="2133">
                  <a:solidFill>
                    <a:srgbClr val="000000"/>
                  </a:solidFill>
                  <a:latin typeface="Arial"/>
                  <a:ea typeface="Arial"/>
                  <a:cs typeface="Arial"/>
                  <a:sym typeface="Arial"/>
                </a:rPr>
                <a:t>ence, and blockchain has led to</a:t>
              </a:r>
            </a:p>
            <a:p>
              <a:pPr algn="l" marL="274455" indent="-137228" lvl="1">
                <a:lnSpc>
                  <a:spcPts val="2559"/>
                </a:lnSpc>
                <a:buFont typeface="Arial"/>
                <a:buChar char="•"/>
              </a:pPr>
              <a:r>
                <a:rPr lang="en-US" sz="2133">
                  <a:solidFill>
                    <a:srgbClr val="000000"/>
                  </a:solidFill>
                  <a:latin typeface="Arial"/>
                  <a:ea typeface="Arial"/>
                  <a:cs typeface="Arial"/>
                  <a:sym typeface="Arial"/>
                </a:rPr>
                <a:t>subs</a:t>
              </a:r>
              <a:r>
                <a:rPr lang="en-US" sz="2133">
                  <a:solidFill>
                    <a:srgbClr val="000000"/>
                  </a:solidFill>
                  <a:latin typeface="Arial"/>
                  <a:ea typeface="Arial"/>
                  <a:cs typeface="Arial"/>
                  <a:sym typeface="Arial"/>
                </a:rPr>
                <a:t>tant</a:t>
              </a:r>
              <a:r>
                <a:rPr lang="en-US" sz="2133">
                  <a:solidFill>
                    <a:srgbClr val="000000"/>
                  </a:solidFill>
                  <a:latin typeface="Arial"/>
                  <a:ea typeface="Arial"/>
                  <a:cs typeface="Arial"/>
                  <a:sym typeface="Arial"/>
                </a:rPr>
                <a:t>i</a:t>
              </a:r>
              <a:r>
                <a:rPr lang="en-US" sz="2133">
                  <a:solidFill>
                    <a:srgbClr val="000000"/>
                  </a:solidFill>
                  <a:latin typeface="Arial"/>
                  <a:ea typeface="Arial"/>
                  <a:cs typeface="Arial"/>
                  <a:sym typeface="Arial"/>
                </a:rPr>
                <a:t>al res</a:t>
              </a:r>
              <a:r>
                <a:rPr lang="en-US" sz="2133">
                  <a:solidFill>
                    <a:srgbClr val="000000"/>
                  </a:solidFill>
                  <a:latin typeface="Arial"/>
                  <a:ea typeface="Arial"/>
                  <a:cs typeface="Arial"/>
                  <a:sym typeface="Arial"/>
                </a:rPr>
                <a:t>earch efforts aimed at addressing privacy, </a:t>
              </a:r>
              <a:r>
                <a:rPr lang="en-US" sz="2133">
                  <a:solidFill>
                    <a:srgbClr val="000000"/>
                  </a:solidFill>
                  <a:latin typeface="Arial"/>
                  <a:ea typeface="Arial"/>
                  <a:cs typeface="Arial"/>
                  <a:sym typeface="Arial"/>
                </a:rPr>
                <a:t>scalability</a:t>
              </a:r>
              <a:r>
                <a:rPr lang="en-US" sz="2133">
                  <a:solidFill>
                    <a:srgbClr val="000000"/>
                  </a:solidFill>
                  <a:latin typeface="Arial"/>
                  <a:ea typeface="Arial"/>
                  <a:cs typeface="Arial"/>
                  <a:sym typeface="Arial"/>
                </a:rPr>
                <a:t>, a</a:t>
              </a:r>
              <a:r>
                <a:rPr lang="en-US" sz="2133">
                  <a:solidFill>
                    <a:srgbClr val="000000"/>
                  </a:solidFill>
                  <a:latin typeface="Arial"/>
                  <a:ea typeface="Arial"/>
                  <a:cs typeface="Arial"/>
                  <a:sym typeface="Arial"/>
                </a:rPr>
                <a:t>n</a:t>
              </a:r>
              <a:r>
                <a:rPr lang="en-US" sz="2133">
                  <a:solidFill>
                    <a:srgbClr val="000000"/>
                  </a:solidFill>
                  <a:latin typeface="Arial"/>
                  <a:ea typeface="Arial"/>
                  <a:cs typeface="Arial"/>
                  <a:sym typeface="Arial"/>
                </a:rPr>
                <a:t>d</a:t>
              </a:r>
              <a:r>
                <a:rPr lang="en-US" sz="2133">
                  <a:solidFill>
                    <a:srgbClr val="000000"/>
                  </a:solidFill>
                  <a:latin typeface="Arial"/>
                  <a:ea typeface="Arial"/>
                  <a:cs typeface="Arial"/>
                  <a:sym typeface="Arial"/>
                </a:rPr>
                <a:t> tr</a:t>
              </a:r>
              <a:r>
                <a:rPr lang="en-US" sz="2133">
                  <a:solidFill>
                    <a:srgbClr val="000000"/>
                  </a:solidFill>
                  <a:latin typeface="Arial"/>
                  <a:ea typeface="Arial"/>
                  <a:cs typeface="Arial"/>
                  <a:sym typeface="Arial"/>
                </a:rPr>
                <a:t>u</a:t>
              </a:r>
              <a:r>
                <a:rPr lang="en-US" sz="2133">
                  <a:solidFill>
                    <a:srgbClr val="000000"/>
                  </a:solidFill>
                  <a:latin typeface="Arial"/>
                  <a:ea typeface="Arial"/>
                  <a:cs typeface="Arial"/>
                  <a:sym typeface="Arial"/>
                </a:rPr>
                <a:t>st</a:t>
              </a:r>
            </a:p>
            <a:p>
              <a:pPr algn="l" marL="274455" indent="-137228" lvl="1">
                <a:lnSpc>
                  <a:spcPts val="2559"/>
                </a:lnSpc>
                <a:buFont typeface="Arial"/>
                <a:buChar char="•"/>
              </a:pPr>
              <a:r>
                <a:rPr lang="en-US" sz="2133">
                  <a:solidFill>
                    <a:srgbClr val="000000"/>
                  </a:solidFill>
                  <a:latin typeface="Arial"/>
                  <a:ea typeface="Arial"/>
                  <a:cs typeface="Arial"/>
                  <a:sym typeface="Arial"/>
                </a:rPr>
                <a:t>iss</a:t>
              </a:r>
              <a:r>
                <a:rPr lang="en-US" sz="2133">
                  <a:solidFill>
                    <a:srgbClr val="000000"/>
                  </a:solidFill>
                  <a:latin typeface="Arial"/>
                  <a:ea typeface="Arial"/>
                  <a:cs typeface="Arial"/>
                  <a:sym typeface="Arial"/>
                </a:rPr>
                <a:t>ues</a:t>
              </a:r>
              <a:r>
                <a:rPr lang="en-US" sz="2133">
                  <a:solidFill>
                    <a:srgbClr val="000000"/>
                  </a:solidFill>
                  <a:latin typeface="Arial"/>
                  <a:ea typeface="Arial"/>
                  <a:cs typeface="Arial"/>
                  <a:sym typeface="Arial"/>
                </a:rPr>
                <a:t> in dist</a:t>
              </a:r>
              <a:r>
                <a:rPr lang="en-US" sz="2133">
                  <a:solidFill>
                    <a:srgbClr val="000000"/>
                  </a:solidFill>
                  <a:latin typeface="Arial"/>
                  <a:ea typeface="Arial"/>
                  <a:cs typeface="Arial"/>
                  <a:sym typeface="Arial"/>
                </a:rPr>
                <a:t>ributed networks.</a:t>
              </a:r>
            </a:p>
            <a:p>
              <a:pPr algn="l" marL="274455" indent="-137228" lvl="1">
                <a:lnSpc>
                  <a:spcPts val="2559"/>
                </a:lnSpc>
                <a:buFont typeface="Arial"/>
                <a:buChar char="•"/>
              </a:pPr>
              <a:r>
                <a:rPr lang="en-US" sz="2133">
                  <a:solidFill>
                    <a:srgbClr val="000000"/>
                  </a:solidFill>
                  <a:latin typeface="Arial"/>
                  <a:ea typeface="Arial"/>
                  <a:cs typeface="Arial"/>
                  <a:sym typeface="Arial"/>
                </a:rPr>
                <a:t>Federated Learning in IoT Environments: Early work by Google introduced the concept of Federated Learning (McMahan et al., 2017), where local devices collaboratively train a shared model without exchanging raw data.</a:t>
              </a:r>
            </a:p>
            <a:p>
              <a:pPr algn="l" marL="274455" indent="-137228" lvl="1">
                <a:lnSpc>
                  <a:spcPts val="2559"/>
                </a:lnSpc>
                <a:buFont typeface="Arial"/>
                <a:buChar char="•"/>
              </a:pPr>
              <a:r>
                <a:rPr lang="en-US" sz="2133">
                  <a:solidFill>
                    <a:srgbClr val="000000"/>
                  </a:solidFill>
                  <a:latin typeface="Arial"/>
                  <a:ea typeface="Arial"/>
                  <a:cs typeface="Arial"/>
                  <a:sym typeface="Arial"/>
                </a:rPr>
                <a:t>Blockchain for Decentralized Data Security: Research into blockchain-</a:t>
              </a:r>
            </a:p>
            <a:p>
              <a:pPr algn="l" marL="274455" indent="-137228" lvl="1">
                <a:lnSpc>
                  <a:spcPts val="2559"/>
                </a:lnSpc>
                <a:buFont typeface="Arial"/>
                <a:buChar char="•"/>
              </a:pPr>
              <a:r>
                <a:rPr lang="en-US" sz="2133">
                  <a:solidFill>
                    <a:srgbClr val="000000"/>
                  </a:solidFill>
                  <a:latin typeface="Arial"/>
                  <a:ea typeface="Arial"/>
                  <a:cs typeface="Arial"/>
                  <a:sym typeface="Arial"/>
                </a:rPr>
                <a:t>based IoT frameworks (Zhang et al., 2019; Dorri et al., 2017) demonstrated the</a:t>
              </a:r>
            </a:p>
            <a:p>
              <a:pPr algn="l" marL="274455" indent="-137228" lvl="1">
                <a:lnSpc>
                  <a:spcPts val="2559"/>
                </a:lnSpc>
                <a:buFont typeface="Arial"/>
                <a:buChar char="•"/>
              </a:pPr>
              <a:r>
                <a:rPr lang="en-US" sz="2133">
                  <a:solidFill>
                    <a:srgbClr val="000000"/>
                  </a:solidFill>
                  <a:latin typeface="Arial"/>
                  <a:ea typeface="Arial"/>
                  <a:cs typeface="Arial"/>
                  <a:sym typeface="Arial"/>
                </a:rPr>
                <a:t>potential of distributed ledgers to enhance transparency and immutability. While</a:t>
              </a:r>
            </a:p>
            <a:p>
              <a:pPr algn="l" marL="274455" indent="-137228" lvl="1">
                <a:lnSpc>
                  <a:spcPts val="2559"/>
                </a:lnSpc>
                <a:buFont typeface="Arial"/>
                <a:buChar char="•"/>
              </a:pPr>
              <a:r>
                <a:rPr lang="en-US" sz="2133">
                  <a:solidFill>
                    <a:srgbClr val="000000"/>
                  </a:solidFill>
                  <a:latin typeface="Arial"/>
                  <a:ea typeface="Arial"/>
                  <a:cs typeface="Arial"/>
                  <a:sym typeface="Arial"/>
                </a:rPr>
                <a:t>these systems ensured data integrity, they lacked the capacity for intelligent</a:t>
              </a:r>
            </a:p>
            <a:p>
              <a:pPr algn="l" marL="274455" indent="-137228" lvl="1">
                <a:lnSpc>
                  <a:spcPts val="2559"/>
                </a:lnSpc>
                <a:buFont typeface="Arial"/>
                <a:buChar char="•"/>
              </a:pPr>
              <a:r>
                <a:rPr lang="en-US" sz="2133">
                  <a:solidFill>
                    <a:srgbClr val="000000"/>
                  </a:solidFill>
                  <a:latin typeface="Arial"/>
                  <a:ea typeface="Arial"/>
                  <a:cs typeface="Arial"/>
                  <a:sym typeface="Arial"/>
                </a:rPr>
                <a:t>learning and privacy-preserving computation. </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13699"/>
            <a:ext cx="8778240" cy="1035643"/>
            <a:chOff x="0" y="0"/>
            <a:chExt cx="11704320" cy="1380857"/>
          </a:xfrm>
        </p:grpSpPr>
        <p:sp>
          <p:nvSpPr>
            <p:cNvPr name="Freeform 3" id="3"/>
            <p:cNvSpPr/>
            <p:nvPr/>
          </p:nvSpPr>
          <p:spPr>
            <a:xfrm flipH="false" flipV="false" rot="0">
              <a:off x="0" y="0"/>
              <a:ext cx="11704320" cy="1380857"/>
            </a:xfrm>
            <a:custGeom>
              <a:avLst/>
              <a:gdLst/>
              <a:ahLst/>
              <a:cxnLst/>
              <a:rect r="r" b="b" t="t" l="l"/>
              <a:pathLst>
                <a:path h="1380857" w="11704320">
                  <a:moveTo>
                    <a:pt x="0" y="0"/>
                  </a:moveTo>
                  <a:lnTo>
                    <a:pt x="11704320" y="0"/>
                  </a:lnTo>
                  <a:lnTo>
                    <a:pt x="11704320" y="1380857"/>
                  </a:lnTo>
                  <a:lnTo>
                    <a:pt x="0" y="1380857"/>
                  </a:lnTo>
                  <a:close/>
                </a:path>
              </a:pathLst>
            </a:custGeom>
            <a:solidFill>
              <a:srgbClr val="000000">
                <a:alpha val="0"/>
              </a:srgbClr>
            </a:solidFill>
          </p:spPr>
        </p:sp>
        <p:sp>
          <p:nvSpPr>
            <p:cNvPr name="TextBox 4" id="4"/>
            <p:cNvSpPr txBox="true"/>
            <p:nvPr/>
          </p:nvSpPr>
          <p:spPr>
            <a:xfrm>
              <a:off x="0" y="-28575"/>
              <a:ext cx="11704320" cy="1409432"/>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Proposed Solution </a:t>
              </a:r>
            </a:p>
          </p:txBody>
        </p:sp>
      </p:grpSp>
      <p:sp>
        <p:nvSpPr>
          <p:cNvPr name="TextBox 5" id="5"/>
          <p:cNvSpPr txBox="true"/>
          <p:nvPr/>
        </p:nvSpPr>
        <p:spPr>
          <a:xfrm rot="0">
            <a:off x="451168" y="1069106"/>
            <a:ext cx="8814752" cy="5838825"/>
          </a:xfrm>
          <a:prstGeom prst="rect">
            <a:avLst/>
          </a:prstGeom>
        </p:spPr>
        <p:txBody>
          <a:bodyPr anchor="t" rtlCol="false" tIns="0" lIns="0" bIns="0" rIns="0">
            <a:spAutoFit/>
          </a:bodyPr>
          <a:lstStyle/>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Th</a:t>
            </a:r>
            <a:r>
              <a:rPr lang="en-US" sz="2426">
                <a:solidFill>
                  <a:srgbClr val="000000"/>
                </a:solidFill>
                <a:latin typeface="Calibri (MS)"/>
                <a:ea typeface="Calibri (MS)"/>
                <a:cs typeface="Calibri (MS)"/>
                <a:sym typeface="Calibri (MS)"/>
              </a:rPr>
              <a:t>e proposed Dec</a:t>
            </a:r>
            <a:r>
              <a:rPr lang="en-US" sz="2426">
                <a:solidFill>
                  <a:srgbClr val="000000"/>
                </a:solidFill>
                <a:latin typeface="Calibri (MS)"/>
                <a:ea typeface="Calibri (MS)"/>
                <a:cs typeface="Calibri (MS)"/>
                <a:sym typeface="Calibri (MS)"/>
              </a:rPr>
              <a:t>en</a:t>
            </a:r>
            <a:r>
              <a:rPr lang="en-US" sz="2426">
                <a:solidFill>
                  <a:srgbClr val="000000"/>
                </a:solidFill>
                <a:latin typeface="Calibri (MS)"/>
                <a:ea typeface="Calibri (MS)"/>
                <a:cs typeface="Calibri (MS)"/>
                <a:sym typeface="Calibri (MS)"/>
              </a:rPr>
              <a:t>tr</a:t>
            </a:r>
            <a:r>
              <a:rPr lang="en-US" sz="2426">
                <a:solidFill>
                  <a:srgbClr val="000000"/>
                </a:solidFill>
                <a:latin typeface="Calibri (MS)"/>
                <a:ea typeface="Calibri (MS)"/>
                <a:cs typeface="Calibri (MS)"/>
                <a:sym typeface="Calibri (MS)"/>
              </a:rPr>
              <a:t>al</a:t>
            </a:r>
            <a:r>
              <a:rPr lang="en-US" sz="2426">
                <a:solidFill>
                  <a:srgbClr val="000000"/>
                </a:solidFill>
                <a:latin typeface="Calibri (MS)"/>
                <a:ea typeface="Calibri (MS)"/>
                <a:cs typeface="Calibri (MS)"/>
                <a:sym typeface="Calibri (MS)"/>
              </a:rPr>
              <a:t>iz</a:t>
            </a:r>
            <a:r>
              <a:rPr lang="en-US" sz="2426">
                <a:solidFill>
                  <a:srgbClr val="000000"/>
                </a:solidFill>
                <a:latin typeface="Calibri (MS)"/>
                <a:ea typeface="Calibri (MS)"/>
                <a:cs typeface="Calibri (MS)"/>
                <a:sym typeface="Calibri (MS)"/>
              </a:rPr>
              <a:t>ed </a:t>
            </a:r>
            <a:r>
              <a:rPr lang="en-US" sz="2426">
                <a:solidFill>
                  <a:srgbClr val="000000"/>
                </a:solidFill>
                <a:latin typeface="Calibri (MS)"/>
                <a:ea typeface="Calibri (MS)"/>
                <a:cs typeface="Calibri (MS)"/>
                <a:sym typeface="Calibri (MS)"/>
              </a:rPr>
              <a:t>B</a:t>
            </a:r>
            <a:r>
              <a:rPr lang="en-US" sz="2426">
                <a:solidFill>
                  <a:srgbClr val="000000"/>
                </a:solidFill>
                <a:latin typeface="Calibri (MS)"/>
                <a:ea typeface="Calibri (MS)"/>
                <a:cs typeface="Calibri (MS)"/>
                <a:sym typeface="Calibri (MS)"/>
              </a:rPr>
              <a:t>lock</a:t>
            </a:r>
            <a:r>
              <a:rPr lang="en-US" sz="2426">
                <a:solidFill>
                  <a:srgbClr val="000000"/>
                </a:solidFill>
                <a:latin typeface="Calibri (MS)"/>
                <a:ea typeface="Calibri (MS)"/>
                <a:cs typeface="Calibri (MS)"/>
                <a:sym typeface="Calibri (MS)"/>
              </a:rPr>
              <a:t>chain-F</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d</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ra</a:t>
            </a:r>
            <a:r>
              <a:rPr lang="en-US" sz="2426">
                <a:solidFill>
                  <a:srgbClr val="000000"/>
                </a:solidFill>
                <a:latin typeface="Calibri (MS)"/>
                <a:ea typeface="Calibri (MS)"/>
                <a:cs typeface="Calibri (MS)"/>
                <a:sym typeface="Calibri (MS)"/>
              </a:rPr>
              <a:t>t</a:t>
            </a:r>
            <a:r>
              <a:rPr lang="en-US" sz="2426">
                <a:solidFill>
                  <a:srgbClr val="000000"/>
                </a:solidFill>
                <a:latin typeface="Calibri (MS)"/>
                <a:ea typeface="Calibri (MS)"/>
                <a:cs typeface="Calibri (MS)"/>
                <a:sym typeface="Calibri (MS)"/>
              </a:rPr>
              <a:t>ed Learn</a:t>
            </a:r>
            <a:r>
              <a:rPr lang="en-US" sz="2426">
                <a:solidFill>
                  <a:srgbClr val="000000"/>
                </a:solidFill>
                <a:latin typeface="Calibri (MS)"/>
                <a:ea typeface="Calibri (MS)"/>
                <a:cs typeface="Calibri (MS)"/>
                <a:sym typeface="Calibri (MS)"/>
              </a:rPr>
              <a:t>in</a:t>
            </a:r>
            <a:r>
              <a:rPr lang="en-US" sz="2426">
                <a:solidFill>
                  <a:srgbClr val="000000"/>
                </a:solidFill>
                <a:latin typeface="Calibri (MS)"/>
                <a:ea typeface="Calibri (MS)"/>
                <a:cs typeface="Calibri (MS)"/>
                <a:sym typeface="Calibri (MS)"/>
              </a:rPr>
              <a:t>g</a:t>
            </a:r>
            <a:r>
              <a:rPr lang="en-US" sz="2426">
                <a:solidFill>
                  <a:srgbClr val="000000"/>
                </a:solidFill>
                <a:latin typeface="Calibri (MS)"/>
                <a:ea typeface="Calibri (MS)"/>
                <a:cs typeface="Calibri (MS)"/>
                <a:sym typeface="Calibri (MS)"/>
              </a:rPr>
              <a:t> System</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overcomes </a:t>
            </a:r>
            <a:r>
              <a:rPr lang="en-US" sz="2426">
                <a:solidFill>
                  <a:srgbClr val="000000"/>
                </a:solidFill>
                <a:latin typeface="Calibri (MS)"/>
                <a:ea typeface="Calibri (MS)"/>
                <a:cs typeface="Calibri (MS)"/>
                <a:sym typeface="Calibri (MS)"/>
              </a:rPr>
              <a:t>t</a:t>
            </a:r>
            <a:r>
              <a:rPr lang="en-US" sz="2426">
                <a:solidFill>
                  <a:srgbClr val="000000"/>
                </a:solidFill>
                <a:latin typeface="Calibri (MS)"/>
                <a:ea typeface="Calibri (MS)"/>
                <a:cs typeface="Calibri (MS)"/>
                <a:sym typeface="Calibri (MS)"/>
              </a:rPr>
              <a:t>he </a:t>
            </a:r>
            <a:r>
              <a:rPr lang="en-US" sz="2426">
                <a:solidFill>
                  <a:srgbClr val="000000"/>
                </a:solidFill>
                <a:latin typeface="Calibri (MS)"/>
                <a:ea typeface="Calibri (MS)"/>
                <a:cs typeface="Calibri (MS)"/>
                <a:sym typeface="Calibri (MS)"/>
              </a:rPr>
              <a:t>a</a:t>
            </a:r>
            <a:r>
              <a:rPr lang="en-US" sz="2426">
                <a:solidFill>
                  <a:srgbClr val="000000"/>
                </a:solidFill>
                <a:latin typeface="Calibri (MS)"/>
                <a:ea typeface="Calibri (MS)"/>
                <a:cs typeface="Calibri (MS)"/>
                <a:sym typeface="Calibri (MS)"/>
              </a:rPr>
              <a:t>f</a:t>
            </a:r>
            <a:r>
              <a:rPr lang="en-US" sz="2426">
                <a:solidFill>
                  <a:srgbClr val="000000"/>
                </a:solidFill>
                <a:latin typeface="Calibri (MS)"/>
                <a:ea typeface="Calibri (MS)"/>
                <a:cs typeface="Calibri (MS)"/>
                <a:sym typeface="Calibri (MS)"/>
              </a:rPr>
              <a:t>o</a:t>
            </a:r>
            <a:r>
              <a:rPr lang="en-US" sz="2426">
                <a:solidFill>
                  <a:srgbClr val="000000"/>
                </a:solidFill>
                <a:latin typeface="Calibri (MS)"/>
                <a:ea typeface="Calibri (MS)"/>
                <a:cs typeface="Calibri (MS)"/>
                <a:sym typeface="Calibri (MS)"/>
              </a:rPr>
              <a:t>reme</a:t>
            </a:r>
            <a:r>
              <a:rPr lang="en-US" sz="2426">
                <a:solidFill>
                  <a:srgbClr val="000000"/>
                </a:solidFill>
                <a:latin typeface="Calibri (MS)"/>
                <a:ea typeface="Calibri (MS)"/>
                <a:cs typeface="Calibri (MS)"/>
                <a:sym typeface="Calibri (MS)"/>
              </a:rPr>
              <a:t>n</a:t>
            </a:r>
            <a:r>
              <a:rPr lang="en-US" sz="2426">
                <a:solidFill>
                  <a:srgbClr val="000000"/>
                </a:solidFill>
                <a:latin typeface="Calibri (MS)"/>
                <a:ea typeface="Calibri (MS)"/>
                <a:cs typeface="Calibri (MS)"/>
                <a:sym typeface="Calibri (MS)"/>
              </a:rPr>
              <a:t>t</a:t>
            </a:r>
            <a:r>
              <a:rPr lang="en-US" sz="2426">
                <a:solidFill>
                  <a:srgbClr val="000000"/>
                </a:solidFill>
                <a:latin typeface="Calibri (MS)"/>
                <a:ea typeface="Calibri (MS)"/>
                <a:cs typeface="Calibri (MS)"/>
                <a:sym typeface="Calibri (MS)"/>
              </a:rPr>
              <a:t>i</a:t>
            </a:r>
            <a:r>
              <a:rPr lang="en-US" sz="2426">
                <a:solidFill>
                  <a:srgbClr val="000000"/>
                </a:solidFill>
                <a:latin typeface="Calibri (MS)"/>
                <a:ea typeface="Calibri (MS)"/>
                <a:cs typeface="Calibri (MS)"/>
                <a:sym typeface="Calibri (MS)"/>
              </a:rPr>
              <a:t>oned</a:t>
            </a:r>
            <a:r>
              <a:rPr lang="en-US" sz="2426">
                <a:solidFill>
                  <a:srgbClr val="000000"/>
                </a:solidFill>
                <a:latin typeface="Calibri (MS)"/>
                <a:ea typeface="Calibri (MS)"/>
                <a:cs typeface="Calibri (MS)"/>
                <a:sym typeface="Calibri (MS)"/>
              </a:rPr>
              <a:t> </a:t>
            </a:r>
            <a:r>
              <a:rPr lang="en-US" sz="2426">
                <a:solidFill>
                  <a:srgbClr val="000000"/>
                </a:solidFill>
                <a:latin typeface="Calibri (MS)"/>
                <a:ea typeface="Calibri (MS)"/>
                <a:cs typeface="Calibri (MS)"/>
                <a:sym typeface="Calibri (MS)"/>
              </a:rPr>
              <a:t>is</a:t>
            </a:r>
            <a:r>
              <a:rPr lang="en-US" sz="2426">
                <a:solidFill>
                  <a:srgbClr val="000000"/>
                </a:solidFill>
                <a:latin typeface="Calibri (MS)"/>
                <a:ea typeface="Calibri (MS)"/>
                <a:cs typeface="Calibri (MS)"/>
                <a:sym typeface="Calibri (MS)"/>
              </a:rPr>
              <a:t>s</a:t>
            </a:r>
            <a:r>
              <a:rPr lang="en-US" sz="2426">
                <a:solidFill>
                  <a:srgbClr val="000000"/>
                </a:solidFill>
                <a:latin typeface="Calibri (MS)"/>
                <a:ea typeface="Calibri (MS)"/>
                <a:cs typeface="Calibri (MS)"/>
                <a:sym typeface="Calibri (MS)"/>
              </a:rPr>
              <a:t>u</a:t>
            </a:r>
            <a:r>
              <a:rPr lang="en-US" sz="2426">
                <a:solidFill>
                  <a:srgbClr val="000000"/>
                </a:solidFill>
                <a:latin typeface="Calibri (MS)"/>
                <a:ea typeface="Calibri (MS)"/>
                <a:cs typeface="Calibri (MS)"/>
                <a:sym typeface="Calibri (MS)"/>
              </a:rPr>
              <a:t>es</a:t>
            </a:r>
            <a:r>
              <a:rPr lang="en-US" sz="2426">
                <a:solidFill>
                  <a:srgbClr val="000000"/>
                </a:solidFill>
                <a:latin typeface="Calibri (MS)"/>
                <a:ea typeface="Calibri (MS)"/>
                <a:cs typeface="Calibri (MS)"/>
                <a:sym typeface="Calibri (MS)"/>
              </a:rPr>
              <a:t> by </a:t>
            </a:r>
            <a:r>
              <a:rPr lang="en-US" sz="2426">
                <a:solidFill>
                  <a:srgbClr val="000000"/>
                </a:solidFill>
                <a:latin typeface="Calibri (MS)"/>
                <a:ea typeface="Calibri (MS)"/>
                <a:cs typeface="Calibri (MS)"/>
                <a:sym typeface="Calibri (MS)"/>
              </a:rPr>
              <a:t>in</a:t>
            </a:r>
            <a:r>
              <a:rPr lang="en-US" sz="2426">
                <a:solidFill>
                  <a:srgbClr val="000000"/>
                </a:solidFill>
                <a:latin typeface="Calibri (MS)"/>
                <a:ea typeface="Calibri (MS)"/>
                <a:cs typeface="Calibri (MS)"/>
                <a:sym typeface="Calibri (MS)"/>
              </a:rPr>
              <a:t>te</a:t>
            </a:r>
            <a:r>
              <a:rPr lang="en-US" sz="2426">
                <a:solidFill>
                  <a:srgbClr val="000000"/>
                </a:solidFill>
                <a:latin typeface="Calibri (MS)"/>
                <a:ea typeface="Calibri (MS)"/>
                <a:cs typeface="Calibri (MS)"/>
                <a:sym typeface="Calibri (MS)"/>
              </a:rPr>
              <a:t>g</a:t>
            </a:r>
            <a:r>
              <a:rPr lang="en-US" sz="2426">
                <a:solidFill>
                  <a:srgbClr val="000000"/>
                </a:solidFill>
                <a:latin typeface="Calibri (MS)"/>
                <a:ea typeface="Calibri (MS)"/>
                <a:cs typeface="Calibri (MS)"/>
                <a:sym typeface="Calibri (MS)"/>
              </a:rPr>
              <a:t>rating fe</a:t>
            </a:r>
            <a:r>
              <a:rPr lang="en-US" sz="2426">
                <a:solidFill>
                  <a:srgbClr val="000000"/>
                </a:solidFill>
                <a:latin typeface="Calibri (MS)"/>
                <a:ea typeface="Calibri (MS)"/>
                <a:cs typeface="Calibri (MS)"/>
                <a:sym typeface="Calibri (MS)"/>
              </a:rPr>
              <a:t>d</a:t>
            </a:r>
            <a:r>
              <a:rPr lang="en-US" sz="2426">
                <a:solidFill>
                  <a:srgbClr val="000000"/>
                </a:solidFill>
                <a:latin typeface="Calibri (MS)"/>
                <a:ea typeface="Calibri (MS)"/>
                <a:cs typeface="Calibri (MS)"/>
                <a:sym typeface="Calibri (MS)"/>
              </a:rPr>
              <a:t>er</a:t>
            </a:r>
            <a:r>
              <a:rPr lang="en-US" sz="2426">
                <a:solidFill>
                  <a:srgbClr val="000000"/>
                </a:solidFill>
                <a:latin typeface="Calibri (MS)"/>
                <a:ea typeface="Calibri (MS)"/>
                <a:cs typeface="Calibri (MS)"/>
                <a:sym typeface="Calibri (MS)"/>
              </a:rPr>
              <a:t>at</a:t>
            </a:r>
            <a:r>
              <a:rPr lang="en-US" sz="2426">
                <a:solidFill>
                  <a:srgbClr val="000000"/>
                </a:solidFill>
                <a:latin typeface="Calibri (MS)"/>
                <a:ea typeface="Calibri (MS)"/>
                <a:cs typeface="Calibri (MS)"/>
                <a:sym typeface="Calibri (MS)"/>
              </a:rPr>
              <a:t>ed</a:t>
            </a:r>
            <a:r>
              <a:rPr lang="en-US" sz="2426">
                <a:solidFill>
                  <a:srgbClr val="000000"/>
                </a:solidFill>
                <a:latin typeface="Calibri (MS)"/>
                <a:ea typeface="Calibri (MS)"/>
                <a:cs typeface="Calibri (MS)"/>
                <a:sym typeface="Calibri (MS)"/>
              </a:rPr>
              <a:t> </a:t>
            </a:r>
            <a:r>
              <a:rPr lang="en-US" sz="2426">
                <a:solidFill>
                  <a:srgbClr val="000000"/>
                </a:solidFill>
                <a:latin typeface="Calibri (MS)"/>
                <a:ea typeface="Calibri (MS)"/>
                <a:cs typeface="Calibri (MS)"/>
                <a:sym typeface="Calibri (MS)"/>
              </a:rPr>
              <a:t>le</a:t>
            </a:r>
            <a:r>
              <a:rPr lang="en-US" sz="2426">
                <a:solidFill>
                  <a:srgbClr val="000000"/>
                </a:solidFill>
                <a:latin typeface="Calibri (MS)"/>
                <a:ea typeface="Calibri (MS)"/>
                <a:cs typeface="Calibri (MS)"/>
                <a:sym typeface="Calibri (MS)"/>
              </a:rPr>
              <a:t>a</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ni</a:t>
            </a:r>
            <a:r>
              <a:rPr lang="en-US" sz="2426">
                <a:solidFill>
                  <a:srgbClr val="000000"/>
                </a:solidFill>
                <a:latin typeface="Calibri (MS)"/>
                <a:ea typeface="Calibri (MS)"/>
                <a:cs typeface="Calibri (MS)"/>
                <a:sym typeface="Calibri (MS)"/>
              </a:rPr>
              <a:t>ng,</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blo</a:t>
            </a:r>
            <a:r>
              <a:rPr lang="en-US" sz="2426">
                <a:solidFill>
                  <a:srgbClr val="000000"/>
                </a:solidFill>
                <a:latin typeface="Calibri (MS)"/>
                <a:ea typeface="Calibri (MS)"/>
                <a:cs typeface="Calibri (MS)"/>
                <a:sym typeface="Calibri (MS)"/>
              </a:rPr>
              <a:t>c</a:t>
            </a:r>
            <a:r>
              <a:rPr lang="en-US" sz="2426">
                <a:solidFill>
                  <a:srgbClr val="000000"/>
                </a:solidFill>
                <a:latin typeface="Calibri (MS)"/>
                <a:ea typeface="Calibri (MS)"/>
                <a:cs typeface="Calibri (MS)"/>
                <a:sym typeface="Calibri (MS)"/>
              </a:rPr>
              <a:t>kchain, and p</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iv</a:t>
            </a:r>
            <a:r>
              <a:rPr lang="en-US" sz="2426">
                <a:solidFill>
                  <a:srgbClr val="000000"/>
                </a:solidFill>
                <a:latin typeface="Calibri (MS)"/>
                <a:ea typeface="Calibri (MS)"/>
                <a:cs typeface="Calibri (MS)"/>
                <a:sym typeface="Calibri (MS)"/>
              </a:rPr>
              <a:t>a</a:t>
            </a:r>
            <a:r>
              <a:rPr lang="en-US" sz="2426">
                <a:solidFill>
                  <a:srgbClr val="000000"/>
                </a:solidFill>
                <a:latin typeface="Calibri (MS)"/>
                <a:ea typeface="Calibri (MS)"/>
                <a:cs typeface="Calibri (MS)"/>
                <a:sym typeface="Calibri (MS)"/>
              </a:rPr>
              <a:t>cy</a:t>
            </a:r>
            <a:r>
              <a:rPr lang="en-US" sz="2426">
                <a:solidFill>
                  <a:srgbClr val="000000"/>
                </a:solidFill>
                <a:latin typeface="Calibri (MS)"/>
                <a:ea typeface="Calibri (MS)"/>
                <a:cs typeface="Calibri (MS)"/>
                <a:sym typeface="Calibri (MS)"/>
              </a:rPr>
              <a:t>-</a:t>
            </a:r>
            <a:r>
              <a:rPr lang="en-US" sz="2426">
                <a:solidFill>
                  <a:srgbClr val="000000"/>
                </a:solidFill>
                <a:latin typeface="Calibri (MS)"/>
                <a:ea typeface="Calibri (MS)"/>
                <a:cs typeface="Calibri (MS)"/>
                <a:sym typeface="Calibri (MS)"/>
              </a:rPr>
              <a:t>pr</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se</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v</a:t>
            </a:r>
            <a:r>
              <a:rPr lang="en-US" sz="2426">
                <a:solidFill>
                  <a:srgbClr val="000000"/>
                </a:solidFill>
                <a:latin typeface="Calibri (MS)"/>
                <a:ea typeface="Calibri (MS)"/>
                <a:cs typeface="Calibri (MS)"/>
                <a:sym typeface="Calibri (MS)"/>
              </a:rPr>
              <a:t>ing</a:t>
            </a:r>
            <a:r>
              <a:rPr lang="en-US" sz="2426">
                <a:solidFill>
                  <a:srgbClr val="000000"/>
                </a:solidFill>
                <a:latin typeface="Calibri (MS)"/>
                <a:ea typeface="Calibri (MS)"/>
                <a:cs typeface="Calibri (MS)"/>
                <a:sym typeface="Calibri (MS)"/>
              </a:rPr>
              <a:t> computation. In this model:</a:t>
            </a:r>
          </a:p>
          <a:p>
            <a:pPr algn="l" marL="523916" indent="-261958" lvl="1">
              <a:lnSpc>
                <a:spcPts val="2911"/>
              </a:lnSpc>
              <a:buFont typeface="Arial"/>
              <a:buChar char="•"/>
            </a:pPr>
            <a:r>
              <a:rPr lang="en-US" sz="2426">
                <a:solidFill>
                  <a:srgbClr val="000000"/>
                </a:solidFill>
                <a:latin typeface="Calibri (MS)"/>
                <a:ea typeface="Calibri (MS)"/>
                <a:cs typeface="Calibri (MS)"/>
                <a:sym typeface="Calibri (MS)"/>
              </a:rPr>
              <a:t>Data remains localized at the device level.</a:t>
            </a:r>
          </a:p>
          <a:p>
            <a:pPr algn="l" marL="523916" indent="-261958" lvl="1">
              <a:lnSpc>
                <a:spcPts val="2911"/>
              </a:lnSpc>
              <a:buFont typeface="Arial"/>
              <a:buChar char="•"/>
            </a:pPr>
            <a:r>
              <a:rPr lang="en-US" sz="2426">
                <a:solidFill>
                  <a:srgbClr val="000000"/>
                </a:solidFill>
                <a:latin typeface="Calibri (MS)"/>
                <a:ea typeface="Calibri (MS)"/>
                <a:cs typeface="Calibri (MS)"/>
                <a:sym typeface="Calibri (MS)"/>
              </a:rPr>
              <a:t>O</a:t>
            </a:r>
            <a:r>
              <a:rPr lang="en-US" sz="2426">
                <a:solidFill>
                  <a:srgbClr val="000000"/>
                </a:solidFill>
                <a:latin typeface="Calibri (MS)"/>
                <a:ea typeface="Calibri (MS)"/>
                <a:cs typeface="Calibri (MS)"/>
                <a:sym typeface="Calibri (MS)"/>
              </a:rPr>
              <a:t>n</a:t>
            </a:r>
            <a:r>
              <a:rPr lang="en-US" sz="2426">
                <a:solidFill>
                  <a:srgbClr val="000000"/>
                </a:solidFill>
                <a:latin typeface="Calibri (MS)"/>
                <a:ea typeface="Calibri (MS)"/>
                <a:cs typeface="Calibri (MS)"/>
                <a:sym typeface="Calibri (MS)"/>
              </a:rPr>
              <a:t>ly</a:t>
            </a:r>
            <a:r>
              <a:rPr lang="en-US" sz="2426">
                <a:solidFill>
                  <a:srgbClr val="000000"/>
                </a:solidFill>
                <a:latin typeface="Calibri (MS)"/>
                <a:ea typeface="Calibri (MS)"/>
                <a:cs typeface="Calibri (MS)"/>
                <a:sym typeface="Calibri (MS)"/>
              </a:rPr>
              <a:t> en</a:t>
            </a:r>
            <a:r>
              <a:rPr lang="en-US" sz="2426">
                <a:solidFill>
                  <a:srgbClr val="000000"/>
                </a:solidFill>
                <a:latin typeface="Calibri (MS)"/>
                <a:ea typeface="Calibri (MS)"/>
                <a:cs typeface="Calibri (MS)"/>
                <a:sym typeface="Calibri (MS)"/>
              </a:rPr>
              <a:t>c</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ypted model parameters are transmitted.</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Blockchain validation ensures tamper-pro</a:t>
            </a:r>
            <a:r>
              <a:rPr lang="en-US" sz="2426">
                <a:solidFill>
                  <a:srgbClr val="000000"/>
                </a:solidFill>
                <a:latin typeface="Calibri (MS)"/>
                <a:ea typeface="Calibri (MS)"/>
                <a:cs typeface="Calibri (MS)"/>
                <a:sym typeface="Calibri (MS)"/>
              </a:rPr>
              <a:t>o</a:t>
            </a:r>
            <a:r>
              <a:rPr lang="en-US" sz="2426">
                <a:solidFill>
                  <a:srgbClr val="000000"/>
                </a:solidFill>
                <a:latin typeface="Calibri (MS)"/>
                <a:ea typeface="Calibri (MS)"/>
                <a:cs typeface="Calibri (MS)"/>
                <a:sym typeface="Calibri (MS)"/>
              </a:rPr>
              <a:t>f</a:t>
            </a:r>
            <a:r>
              <a:rPr lang="en-US" sz="2426">
                <a:solidFill>
                  <a:srgbClr val="000000"/>
                </a:solidFill>
                <a:latin typeface="Calibri (MS)"/>
                <a:ea typeface="Calibri (MS)"/>
                <a:cs typeface="Calibri (MS)"/>
                <a:sym typeface="Calibri (MS)"/>
              </a:rPr>
              <a:t> </a:t>
            </a:r>
            <a:r>
              <a:rPr lang="en-US" sz="2426">
                <a:solidFill>
                  <a:srgbClr val="000000"/>
                </a:solidFill>
                <a:latin typeface="Calibri (MS)"/>
                <a:ea typeface="Calibri (MS)"/>
                <a:cs typeface="Calibri (MS)"/>
                <a:sym typeface="Calibri (MS)"/>
              </a:rPr>
              <a:t>v</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rification and transparent</a:t>
            </a:r>
          </a:p>
          <a:p>
            <a:pPr algn="l" marL="523916" indent="-261958" lvl="1">
              <a:lnSpc>
                <a:spcPts val="2911"/>
              </a:lnSpc>
              <a:buFont typeface="Arial"/>
              <a:buChar char="•"/>
            </a:pPr>
            <a:r>
              <a:rPr lang="en-US" sz="2426">
                <a:solidFill>
                  <a:srgbClr val="000000"/>
                </a:solidFill>
                <a:latin typeface="Calibri (MS)"/>
                <a:ea typeface="Calibri (MS)"/>
                <a:cs typeface="Calibri (MS)"/>
                <a:sym typeface="Calibri (MS)"/>
              </a:rPr>
              <a:t>participation.</a:t>
            </a:r>
          </a:p>
          <a:p>
            <a:pPr algn="l" marL="523916" indent="-261958" lvl="1">
              <a:lnSpc>
                <a:spcPts val="2911"/>
              </a:lnSpc>
              <a:buFont typeface="Arial"/>
              <a:buChar char="•"/>
            </a:pPr>
            <a:r>
              <a:rPr lang="en-US" sz="2426">
                <a:solidFill>
                  <a:srgbClr val="000000"/>
                </a:solidFill>
                <a:latin typeface="Calibri (MS)"/>
                <a:ea typeface="Calibri (MS)"/>
                <a:cs typeface="Calibri (MS)"/>
                <a:sym typeface="Calibri (MS)"/>
              </a:rPr>
              <a:t>Smart contracts automate ag</a:t>
            </a:r>
            <a:r>
              <a:rPr lang="en-US" sz="2426">
                <a:solidFill>
                  <a:srgbClr val="000000"/>
                </a:solidFill>
                <a:latin typeface="Calibri (MS)"/>
                <a:ea typeface="Calibri (MS)"/>
                <a:cs typeface="Calibri (MS)"/>
                <a:sym typeface="Calibri (MS)"/>
              </a:rPr>
              <a:t>g</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ga</a:t>
            </a:r>
            <a:r>
              <a:rPr lang="en-US" sz="2426">
                <a:solidFill>
                  <a:srgbClr val="000000"/>
                </a:solidFill>
                <a:latin typeface="Calibri (MS)"/>
                <a:ea typeface="Calibri (MS)"/>
                <a:cs typeface="Calibri (MS)"/>
                <a:sym typeface="Calibri (MS)"/>
              </a:rPr>
              <a:t>ti</a:t>
            </a:r>
            <a:r>
              <a:rPr lang="en-US" sz="2426">
                <a:solidFill>
                  <a:srgbClr val="000000"/>
                </a:solidFill>
                <a:latin typeface="Calibri (MS)"/>
                <a:ea typeface="Calibri (MS)"/>
                <a:cs typeface="Calibri (MS)"/>
                <a:sym typeface="Calibri (MS)"/>
              </a:rPr>
              <a:t>o</a:t>
            </a:r>
            <a:r>
              <a:rPr lang="en-US" sz="2426">
                <a:solidFill>
                  <a:srgbClr val="000000"/>
                </a:solidFill>
                <a:latin typeface="Calibri (MS)"/>
                <a:ea typeface="Calibri (MS)"/>
                <a:cs typeface="Calibri (MS)"/>
                <a:sym typeface="Calibri (MS)"/>
              </a:rPr>
              <a:t>n</a:t>
            </a:r>
            <a:r>
              <a:rPr lang="en-US" sz="2426">
                <a:solidFill>
                  <a:srgbClr val="000000"/>
                </a:solidFill>
                <a:latin typeface="Calibri (MS)"/>
                <a:ea typeface="Calibri (MS)"/>
                <a:cs typeface="Calibri (MS)"/>
                <a:sym typeface="Calibri (MS)"/>
              </a:rPr>
              <a:t>, rewards, an</a:t>
            </a:r>
            <a:r>
              <a:rPr lang="en-US" sz="2426">
                <a:solidFill>
                  <a:srgbClr val="000000"/>
                </a:solidFill>
                <a:latin typeface="Calibri (MS)"/>
                <a:ea typeface="Calibri (MS)"/>
                <a:cs typeface="Calibri (MS)"/>
                <a:sym typeface="Calibri (MS)"/>
              </a:rPr>
              <a:t>d </a:t>
            </a:r>
            <a:r>
              <a:rPr lang="en-US" sz="2426">
                <a:solidFill>
                  <a:srgbClr val="000000"/>
                </a:solidFill>
                <a:latin typeface="Calibri (MS)"/>
                <a:ea typeface="Calibri (MS)"/>
                <a:cs typeface="Calibri (MS)"/>
                <a:sym typeface="Calibri (MS)"/>
              </a:rPr>
              <a:t>pe</a:t>
            </a:r>
            <a:r>
              <a:rPr lang="en-US" sz="2426">
                <a:solidFill>
                  <a:srgbClr val="000000"/>
                </a:solidFill>
                <a:latin typeface="Calibri (MS)"/>
                <a:ea typeface="Calibri (MS)"/>
                <a:cs typeface="Calibri (MS)"/>
                <a:sym typeface="Calibri (MS)"/>
              </a:rPr>
              <a:t>nalti</a:t>
            </a:r>
            <a:r>
              <a:rPr lang="en-US" sz="2426">
                <a:solidFill>
                  <a:srgbClr val="000000"/>
                </a:solidFill>
                <a:latin typeface="Calibri (MS)"/>
                <a:ea typeface="Calibri (MS)"/>
                <a:cs typeface="Calibri (MS)"/>
                <a:sym typeface="Calibri (MS)"/>
              </a:rPr>
              <a:t>e</a:t>
            </a:r>
            <a:r>
              <a:rPr lang="en-US" sz="2426">
                <a:solidFill>
                  <a:srgbClr val="000000"/>
                </a:solidFill>
                <a:latin typeface="Calibri (MS)"/>
                <a:ea typeface="Calibri (MS)"/>
                <a:cs typeface="Calibri (MS)"/>
                <a:sym typeface="Calibri (MS)"/>
              </a:rPr>
              <a:t>s</a:t>
            </a:r>
            <a:r>
              <a:rPr lang="en-US" sz="2426">
                <a:solidFill>
                  <a:srgbClr val="000000"/>
                </a:solidFill>
                <a:latin typeface="Calibri (MS)"/>
                <a:ea typeface="Calibri (MS)"/>
                <a:cs typeface="Calibri (MS)"/>
                <a:sym typeface="Calibri (MS)"/>
              </a:rPr>
              <a:t>.</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Diffe</a:t>
            </a:r>
            <a:r>
              <a:rPr lang="en-US" sz="2426">
                <a:solidFill>
                  <a:srgbClr val="000000"/>
                </a:solidFill>
                <a:latin typeface="Calibri (MS)"/>
                <a:ea typeface="Calibri (MS)"/>
                <a:cs typeface="Calibri (MS)"/>
                <a:sym typeface="Calibri (MS)"/>
              </a:rPr>
              <a:t>re</a:t>
            </a:r>
            <a:r>
              <a:rPr lang="en-US" sz="2426">
                <a:solidFill>
                  <a:srgbClr val="000000"/>
                </a:solidFill>
                <a:latin typeface="Calibri (MS)"/>
                <a:ea typeface="Calibri (MS)"/>
                <a:cs typeface="Calibri (MS)"/>
                <a:sym typeface="Calibri (MS)"/>
              </a:rPr>
              <a:t>n</a:t>
            </a:r>
            <a:r>
              <a:rPr lang="en-US" sz="2426">
                <a:solidFill>
                  <a:srgbClr val="000000"/>
                </a:solidFill>
                <a:latin typeface="Calibri (MS)"/>
                <a:ea typeface="Calibri (MS)"/>
                <a:cs typeface="Calibri (MS)"/>
                <a:sym typeface="Calibri (MS)"/>
              </a:rPr>
              <a:t>tial</a:t>
            </a:r>
            <a:r>
              <a:rPr lang="en-US" sz="2426">
                <a:solidFill>
                  <a:srgbClr val="000000"/>
                </a:solidFill>
                <a:latin typeface="Calibri (MS)"/>
                <a:ea typeface="Calibri (MS)"/>
                <a:cs typeface="Calibri (MS)"/>
                <a:sym typeface="Calibri (MS)"/>
              </a:rPr>
              <a:t> p</a:t>
            </a:r>
            <a:r>
              <a:rPr lang="en-US" sz="2426">
                <a:solidFill>
                  <a:srgbClr val="000000"/>
                </a:solidFill>
                <a:latin typeface="Calibri (MS)"/>
                <a:ea typeface="Calibri (MS)"/>
                <a:cs typeface="Calibri (MS)"/>
                <a:sym typeface="Calibri (MS)"/>
              </a:rPr>
              <a:t>r</a:t>
            </a:r>
            <a:r>
              <a:rPr lang="en-US" sz="2426">
                <a:solidFill>
                  <a:srgbClr val="000000"/>
                </a:solidFill>
                <a:latin typeface="Calibri (MS)"/>
                <a:ea typeface="Calibri (MS)"/>
                <a:cs typeface="Calibri (MS)"/>
                <a:sym typeface="Calibri (MS)"/>
              </a:rPr>
              <a:t>ivacy and homomorphic encryption protect individual</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data.</a:t>
            </a:r>
          </a:p>
          <a:p>
            <a:pPr algn="l" marL="523915" indent="-261957" lvl="1">
              <a:lnSpc>
                <a:spcPts val="2911"/>
              </a:lnSpc>
              <a:buFont typeface="Arial"/>
              <a:buChar char="•"/>
            </a:pPr>
            <a:r>
              <a:rPr lang="en-US" sz="2426">
                <a:solidFill>
                  <a:srgbClr val="000000"/>
                </a:solidFill>
                <a:latin typeface="Calibri (MS)"/>
                <a:ea typeface="Calibri (MS)"/>
                <a:cs typeface="Calibri (MS)"/>
                <a:sym typeface="Calibri (MS)"/>
              </a:rPr>
              <a:t>A</a:t>
            </a:r>
            <a:r>
              <a:rPr lang="en-US" sz="2426">
                <a:solidFill>
                  <a:srgbClr val="000000"/>
                </a:solidFill>
                <a:latin typeface="Calibri (MS)"/>
                <a:ea typeface="Calibri (MS)"/>
                <a:cs typeface="Calibri (MS)"/>
                <a:sym typeface="Calibri (MS)"/>
              </a:rPr>
              <a:t>d</a:t>
            </a:r>
            <a:r>
              <a:rPr lang="en-US" sz="2426">
                <a:solidFill>
                  <a:srgbClr val="000000"/>
                </a:solidFill>
                <a:latin typeface="Calibri (MS)"/>
                <a:ea typeface="Calibri (MS)"/>
                <a:cs typeface="Calibri (MS)"/>
                <a:sym typeface="Calibri (MS)"/>
              </a:rPr>
              <a:t>ap</a:t>
            </a:r>
            <a:r>
              <a:rPr lang="en-US" sz="2426">
                <a:solidFill>
                  <a:srgbClr val="000000"/>
                </a:solidFill>
                <a:latin typeface="Calibri (MS)"/>
                <a:ea typeface="Calibri (MS)"/>
                <a:cs typeface="Calibri (MS)"/>
                <a:sym typeface="Calibri (MS)"/>
              </a:rPr>
              <a:t>tive </a:t>
            </a:r>
            <a:r>
              <a:rPr lang="en-US" sz="2426">
                <a:solidFill>
                  <a:srgbClr val="000000"/>
                </a:solidFill>
                <a:latin typeface="Calibri (MS)"/>
                <a:ea typeface="Calibri (MS)"/>
                <a:cs typeface="Calibri (MS)"/>
                <a:sym typeface="Calibri (MS)"/>
              </a:rPr>
              <a:t>co</a:t>
            </a:r>
            <a:r>
              <a:rPr lang="en-US" sz="2426">
                <a:solidFill>
                  <a:srgbClr val="000000"/>
                </a:solidFill>
                <a:latin typeface="Calibri (MS)"/>
                <a:ea typeface="Calibri (MS)"/>
                <a:cs typeface="Calibri (MS)"/>
                <a:sym typeface="Calibri (MS)"/>
              </a:rPr>
              <a:t>n</a:t>
            </a:r>
            <a:r>
              <a:rPr lang="en-US" sz="2426">
                <a:solidFill>
                  <a:srgbClr val="000000"/>
                </a:solidFill>
                <a:latin typeface="Calibri (MS)"/>
                <a:ea typeface="Calibri (MS)"/>
                <a:cs typeface="Calibri (MS)"/>
                <a:sym typeface="Calibri (MS)"/>
              </a:rPr>
              <a:t>s</a:t>
            </a:r>
            <a:r>
              <a:rPr lang="en-US" sz="2426">
                <a:solidFill>
                  <a:srgbClr val="000000"/>
                </a:solidFill>
                <a:latin typeface="Calibri (MS)"/>
                <a:ea typeface="Calibri (MS)"/>
                <a:cs typeface="Calibri (MS)"/>
                <a:sym typeface="Calibri (MS)"/>
              </a:rPr>
              <a:t>en</a:t>
            </a:r>
            <a:r>
              <a:rPr lang="en-US" sz="2426">
                <a:solidFill>
                  <a:srgbClr val="000000"/>
                </a:solidFill>
                <a:latin typeface="Calibri (MS)"/>
                <a:ea typeface="Calibri (MS)"/>
                <a:cs typeface="Calibri (MS)"/>
                <a:sym typeface="Calibri (MS)"/>
              </a:rPr>
              <a:t>sus mech</a:t>
            </a:r>
            <a:r>
              <a:rPr lang="en-US" sz="2426">
                <a:solidFill>
                  <a:srgbClr val="000000"/>
                </a:solidFill>
                <a:latin typeface="Calibri (MS)"/>
                <a:ea typeface="Calibri (MS)"/>
                <a:cs typeface="Calibri (MS)"/>
                <a:sym typeface="Calibri (MS)"/>
              </a:rPr>
              <a:t>an</a:t>
            </a:r>
            <a:r>
              <a:rPr lang="en-US" sz="2426">
                <a:solidFill>
                  <a:srgbClr val="000000"/>
                </a:solidFill>
                <a:latin typeface="Calibri (MS)"/>
                <a:ea typeface="Calibri (MS)"/>
                <a:cs typeface="Calibri (MS)"/>
                <a:sym typeface="Calibri (MS)"/>
              </a:rPr>
              <a:t>isms maintain scalability and energy</a:t>
            </a:r>
          </a:p>
          <a:p>
            <a:pPr algn="just" marL="523916" indent="-261958" lvl="1">
              <a:lnSpc>
                <a:spcPts val="2911"/>
              </a:lnSpc>
              <a:buFont typeface="Arial"/>
              <a:buChar char="•"/>
            </a:pPr>
            <a:r>
              <a:rPr lang="en-US" sz="2426">
                <a:solidFill>
                  <a:srgbClr val="000000"/>
                </a:solidFill>
                <a:latin typeface="Calibri (MS)"/>
                <a:ea typeface="Calibri (MS)"/>
                <a:cs typeface="Calibri (MS)"/>
                <a:sym typeface="Calibri (MS)"/>
              </a:rPr>
              <a:t>efficiency.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3285"/>
            <a:ext cx="8778240" cy="676016"/>
            <a:chOff x="0" y="0"/>
            <a:chExt cx="11704320" cy="901355"/>
          </a:xfrm>
        </p:grpSpPr>
        <p:sp>
          <p:nvSpPr>
            <p:cNvPr name="Freeform 3" id="3"/>
            <p:cNvSpPr/>
            <p:nvPr/>
          </p:nvSpPr>
          <p:spPr>
            <a:xfrm flipH="false" flipV="false" rot="0">
              <a:off x="0" y="0"/>
              <a:ext cx="11704320" cy="901355"/>
            </a:xfrm>
            <a:custGeom>
              <a:avLst/>
              <a:gdLst/>
              <a:ahLst/>
              <a:cxnLst/>
              <a:rect r="r" b="b" t="t" l="l"/>
              <a:pathLst>
                <a:path h="901355" w="11704320">
                  <a:moveTo>
                    <a:pt x="0" y="0"/>
                  </a:moveTo>
                  <a:lnTo>
                    <a:pt x="11704320" y="0"/>
                  </a:lnTo>
                  <a:lnTo>
                    <a:pt x="11704320" y="901355"/>
                  </a:lnTo>
                  <a:lnTo>
                    <a:pt x="0" y="901355"/>
                  </a:lnTo>
                  <a:close/>
                </a:path>
              </a:pathLst>
            </a:custGeom>
            <a:solidFill>
              <a:srgbClr val="000000">
                <a:alpha val="0"/>
              </a:srgbClr>
            </a:solidFill>
          </p:spPr>
        </p:sp>
        <p:sp>
          <p:nvSpPr>
            <p:cNvPr name="TextBox 4" id="4"/>
            <p:cNvSpPr txBox="true"/>
            <p:nvPr/>
          </p:nvSpPr>
          <p:spPr>
            <a:xfrm>
              <a:off x="0" y="-28575"/>
              <a:ext cx="11704320" cy="929930"/>
            </a:xfrm>
            <a:prstGeom prst="rect">
              <a:avLst/>
            </a:prstGeom>
          </p:spPr>
          <p:txBody>
            <a:bodyPr anchor="ctr" rtlCol="false" tIns="0" lIns="0" bIns="0" rIns="0"/>
            <a:lstStyle/>
            <a:p>
              <a:pPr algn="ctr">
                <a:lnSpc>
                  <a:spcPts val="3840"/>
                </a:lnSpc>
              </a:pPr>
              <a:r>
                <a:rPr lang="en-US" sz="3200" b="true">
                  <a:solidFill>
                    <a:srgbClr val="1F497D"/>
                  </a:solidFill>
                  <a:latin typeface="Times New Roman Bold"/>
                  <a:ea typeface="Times New Roman Bold"/>
                  <a:cs typeface="Times New Roman Bold"/>
                  <a:sym typeface="Times New Roman Bold"/>
                </a:rPr>
                <a:t>System Architecture</a:t>
              </a:r>
            </a:p>
          </p:txBody>
        </p:sp>
      </p:grpSp>
      <p:grpSp>
        <p:nvGrpSpPr>
          <p:cNvPr name="Group 5" id="5"/>
          <p:cNvGrpSpPr/>
          <p:nvPr/>
        </p:nvGrpSpPr>
        <p:grpSpPr>
          <a:xfrm rot="0">
            <a:off x="243840" y="1122918"/>
            <a:ext cx="9265920" cy="6007798"/>
            <a:chOff x="0" y="0"/>
            <a:chExt cx="12354560" cy="8010398"/>
          </a:xfrm>
        </p:grpSpPr>
        <p:sp>
          <p:nvSpPr>
            <p:cNvPr name="Freeform 6" id="6"/>
            <p:cNvSpPr/>
            <p:nvPr/>
          </p:nvSpPr>
          <p:spPr>
            <a:xfrm flipH="false" flipV="false" rot="0">
              <a:off x="0" y="0"/>
              <a:ext cx="12354560" cy="8010398"/>
            </a:xfrm>
            <a:custGeom>
              <a:avLst/>
              <a:gdLst/>
              <a:ahLst/>
              <a:cxnLst/>
              <a:rect r="r" b="b" t="t" l="l"/>
              <a:pathLst>
                <a:path h="8010398" w="12354560">
                  <a:moveTo>
                    <a:pt x="0" y="0"/>
                  </a:moveTo>
                  <a:lnTo>
                    <a:pt x="12354560" y="0"/>
                  </a:lnTo>
                  <a:lnTo>
                    <a:pt x="12354560" y="8010398"/>
                  </a:lnTo>
                  <a:lnTo>
                    <a:pt x="0" y="8010398"/>
                  </a:lnTo>
                  <a:close/>
                </a:path>
              </a:pathLst>
            </a:custGeom>
            <a:solidFill>
              <a:srgbClr val="000000">
                <a:alpha val="0"/>
              </a:srgbClr>
            </a:solidFill>
          </p:spPr>
        </p:sp>
        <p:sp>
          <p:nvSpPr>
            <p:cNvPr name="TextBox 7" id="7"/>
            <p:cNvSpPr txBox="true"/>
            <p:nvPr/>
          </p:nvSpPr>
          <p:spPr>
            <a:xfrm>
              <a:off x="0" y="-19050"/>
              <a:ext cx="12354560" cy="8029448"/>
            </a:xfrm>
            <a:prstGeom prst="rect">
              <a:avLst/>
            </a:prstGeom>
          </p:spPr>
          <p:txBody>
            <a:bodyPr anchor="ctr" rtlCol="false" tIns="0" lIns="0" bIns="0" rIns="0"/>
            <a:lstStyle/>
            <a:p>
              <a:pPr algn="l">
                <a:lnSpc>
                  <a:spcPts val="2783"/>
                </a:lnSpc>
              </a:pPr>
              <a:r>
                <a:rPr lang="en-US" sz="2319">
                  <a:solidFill>
                    <a:srgbClr val="000000"/>
                  </a:solidFill>
                  <a:latin typeface="Arial"/>
                  <a:ea typeface="Arial"/>
                  <a:cs typeface="Arial"/>
                  <a:sym typeface="Arial"/>
                </a:rPr>
                <a:t>The System A</a:t>
              </a:r>
              <a:r>
                <a:rPr lang="en-US" sz="2319">
                  <a:solidFill>
                    <a:srgbClr val="000000"/>
                  </a:solidFill>
                  <a:latin typeface="Arial"/>
                  <a:ea typeface="Arial"/>
                  <a:cs typeface="Arial"/>
                  <a:sym typeface="Arial"/>
                </a:rPr>
                <a:t>rchitecture</a:t>
              </a:r>
              <a:r>
                <a:rPr lang="en-US" sz="2319">
                  <a:solidFill>
                    <a:srgbClr val="000000"/>
                  </a:solidFill>
                  <a:latin typeface="Arial"/>
                  <a:ea typeface="Arial"/>
                  <a:cs typeface="Arial"/>
                  <a:sym typeface="Arial"/>
                </a:rPr>
                <a:t> of this project is designed as a multi-l</a:t>
              </a:r>
              <a:r>
                <a:rPr lang="en-US" sz="2319">
                  <a:solidFill>
                    <a:srgbClr val="000000"/>
                  </a:solidFill>
                  <a:latin typeface="Arial"/>
                  <a:ea typeface="Arial"/>
                  <a:cs typeface="Arial"/>
                  <a:sym typeface="Arial"/>
                </a:rPr>
                <a:t>ayer</a:t>
              </a:r>
              <a:r>
                <a:rPr lang="en-US" sz="2319">
                  <a:solidFill>
                    <a:srgbClr val="000000"/>
                  </a:solidFill>
                  <a:latin typeface="Arial"/>
                  <a:ea typeface="Arial"/>
                  <a:cs typeface="Arial"/>
                  <a:sym typeface="Arial"/>
                </a:rPr>
                <a:t>ed</a:t>
              </a:r>
              <a:r>
                <a:rPr lang="en-US" sz="2319">
                  <a:solidFill>
                    <a:srgbClr val="000000"/>
                  </a:solidFill>
                  <a:latin typeface="Arial"/>
                  <a:ea typeface="Arial"/>
                  <a:cs typeface="Arial"/>
                  <a:sym typeface="Arial"/>
                </a:rPr>
                <a:t> (having multiple interconnected levels) framework that integrates IoT devices, blockchain technology, and cloud-based data management to ensure real-time monito</a:t>
              </a:r>
              <a:r>
                <a:rPr lang="en-US" sz="2319">
                  <a:solidFill>
                    <a:srgbClr val="000000"/>
                  </a:solidFill>
                  <a:latin typeface="Arial"/>
                  <a:ea typeface="Arial"/>
                  <a:cs typeface="Arial"/>
                  <a:sym typeface="Arial"/>
                </a:rPr>
                <a:t>ring</a:t>
              </a:r>
              <a:r>
                <a:rPr lang="en-US" sz="2319">
                  <a:solidFill>
                    <a:srgbClr val="000000"/>
                  </a:solidFill>
                  <a:latin typeface="Arial"/>
                  <a:ea typeface="Arial"/>
                  <a:cs typeface="Arial"/>
                  <a:sym typeface="Arial"/>
                </a:rPr>
                <a:t>,</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transp</a:t>
              </a:r>
              <a:r>
                <a:rPr lang="en-US" sz="2319">
                  <a:solidFill>
                    <a:srgbClr val="000000"/>
                  </a:solidFill>
                  <a:latin typeface="Arial"/>
                  <a:ea typeface="Arial"/>
                  <a:cs typeface="Arial"/>
                  <a:sym typeface="Arial"/>
                </a:rPr>
                <a:t>ar</a:t>
              </a:r>
              <a:r>
                <a:rPr lang="en-US" sz="2319">
                  <a:solidFill>
                    <a:srgbClr val="000000"/>
                  </a:solidFill>
                  <a:latin typeface="Arial"/>
                  <a:ea typeface="Arial"/>
                  <a:cs typeface="Arial"/>
                  <a:sym typeface="Arial"/>
                </a:rPr>
                <a:t>ency,</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an</a:t>
              </a:r>
              <a:r>
                <a:rPr lang="en-US" sz="2319">
                  <a:solidFill>
                    <a:srgbClr val="000000"/>
                  </a:solidFill>
                  <a:latin typeface="Arial"/>
                  <a:ea typeface="Arial"/>
                  <a:cs typeface="Arial"/>
                  <a:sym typeface="Arial"/>
                </a:rPr>
                <a:t>d </a:t>
              </a:r>
              <a:r>
                <a:rPr lang="en-US" sz="2319">
                  <a:solidFill>
                    <a:srgbClr val="000000"/>
                  </a:solidFill>
                  <a:latin typeface="Arial"/>
                  <a:ea typeface="Arial"/>
                  <a:cs typeface="Arial"/>
                  <a:sym typeface="Arial"/>
                </a:rPr>
                <a:t>s</a:t>
              </a:r>
              <a:r>
                <a:rPr lang="en-US" sz="2319">
                  <a:solidFill>
                    <a:srgbClr val="000000"/>
                  </a:solidFill>
                  <a:latin typeface="Arial"/>
                  <a:ea typeface="Arial"/>
                  <a:cs typeface="Arial"/>
                  <a:sym typeface="Arial"/>
                </a:rPr>
                <a:t>e</a:t>
              </a:r>
              <a:r>
                <a:rPr lang="en-US" sz="2319">
                  <a:solidFill>
                    <a:srgbClr val="000000"/>
                  </a:solidFill>
                  <a:latin typeface="Arial"/>
                  <a:ea typeface="Arial"/>
                  <a:cs typeface="Arial"/>
                  <a:sym typeface="Arial"/>
                </a:rPr>
                <a:t>cur</a:t>
              </a:r>
              <a:r>
                <a:rPr lang="en-US" sz="2319">
                  <a:solidFill>
                    <a:srgbClr val="000000"/>
                  </a:solidFill>
                  <a:latin typeface="Arial"/>
                  <a:ea typeface="Arial"/>
                  <a:cs typeface="Arial"/>
                  <a:sym typeface="Arial"/>
                </a:rPr>
                <a:t>i</a:t>
              </a:r>
              <a:r>
                <a:rPr lang="en-US" sz="2319">
                  <a:solidFill>
                    <a:srgbClr val="000000"/>
                  </a:solidFill>
                  <a:latin typeface="Arial"/>
                  <a:ea typeface="Arial"/>
                  <a:cs typeface="Arial"/>
                  <a:sym typeface="Arial"/>
                </a:rPr>
                <a:t>ty.</a:t>
              </a:r>
              <a:r>
                <a:rPr lang="en-US" sz="2319">
                  <a:solidFill>
                    <a:srgbClr val="000000"/>
                  </a:solidFill>
                  <a:latin typeface="Arial"/>
                  <a:ea typeface="Arial"/>
                  <a:cs typeface="Arial"/>
                  <a:sym typeface="Arial"/>
                </a:rPr>
                <a:t> At the base layer, IoT sensors collect data from various field nodes and transmit it to the cloud through secure communication protocols. The block</a:t>
              </a:r>
              <a:r>
                <a:rPr lang="en-US" sz="2319">
                  <a:solidFill>
                    <a:srgbClr val="000000"/>
                  </a:solidFill>
                  <a:latin typeface="Arial"/>
                  <a:ea typeface="Arial"/>
                  <a:cs typeface="Arial"/>
                  <a:sym typeface="Arial"/>
                </a:rPr>
                <a:t>c</a:t>
              </a:r>
              <a:r>
                <a:rPr lang="en-US" sz="2319">
                  <a:solidFill>
                    <a:srgbClr val="000000"/>
                  </a:solidFill>
                  <a:latin typeface="Arial"/>
                  <a:ea typeface="Arial"/>
                  <a:cs typeface="Arial"/>
                  <a:sym typeface="Arial"/>
                </a:rPr>
                <a:t>h</a:t>
              </a:r>
              <a:r>
                <a:rPr lang="en-US" sz="2319">
                  <a:solidFill>
                    <a:srgbClr val="000000"/>
                  </a:solidFill>
                  <a:latin typeface="Arial"/>
                  <a:ea typeface="Arial"/>
                  <a:cs typeface="Arial"/>
                  <a:sym typeface="Arial"/>
                </a:rPr>
                <a:t>ain </a:t>
              </a:r>
              <a:r>
                <a:rPr lang="en-US" sz="2319">
                  <a:solidFill>
                    <a:srgbClr val="000000"/>
                  </a:solidFill>
                  <a:latin typeface="Arial"/>
                  <a:ea typeface="Arial"/>
                  <a:cs typeface="Arial"/>
                  <a:sym typeface="Arial"/>
                </a:rPr>
                <a:t>l</a:t>
              </a:r>
              <a:r>
                <a:rPr lang="en-US" sz="2319">
                  <a:solidFill>
                    <a:srgbClr val="000000"/>
                  </a:solidFill>
                  <a:latin typeface="Arial"/>
                  <a:ea typeface="Arial"/>
                  <a:cs typeface="Arial"/>
                  <a:sym typeface="Arial"/>
                </a:rPr>
                <a:t>ayer</a:t>
              </a:r>
              <a:r>
                <a:rPr lang="en-US" sz="2319">
                  <a:solidFill>
                    <a:srgbClr val="000000"/>
                  </a:solidFill>
                  <a:latin typeface="Arial"/>
                  <a:ea typeface="Arial"/>
                  <a:cs typeface="Arial"/>
                  <a:sym typeface="Arial"/>
                </a:rPr>
                <a:t> acts as an immutable ledger (unchangeable d</a:t>
              </a:r>
              <a:r>
                <a:rPr lang="en-US" sz="2319">
                  <a:solidFill>
                    <a:srgbClr val="000000"/>
                  </a:solidFill>
                  <a:latin typeface="Arial"/>
                  <a:ea typeface="Arial"/>
                  <a:cs typeface="Arial"/>
                  <a:sym typeface="Arial"/>
                </a:rPr>
                <a:t>i</a:t>
              </a:r>
              <a:r>
                <a:rPr lang="en-US" sz="2319">
                  <a:solidFill>
                    <a:srgbClr val="000000"/>
                  </a:solidFill>
                  <a:latin typeface="Arial"/>
                  <a:ea typeface="Arial"/>
                  <a:cs typeface="Arial"/>
                  <a:sym typeface="Arial"/>
                </a:rPr>
                <a:t>g</a:t>
              </a:r>
              <a:r>
                <a:rPr lang="en-US" sz="2319">
                  <a:solidFill>
                    <a:srgbClr val="000000"/>
                  </a:solidFill>
                  <a:latin typeface="Arial"/>
                  <a:ea typeface="Arial"/>
                  <a:cs typeface="Arial"/>
                  <a:sym typeface="Arial"/>
                </a:rPr>
                <a:t>i</a:t>
              </a:r>
              <a:r>
                <a:rPr lang="en-US" sz="2319">
                  <a:solidFill>
                    <a:srgbClr val="000000"/>
                  </a:solidFill>
                  <a:latin typeface="Arial"/>
                  <a:ea typeface="Arial"/>
                  <a:cs typeface="Arial"/>
                  <a:sym typeface="Arial"/>
                </a:rPr>
                <a:t>tal</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rec</a:t>
              </a:r>
              <a:r>
                <a:rPr lang="en-US" sz="2319">
                  <a:solidFill>
                    <a:srgbClr val="000000"/>
                  </a:solidFill>
                  <a:latin typeface="Arial"/>
                  <a:ea typeface="Arial"/>
                  <a:cs typeface="Arial"/>
                  <a:sym typeface="Arial"/>
                </a:rPr>
                <a:t>or</a:t>
              </a:r>
              <a:r>
                <a:rPr lang="en-US" sz="2319">
                  <a:solidFill>
                    <a:srgbClr val="000000"/>
                  </a:solidFill>
                  <a:latin typeface="Arial"/>
                  <a:ea typeface="Arial"/>
                  <a:cs typeface="Arial"/>
                  <a:sym typeface="Arial"/>
                </a:rPr>
                <a:t>d)</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where</a:t>
              </a:r>
              <a:r>
                <a:rPr lang="en-US" sz="2319">
                  <a:solidFill>
                    <a:srgbClr val="000000"/>
                  </a:solidFill>
                  <a:latin typeface="Arial"/>
                  <a:ea typeface="Arial"/>
                  <a:cs typeface="Arial"/>
                  <a:sym typeface="Arial"/>
                </a:rPr>
                <a:t> </a:t>
              </a:r>
              <a:r>
                <a:rPr lang="en-US" sz="2319">
                  <a:solidFill>
                    <a:srgbClr val="000000"/>
                  </a:solidFill>
                  <a:latin typeface="Arial"/>
                  <a:ea typeface="Arial"/>
                  <a:cs typeface="Arial"/>
                  <a:sym typeface="Arial"/>
                </a:rPr>
                <a:t>all t</a:t>
              </a:r>
              <a:r>
                <a:rPr lang="en-US" sz="2319">
                  <a:solidFill>
                    <a:srgbClr val="000000"/>
                  </a:solidFill>
                  <a:latin typeface="Arial"/>
                  <a:ea typeface="Arial"/>
                  <a:cs typeface="Arial"/>
                  <a:sym typeface="Arial"/>
                </a:rPr>
                <a:t>r</a:t>
              </a:r>
              <a:r>
                <a:rPr lang="en-US" sz="2319">
                  <a:solidFill>
                    <a:srgbClr val="000000"/>
                  </a:solidFill>
                  <a:latin typeface="Arial"/>
                  <a:ea typeface="Arial"/>
                  <a:cs typeface="Arial"/>
                  <a:sym typeface="Arial"/>
                </a:rPr>
                <a:t>ansac</a:t>
              </a:r>
              <a:r>
                <a:rPr lang="en-US" sz="2319">
                  <a:solidFill>
                    <a:srgbClr val="000000"/>
                  </a:solidFill>
                  <a:latin typeface="Arial"/>
                  <a:ea typeface="Arial"/>
                  <a:cs typeface="Arial"/>
                  <a:sym typeface="Arial"/>
                </a:rPr>
                <a:t>t</a:t>
              </a:r>
              <a:r>
                <a:rPr lang="en-US" sz="2319">
                  <a:solidFill>
                    <a:srgbClr val="000000"/>
                  </a:solidFill>
                  <a:latin typeface="Arial"/>
                  <a:ea typeface="Arial"/>
                  <a:cs typeface="Arial"/>
                  <a:sym typeface="Arial"/>
                </a:rPr>
                <a:t>i</a:t>
              </a:r>
              <a:r>
                <a:rPr lang="en-US" sz="2319">
                  <a:solidFill>
                    <a:srgbClr val="000000"/>
                  </a:solidFill>
                  <a:latin typeface="Arial"/>
                  <a:ea typeface="Arial"/>
                  <a:cs typeface="Arial"/>
                  <a:sym typeface="Arial"/>
                </a:rPr>
                <a:t>o</a:t>
              </a:r>
              <a:r>
                <a:rPr lang="en-US" sz="2319">
                  <a:solidFill>
                    <a:srgbClr val="000000"/>
                  </a:solidFill>
                  <a:latin typeface="Arial"/>
                  <a:ea typeface="Arial"/>
                  <a:cs typeface="Arial"/>
                  <a:sym typeface="Arial"/>
                </a:rPr>
                <a:t>n</a:t>
              </a:r>
              <a:r>
                <a:rPr lang="en-US" sz="2319">
                  <a:solidFill>
                    <a:srgbClr val="000000"/>
                  </a:solidFill>
                  <a:latin typeface="Arial"/>
                  <a:ea typeface="Arial"/>
                  <a:cs typeface="Arial"/>
                  <a:sym typeface="Arial"/>
                </a:rPr>
                <a:t>s</a:t>
              </a:r>
              <a:r>
                <a:rPr lang="en-US" sz="2319">
                  <a:solidFill>
                    <a:srgbClr val="000000"/>
                  </a:solidFill>
                  <a:latin typeface="Arial"/>
                  <a:ea typeface="Arial"/>
                  <a:cs typeface="Arial"/>
                  <a:sym typeface="Arial"/>
                </a:rPr>
                <a:t> and sensor logs are verified and stored, ensuring data authenticity and preventing</a:t>
              </a:r>
              <a:r>
                <a:rPr lang="en-US" sz="2319">
                  <a:solidFill>
                    <a:srgbClr val="000000"/>
                  </a:solidFill>
                  <a:latin typeface="Arial"/>
                  <a:ea typeface="Arial"/>
                  <a:cs typeface="Arial"/>
                  <a:sym typeface="Arial"/>
                </a:rPr>
                <a:t> ta</a:t>
              </a:r>
              <a:r>
                <a:rPr lang="en-US" sz="2319">
                  <a:solidFill>
                    <a:srgbClr val="000000"/>
                  </a:solidFill>
                  <a:latin typeface="Arial"/>
                  <a:ea typeface="Arial"/>
                  <a:cs typeface="Arial"/>
                  <a:sym typeface="Arial"/>
                </a:rPr>
                <a:t>mp</a:t>
              </a:r>
              <a:r>
                <a:rPr lang="en-US" sz="2319">
                  <a:solidFill>
                    <a:srgbClr val="000000"/>
                  </a:solidFill>
                  <a:latin typeface="Arial"/>
                  <a:ea typeface="Arial"/>
                  <a:cs typeface="Arial"/>
                  <a:sym typeface="Arial"/>
                </a:rPr>
                <a:t>er</a:t>
              </a:r>
              <a:r>
                <a:rPr lang="en-US" sz="2319">
                  <a:solidFill>
                    <a:srgbClr val="000000"/>
                  </a:solidFill>
                  <a:latin typeface="Arial"/>
                  <a:ea typeface="Arial"/>
                  <a:cs typeface="Arial"/>
                  <a:sym typeface="Arial"/>
                </a:rPr>
                <a:t>ing.</a:t>
              </a:r>
              <a:r>
                <a:rPr lang="en-US" sz="2319">
                  <a:solidFill>
                    <a:srgbClr val="000000"/>
                  </a:solidFill>
                  <a:latin typeface="Arial"/>
                  <a:ea typeface="Arial"/>
                  <a:cs typeface="Arial"/>
                  <a:sym typeface="Arial"/>
                </a:rPr>
                <a:t> A middleware layer manages smart contracts that automate validation and trigger system responses. Finally, the front-end application layer provides an intuitive (easy-to-use and logical) i</a:t>
              </a:r>
              <a:r>
                <a:rPr lang="en-US" sz="2319">
                  <a:solidFill>
                    <a:srgbClr val="000000"/>
                  </a:solidFill>
                  <a:latin typeface="Arial"/>
                  <a:ea typeface="Arial"/>
                  <a:cs typeface="Arial"/>
                  <a:sym typeface="Arial"/>
                </a:rPr>
                <a:t>nterface </a:t>
              </a:r>
              <a:r>
                <a:rPr lang="en-US" sz="2319">
                  <a:solidFill>
                    <a:srgbClr val="000000"/>
                  </a:solidFill>
                  <a:latin typeface="Arial"/>
                  <a:ea typeface="Arial"/>
                  <a:cs typeface="Arial"/>
                  <a:sym typeface="Arial"/>
                </a:rPr>
                <a:t>fo</a:t>
              </a:r>
              <a:r>
                <a:rPr lang="en-US" sz="2319">
                  <a:solidFill>
                    <a:srgbClr val="000000"/>
                  </a:solidFill>
                  <a:latin typeface="Arial"/>
                  <a:ea typeface="Arial"/>
                  <a:cs typeface="Arial"/>
                  <a:sym typeface="Arial"/>
                </a:rPr>
                <a:t>r</a:t>
              </a:r>
              <a:r>
                <a:rPr lang="en-US" sz="2319">
                  <a:solidFill>
                    <a:srgbClr val="000000"/>
                  </a:solidFill>
                  <a:latin typeface="Arial"/>
                  <a:ea typeface="Arial"/>
                  <a:cs typeface="Arial"/>
                  <a:sym typeface="Arial"/>
                </a:rPr>
                <a:t> users to visualize, analyze, and manage the collected data. This layered approach enhances scalability, reliability, and trust across all connected components.</a:t>
              </a: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66675"/>
              <a:ext cx="11704320" cy="1692275"/>
            </a:xfrm>
            <a:prstGeom prst="rect">
              <a:avLst/>
            </a:prstGeom>
          </p:spPr>
          <p:txBody>
            <a:bodyPr anchor="ctr" rtlCol="false" tIns="0" lIns="0" bIns="0" rIns="0"/>
            <a:lstStyle/>
            <a:p>
              <a:pPr algn="ctr">
                <a:lnSpc>
                  <a:spcPts val="4095"/>
                </a:lnSpc>
              </a:pPr>
              <a:r>
                <a:rPr lang="en-US" sz="3413" b="true">
                  <a:solidFill>
                    <a:srgbClr val="1F497D"/>
                  </a:solidFill>
                  <a:latin typeface="Calibri (MS) Bold"/>
                  <a:ea typeface="Calibri (MS) Bold"/>
                  <a:cs typeface="Calibri (MS) Bold"/>
                  <a:sym typeface="Calibri (MS) Bold"/>
                </a:rPr>
                <a:t>Working Principle</a:t>
              </a:r>
            </a:p>
          </p:txBody>
        </p:sp>
      </p:grpSp>
      <p:sp>
        <p:nvSpPr>
          <p:cNvPr name="TextBox 5" id="5"/>
          <p:cNvSpPr txBox="true"/>
          <p:nvPr/>
        </p:nvSpPr>
        <p:spPr>
          <a:xfrm rot="0">
            <a:off x="487680" y="1602105"/>
            <a:ext cx="8933349" cy="4981575"/>
          </a:xfrm>
          <a:prstGeom prst="rect">
            <a:avLst/>
          </a:prstGeom>
        </p:spPr>
        <p:txBody>
          <a:bodyPr anchor="t" rtlCol="false" tIns="0" lIns="0" bIns="0" rIns="0">
            <a:spAutoFit/>
          </a:bodyPr>
          <a:lstStyle/>
          <a:p>
            <a:pPr algn="l">
              <a:lnSpc>
                <a:spcPts val="2783"/>
              </a:lnSpc>
            </a:pPr>
            <a:r>
              <a:rPr lang="en-US" sz="2319">
                <a:solidFill>
                  <a:srgbClr val="000000"/>
                </a:solidFill>
                <a:latin typeface="Calibri (MS)"/>
                <a:ea typeface="Calibri (MS)"/>
                <a:cs typeface="Calibri (MS)"/>
                <a:sym typeface="Calibri (MS)"/>
              </a:rPr>
              <a:t>The Working Principle of the system revolves around the seamless integration of IoT data acquisition, blockchain verification, and cloud processing. IoT sensors continuously gather real-time environmental and operational data, which are transmitted securely to a centralized server. Once received, the data undergoes validation through blockchain smart contracts — self-executing codes that ensure accuracy, authenticity, and traceability of every record. These verified records are then stored on the blockchain ledger, making them tamper-proof (unable to be altered). Simultaneously, the data is processed and visualized through a cloud-based dashboard that enables users to monitor trends, detect anomalies, and make informed decisions. This combination of IoT sensing, blockchain validation, and cloud analytics forms a closed feedback loop (a self-regulating system) that ensures security, transparency, and reliability at every stage of operation.</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66675"/>
              <a:ext cx="11704320" cy="1692275"/>
            </a:xfrm>
            <a:prstGeom prst="rect">
              <a:avLst/>
            </a:prstGeom>
          </p:spPr>
          <p:txBody>
            <a:bodyPr anchor="ctr" rtlCol="false" tIns="0" lIns="0" bIns="0" rIns="0"/>
            <a:lstStyle/>
            <a:p>
              <a:pPr algn="ctr">
                <a:lnSpc>
                  <a:spcPts val="4095"/>
                </a:lnSpc>
              </a:pPr>
              <a:r>
                <a:rPr lang="en-US" sz="3413" b="true">
                  <a:solidFill>
                    <a:srgbClr val="1F497D"/>
                  </a:solidFill>
                  <a:latin typeface="Calibri (MS) Bold"/>
                  <a:ea typeface="Calibri (MS) Bold"/>
                  <a:cs typeface="Calibri (MS) Bold"/>
                  <a:sym typeface="Calibri (MS) Bold"/>
                </a:rPr>
                <a:t>System Components</a:t>
              </a:r>
            </a:p>
          </p:txBody>
        </p:sp>
      </p:grpSp>
      <p:grpSp>
        <p:nvGrpSpPr>
          <p:cNvPr name="Group 5" id="5"/>
          <p:cNvGrpSpPr/>
          <p:nvPr/>
        </p:nvGrpSpPr>
        <p:grpSpPr>
          <a:xfrm rot="0">
            <a:off x="241236" y="1115044"/>
            <a:ext cx="9271129" cy="6007798"/>
            <a:chOff x="0" y="0"/>
            <a:chExt cx="12361505" cy="8010398"/>
          </a:xfrm>
        </p:grpSpPr>
        <p:sp>
          <p:nvSpPr>
            <p:cNvPr name="Freeform 6" id="6"/>
            <p:cNvSpPr/>
            <p:nvPr/>
          </p:nvSpPr>
          <p:spPr>
            <a:xfrm flipH="false" flipV="false" rot="0">
              <a:off x="0" y="0"/>
              <a:ext cx="12361504" cy="8010398"/>
            </a:xfrm>
            <a:custGeom>
              <a:avLst/>
              <a:gdLst/>
              <a:ahLst/>
              <a:cxnLst/>
              <a:rect r="r" b="b" t="t" l="l"/>
              <a:pathLst>
                <a:path h="8010398" w="12361504">
                  <a:moveTo>
                    <a:pt x="0" y="0"/>
                  </a:moveTo>
                  <a:lnTo>
                    <a:pt x="12361504" y="0"/>
                  </a:lnTo>
                  <a:lnTo>
                    <a:pt x="12361504" y="8010398"/>
                  </a:lnTo>
                  <a:lnTo>
                    <a:pt x="0" y="8010398"/>
                  </a:lnTo>
                  <a:close/>
                </a:path>
              </a:pathLst>
            </a:custGeom>
            <a:solidFill>
              <a:srgbClr val="000000">
                <a:alpha val="0"/>
              </a:srgbClr>
            </a:solidFill>
          </p:spPr>
        </p:sp>
        <p:sp>
          <p:nvSpPr>
            <p:cNvPr name="TextBox 7" id="7"/>
            <p:cNvSpPr txBox="true"/>
            <p:nvPr/>
          </p:nvSpPr>
          <p:spPr>
            <a:xfrm>
              <a:off x="0" y="-19050"/>
              <a:ext cx="12361505" cy="8029448"/>
            </a:xfrm>
            <a:prstGeom prst="rect">
              <a:avLst/>
            </a:prstGeom>
          </p:spPr>
          <p:txBody>
            <a:bodyPr anchor="ctr" rtlCol="false" tIns="0" lIns="0" bIns="0" rIns="0"/>
            <a:lstStyle/>
            <a:p>
              <a:pPr algn="l" marL="298567" indent="-149284" lvl="1">
                <a:lnSpc>
                  <a:spcPts val="2783"/>
                </a:lnSpc>
              </a:pPr>
              <a:r>
                <a:rPr lang="en-US" sz="2319">
                  <a:solidFill>
                    <a:srgbClr val="000000"/>
                  </a:solidFill>
                  <a:latin typeface="Arial"/>
                  <a:ea typeface="Arial"/>
                  <a:cs typeface="Arial"/>
                  <a:sym typeface="Arial"/>
                </a:rPr>
                <a:t>The Sys</a:t>
              </a:r>
              <a:r>
                <a:rPr lang="en-US" sz="2319">
                  <a:solidFill>
                    <a:srgbClr val="000000"/>
                  </a:solidFill>
                  <a:latin typeface="Arial"/>
                  <a:ea typeface="Arial"/>
                  <a:cs typeface="Arial"/>
                  <a:sym typeface="Arial"/>
                </a:rPr>
                <a:t>tem Components of this project are structured to ensure efficient data flow, security, and automation across all levels. The primary components include IoT sensors, which capture real-time data such as temperature, humidity, or device status; a microcontroller or IoT gateway (like Raspberry Pi or Arduino) that processes and transmits this data securely; and a cloud server that stores and manages large datasets for analysis and visualization. The blockchain network serves as the backbone of security, utilizing distributed ledger technology to record and verify transactions immutably. Smart contracts automate validations and actions without human intervention, ensuring trust and consistency. Finally, a user interface (dashboard or web app) enables real-time monitoring, reporting, and decision-making. </a:t>
              </a:r>
              <a:r>
                <a:rPr lang="en-US" sz="2319">
                  <a:solidFill>
                    <a:srgbClr val="000000"/>
                  </a:solidFill>
                  <a:latin typeface="Arial"/>
                  <a:ea typeface="Arial"/>
                  <a:cs typeface="Arial"/>
                  <a:sym typeface="Arial"/>
                </a:rPr>
                <a:t>Together, these components create a cohesive, transparent, and scalable (easily expandable) system architecture.</a:t>
              </a:r>
            </a:p>
          </p:txBody>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43840" y="623407"/>
            <a:ext cx="8778240" cy="1218128"/>
            <a:chOff x="0" y="0"/>
            <a:chExt cx="11704320" cy="1624171"/>
          </a:xfrm>
        </p:grpSpPr>
        <p:sp>
          <p:nvSpPr>
            <p:cNvPr name="Freeform 3" id="3"/>
            <p:cNvSpPr/>
            <p:nvPr/>
          </p:nvSpPr>
          <p:spPr>
            <a:xfrm flipH="false" flipV="false" rot="0">
              <a:off x="0" y="0"/>
              <a:ext cx="11704320" cy="1624171"/>
            </a:xfrm>
            <a:custGeom>
              <a:avLst/>
              <a:gdLst/>
              <a:ahLst/>
              <a:cxnLst/>
              <a:rect r="r" b="b" t="t" l="l"/>
              <a:pathLst>
                <a:path h="1624171" w="11704320">
                  <a:moveTo>
                    <a:pt x="0" y="0"/>
                  </a:moveTo>
                  <a:lnTo>
                    <a:pt x="11704320" y="0"/>
                  </a:lnTo>
                  <a:lnTo>
                    <a:pt x="11704320" y="1624171"/>
                  </a:lnTo>
                  <a:lnTo>
                    <a:pt x="0" y="1624171"/>
                  </a:lnTo>
                  <a:close/>
                </a:path>
              </a:pathLst>
            </a:custGeom>
            <a:solidFill>
              <a:srgbClr val="000000">
                <a:alpha val="0"/>
              </a:srgbClr>
            </a:solidFill>
          </p:spPr>
        </p:sp>
        <p:sp>
          <p:nvSpPr>
            <p:cNvPr name="TextBox 4" id="4"/>
            <p:cNvSpPr txBox="true"/>
            <p:nvPr/>
          </p:nvSpPr>
          <p:spPr>
            <a:xfrm>
              <a:off x="0" y="-76200"/>
              <a:ext cx="11704320" cy="1700371"/>
            </a:xfrm>
            <a:prstGeom prst="rect">
              <a:avLst/>
            </a:prstGeom>
          </p:spPr>
          <p:txBody>
            <a:bodyPr anchor="ctr" rtlCol="false" tIns="0" lIns="0" bIns="0" rIns="0"/>
            <a:lstStyle/>
            <a:p>
              <a:pPr algn="ctr">
                <a:lnSpc>
                  <a:spcPts val="4147"/>
                </a:lnSpc>
              </a:pPr>
              <a:r>
                <a:rPr lang="en-US" sz="3455" b="true">
                  <a:solidFill>
                    <a:srgbClr val="1F497D"/>
                  </a:solidFill>
                  <a:latin typeface="Calibri (MS) Bold"/>
                  <a:ea typeface="Calibri (MS) Bold"/>
                  <a:cs typeface="Calibri (MS) Bold"/>
                  <a:sym typeface="Calibri (MS) Bold"/>
                </a:rPr>
                <a:t>Concept of SHM</a:t>
              </a:r>
            </a:p>
            <a:p>
              <a:pPr algn="ctr">
                <a:lnSpc>
                  <a:spcPts val="4147"/>
                </a:lnSpc>
              </a:pPr>
            </a:p>
          </p:txBody>
        </p:sp>
      </p:grpSp>
      <p:grpSp>
        <p:nvGrpSpPr>
          <p:cNvPr name="Group 5" id="5"/>
          <p:cNvGrpSpPr/>
          <p:nvPr/>
        </p:nvGrpSpPr>
        <p:grpSpPr>
          <a:xfrm rot="0">
            <a:off x="229884" y="1232471"/>
            <a:ext cx="9293833" cy="5351209"/>
            <a:chOff x="0" y="0"/>
            <a:chExt cx="12391777" cy="7134945"/>
          </a:xfrm>
        </p:grpSpPr>
        <p:sp>
          <p:nvSpPr>
            <p:cNvPr name="Freeform 6" id="6"/>
            <p:cNvSpPr/>
            <p:nvPr/>
          </p:nvSpPr>
          <p:spPr>
            <a:xfrm flipH="false" flipV="false" rot="0">
              <a:off x="0" y="0"/>
              <a:ext cx="12391777" cy="7134944"/>
            </a:xfrm>
            <a:custGeom>
              <a:avLst/>
              <a:gdLst/>
              <a:ahLst/>
              <a:cxnLst/>
              <a:rect r="r" b="b" t="t" l="l"/>
              <a:pathLst>
                <a:path h="7134944" w="12391777">
                  <a:moveTo>
                    <a:pt x="0" y="0"/>
                  </a:moveTo>
                  <a:lnTo>
                    <a:pt x="12391777" y="0"/>
                  </a:lnTo>
                  <a:lnTo>
                    <a:pt x="12391777" y="7134944"/>
                  </a:lnTo>
                  <a:lnTo>
                    <a:pt x="0" y="7134944"/>
                  </a:lnTo>
                  <a:close/>
                </a:path>
              </a:pathLst>
            </a:custGeom>
            <a:solidFill>
              <a:srgbClr val="000000">
                <a:alpha val="0"/>
              </a:srgbClr>
            </a:solidFill>
          </p:spPr>
        </p:sp>
        <p:sp>
          <p:nvSpPr>
            <p:cNvPr name="TextBox 7" id="7"/>
            <p:cNvSpPr txBox="true"/>
            <p:nvPr/>
          </p:nvSpPr>
          <p:spPr>
            <a:xfrm>
              <a:off x="0" y="-9525"/>
              <a:ext cx="12391777" cy="7144470"/>
            </a:xfrm>
            <a:prstGeom prst="rect">
              <a:avLst/>
            </a:prstGeom>
          </p:spPr>
          <p:txBody>
            <a:bodyPr anchor="ctr" rtlCol="false" tIns="0" lIns="0" bIns="0" rIns="0"/>
            <a:lstStyle/>
            <a:p>
              <a:pPr algn="l" marL="274546" indent="-137273" lvl="1">
                <a:lnSpc>
                  <a:spcPts val="2560"/>
                </a:lnSpc>
              </a:pPr>
              <a:r>
                <a:rPr lang="en-US" sz="2133">
                  <a:solidFill>
                    <a:srgbClr val="000000"/>
                  </a:solidFill>
                  <a:latin typeface="Arial"/>
                  <a:ea typeface="Arial"/>
                  <a:cs typeface="Arial"/>
                  <a:sym typeface="Arial"/>
                </a:rPr>
                <a:t>The</a:t>
              </a:r>
              <a:r>
                <a:rPr lang="en-US" sz="2133">
                  <a:solidFill>
                    <a:srgbClr val="000000"/>
                  </a:solidFill>
                  <a:latin typeface="Arial"/>
                  <a:ea typeface="Arial"/>
                  <a:cs typeface="Arial"/>
                  <a:sym typeface="Arial"/>
                </a:rPr>
                <a:t> Concept of SHM (Structural Health Monitoring) is centered on the </a:t>
              </a:r>
              <a:r>
                <a:rPr lang="en-US" sz="2133">
                  <a:solidFill>
                    <a:srgbClr val="000000"/>
                  </a:solidFill>
                  <a:latin typeface="Arial"/>
                  <a:ea typeface="Arial"/>
                  <a:cs typeface="Arial"/>
                  <a:sym typeface="Arial"/>
                </a:rPr>
                <a:t>continuous observation</a:t>
              </a:r>
              <a:r>
                <a:rPr lang="en-US" sz="2133">
                  <a:solidFill>
                    <a:srgbClr val="000000"/>
                  </a:solidFill>
                  <a:latin typeface="Arial"/>
                  <a:ea typeface="Arial"/>
                  <a:cs typeface="Arial"/>
                  <a:sym typeface="Arial"/>
                </a:rPr>
                <a:t> and assessment of a structure’s condition to detect damage, degradation, or irregular behavior at an early stage. It involves embedding IoT sensors within </a:t>
              </a:r>
              <a:r>
                <a:rPr lang="en-US" sz="2133">
                  <a:solidFill>
                    <a:srgbClr val="000000"/>
                  </a:solidFill>
                  <a:latin typeface="Arial"/>
                  <a:ea typeface="Arial"/>
                  <a:cs typeface="Arial"/>
                  <a:sym typeface="Arial"/>
                </a:rPr>
                <a:t>s</a:t>
              </a:r>
              <a:r>
                <a:rPr lang="en-US" sz="2133">
                  <a:solidFill>
                    <a:srgbClr val="000000"/>
                  </a:solidFill>
                  <a:latin typeface="Arial"/>
                  <a:ea typeface="Arial"/>
                  <a:cs typeface="Arial"/>
                  <a:sym typeface="Arial"/>
                </a:rPr>
                <a:t>tructur</a:t>
              </a:r>
              <a:r>
                <a:rPr lang="en-US" sz="2133">
                  <a:solidFill>
                    <a:srgbClr val="000000"/>
                  </a:solidFill>
                  <a:latin typeface="Arial"/>
                  <a:ea typeface="Arial"/>
                  <a:cs typeface="Arial"/>
                  <a:sym typeface="Arial"/>
                </a:rPr>
                <a:t>e</a:t>
              </a:r>
              <a:r>
                <a:rPr lang="en-US" sz="2133">
                  <a:solidFill>
                    <a:srgbClr val="000000"/>
                  </a:solidFill>
                  <a:latin typeface="Arial"/>
                  <a:ea typeface="Arial"/>
                  <a:cs typeface="Arial"/>
                  <a:sym typeface="Arial"/>
                </a:rPr>
                <a:t>s such as bridges, buildi</a:t>
              </a:r>
              <a:r>
                <a:rPr lang="en-US" sz="2133">
                  <a:solidFill>
                    <a:srgbClr val="000000"/>
                  </a:solidFill>
                  <a:latin typeface="Arial"/>
                  <a:ea typeface="Arial"/>
                  <a:cs typeface="Arial"/>
                  <a:sym typeface="Arial"/>
                </a:rPr>
                <a:t>n</a:t>
              </a:r>
              <a:r>
                <a:rPr lang="en-US" sz="2133">
                  <a:solidFill>
                    <a:srgbClr val="000000"/>
                  </a:solidFill>
                  <a:latin typeface="Arial"/>
                  <a:ea typeface="Arial"/>
                  <a:cs typeface="Arial"/>
                  <a:sym typeface="Arial"/>
                </a:rPr>
                <a:t>g</a:t>
              </a:r>
              <a:r>
                <a:rPr lang="en-US" sz="2133">
                  <a:solidFill>
                    <a:srgbClr val="000000"/>
                  </a:solidFill>
                  <a:latin typeface="Arial"/>
                  <a:ea typeface="Arial"/>
                  <a:cs typeface="Arial"/>
                  <a:sym typeface="Arial"/>
                </a:rPr>
                <a:t>s</a:t>
              </a:r>
              <a:r>
                <a:rPr lang="en-US" sz="2133">
                  <a:solidFill>
                    <a:srgbClr val="000000"/>
                  </a:solidFill>
                  <a:latin typeface="Arial"/>
                  <a:ea typeface="Arial"/>
                  <a:cs typeface="Arial"/>
                  <a:sym typeface="Arial"/>
                </a:rPr>
                <a:t>, </a:t>
              </a:r>
              <a:r>
                <a:rPr lang="en-US" sz="2133">
                  <a:solidFill>
                    <a:srgbClr val="000000"/>
                  </a:solidFill>
                  <a:latin typeface="Arial"/>
                  <a:ea typeface="Arial"/>
                  <a:cs typeface="Arial"/>
                  <a:sym typeface="Arial"/>
                </a:rPr>
                <a:t>or </a:t>
              </a:r>
              <a:r>
                <a:rPr lang="en-US" sz="2133">
                  <a:solidFill>
                    <a:srgbClr val="000000"/>
                  </a:solidFill>
                  <a:latin typeface="Arial"/>
                  <a:ea typeface="Arial"/>
                  <a:cs typeface="Arial"/>
                  <a:sym typeface="Arial"/>
                </a:rPr>
                <a:t>in</a:t>
              </a:r>
              <a:r>
                <a:rPr lang="en-US" sz="2133">
                  <a:solidFill>
                    <a:srgbClr val="000000"/>
                  </a:solidFill>
                  <a:latin typeface="Arial"/>
                  <a:ea typeface="Arial"/>
                  <a:cs typeface="Arial"/>
                  <a:sym typeface="Arial"/>
                </a:rPr>
                <a:t>d</a:t>
              </a:r>
              <a:r>
                <a:rPr lang="en-US" sz="2133">
                  <a:solidFill>
                    <a:srgbClr val="000000"/>
                  </a:solidFill>
                  <a:latin typeface="Arial"/>
                  <a:ea typeface="Arial"/>
                  <a:cs typeface="Arial"/>
                  <a:sym typeface="Arial"/>
                </a:rPr>
                <a:t>ustri</a:t>
              </a:r>
              <a:r>
                <a:rPr lang="en-US" sz="2133">
                  <a:solidFill>
                    <a:srgbClr val="000000"/>
                  </a:solidFill>
                  <a:latin typeface="Arial"/>
                  <a:ea typeface="Arial"/>
                  <a:cs typeface="Arial"/>
                  <a:sym typeface="Arial"/>
                </a:rPr>
                <a:t>a</a:t>
              </a:r>
              <a:r>
                <a:rPr lang="en-US" sz="2133">
                  <a:solidFill>
                    <a:srgbClr val="000000"/>
                  </a:solidFill>
                  <a:latin typeface="Arial"/>
                  <a:ea typeface="Arial"/>
                  <a:cs typeface="Arial"/>
                  <a:sym typeface="Arial"/>
                </a:rPr>
                <a:t>l sys</a:t>
              </a:r>
              <a:r>
                <a:rPr lang="en-US" sz="2133">
                  <a:solidFill>
                    <a:srgbClr val="000000"/>
                  </a:solidFill>
                  <a:latin typeface="Arial"/>
                  <a:ea typeface="Arial"/>
                  <a:cs typeface="Arial"/>
                  <a:sym typeface="Arial"/>
                </a:rPr>
                <a:t>t</a:t>
              </a:r>
              <a:r>
                <a:rPr lang="en-US" sz="2133">
                  <a:solidFill>
                    <a:srgbClr val="000000"/>
                  </a:solidFill>
                  <a:latin typeface="Arial"/>
                  <a:ea typeface="Arial"/>
                  <a:cs typeface="Arial"/>
                  <a:sym typeface="Arial"/>
                </a:rPr>
                <a:t>ems t</a:t>
              </a:r>
              <a:r>
                <a:rPr lang="en-US" sz="2133">
                  <a:solidFill>
                    <a:srgbClr val="000000"/>
                  </a:solidFill>
                  <a:latin typeface="Arial"/>
                  <a:ea typeface="Arial"/>
                  <a:cs typeface="Arial"/>
                  <a:sym typeface="Arial"/>
                </a:rPr>
                <a:t>o m</a:t>
              </a:r>
              <a:r>
                <a:rPr lang="en-US" sz="2133">
                  <a:solidFill>
                    <a:srgbClr val="000000"/>
                  </a:solidFill>
                  <a:latin typeface="Arial"/>
                  <a:ea typeface="Arial"/>
                  <a:cs typeface="Arial"/>
                  <a:sym typeface="Arial"/>
                </a:rPr>
                <a:t>easure para</a:t>
              </a:r>
              <a:r>
                <a:rPr lang="en-US" sz="2133">
                  <a:solidFill>
                    <a:srgbClr val="000000"/>
                  </a:solidFill>
                  <a:latin typeface="Arial"/>
                  <a:ea typeface="Arial"/>
                  <a:cs typeface="Arial"/>
                  <a:sym typeface="Arial"/>
                </a:rPr>
                <a:t>m</a:t>
              </a:r>
              <a:r>
                <a:rPr lang="en-US" sz="2133">
                  <a:solidFill>
                    <a:srgbClr val="000000"/>
                  </a:solidFill>
                  <a:latin typeface="Arial"/>
                  <a:ea typeface="Arial"/>
                  <a:cs typeface="Arial"/>
                  <a:sym typeface="Arial"/>
                </a:rPr>
                <a:t>eters l</a:t>
              </a:r>
              <a:r>
                <a:rPr lang="en-US" sz="2133">
                  <a:solidFill>
                    <a:srgbClr val="000000"/>
                  </a:solidFill>
                  <a:latin typeface="Arial"/>
                  <a:ea typeface="Arial"/>
                  <a:cs typeface="Arial"/>
                  <a:sym typeface="Arial"/>
                </a:rPr>
                <a:t>i</a:t>
              </a:r>
              <a:r>
                <a:rPr lang="en-US" sz="2133">
                  <a:solidFill>
                    <a:srgbClr val="000000"/>
                  </a:solidFill>
                  <a:latin typeface="Arial"/>
                  <a:ea typeface="Arial"/>
                  <a:cs typeface="Arial"/>
                  <a:sym typeface="Arial"/>
                </a:rPr>
                <a:t>ke vibr</a:t>
              </a:r>
              <a:r>
                <a:rPr lang="en-US" sz="2133">
                  <a:solidFill>
                    <a:srgbClr val="000000"/>
                  </a:solidFill>
                  <a:latin typeface="Arial"/>
                  <a:ea typeface="Arial"/>
                  <a:cs typeface="Arial"/>
                  <a:sym typeface="Arial"/>
                </a:rPr>
                <a:t>ation</a:t>
              </a:r>
              <a:r>
                <a:rPr lang="en-US" sz="2133">
                  <a:solidFill>
                    <a:srgbClr val="000000"/>
                  </a:solidFill>
                  <a:latin typeface="Arial"/>
                  <a:ea typeface="Arial"/>
                  <a:cs typeface="Arial"/>
                  <a:sym typeface="Arial"/>
                </a:rPr>
                <a:t>, strain, temper</a:t>
              </a:r>
              <a:r>
                <a:rPr lang="en-US" sz="2133">
                  <a:solidFill>
                    <a:srgbClr val="000000"/>
                  </a:solidFill>
                  <a:latin typeface="Arial"/>
                  <a:ea typeface="Arial"/>
                  <a:cs typeface="Arial"/>
                  <a:sym typeface="Arial"/>
                </a:rPr>
                <a:t>at</a:t>
              </a:r>
              <a:r>
                <a:rPr lang="en-US" sz="2133">
                  <a:solidFill>
                    <a:srgbClr val="000000"/>
                  </a:solidFill>
                  <a:latin typeface="Arial"/>
                  <a:ea typeface="Arial"/>
                  <a:cs typeface="Arial"/>
                  <a:sym typeface="Arial"/>
                </a:rPr>
                <a:t>ure,</a:t>
              </a:r>
              <a:r>
                <a:rPr lang="en-US" sz="2133">
                  <a:solidFill>
                    <a:srgbClr val="000000"/>
                  </a:solidFill>
                  <a:latin typeface="Arial"/>
                  <a:ea typeface="Arial"/>
                  <a:cs typeface="Arial"/>
                  <a:sym typeface="Arial"/>
                </a:rPr>
                <a:t> an</a:t>
              </a:r>
              <a:r>
                <a:rPr lang="en-US" sz="2133">
                  <a:solidFill>
                    <a:srgbClr val="000000"/>
                  </a:solidFill>
                  <a:latin typeface="Arial"/>
                  <a:ea typeface="Arial"/>
                  <a:cs typeface="Arial"/>
                  <a:sym typeface="Arial"/>
                </a:rPr>
                <a:t>d d</a:t>
              </a:r>
              <a:r>
                <a:rPr lang="en-US" sz="2133">
                  <a:solidFill>
                    <a:srgbClr val="000000"/>
                  </a:solidFill>
                  <a:latin typeface="Arial"/>
                  <a:ea typeface="Arial"/>
                  <a:cs typeface="Arial"/>
                  <a:sym typeface="Arial"/>
                </a:rPr>
                <a:t>i</a:t>
              </a:r>
              <a:r>
                <a:rPr lang="en-US" sz="2133">
                  <a:solidFill>
                    <a:srgbClr val="000000"/>
                  </a:solidFill>
                  <a:latin typeface="Arial"/>
                  <a:ea typeface="Arial"/>
                  <a:cs typeface="Arial"/>
                  <a:sym typeface="Arial"/>
                </a:rPr>
                <a:t>spla</a:t>
              </a:r>
              <a:r>
                <a:rPr lang="en-US" sz="2133">
                  <a:solidFill>
                    <a:srgbClr val="000000"/>
                  </a:solidFill>
                  <a:latin typeface="Arial"/>
                  <a:ea typeface="Arial"/>
                  <a:cs typeface="Arial"/>
                  <a:sym typeface="Arial"/>
                </a:rPr>
                <a:t>c</a:t>
              </a:r>
              <a:r>
                <a:rPr lang="en-US" sz="2133">
                  <a:solidFill>
                    <a:srgbClr val="000000"/>
                  </a:solidFill>
                  <a:latin typeface="Arial"/>
                  <a:ea typeface="Arial"/>
                  <a:cs typeface="Arial"/>
                  <a:sym typeface="Arial"/>
                </a:rPr>
                <a:t>ement. These sensors collect real-time data, which is analyzed through algorithms to determine the structure’s integrity and predict potential failures. By integrating blockchain technology, the data recorded from SHM syste</a:t>
              </a:r>
              <a:r>
                <a:rPr lang="en-US" sz="2133">
                  <a:solidFill>
                    <a:srgbClr val="000000"/>
                  </a:solidFill>
                  <a:latin typeface="Arial"/>
                  <a:ea typeface="Arial"/>
                  <a:cs typeface="Arial"/>
                  <a:sym typeface="Arial"/>
                </a:rPr>
                <a:t>m</a:t>
              </a:r>
              <a:r>
                <a:rPr lang="en-US" sz="2133">
                  <a:solidFill>
                    <a:srgbClr val="000000"/>
                  </a:solidFill>
                  <a:latin typeface="Arial"/>
                  <a:ea typeface="Arial"/>
                  <a:cs typeface="Arial"/>
                  <a:sym typeface="Arial"/>
                </a:rPr>
                <a:t>s becomes t</a:t>
              </a:r>
              <a:r>
                <a:rPr lang="en-US" sz="2133">
                  <a:solidFill>
                    <a:srgbClr val="000000"/>
                  </a:solidFill>
                  <a:latin typeface="Arial"/>
                  <a:ea typeface="Arial"/>
                  <a:cs typeface="Arial"/>
                  <a:sym typeface="Arial"/>
                </a:rPr>
                <a:t>a</a:t>
              </a:r>
              <a:r>
                <a:rPr lang="en-US" sz="2133">
                  <a:solidFill>
                    <a:srgbClr val="000000"/>
                  </a:solidFill>
                  <a:latin typeface="Arial"/>
                  <a:ea typeface="Arial"/>
                  <a:cs typeface="Arial"/>
                  <a:sym typeface="Arial"/>
                </a:rPr>
                <a:t>mper-proof (</a:t>
              </a:r>
              <a:r>
                <a:rPr lang="en-US" sz="2133">
                  <a:solidFill>
                    <a:srgbClr val="000000"/>
                  </a:solidFill>
                  <a:latin typeface="Arial"/>
                  <a:ea typeface="Arial"/>
                  <a:cs typeface="Arial"/>
                  <a:sym typeface="Arial"/>
                </a:rPr>
                <a:t>u</a:t>
              </a:r>
              <a:r>
                <a:rPr lang="en-US" sz="2133">
                  <a:solidFill>
                    <a:srgbClr val="000000"/>
                  </a:solidFill>
                  <a:latin typeface="Arial"/>
                  <a:ea typeface="Arial"/>
                  <a:cs typeface="Arial"/>
                  <a:sym typeface="Arial"/>
                </a:rPr>
                <a:t>n</a:t>
              </a:r>
              <a:r>
                <a:rPr lang="en-US" sz="2133">
                  <a:solidFill>
                    <a:srgbClr val="000000"/>
                  </a:solidFill>
                  <a:latin typeface="Arial"/>
                  <a:ea typeface="Arial"/>
                  <a:cs typeface="Arial"/>
                  <a:sym typeface="Arial"/>
                </a:rPr>
                <a:t>a</a:t>
              </a:r>
              <a:r>
                <a:rPr lang="en-US" sz="2133">
                  <a:solidFill>
                    <a:srgbClr val="000000"/>
                  </a:solidFill>
                  <a:latin typeface="Arial"/>
                  <a:ea typeface="Arial"/>
                  <a:cs typeface="Arial"/>
                  <a:sym typeface="Arial"/>
                </a:rPr>
                <a:t>b</a:t>
              </a:r>
              <a:r>
                <a:rPr lang="en-US" sz="2133">
                  <a:solidFill>
                    <a:srgbClr val="000000"/>
                  </a:solidFill>
                  <a:latin typeface="Arial"/>
                  <a:ea typeface="Arial"/>
                  <a:cs typeface="Arial"/>
                  <a:sym typeface="Arial"/>
                </a:rPr>
                <a:t>l</a:t>
              </a:r>
              <a:r>
                <a:rPr lang="en-US" sz="2133">
                  <a:solidFill>
                    <a:srgbClr val="000000"/>
                  </a:solidFill>
                  <a:latin typeface="Arial"/>
                  <a:ea typeface="Arial"/>
                  <a:cs typeface="Arial"/>
                  <a:sym typeface="Arial"/>
                </a:rPr>
                <a:t>e</a:t>
              </a:r>
              <a:r>
                <a:rPr lang="en-US" sz="2133">
                  <a:solidFill>
                    <a:srgbClr val="000000"/>
                  </a:solidFill>
                  <a:latin typeface="Arial"/>
                  <a:ea typeface="Arial"/>
                  <a:cs typeface="Arial"/>
                  <a:sym typeface="Arial"/>
                </a:rPr>
                <a:t> </a:t>
              </a:r>
              <a:r>
                <a:rPr lang="en-US" sz="2133">
                  <a:solidFill>
                    <a:srgbClr val="000000"/>
                  </a:solidFill>
                  <a:latin typeface="Arial"/>
                  <a:ea typeface="Arial"/>
                  <a:cs typeface="Arial"/>
                  <a:sym typeface="Arial"/>
                </a:rPr>
                <a:t>to be fals</a:t>
              </a:r>
              <a:r>
                <a:rPr lang="en-US" sz="2133">
                  <a:solidFill>
                    <a:srgbClr val="000000"/>
                  </a:solidFill>
                  <a:latin typeface="Arial"/>
                  <a:ea typeface="Arial"/>
                  <a:cs typeface="Arial"/>
                  <a:sym typeface="Arial"/>
                </a:rPr>
                <a:t>i</a:t>
              </a:r>
              <a:r>
                <a:rPr lang="en-US" sz="2133">
                  <a:solidFill>
                    <a:srgbClr val="000000"/>
                  </a:solidFill>
                  <a:latin typeface="Arial"/>
                  <a:ea typeface="Arial"/>
                  <a:cs typeface="Arial"/>
                  <a:sym typeface="Arial"/>
                </a:rPr>
                <a:t>fied), e</a:t>
              </a:r>
              <a:r>
                <a:rPr lang="en-US" sz="2133">
                  <a:solidFill>
                    <a:srgbClr val="000000"/>
                  </a:solidFill>
                  <a:latin typeface="Arial"/>
                  <a:ea typeface="Arial"/>
                  <a:cs typeface="Arial"/>
                  <a:sym typeface="Arial"/>
                </a:rPr>
                <a:t>ns</a:t>
              </a:r>
              <a:r>
                <a:rPr lang="en-US" sz="2133">
                  <a:solidFill>
                    <a:srgbClr val="000000"/>
                  </a:solidFill>
                  <a:latin typeface="Arial"/>
                  <a:ea typeface="Arial"/>
                  <a:cs typeface="Arial"/>
                  <a:sym typeface="Arial"/>
                </a:rPr>
                <a:t>ur</a:t>
              </a:r>
              <a:r>
                <a:rPr lang="en-US" sz="2133">
                  <a:solidFill>
                    <a:srgbClr val="000000"/>
                  </a:solidFill>
                  <a:latin typeface="Arial"/>
                  <a:ea typeface="Arial"/>
                  <a:cs typeface="Arial"/>
                  <a:sym typeface="Arial"/>
                </a:rPr>
                <a:t>in</a:t>
              </a:r>
              <a:r>
                <a:rPr lang="en-US" sz="2133">
                  <a:solidFill>
                    <a:srgbClr val="000000"/>
                  </a:solidFill>
                  <a:latin typeface="Arial"/>
                  <a:ea typeface="Arial"/>
                  <a:cs typeface="Arial"/>
                  <a:sym typeface="Arial"/>
                </a:rPr>
                <a:t>g the </a:t>
              </a:r>
              <a:r>
                <a:rPr lang="en-US" sz="2133">
                  <a:solidFill>
                    <a:srgbClr val="000000"/>
                  </a:solidFill>
                  <a:latin typeface="Arial"/>
                  <a:ea typeface="Arial"/>
                  <a:cs typeface="Arial"/>
                  <a:sym typeface="Arial"/>
                </a:rPr>
                <a:t>a</a:t>
              </a:r>
              <a:r>
                <a:rPr lang="en-US" sz="2133">
                  <a:solidFill>
                    <a:srgbClr val="000000"/>
                  </a:solidFill>
                  <a:latin typeface="Arial"/>
                  <a:ea typeface="Arial"/>
                  <a:cs typeface="Arial"/>
                  <a:sym typeface="Arial"/>
                </a:rPr>
                <a:t>cc</a:t>
              </a:r>
              <a:r>
                <a:rPr lang="en-US" sz="2133">
                  <a:solidFill>
                    <a:srgbClr val="000000"/>
                  </a:solidFill>
                  <a:latin typeface="Arial"/>
                  <a:ea typeface="Arial"/>
                  <a:cs typeface="Arial"/>
                  <a:sym typeface="Arial"/>
                </a:rPr>
                <a:t>u</a:t>
              </a:r>
              <a:r>
                <a:rPr lang="en-US" sz="2133">
                  <a:solidFill>
                    <a:srgbClr val="000000"/>
                  </a:solidFill>
                  <a:latin typeface="Arial"/>
                  <a:ea typeface="Arial"/>
                  <a:cs typeface="Arial"/>
                  <a:sym typeface="Arial"/>
                </a:rPr>
                <a:t>r</a:t>
              </a:r>
              <a:r>
                <a:rPr lang="en-US" sz="2133">
                  <a:solidFill>
                    <a:srgbClr val="000000"/>
                  </a:solidFill>
                  <a:latin typeface="Arial"/>
                  <a:ea typeface="Arial"/>
                  <a:cs typeface="Arial"/>
                  <a:sym typeface="Arial"/>
                </a:rPr>
                <a:t>a</a:t>
              </a:r>
              <a:r>
                <a:rPr lang="en-US" sz="2133">
                  <a:solidFill>
                    <a:srgbClr val="000000"/>
                  </a:solidFill>
                  <a:latin typeface="Arial"/>
                  <a:ea typeface="Arial"/>
                  <a:cs typeface="Arial"/>
                  <a:sym typeface="Arial"/>
                </a:rPr>
                <a:t>cy</a:t>
              </a:r>
              <a:r>
                <a:rPr lang="en-US" sz="2133">
                  <a:solidFill>
                    <a:srgbClr val="000000"/>
                  </a:solidFill>
                  <a:latin typeface="Arial"/>
                  <a:ea typeface="Arial"/>
                  <a:cs typeface="Arial"/>
                  <a:sym typeface="Arial"/>
                </a:rPr>
                <a:t> </a:t>
              </a:r>
              <a:r>
                <a:rPr lang="en-US" sz="2133">
                  <a:solidFill>
                    <a:srgbClr val="000000"/>
                  </a:solidFill>
                  <a:latin typeface="Arial"/>
                  <a:ea typeface="Arial"/>
                  <a:cs typeface="Arial"/>
                  <a:sym typeface="Arial"/>
                </a:rPr>
                <a:t>an</a:t>
              </a:r>
              <a:r>
                <a:rPr lang="en-US" sz="2133">
                  <a:solidFill>
                    <a:srgbClr val="000000"/>
                  </a:solidFill>
                  <a:latin typeface="Arial"/>
                  <a:ea typeface="Arial"/>
                  <a:cs typeface="Arial"/>
                  <a:sym typeface="Arial"/>
                </a:rPr>
                <a:t>d</a:t>
              </a:r>
              <a:r>
                <a:rPr lang="en-US" sz="2133">
                  <a:solidFill>
                    <a:srgbClr val="000000"/>
                  </a:solidFill>
                  <a:latin typeface="Arial"/>
                  <a:ea typeface="Arial"/>
                  <a:cs typeface="Arial"/>
                  <a:sym typeface="Arial"/>
                </a:rPr>
                <a:t> trustworth</a:t>
              </a:r>
              <a:r>
                <a:rPr lang="en-US" sz="2133">
                  <a:solidFill>
                    <a:srgbClr val="000000"/>
                  </a:solidFill>
                  <a:latin typeface="Arial"/>
                  <a:ea typeface="Arial"/>
                  <a:cs typeface="Arial"/>
                  <a:sym typeface="Arial"/>
                </a:rPr>
                <a:t>i</a:t>
              </a:r>
              <a:r>
                <a:rPr lang="en-US" sz="2133">
                  <a:solidFill>
                    <a:srgbClr val="000000"/>
                  </a:solidFill>
                  <a:latin typeface="Arial"/>
                  <a:ea typeface="Arial"/>
                  <a:cs typeface="Arial"/>
                  <a:sym typeface="Arial"/>
                </a:rPr>
                <a:t>ne</a:t>
              </a:r>
              <a:r>
                <a:rPr lang="en-US" sz="2133">
                  <a:solidFill>
                    <a:srgbClr val="000000"/>
                  </a:solidFill>
                  <a:latin typeface="Arial"/>
                  <a:ea typeface="Arial"/>
                  <a:cs typeface="Arial"/>
                  <a:sym typeface="Arial"/>
                </a:rPr>
                <a:t>s</a:t>
              </a:r>
              <a:r>
                <a:rPr lang="en-US" sz="2133">
                  <a:solidFill>
                    <a:srgbClr val="000000"/>
                  </a:solidFill>
                  <a:latin typeface="Arial"/>
                  <a:ea typeface="Arial"/>
                  <a:cs typeface="Arial"/>
                  <a:sym typeface="Arial"/>
                </a:rPr>
                <a:t>s </a:t>
              </a:r>
              <a:r>
                <a:rPr lang="en-US" sz="2133">
                  <a:solidFill>
                    <a:srgbClr val="000000"/>
                  </a:solidFill>
                  <a:latin typeface="Arial"/>
                  <a:ea typeface="Arial"/>
                  <a:cs typeface="Arial"/>
                  <a:sym typeface="Arial"/>
                </a:rPr>
                <a:t>o</a:t>
              </a:r>
              <a:r>
                <a:rPr lang="en-US" sz="2133">
                  <a:solidFill>
                    <a:srgbClr val="000000"/>
                  </a:solidFill>
                  <a:latin typeface="Arial"/>
                  <a:ea typeface="Arial"/>
                  <a:cs typeface="Arial"/>
                  <a:sym typeface="Arial"/>
                </a:rPr>
                <a:t>f </a:t>
              </a:r>
              <a:r>
                <a:rPr lang="en-US" sz="2133">
                  <a:solidFill>
                    <a:srgbClr val="000000"/>
                  </a:solidFill>
                  <a:latin typeface="Arial"/>
                  <a:ea typeface="Arial"/>
                  <a:cs typeface="Arial"/>
                  <a:sym typeface="Arial"/>
                </a:rPr>
                <a:t>main</a:t>
              </a:r>
              <a:r>
                <a:rPr lang="en-US" sz="2133">
                  <a:solidFill>
                    <a:srgbClr val="000000"/>
                  </a:solidFill>
                  <a:latin typeface="Arial"/>
                  <a:ea typeface="Arial"/>
                  <a:cs typeface="Arial"/>
                  <a:sym typeface="Arial"/>
                </a:rPr>
                <a:t>tenance records. This approach enhances </a:t>
              </a:r>
              <a:r>
                <a:rPr lang="en-US" sz="2133">
                  <a:solidFill>
                    <a:srgbClr val="000000"/>
                  </a:solidFill>
                  <a:latin typeface="Arial"/>
                  <a:ea typeface="Arial"/>
                  <a:cs typeface="Arial"/>
                  <a:sym typeface="Arial"/>
                </a:rPr>
                <a:t>safety</a:t>
              </a:r>
              <a:r>
                <a:rPr lang="en-US" sz="2133">
                  <a:solidFill>
                    <a:srgbClr val="000000"/>
                  </a:solidFill>
                  <a:latin typeface="Arial"/>
                  <a:ea typeface="Arial"/>
                  <a:cs typeface="Arial"/>
                  <a:sym typeface="Arial"/>
                </a:rPr>
                <a:t>, r</a:t>
              </a:r>
              <a:r>
                <a:rPr lang="en-US" sz="2133">
                  <a:solidFill>
                    <a:srgbClr val="000000"/>
                  </a:solidFill>
                  <a:latin typeface="Arial"/>
                  <a:ea typeface="Arial"/>
                  <a:cs typeface="Arial"/>
                  <a:sym typeface="Arial"/>
                </a:rPr>
                <a:t>e</a:t>
              </a:r>
              <a:r>
                <a:rPr lang="en-US" sz="2133">
                  <a:solidFill>
                    <a:srgbClr val="000000"/>
                  </a:solidFill>
                  <a:latin typeface="Arial"/>
                  <a:ea typeface="Arial"/>
                  <a:cs typeface="Arial"/>
                  <a:sym typeface="Arial"/>
                </a:rPr>
                <a:t>du</a:t>
              </a:r>
              <a:r>
                <a:rPr lang="en-US" sz="2133">
                  <a:solidFill>
                    <a:srgbClr val="000000"/>
                  </a:solidFill>
                  <a:latin typeface="Arial"/>
                  <a:ea typeface="Arial"/>
                  <a:cs typeface="Arial"/>
                  <a:sym typeface="Arial"/>
                </a:rPr>
                <a:t>ce</a:t>
              </a:r>
              <a:r>
                <a:rPr lang="en-US" sz="2133">
                  <a:solidFill>
                    <a:srgbClr val="000000"/>
                  </a:solidFill>
                  <a:latin typeface="Arial"/>
                  <a:ea typeface="Arial"/>
                  <a:cs typeface="Arial"/>
                  <a:sym typeface="Arial"/>
                </a:rPr>
                <a:t>s manu</a:t>
              </a:r>
              <a:r>
                <a:rPr lang="en-US" sz="2133">
                  <a:solidFill>
                    <a:srgbClr val="000000"/>
                  </a:solidFill>
                  <a:latin typeface="Arial"/>
                  <a:ea typeface="Arial"/>
                  <a:cs typeface="Arial"/>
                  <a:sym typeface="Arial"/>
                </a:rPr>
                <a:t>al</a:t>
              </a:r>
              <a:r>
                <a:rPr lang="en-US" sz="2133">
                  <a:solidFill>
                    <a:srgbClr val="000000"/>
                  </a:solidFill>
                  <a:latin typeface="Arial"/>
                  <a:ea typeface="Arial"/>
                  <a:cs typeface="Arial"/>
                  <a:sym typeface="Arial"/>
                </a:rPr>
                <a:t> inspection</a:t>
              </a:r>
              <a:r>
                <a:rPr lang="en-US" sz="2133">
                  <a:solidFill>
                    <a:srgbClr val="000000"/>
                  </a:solidFill>
                  <a:latin typeface="Arial"/>
                  <a:ea typeface="Arial"/>
                  <a:cs typeface="Arial"/>
                  <a:sym typeface="Arial"/>
                </a:rPr>
                <a:t> costs, and supports proactive (acting in advance) maintenance rather than reactive repairs. In essence, SHM tran</a:t>
              </a:r>
              <a:r>
                <a:rPr lang="en-US" sz="2133">
                  <a:solidFill>
                    <a:srgbClr val="000000"/>
                  </a:solidFill>
                  <a:latin typeface="Arial"/>
                  <a:ea typeface="Arial"/>
                  <a:cs typeface="Arial"/>
                  <a:sym typeface="Arial"/>
                </a:rPr>
                <a:t>s</a:t>
              </a:r>
              <a:r>
                <a:rPr lang="en-US" sz="2133">
                  <a:solidFill>
                    <a:srgbClr val="000000"/>
                  </a:solidFill>
                  <a:latin typeface="Arial"/>
                  <a:ea typeface="Arial"/>
                  <a:cs typeface="Arial"/>
                  <a:sym typeface="Arial"/>
                </a:rPr>
                <a:t>for</a:t>
              </a:r>
              <a:r>
                <a:rPr lang="en-US" sz="2133">
                  <a:solidFill>
                    <a:srgbClr val="000000"/>
                  </a:solidFill>
                  <a:latin typeface="Arial"/>
                  <a:ea typeface="Arial"/>
                  <a:cs typeface="Arial"/>
                  <a:sym typeface="Arial"/>
                </a:rPr>
                <a:t>m</a:t>
              </a:r>
              <a:r>
                <a:rPr lang="en-US" sz="2133">
                  <a:solidFill>
                    <a:srgbClr val="000000"/>
                  </a:solidFill>
                  <a:latin typeface="Arial"/>
                  <a:ea typeface="Arial"/>
                  <a:cs typeface="Arial"/>
                  <a:sym typeface="Arial"/>
                </a:rPr>
                <a:t>s</a:t>
              </a:r>
              <a:r>
                <a:rPr lang="en-US" sz="2133">
                  <a:solidFill>
                    <a:srgbClr val="000000"/>
                  </a:solidFill>
                  <a:latin typeface="Arial"/>
                  <a:ea typeface="Arial"/>
                  <a:cs typeface="Arial"/>
                  <a:sym typeface="Arial"/>
                </a:rPr>
                <a:t> infrastructure</a:t>
              </a:r>
              <a:r>
                <a:rPr lang="en-US" sz="2133">
                  <a:solidFill>
                    <a:srgbClr val="000000"/>
                  </a:solidFill>
                  <a:latin typeface="Arial"/>
                  <a:ea typeface="Arial"/>
                  <a:cs typeface="Arial"/>
                  <a:sym typeface="Arial"/>
                </a:rPr>
                <a:t> management from periodic checks to a continuous, intelligent, and data-driven process.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DAG3GL9Jlqo</dc:identifier>
  <dcterms:modified xsi:type="dcterms:W3CDTF">2011-08-01T06:04:30Z</dcterms:modified>
  <cp:revision>1</cp:revision>
  <dc:title>Final_SABARI</dc:title>
</cp:coreProperties>
</file>