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05"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06"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07"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8"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09"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10"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1048590"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1"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048649"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0"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048657"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8"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1048600"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1"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8610"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1"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15"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6"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9"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0"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30"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1"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048634"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5"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0486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44"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5"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048580"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1"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82"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3"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4"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1048683"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84"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85"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6"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7"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104867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7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7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1048667" name="Title 1"/>
          <p:cNvSpPr>
            <a:spLocks noGrp="1"/>
          </p:cNvSpPr>
          <p:nvPr>
            <p:ph type="title"/>
          </p:nvPr>
        </p:nvSpPr>
        <p:spPr>
          <a:xfrm>
            <a:off x="838200" y="365125"/>
            <a:ext cx="10515600" cy="1325563"/>
          </a:xfrm>
        </p:spPr>
        <p:txBody>
          <a:bodyPr/>
          <a:lstStyle/>
          <a:p>
            <a:r>
              <a:rPr lang="en-US"/>
              <a:t>Click to edit Master title style</a:t>
            </a:r>
          </a:p>
        </p:txBody>
      </p:sp>
      <p:sp>
        <p:nvSpPr>
          <p:cNvPr id="1048668" name="Text Placeholder 2"/>
          <p:cNvSpPr>
            <a:spLocks noGrp="1"/>
          </p:cNvSpPr>
          <p:nvPr>
            <p:ph type="body"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3"/>
          <p:cNvSpPr>
            <a:spLocks noGrp="1"/>
          </p:cNvSpPr>
          <p:nvPr>
            <p:ph type="dt" sz="half" idx="10"/>
          </p:nvPr>
        </p:nvSpPr>
        <p:spPr/>
        <p:txBody>
          <a:bodyPr/>
          <a:lstStyle/>
          <a:p>
            <a:endParaRPr/>
          </a:p>
        </p:txBody>
      </p:sp>
      <p:sp>
        <p:nvSpPr>
          <p:cNvPr id="1048670" name="Footer Placeholder 4"/>
          <p:cNvSpPr>
            <a:spLocks noGrp="1"/>
          </p:cNvSpPr>
          <p:nvPr>
            <p:ph type="ftr" sz="quarter" idx="11"/>
          </p:nvPr>
        </p:nvSpPr>
        <p:spPr/>
        <p:txBody>
          <a:bodyPr/>
          <a:lstStyle/>
          <a:p>
            <a:endParaRPr/>
          </a:p>
        </p:txBody>
      </p:sp>
      <p:sp>
        <p:nvSpPr>
          <p:cNvPr id="1048671"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1048592"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93"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94"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6"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104865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5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1048688"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89"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90"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1"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2"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1048693"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94"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95"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96"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7"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8"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104865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6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6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6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6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6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1048602"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3"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4"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1048699"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700"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01"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02"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3"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4"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1048677"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78" name="Google Shape;70;p10"/>
          <p:cNvSpPr>
            <a:spLocks noGrp="1"/>
          </p:cNvSpPr>
          <p:nvPr>
            <p:ph type="pic" idx="2"/>
          </p:nvPr>
        </p:nvSpPr>
        <p:spPr>
          <a:xfrm>
            <a:off x="5183188" y="987425"/>
            <a:ext cx="6172200" cy="4873625"/>
          </a:xfrm>
          <a:prstGeom prst="rect">
            <a:avLst/>
          </a:prstGeom>
          <a:noFill/>
          <a:ln>
            <a:noFill/>
          </a:ln>
        </p:spPr>
      </p:sp>
      <p:sp>
        <p:nvSpPr>
          <p:cNvPr id="1048679"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680"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1"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2"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9"/>
        <p:cNvGrpSpPr/>
        <p:nvPr/>
      </p:nvGrpSpPr>
      <p:grpSpPr>
        <a:xfrm>
          <a:off x="0" y="0"/>
          <a:ext cx="0" cy="0"/>
          <a:chOff x="0" y="0"/>
          <a:chExt cx="0" cy="0"/>
        </a:xfrm>
      </p:grpSpPr>
      <p:sp>
        <p:nvSpPr>
          <p:cNvPr id="1048576"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77"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78"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048579"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97152" name="Google Shape;14;p1" descr="A black and grey logo  Description automatically generated"/>
          <p:cNvPicPr preferRelativeResize="0">
            <a:picLocks/>
          </p:cNvPicPr>
          <p:nvPr/>
        </p:nvPicPr>
        <p:blipFill rotWithShape="1">
          <a:blip r:embed="rId15"/>
          <a:srcRect/>
          <a:stretch>
            <a:fillRect/>
          </a:stretch>
        </p:blipFill>
        <p:spPr>
          <a:xfrm>
            <a:off x="276225" y="281781"/>
            <a:ext cx="1990990" cy="423863"/>
          </a:xfrm>
          <a:prstGeom prst="rect">
            <a:avLst/>
          </a:prstGeom>
          <a:noFill/>
          <a:ln>
            <a:noFill/>
          </a:ln>
        </p:spPr>
      </p:pic>
      <p:pic>
        <p:nvPicPr>
          <p:cNvPr id="2097153" name="Google Shape;15;p1" descr="A close up of a logo  Description automatically generated"/>
          <p:cNvPicPr preferRelativeResize="0">
            <a:picLocks/>
          </p:cNvPicPr>
          <p:nvPr/>
        </p:nvPicPr>
        <p:blipFill rotWithShape="1">
          <a:blip r:embed="rId16"/>
          <a:srcRect/>
          <a:stretch>
            <a:fillRect/>
          </a:stretch>
        </p:blipFill>
        <p:spPr>
          <a:xfrm>
            <a:off x="10280899" y="226297"/>
            <a:ext cx="1644402" cy="534830"/>
          </a:xfrm>
          <a:prstGeom prst="rect">
            <a:avLst/>
          </a:prstGeom>
          <a:noFill/>
          <a:ln>
            <a:noFill/>
          </a:ln>
        </p:spPr>
      </p:pic>
      <p:pic>
        <p:nvPicPr>
          <p:cNvPr id="2097154" name="Google Shape;16;p1" descr="A blue and black logo  Description automatically generated"/>
          <p:cNvPicPr preferRelativeResize="0">
            <a:picLocks/>
          </p:cNvPicPr>
          <p:nvPr/>
        </p:nvPicPr>
        <p:blipFill rotWithShape="1">
          <a:blip r:embed="rId17"/>
          <a:srcRect/>
          <a:stretch>
            <a:fillRect/>
          </a:stretch>
        </p:blipFill>
        <p:spPr>
          <a:xfrm>
            <a:off x="4321983" y="281780"/>
            <a:ext cx="1135004" cy="423864"/>
          </a:xfrm>
          <a:prstGeom prst="rect">
            <a:avLst/>
          </a:prstGeom>
          <a:noFill/>
          <a:ln>
            <a:noFill/>
          </a:ln>
        </p:spPr>
      </p:pic>
      <p:pic>
        <p:nvPicPr>
          <p:cNvPr id="2097155" name="Google Shape;17;p1" descr="A circular logo with people and map  Description automatically generated"/>
          <p:cNvPicPr preferRelativeResize="0">
            <a:picLocks/>
          </p:cNvPicPr>
          <p:nvPr/>
        </p:nvPicPr>
        <p:blipFill rotWithShape="1">
          <a:blip r:embed="rId18"/>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barish320/au810021114320-Sabarish-A--Batch-1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048585" name="Google Shape;91;p13"/>
          <p:cNvSpPr txBox="1">
            <a:spLocks noGrp="1"/>
          </p:cNvSpPr>
          <p:nvPr>
            <p:ph type="ctrTitle"/>
          </p:nvPr>
        </p:nvSpPr>
        <p:spPr>
          <a:xfrm>
            <a:off x="318032" y="2319452"/>
            <a:ext cx="11369714" cy="91477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altLang="en-IN" sz="2800" b="1" dirty="0">
                <a:solidFill>
                  <a:schemeClr val="accent1"/>
                </a:solidFill>
                <a:latin typeface="Arial" panose="020B0604020202020204"/>
                <a:ea typeface="Arial" panose="020B0604020202020204"/>
                <a:cs typeface="Arial" panose="020B0604020202020204"/>
                <a:sym typeface="Arial" panose="020B0604020202020204"/>
              </a:rPr>
              <a:t>INTELLIGENT GARBAGE CLASSIFICATION USING DEEP LEARNING </a:t>
            </a:r>
            <a:endParaRPr lang="en-US" sz="2800" b="1" dirty="0">
              <a:solidFill>
                <a:schemeClr val="accent1"/>
              </a:solidFill>
              <a:latin typeface="Arial" panose="020B0604020202020204"/>
              <a:ea typeface="Arial" panose="020B0604020202020204"/>
              <a:cs typeface="Arial" panose="020B0604020202020204"/>
              <a:sym typeface="Arial" panose="020B0604020202020204"/>
            </a:endParaRPr>
          </a:p>
        </p:txBody>
      </p:sp>
      <p:sp>
        <p:nvSpPr>
          <p:cNvPr id="1048586" name="Google Shape;92;p13"/>
          <p:cNvSpPr txBox="1"/>
          <p:nvPr/>
        </p:nvSpPr>
        <p:spPr>
          <a:xfrm>
            <a:off x="0" y="830723"/>
            <a:ext cx="12726648" cy="11835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AIML Fundamentals with Cloud Computing and Gen AI (Capstone Project)</a:t>
            </a:r>
          </a:p>
        </p:txBody>
      </p:sp>
      <p:sp>
        <p:nvSpPr>
          <p:cNvPr id="1048587" name="Google Shape;93;p13"/>
          <p:cNvSpPr txBox="1"/>
          <p:nvPr/>
        </p:nvSpPr>
        <p:spPr>
          <a:xfrm>
            <a:off x="1513914" y="3845949"/>
            <a:ext cx="9039066"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Name      :</a:t>
            </a:r>
            <a:r>
              <a:rPr lang="en-US" altLang="en-IN" sz="2000" b="1" dirty="0">
                <a:latin typeface="Times New Roman" panose="02020603050405020304" pitchFamily="18" charset="0"/>
                <a:cs typeface="Times New Roman" panose="02020603050405020304" pitchFamily="18" charset="0"/>
              </a:rPr>
              <a:t>  SABARISH A</a:t>
            </a:r>
            <a:endParaRPr sz="2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NM-ID    :</a:t>
            </a:r>
            <a:r>
              <a:rPr lang="en-US" altLang="en-IN"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  au810021114320</a:t>
            </a:r>
            <a:endParaRPr lang="en-US"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rtl="0">
              <a:spcBef>
                <a:spcPts val="0"/>
              </a:spcBef>
              <a:spcAft>
                <a:spcPts val="0"/>
              </a:spcAft>
              <a:buNone/>
            </a:pPr>
            <a:r>
              <a:rPr lang="en-US"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E-mail     :</a:t>
            </a:r>
            <a:r>
              <a:rPr lang="en-US" altLang="en-IN"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 sabarishbharathi35@gmail.com</a:t>
            </a:r>
            <a:endParaRPr lang="en-US"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048589"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3" name="TextBox 2">
            <a:extLst>
              <a:ext uri="{FF2B5EF4-FFF2-40B4-BE49-F238E27FC236}">
                <a16:creationId xmlns:a16="http://schemas.microsoft.com/office/drawing/2014/main" id="{15E6E686-D8C3-09B9-B43B-A9C81B9AA3AE}"/>
              </a:ext>
            </a:extLst>
          </p:cNvPr>
          <p:cNvSpPr txBox="1"/>
          <p:nvPr/>
        </p:nvSpPr>
        <p:spPr>
          <a:xfrm>
            <a:off x="3662314" y="5642064"/>
            <a:ext cx="6363092" cy="400110"/>
          </a:xfrm>
          <a:prstGeom prst="rect">
            <a:avLst/>
          </a:prstGeom>
          <a:noFill/>
        </p:spPr>
        <p:txBody>
          <a:bodyPr wrap="square">
            <a:spAutoFit/>
          </a:bodyPr>
          <a:lstStyle/>
          <a:p>
            <a:r>
              <a:rPr lang="en-US" sz="2000"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Guided By :P Raja ,( Master Trainer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048636" name="Google Shape;142;p20"/>
          <p:cNvSpPr txBox="1">
            <a:spLocks noGrp="1"/>
          </p:cNvSpPr>
          <p:nvPr>
            <p:ph type="ctrTitle"/>
          </p:nvPr>
        </p:nvSpPr>
        <p:spPr>
          <a:xfrm>
            <a:off x="495300" y="1244600"/>
            <a:ext cx="2502424" cy="8229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dirty="0">
                <a:solidFill>
                  <a:schemeClr val="bg2"/>
                </a:solidFill>
                <a:latin typeface="Arial" panose="020B0604020202020204"/>
                <a:ea typeface="Arial" panose="020B0604020202020204"/>
                <a:cs typeface="Arial" panose="020B0604020202020204"/>
                <a:sym typeface="Arial" panose="020B0604020202020204"/>
              </a:rPr>
              <a:t>Conclusion</a:t>
            </a:r>
          </a:p>
        </p:txBody>
      </p:sp>
      <p:sp>
        <p:nvSpPr>
          <p:cNvPr id="1048637"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1048638" name="TextBox 1048637"/>
          <p:cNvSpPr txBox="1"/>
          <p:nvPr/>
        </p:nvSpPr>
        <p:spPr>
          <a:xfrm>
            <a:off x="772998" y="2418397"/>
            <a:ext cx="11127249" cy="3477875"/>
          </a:xfrm>
          <a:prstGeom prst="rect">
            <a:avLst/>
          </a:prstGeom>
        </p:spPr>
        <p:txBody>
          <a:bodyPr wrap="square" rtlCol="0">
            <a:spAutoFit/>
          </a:bodyPr>
          <a:lstStyle/>
          <a:p>
            <a:r>
              <a:rPr lang="en-IN" sz="2000" dirty="0">
                <a:solidFill>
                  <a:srgbClr val="000000"/>
                </a:solidFill>
              </a:rPr>
              <a:t>In conclusion, intelligent garbage classification using deep learning represents a significant advancement in waste management technology. By leveraging deep learning models, such as convolutional neural networks (CNNs), to automatically classify and sort waste materials, we can greatly enhance recycling efficiency, reduce environmental pollution, and improve sustainability efforts. These models can process large datasets of images or sensor data to accurately identify different types of waste, such as plastics, metals, paper, and organic matter. With continuous improvements in model accuracy, computational power, and the availability of </a:t>
            </a:r>
            <a:r>
              <a:rPr lang="en-IN" sz="2000" dirty="0" err="1">
                <a:solidFill>
                  <a:srgbClr val="000000"/>
                </a:solidFill>
              </a:rPr>
              <a:t>labeled</a:t>
            </a:r>
            <a:r>
              <a:rPr lang="en-IN" sz="2000" dirty="0">
                <a:solidFill>
                  <a:srgbClr val="000000"/>
                </a:solidFill>
              </a:rPr>
              <a:t> data, deep learning-driven garbage classification systems have the potential to revolutionize waste management practices, leading to cleaner cities, reduced landfill waste, and a more sustainable future. However, challenges such as model generalization, real-time processing, and integration into existing waste management infrastructure need to be addressed for widespread adoption.</a:t>
            </a:r>
            <a:endParaRPr lang="en-IN" sz="28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41" name="Google Shape;149;p21"/>
          <p:cNvSpPr txBox="1">
            <a:spLocks noGrp="1"/>
          </p:cNvSpPr>
          <p:nvPr>
            <p:ph type="ctrTitle"/>
          </p:nvPr>
        </p:nvSpPr>
        <p:spPr>
          <a:xfrm>
            <a:off x="-622935" y="1069340"/>
            <a:ext cx="4616450" cy="8229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solidFill>
                  <a:schemeClr val="bg2"/>
                </a:solidFill>
                <a:latin typeface="Arial" panose="020B0604020202020204"/>
                <a:ea typeface="Arial" panose="020B0604020202020204"/>
                <a:cs typeface="Arial" panose="020B0604020202020204"/>
                <a:sym typeface="Arial" panose="020B0604020202020204"/>
              </a:rPr>
              <a:t>Future Scope</a:t>
            </a:r>
          </a:p>
        </p:txBody>
      </p:sp>
      <p:sp>
        <p:nvSpPr>
          <p:cNvPr id="1048642"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1048643" name="TextBox 1048642"/>
          <p:cNvSpPr txBox="1"/>
          <p:nvPr/>
        </p:nvSpPr>
        <p:spPr>
          <a:xfrm>
            <a:off x="688156" y="2162395"/>
            <a:ext cx="10991653" cy="3785652"/>
          </a:xfrm>
          <a:prstGeom prst="rect">
            <a:avLst/>
          </a:prstGeom>
        </p:spPr>
        <p:txBody>
          <a:bodyPr wrap="square" rtlCol="0">
            <a:spAutoFit/>
          </a:bodyPr>
          <a:lstStyle/>
          <a:p>
            <a:r>
              <a:rPr lang="en-IN" sz="2400" dirty="0">
                <a:solidFill>
                  <a:srgbClr val="000000"/>
                </a:solidFill>
              </a:rPr>
              <a:t>The future scope of intelligent garbage classification using deep learning is promising. As waste management becomes increasingly crucial, deep learning models can significantly enhance recycling efficiency by automating the sorting process. By using computer vision and advanced neural networks, these systems can accurately classify waste into categories like plastic, metal, organic, and non-recyclables. This will not only reduce human error and </a:t>
            </a:r>
            <a:r>
              <a:rPr lang="en-IN" sz="2400" dirty="0" err="1">
                <a:solidFill>
                  <a:srgbClr val="000000"/>
                </a:solidFill>
              </a:rPr>
              <a:t>labor</a:t>
            </a:r>
            <a:r>
              <a:rPr lang="en-IN" sz="2400" dirty="0">
                <a:solidFill>
                  <a:srgbClr val="000000"/>
                </a:solidFill>
              </a:rPr>
              <a:t> costs but also optimize recycling rates and contribute to environmental sustainability. Future advancements could involve integrating Internet of Things (IoT) sensors, real-time data analytics, and edge computing to create more efficient, scalable, and autonomous waste management systems.</a:t>
            </a:r>
            <a:endParaRPr lang="en-IN" sz="28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04864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solidFill>
                  <a:schemeClr val="bg2"/>
                </a:solidFill>
                <a:latin typeface="Arial" panose="020B0604020202020204"/>
                <a:ea typeface="Arial" panose="020B0604020202020204"/>
                <a:cs typeface="Arial" panose="020B0604020202020204"/>
                <a:sym typeface="Arial" panose="020B0604020202020204"/>
              </a:rPr>
              <a:t>References</a:t>
            </a:r>
          </a:p>
        </p:txBody>
      </p:sp>
      <p:sp>
        <p:nvSpPr>
          <p:cNvPr id="104864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Project Github link,P Raja , 2024</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Project video recorded link (youtube/github), P Raja, 2024</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Project PPT &amp; Report github link, P Raja , 2024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1800">
              <a:latin typeface="Arial" panose="020B0604020202020204"/>
              <a:ea typeface="Arial" panose="020B0604020202020204"/>
              <a:cs typeface="Arial" panose="020B0604020202020204"/>
              <a:sym typeface="Arial" panose="020B0604020202020204"/>
            </a:endParaRPr>
          </a:p>
        </p:txBody>
      </p:sp>
      <p:sp>
        <p:nvSpPr>
          <p:cNvPr id="104864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048655"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p>
        </p:txBody>
      </p:sp>
      <p:sp>
        <p:nvSpPr>
          <p:cNvPr id="1048656"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8597" name="Google Shape;100;p14"/>
          <p:cNvSpPr txBox="1">
            <a:spLocks noGrp="1"/>
          </p:cNvSpPr>
          <p:nvPr>
            <p:ph type="title"/>
          </p:nvPr>
        </p:nvSpPr>
        <p:spPr>
          <a:xfrm>
            <a:off x="493090" y="96575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chemeClr val="bg2"/>
                </a:solidFill>
                <a:latin typeface="Times New Roman" panose="02020603050405020304" pitchFamily="18" charset="0"/>
                <a:ea typeface="Arial" panose="020B0604020202020204"/>
                <a:cs typeface="Times New Roman" panose="02020603050405020304" pitchFamily="18" charset="0"/>
                <a:sym typeface="Arial" panose="020B0604020202020204"/>
              </a:rPr>
              <a:t>OUTLINE</a:t>
            </a:r>
          </a:p>
        </p:txBody>
      </p:sp>
      <p:sp>
        <p:nvSpPr>
          <p:cNvPr id="1048598" name="Google Shape;101;p14"/>
          <p:cNvSpPr txBox="1">
            <a:spLocks noGrp="1"/>
          </p:cNvSpPr>
          <p:nvPr>
            <p:ph type="body" idx="1"/>
          </p:nvPr>
        </p:nvSpPr>
        <p:spPr>
          <a:xfrm>
            <a:off x="930275" y="1510030"/>
            <a:ext cx="4883785" cy="44570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342900" lvl="0" indent="-342900" algn="l" rtl="0">
              <a:lnSpc>
                <a:spcPct val="90000"/>
              </a:lnSpc>
              <a:spcBef>
                <a:spcPts val="0"/>
              </a:spcBef>
              <a:spcAft>
                <a:spcPts val="0"/>
              </a:spcAft>
              <a:buClr>
                <a:schemeClr val="dk1"/>
              </a:buClr>
              <a:buSzPts val="2800"/>
              <a:buFont typeface="Wingdings" panose="05000000000000000000" charset="0"/>
              <a:buChar char="Ø"/>
            </a:pPr>
            <a:r>
              <a:rPr lang="en-US" sz="2000" b="1">
                <a:latin typeface="+mj-lt"/>
                <a:ea typeface="Arial" panose="020B0604020202020204"/>
                <a:cs typeface="+mj-lt"/>
                <a:sym typeface="Arial" panose="020B0604020202020204"/>
              </a:rPr>
              <a:t>Abstract of the project</a:t>
            </a:r>
            <a:endParaRPr sz="2000" b="1">
              <a:latin typeface="+mj-lt"/>
              <a:ea typeface="Arial" panose="020B0604020202020204"/>
              <a:cs typeface="+mj-lt"/>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Problem Statement </a:t>
            </a: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Proposed Solution</a:t>
            </a:r>
            <a:endParaRPr sz="2000" b="1">
              <a:latin typeface="+mj-lt"/>
              <a:ea typeface="Arial" panose="020B0604020202020204"/>
              <a:cs typeface="+mj-lt"/>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System architecture</a:t>
            </a: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GitHub Link</a:t>
            </a: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Project Demo(photos / videos)</a:t>
            </a:r>
            <a:endParaRPr sz="2000" b="1">
              <a:latin typeface="+mj-lt"/>
              <a:ea typeface="Arial" panose="020B0604020202020204"/>
              <a:cs typeface="+mj-lt"/>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Conclusion</a:t>
            </a:r>
            <a:endParaRPr sz="2000" b="1">
              <a:latin typeface="+mj-lt"/>
              <a:ea typeface="Arial" panose="020B0604020202020204"/>
              <a:cs typeface="+mj-lt"/>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Future Scope</a:t>
            </a:r>
          </a:p>
          <a:p>
            <a:pPr marL="342900" lvl="0" indent="-342900" algn="l" rtl="0">
              <a:lnSpc>
                <a:spcPct val="90000"/>
              </a:lnSpc>
              <a:spcBef>
                <a:spcPts val="1000"/>
              </a:spcBef>
              <a:spcAft>
                <a:spcPts val="0"/>
              </a:spcAft>
              <a:buClr>
                <a:schemeClr val="dk1"/>
              </a:buClr>
              <a:buSzPts val="2000"/>
              <a:buFont typeface="Wingdings" panose="05000000000000000000" charset="0"/>
              <a:buChar char="Ø"/>
            </a:pPr>
            <a:r>
              <a:rPr lang="en-US" sz="2000" b="1">
                <a:latin typeface="+mj-lt"/>
                <a:ea typeface="Arial" panose="020B0604020202020204"/>
                <a:cs typeface="+mj-lt"/>
                <a:sym typeface="Arial" panose="020B0604020202020204"/>
              </a:rPr>
              <a:t>References</a:t>
            </a:r>
          </a:p>
        </p:txBody>
      </p:sp>
      <p:sp>
        <p:nvSpPr>
          <p:cNvPr id="1048599"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2097156" name="Picture 2"/>
          <p:cNvPicPr>
            <a:picLocks/>
          </p:cNvPicPr>
          <p:nvPr/>
        </p:nvPicPr>
        <p:blipFill>
          <a:blip r:embed="rId3"/>
          <a:srcRect l="36178" t="19271" r="7938" b="7144"/>
          <a:stretch>
            <a:fillRect/>
          </a:stretch>
        </p:blipFill>
        <p:spPr>
          <a:xfrm>
            <a:off x="5156835" y="965835"/>
            <a:ext cx="6380480" cy="55264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 Box 4"/>
          <p:cNvSpPr txBox="1"/>
          <p:nvPr/>
        </p:nvSpPr>
        <p:spPr>
          <a:xfrm>
            <a:off x="0" y="927735"/>
            <a:ext cx="3231515" cy="582930"/>
          </a:xfrm>
          <a:prstGeom prst="rect">
            <a:avLst/>
          </a:prstGeom>
          <a:noFill/>
        </p:spPr>
        <p:txBody>
          <a:bodyPr wrap="square" rtlCol="0" anchor="t">
            <a:sp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sym typeface="Arial" panose="020B0604020202020204"/>
              </a:rPr>
              <a:t>ABSTRACT</a:t>
            </a:r>
          </a:p>
        </p:txBody>
      </p:sp>
      <p:pic>
        <p:nvPicPr>
          <p:cNvPr id="2097157" name="Picture 3"/>
          <p:cNvPicPr>
            <a:picLocks/>
          </p:cNvPicPr>
          <p:nvPr/>
        </p:nvPicPr>
        <p:blipFill>
          <a:blip r:embed="rId2"/>
          <a:srcRect l="16797" r="14128"/>
          <a:stretch>
            <a:fillRect/>
          </a:stretch>
        </p:blipFill>
        <p:spPr>
          <a:xfrm>
            <a:off x="8470900" y="1798955"/>
            <a:ext cx="3199765" cy="3440430"/>
          </a:xfrm>
          <a:prstGeom prst="rect">
            <a:avLst/>
          </a:prstGeom>
        </p:spPr>
      </p:pic>
      <p:sp>
        <p:nvSpPr>
          <p:cNvPr id="1048606" name="TextBox 1048605"/>
          <p:cNvSpPr txBox="1"/>
          <p:nvPr/>
        </p:nvSpPr>
        <p:spPr>
          <a:xfrm>
            <a:off x="0" y="1643380"/>
            <a:ext cx="8439037" cy="6797040"/>
          </a:xfrm>
          <a:prstGeom prst="rect">
            <a:avLst/>
          </a:prstGeom>
        </p:spPr>
        <p:txBody>
          <a:bodyPr wrap="square" rtlCol="0">
            <a:spAutoFit/>
          </a:bodyPr>
          <a:lstStyle/>
          <a:p>
            <a:r>
              <a:rPr lang="en-IN" sz="1800">
                <a:solidFill>
                  <a:srgbClr val="000000"/>
                </a:solidFill>
              </a:rPr>
              <a:t>The growing concern over waste management and environmental sustainability has necessitated the development of efficient and automated systems for garbage classification. Traditional methods are labor-intensive and prone to error, making the need for intelligent solutions more urgent. This paper presents a deep learning-based approach for intelligent garbage classification, leveraging convolutional neural networks (CNNs) to accurately categorize waste into different classes such as plastic, paper, metal, and organic. Theproposesystem utilizes a large dataset of labeled garbage images to train the model, achieving high accuracy in distinguishing between various waste types. Key challenges addressed include data preprocessing, model optimization, and ensuring generalization across diverse real-world environments. The results demonstrate that the deep learning model outperforms conventional classification methods in terms of accuracy, efficiency, and scalability. The proposed solution has the potential to revolutionize waste management systems, enabling automated recycling and reducing the environmental impact of improper waste disposal.
</a:t>
            </a:r>
            <a:endParaRPr lang="en-IN"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48607" name="Google Shape;107;p15"/>
          <p:cNvSpPr txBox="1">
            <a:spLocks noGrp="1"/>
          </p:cNvSpPr>
          <p:nvPr>
            <p:ph type="ctrTitle"/>
          </p:nvPr>
        </p:nvSpPr>
        <p:spPr>
          <a:xfrm>
            <a:off x="0" y="963295"/>
            <a:ext cx="4319905" cy="8229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solidFill>
                  <a:schemeClr val="bg2"/>
                </a:solidFill>
                <a:latin typeface="Arial" panose="020B0604020202020204"/>
                <a:ea typeface="Arial" panose="020B0604020202020204"/>
                <a:cs typeface="Arial" panose="020B0604020202020204"/>
                <a:sym typeface="Arial" panose="020B0604020202020204"/>
              </a:rPr>
              <a:t>Problem Statement</a:t>
            </a:r>
          </a:p>
        </p:txBody>
      </p:sp>
      <p:sp>
        <p:nvSpPr>
          <p:cNvPr id="1048608"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2097158" name="Picture 1"/>
          <p:cNvPicPr>
            <a:picLocks/>
          </p:cNvPicPr>
          <p:nvPr/>
        </p:nvPicPr>
        <p:blipFill>
          <a:blip r:embed="rId3"/>
          <a:stretch>
            <a:fillRect/>
          </a:stretch>
        </p:blipFill>
        <p:spPr>
          <a:xfrm>
            <a:off x="7288530" y="1463040"/>
            <a:ext cx="4485640" cy="4249420"/>
          </a:xfrm>
          <a:prstGeom prst="rect">
            <a:avLst/>
          </a:prstGeom>
        </p:spPr>
      </p:pic>
      <p:sp>
        <p:nvSpPr>
          <p:cNvPr id="1048609" name="TextBox 1048608"/>
          <p:cNvSpPr txBox="1"/>
          <p:nvPr/>
        </p:nvSpPr>
        <p:spPr>
          <a:xfrm>
            <a:off x="0" y="963295"/>
            <a:ext cx="8618907" cy="14620239"/>
          </a:xfrm>
          <a:prstGeom prst="rect">
            <a:avLst/>
          </a:prstGeom>
        </p:spPr>
        <p:txBody>
          <a:bodyPr wrap="square" rtlCol="0">
            <a:spAutoFit/>
          </a:bodyPr>
          <a:lstStyle/>
          <a:p>
            <a:r>
              <a:rPr lang="en-IN" sz="2000">
                <a:solidFill>
                  <a:srgbClr val="000000"/>
                </a:solidFill>
              </a:rPr>
              <a:t>
Introduction:
</a:t>
            </a:r>
            <a:r>
              <a:rPr lang="en-US" altLang="en-IN" sz="2000">
                <a:solidFill>
                  <a:srgbClr val="000000"/>
                </a:solidFill>
              </a:rPr>
              <a:t>   </a:t>
            </a:r>
            <a:r>
              <a:rPr lang="en-IN" sz="2000">
                <a:solidFill>
                  <a:srgbClr val="000000"/>
                </a:solidFill>
              </a:rPr>
              <a:t>Waste management is a critical issue in urban areas, with improper waste disposal leading to environmental pollution and health hazards. Manual segregation of waste is inefficient, time-consuming, and prone to errors. To address this challenge, there is a need for an intelligent system that can automatically classify and segregate waste materials based on their type for proper disposal or recycling.
Problem:
</a:t>
            </a:r>
            <a:r>
              <a:rPr lang="en-US" altLang="en-IN" sz="2000">
                <a:solidFill>
                  <a:srgbClr val="000000"/>
                </a:solidFill>
              </a:rPr>
              <a:t>   </a:t>
            </a:r>
            <a:r>
              <a:rPr lang="en-IN" sz="2000">
                <a:solidFill>
                  <a:srgbClr val="000000"/>
                </a:solidFill>
              </a:rPr>
              <a:t>The current methods of waste management largely depend on human intervention for waste sorting, which is:
- Time-consuming
- Prone to errors
- Labor-intensive
- Inconsistent in terms of classification accuracy
**Objective:**
To develop an intelligent garbage classification system using deep learning techniques that can:
- Automatically identify and classify various types of waste (e.g., plastic, paper, metal, organic, etc.)
- Improve the accuracy and speed of waste segregation
- Reduce human effort and errors
- Contribute to more sustainable and efficient recycling processes
**Challenges:**
- Variability in waste types (e.g., different shapes, sizes, and materials)
- Need for a large, diverse dataset for training the model
- Real-time processing requirements for deployment in waste management systems
**Solution Approach:**
- Leverage deep learning models (e.g., Convolutional Neural Networks - CNNs) for image recognition and classification tasks.
- Train the model using labeled datasets of images representing various waste types.
- Deploy the trained model in smart waste bins or robotic systems for automatic waste segregation.
By addressing these challenges, intelligent garbage classification can lead to a more efficient and environmentally friendly waste management system.</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2" name="Google Shape;114;p16"/>
          <p:cNvSpPr txBox="1">
            <a:spLocks noGrp="1"/>
          </p:cNvSpPr>
          <p:nvPr>
            <p:ph type="ctrTitle"/>
          </p:nvPr>
        </p:nvSpPr>
        <p:spPr>
          <a:xfrm>
            <a:off x="0" y="812800"/>
            <a:ext cx="4135755" cy="8229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solidFill>
                  <a:schemeClr val="bg2"/>
                </a:solidFill>
                <a:latin typeface="Arial" panose="020B0604020202020204"/>
                <a:ea typeface="Arial" panose="020B0604020202020204"/>
                <a:cs typeface="Arial" panose="020B0604020202020204"/>
                <a:sym typeface="Arial" panose="020B0604020202020204"/>
              </a:rPr>
              <a:t>Proposed Solution</a:t>
            </a:r>
          </a:p>
        </p:txBody>
      </p:sp>
      <p:sp>
        <p:nvSpPr>
          <p:cNvPr id="1048613"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1048614" name="TextBox 1048613"/>
          <p:cNvSpPr txBox="1"/>
          <p:nvPr/>
        </p:nvSpPr>
        <p:spPr>
          <a:xfrm>
            <a:off x="431135" y="1676718"/>
            <a:ext cx="11760865" cy="9997439"/>
          </a:xfrm>
          <a:prstGeom prst="rect">
            <a:avLst/>
          </a:prstGeom>
        </p:spPr>
        <p:txBody>
          <a:bodyPr wrap="square" rtlCol="0">
            <a:spAutoFit/>
          </a:bodyPr>
          <a:lstStyle/>
          <a:p>
            <a:r>
              <a:rPr lang="en-IN" sz="2000">
                <a:solidFill>
                  <a:srgbClr val="000000"/>
                </a:solidFill>
              </a:rPr>
              <a:t>An intelligent garbage classification system using deep learning can be implemented by using Convolutional Neural Networks (CNNs) to classify waste items into categories (e.g., plastic, paper, metal, organic, etc.) based on images. The proposed solution involves the following steps:
Data Collection: Gather a large dataset of labeled images of different types of garbage from various sources.
Preprocessing: Clean and preprocess the images by resizing, normalizing, and augmenting them to enhance the model's robustness.
Model Design: Use a CNN architecture (e.g., ResNet, Inception, or MobileNet) to learn features from the images and classify them into appropriate categories.
Training: Train the model using a labeled dataset, applying techniques like transfer learning, data augmentation, and regularization to improve accuracy and generalization.
Deployment: Implement the model on edge devices like smartphones or waste sorting robots, enabling real-time garbage classification.
Continuous Improvement: Update the model with new data and retrain periodically to adapt to new types of waste and improve performance.
This solution leverages deep learning's power to automate waste sorting, increasing recycling efficiency and promoting environmental sustainability.
</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17" name="Google Shape;121;p17"/>
          <p:cNvSpPr txBox="1">
            <a:spLocks noGrp="1"/>
          </p:cNvSpPr>
          <p:nvPr>
            <p:ph type="ctrTitle"/>
          </p:nvPr>
        </p:nvSpPr>
        <p:spPr>
          <a:xfrm>
            <a:off x="3683635" y="896620"/>
            <a:ext cx="4110990" cy="8229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solidFill>
                  <a:schemeClr val="bg2"/>
                </a:solidFill>
                <a:latin typeface="Arial" panose="020B0604020202020204" pitchFamily="34" charset="0"/>
                <a:ea typeface="Arial" panose="020B0604020202020204"/>
                <a:cs typeface="Arial" panose="020B0604020202020204" pitchFamily="34" charset="0"/>
                <a:sym typeface="Arial" panose="020B0604020202020204"/>
              </a:rPr>
              <a:t>System architecture</a:t>
            </a:r>
          </a:p>
        </p:txBody>
      </p:sp>
      <p:sp>
        <p:nvSpPr>
          <p:cNvPr id="1048618"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2097159" name="Picture 2097158"/>
          <p:cNvPicPr>
            <a:picLocks/>
          </p:cNvPicPr>
          <p:nvPr/>
        </p:nvPicPr>
        <p:blipFill>
          <a:blip r:embed="rId3"/>
          <a:stretch>
            <a:fillRect/>
          </a:stretch>
        </p:blipFill>
        <p:spPr>
          <a:xfrm>
            <a:off x="262981" y="1989021"/>
            <a:ext cx="10952298" cy="45038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extBox 1048620"/>
          <p:cNvSpPr txBox="1"/>
          <p:nvPr/>
        </p:nvSpPr>
        <p:spPr>
          <a:xfrm>
            <a:off x="329563" y="917220"/>
            <a:ext cx="5984221" cy="584775"/>
          </a:xfrm>
          <a:prstGeom prst="rect">
            <a:avLst/>
          </a:prstGeom>
        </p:spPr>
        <p:txBody>
          <a:bodyPr wrap="square" rtlCol="0">
            <a:spAutoFit/>
          </a:bodyPr>
          <a:lstStyle/>
          <a:p>
            <a:r>
              <a:rPr lang="en-US" altLang="en-IN" sz="3200" dirty="0">
                <a:solidFill>
                  <a:schemeClr val="accent1">
                    <a:lumMod val="50000"/>
                  </a:schemeClr>
                </a:solidFill>
                <a:latin typeface="Times New Roman" panose="02020603050405020304" pitchFamily="18" charset="0"/>
                <a:cs typeface="Times New Roman" panose="02020603050405020304" pitchFamily="18" charset="0"/>
              </a:rPr>
              <a:t>STEP-BY-STEP PROCESSING :</a:t>
            </a:r>
            <a:endParaRPr lang="en-IN"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48622" name="TextBox 1048621"/>
          <p:cNvSpPr txBox="1"/>
          <p:nvPr/>
        </p:nvSpPr>
        <p:spPr>
          <a:xfrm>
            <a:off x="18723" y="1737964"/>
            <a:ext cx="11810823" cy="615553"/>
          </a:xfrm>
          <a:prstGeom prst="rect">
            <a:avLst/>
          </a:prstGeom>
        </p:spPr>
        <p:txBody>
          <a:bodyPr wrap="square" rtlCol="0">
            <a:spAutoFit/>
          </a:bodyPr>
          <a:lstStyle/>
          <a:p>
            <a:pPr marL="285750" indent="-285750">
              <a:buFont typeface="Wingdings" panose="05000000000000000000" pitchFamily="2" charset="2"/>
              <a:buChar char="v"/>
            </a:pPr>
            <a:r>
              <a:rPr lang="en-US" altLang="en-IN" sz="1800" dirty="0">
                <a:solidFill>
                  <a:srgbClr val="000000"/>
                </a:solidFill>
              </a:rPr>
              <a:t>          </a:t>
            </a:r>
            <a:r>
              <a:rPr lang="en-IN" sz="1600" dirty="0">
                <a:solidFill>
                  <a:srgbClr val="000000"/>
                </a:solidFill>
              </a:rPr>
              <a:t>A processing unit, typically called a **CPU** (Central Processing Unit), is the primary component of a computer responsible for executing instructions.</a:t>
            </a:r>
          </a:p>
        </p:txBody>
      </p:sp>
      <p:sp>
        <p:nvSpPr>
          <p:cNvPr id="1048623" name="TextBox 1048622"/>
          <p:cNvSpPr txBox="1"/>
          <p:nvPr/>
        </p:nvSpPr>
        <p:spPr>
          <a:xfrm>
            <a:off x="0" y="2439003"/>
            <a:ext cx="11535089" cy="615553"/>
          </a:xfrm>
          <a:prstGeom prst="rect">
            <a:avLst/>
          </a:prstGeom>
        </p:spPr>
        <p:txBody>
          <a:bodyPr wrap="square" rtlCol="0">
            <a:spAutoFit/>
          </a:bodyPr>
          <a:lstStyle/>
          <a:p>
            <a:pPr marL="285750" indent="-285750">
              <a:buFont typeface="Wingdings" panose="05000000000000000000" pitchFamily="2" charset="2"/>
              <a:buChar char="v"/>
            </a:pPr>
            <a:r>
              <a:rPr lang="en-US" altLang="en-IN" sz="1800" dirty="0">
                <a:solidFill>
                  <a:srgbClr val="000000"/>
                </a:solidFill>
              </a:rPr>
              <a:t>           </a:t>
            </a:r>
            <a:r>
              <a:rPr lang="en-IN" sz="1600" dirty="0">
                <a:solidFill>
                  <a:srgbClr val="000000"/>
                </a:solidFill>
              </a:rPr>
              <a:t>A **servo** (short for "servomechanism") is a type of motor that is used to control the position, speed, or torque of a mechanical system. </a:t>
            </a:r>
          </a:p>
        </p:txBody>
      </p:sp>
      <p:sp>
        <p:nvSpPr>
          <p:cNvPr id="1048624" name="TextBox 1048623"/>
          <p:cNvSpPr txBox="1"/>
          <p:nvPr/>
        </p:nvSpPr>
        <p:spPr>
          <a:xfrm>
            <a:off x="19011" y="3219450"/>
            <a:ext cx="12175276" cy="615553"/>
          </a:xfrm>
          <a:prstGeom prst="rect">
            <a:avLst/>
          </a:prstGeom>
        </p:spPr>
        <p:txBody>
          <a:bodyPr wrap="square" rtlCol="0">
            <a:spAutoFit/>
          </a:bodyPr>
          <a:lstStyle/>
          <a:p>
            <a:pPr marL="285750" indent="-285750">
              <a:buFont typeface="Wingdings" panose="05000000000000000000" pitchFamily="2" charset="2"/>
              <a:buChar char="v"/>
            </a:pPr>
            <a:r>
              <a:rPr lang="en-US" altLang="en-IN" sz="1800" dirty="0">
                <a:solidFill>
                  <a:srgbClr val="000000"/>
                </a:solidFill>
              </a:rPr>
              <a:t>           </a:t>
            </a:r>
            <a:r>
              <a:rPr lang="en-IN" sz="1600" dirty="0">
                <a:solidFill>
                  <a:srgbClr val="000000"/>
                </a:solidFill>
              </a:rPr>
              <a:t>A camera is a device used to capture images or videos. It works by using a lens to focus light from a scene onto a sensor or film, which then records the image.</a:t>
            </a:r>
          </a:p>
        </p:txBody>
      </p:sp>
      <p:sp>
        <p:nvSpPr>
          <p:cNvPr id="1048625" name="TextBox 1048624"/>
          <p:cNvSpPr txBox="1"/>
          <p:nvPr/>
        </p:nvSpPr>
        <p:spPr>
          <a:xfrm>
            <a:off x="169830" y="4163986"/>
            <a:ext cx="11873639" cy="615553"/>
          </a:xfrm>
          <a:prstGeom prst="rect">
            <a:avLst/>
          </a:prstGeom>
        </p:spPr>
        <p:txBody>
          <a:bodyPr wrap="square" rtlCol="0">
            <a:spAutoFit/>
          </a:bodyPr>
          <a:lstStyle/>
          <a:p>
            <a:pPr marL="285750" indent="-285750">
              <a:buFont typeface="Wingdings" panose="05000000000000000000" pitchFamily="2" charset="2"/>
              <a:buChar char="v"/>
            </a:pPr>
            <a:r>
              <a:rPr lang="en-US" altLang="en-IN" sz="1600" dirty="0">
                <a:solidFill>
                  <a:srgbClr val="000000"/>
                </a:solidFill>
              </a:rPr>
              <a:t>         </a:t>
            </a:r>
            <a:r>
              <a:rPr lang="en-IN" sz="1600" dirty="0">
                <a:solidFill>
                  <a:srgbClr val="000000"/>
                </a:solidFill>
              </a:rPr>
              <a:t>A roller is a cylindrical tool or machine used for various purposes. In construction, it's used to compact soil, asphalt, or gravel. In printing, a roller applies ink to the surface</a:t>
            </a:r>
            <a:r>
              <a:rPr lang="en-US" altLang="en-IN" sz="1800" dirty="0">
                <a:solidFill>
                  <a:srgbClr val="000000"/>
                </a:solidFill>
              </a:rPr>
              <a:t>.</a:t>
            </a:r>
            <a:endParaRPr lang="en-IN" sz="2800" dirty="0">
              <a:solidFill>
                <a:srgbClr val="000000"/>
              </a:solidFill>
            </a:endParaRPr>
          </a:p>
        </p:txBody>
      </p:sp>
      <p:sp>
        <p:nvSpPr>
          <p:cNvPr id="1048626" name="TextBox 1048625"/>
          <p:cNvSpPr txBox="1"/>
          <p:nvPr/>
        </p:nvSpPr>
        <p:spPr>
          <a:xfrm>
            <a:off x="18723" y="5108521"/>
            <a:ext cx="12105168" cy="646331"/>
          </a:xfrm>
          <a:prstGeom prst="rect">
            <a:avLst/>
          </a:prstGeom>
        </p:spPr>
        <p:txBody>
          <a:bodyPr wrap="square" rtlCol="0">
            <a:spAutoFit/>
          </a:bodyPr>
          <a:lstStyle/>
          <a:p>
            <a:pPr marL="342900" indent="-342900">
              <a:buFont typeface="Wingdings" panose="05000000000000000000" pitchFamily="2" charset="2"/>
              <a:buChar char="v"/>
            </a:pPr>
            <a:r>
              <a:rPr lang="en-US" altLang="en-IN" sz="2000" dirty="0">
                <a:solidFill>
                  <a:srgbClr val="000000"/>
                </a:solidFill>
              </a:rPr>
              <a:t>            </a:t>
            </a:r>
            <a:r>
              <a:rPr lang="en-IN" sz="1600" dirty="0">
                <a:solidFill>
                  <a:srgbClr val="000000"/>
                </a:solidFill>
              </a:rPr>
              <a:t>Digestible" refers to something that is easy to understand or process. It can apply to food (something that can be broken down by the body) or information (something that is easy to comprehend)</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627"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dirty="0">
                <a:solidFill>
                  <a:schemeClr val="bg2"/>
                </a:solidFill>
                <a:latin typeface="Arial" panose="020B0604020202020204"/>
                <a:ea typeface="Arial" panose="020B0604020202020204"/>
                <a:cs typeface="Arial" panose="020B0604020202020204"/>
                <a:sym typeface="Arial" panose="020B0604020202020204"/>
              </a:rPr>
              <a:t>GitHub Link</a:t>
            </a:r>
          </a:p>
        </p:txBody>
      </p:sp>
      <p:sp>
        <p:nvSpPr>
          <p:cNvPr id="1048628"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algn="ct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0" lvl="0" indent="0" algn="ctr" rtl="0">
              <a:lnSpc>
                <a:spcPct val="90000"/>
              </a:lnSpc>
              <a:spcBef>
                <a:spcPts val="0"/>
              </a:spcBef>
              <a:spcAft>
                <a:spcPts val="0"/>
              </a:spcAft>
              <a:buClr>
                <a:schemeClr val="dk1"/>
              </a:buClr>
              <a:buSzPts val="2600"/>
              <a:buNone/>
            </a:pPr>
            <a:endParaRPr sz="2800" b="1" dirty="0">
              <a:latin typeface="Times New Roman" panose="02020603050405020304" pitchFamily="18" charset="0"/>
              <a:cs typeface="Times New Roman" panose="02020603050405020304" pitchFamily="18" charset="0"/>
            </a:endParaRPr>
          </a:p>
        </p:txBody>
      </p:sp>
      <p:sp>
        <p:nvSpPr>
          <p:cNvPr id="1048629"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3" name="TextBox 2">
            <a:extLst>
              <a:ext uri="{FF2B5EF4-FFF2-40B4-BE49-F238E27FC236}">
                <a16:creationId xmlns:a16="http://schemas.microsoft.com/office/drawing/2014/main" id="{ADBCA317-CDC9-69B8-1A09-504A8027FE1F}"/>
              </a:ext>
            </a:extLst>
          </p:cNvPr>
          <p:cNvSpPr txBox="1"/>
          <p:nvPr/>
        </p:nvSpPr>
        <p:spPr>
          <a:xfrm>
            <a:off x="1376314" y="3277468"/>
            <a:ext cx="9803876" cy="400110"/>
          </a:xfrm>
          <a:prstGeom prst="rect">
            <a:avLst/>
          </a:prstGeom>
          <a:noFill/>
        </p:spPr>
        <p:txBody>
          <a:bodyPr wrap="square">
            <a:spAutoFit/>
          </a:bodyPr>
          <a:lstStyle/>
          <a:p>
            <a:r>
              <a:rPr lang="en-IN" sz="2000" dirty="0">
                <a:hlinkClick r:id="rId3"/>
              </a:rPr>
              <a:t>https://github.com/sabarish320/au810021114320-Sabarish-A--Batch-18</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048632"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200" b="1" dirty="0">
                <a:solidFill>
                  <a:schemeClr val="bg2"/>
                </a:solidFill>
                <a:latin typeface="Arial" panose="020B0604020202020204"/>
                <a:ea typeface="Arial" panose="020B0604020202020204"/>
                <a:cs typeface="Arial" panose="020B0604020202020204"/>
                <a:sym typeface="Arial" panose="020B0604020202020204"/>
              </a:rPr>
              <a:t>Project Demo(Recorded Video)</a:t>
            </a:r>
          </a:p>
        </p:txBody>
      </p:sp>
      <p:sp>
        <p:nvSpPr>
          <p:cNvPr id="1048633"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r>
              <a:rPr lang="en-US" dirty="0" err="1"/>
              <a:t>Edunet</a:t>
            </a:r>
            <a:r>
              <a:rPr lang="en-US" dirty="0"/>
              <a:t> Foundation. All rights reserved.</a:t>
            </a:r>
            <a:endParaRPr dirty="0"/>
          </a:p>
        </p:txBody>
      </p:sp>
      <p:pic>
        <p:nvPicPr>
          <p:cNvPr id="6" name="Recording 2024-11-10 214128_compressed">
            <a:hlinkClick r:id="" action="ppaction://media"/>
            <a:extLst>
              <a:ext uri="{FF2B5EF4-FFF2-40B4-BE49-F238E27FC236}">
                <a16:creationId xmlns:a16="http://schemas.microsoft.com/office/drawing/2014/main" id="{4C993B18-7D1B-045E-0E9E-D25C2F1F7ED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84461" y="1389472"/>
            <a:ext cx="11010507" cy="51034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6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1399</Words>
  <Application>Microsoft Office PowerPoint</Application>
  <PresentationFormat>Widescreen</PresentationFormat>
  <Paragraphs>54</Paragraphs>
  <Slides>13</Slides>
  <Notes>11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INTELLIGENT GARBAGE CLASSIFICATION USING DEEP LEARNING </vt:lpstr>
      <vt:lpstr>OUTLINE</vt:lpstr>
      <vt:lpstr>PowerPoint Presentation</vt:lpstr>
      <vt:lpstr>Problem Statement</vt:lpstr>
      <vt:lpstr>Proposed Solution</vt:lpstr>
      <vt:lpstr>System architecture</vt:lpstr>
      <vt:lpstr>PowerPoint Presentation</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DEVA</dc:creator>
  <cp:lastModifiedBy>DEVA PRASAD KM</cp:lastModifiedBy>
  <cp:revision>2</cp:revision>
  <dcterms:created xsi:type="dcterms:W3CDTF">2024-11-08T10:51:00Z</dcterms:created>
  <dcterms:modified xsi:type="dcterms:W3CDTF">2024-11-10T17:48:38Z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FD777973C38A4942904F5B30757C85BA_13</vt:lpwstr>
  </property>
  <property fmtid="{D5CDD505-2E9C-101B-9397-08002B2CF9AE}" pid="3" name="KSOProductBuildVer">
    <vt:lpwstr>1033-12.2.0.18638</vt:lpwstr>
  </property>
</Properties>
</file>