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4.xml" ContentType="application/vnd.openxmlformats-officedocument.presentationml.notesSlide+xml"/>
  <Override PartName="/ppt/charts/chartEx1.xml" ContentType="application/vnd.ms-office.chartex+xml"/>
  <Override PartName="/ppt/charts/style5.xml" ContentType="application/vnd.ms-office.chartstyle+xml"/>
  <Override PartName="/ppt/charts/colors5.xml" ContentType="application/vnd.ms-office.chartcolorstyle+xml"/>
  <Override PartName="/ppt/notesSlides/notesSlide5.xml" ContentType="application/vnd.openxmlformats-officedocument.presentationml.notesSlide+xml"/>
  <Override PartName="/ppt/charts/chart5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6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6.xml" ContentType="application/vnd.openxmlformats-officedocument.presentationml.notesSlide+xml"/>
  <Override PartName="/ppt/charts/chart7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Ex2.xml" ContentType="application/vnd.ms-office.chartex+xml"/>
  <Override PartName="/ppt/charts/style9.xml" ContentType="application/vnd.ms-office.chartstyle+xml"/>
  <Override PartName="/ppt/charts/colors9.xml" ContentType="application/vnd.ms-office.chartcolorstyle+xml"/>
  <Override PartName="/ppt/notesSlides/notesSlide7.xml" ContentType="application/vnd.openxmlformats-officedocument.presentationml.notesSlide+xml"/>
  <Override PartName="/ppt/charts/chart8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notesSlides/notesSlide8.xml" ContentType="application/vnd.openxmlformats-officedocument.presentationml.notesSlide+xml"/>
  <Override PartName="/ppt/charts/chartEx3.xml" ContentType="application/vnd.ms-office.chartex+xml"/>
  <Override PartName="/ppt/charts/style11.xml" ContentType="application/vnd.ms-office.chartstyle+xml"/>
  <Override PartName="/ppt/charts/colors1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2"/>
  </p:sldMasterIdLst>
  <p:notesMasterIdLst>
    <p:notesMasterId r:id="rId24"/>
  </p:notesMasterIdLst>
  <p:sldIdLst>
    <p:sldId id="278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barish.a.lv\Downloads\Excel%20Final%20Assessment%20Data%20File%201%20-%20Youtube%20data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barish.a.lv\Downloads\Excel%20Final%20Assessment%20Data%20File%201%20-%20Youtube%20data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barish.a.lv\Downloads\Excel%20Final%20Assessment%20Data%20File%201%20-%20Youtube%20data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barish.a.lv\Downloads\Excel%20Final%20Assessment%20Data%20File%201%20-%20Youtube%20data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barish.a.lv\Downloads\Excel%20Final%20Assessment%20Data%20File%201%20-%20Youtube%20data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barish.a.lv\Downloads\Excel%20Final%20Assessment%20Data%20File%201%20-%20Youtube%20data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barish.a.lv\Downloads\Excel%20Final%20Assessment%20Data%20File%201%20-%20Youtube%20data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barish.a.lv\Downloads\Excel%20Final%20Assessment%20Data%20File%201%20-%20Youtube%20data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5.xml"/><Relationship Id="rId2" Type="http://schemas.microsoft.com/office/2011/relationships/chartStyle" Target="style5.xml"/><Relationship Id="rId1" Type="http://schemas.openxmlformats.org/officeDocument/2006/relationships/oleObject" Target="file:///C:\Users\sabarish.a.lv\Downloads\Excel%20Final%20Assessment%20Data%20File%201%20-%20Youtube%20data.xlsx" TargetMode="External"/></Relationships>
</file>

<file path=ppt/charts/_rels/chartEx2.xml.rels><?xml version="1.0" encoding="UTF-8" standalone="yes"?>
<Relationships xmlns="http://schemas.openxmlformats.org/package/2006/relationships"><Relationship Id="rId3" Type="http://schemas.microsoft.com/office/2011/relationships/chartColorStyle" Target="colors9.xml"/><Relationship Id="rId2" Type="http://schemas.microsoft.com/office/2011/relationships/chartStyle" Target="style9.xml"/><Relationship Id="rId1" Type="http://schemas.openxmlformats.org/officeDocument/2006/relationships/oleObject" Target="file:///C:\Users\sabarish.a.lv\Downloads\Excel%20Final%20Assessment%20Data%20File%201%20-%20Youtube%20data.xlsx" TargetMode="External"/></Relationships>
</file>

<file path=ppt/charts/_rels/chartEx3.xml.rels><?xml version="1.0" encoding="UTF-8" standalone="yes"?>
<Relationships xmlns="http://schemas.openxmlformats.org/package/2006/relationships"><Relationship Id="rId3" Type="http://schemas.microsoft.com/office/2011/relationships/chartColorStyle" Target="colors11.xml"/><Relationship Id="rId2" Type="http://schemas.microsoft.com/office/2011/relationships/chartStyle" Target="style11.xml"/><Relationship Id="rId1" Type="http://schemas.openxmlformats.org/officeDocument/2006/relationships/oleObject" Target="file:///C:\Users\sabarish.a.lv\Downloads\Excel%20Final%20Assessment%20Data%20File%201%20-%20Youtube%20data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/>
              <a:t>Avg Views &amp; Engagement Rate of each Category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hade val="85000"/>
                    <a:satMod val="130000"/>
                  </a:schemeClr>
                </a:gs>
                <a:gs pos="34000">
                  <a:schemeClr val="accent1">
                    <a:shade val="87000"/>
                    <a:satMod val="125000"/>
                  </a:schemeClr>
                </a:gs>
                <a:gs pos="70000">
                  <a:schemeClr val="accent1">
                    <a:tint val="100000"/>
                    <a:shade val="90000"/>
                    <a:satMod val="130000"/>
                  </a:schemeClr>
                </a:gs>
                <a:gs pos="100000">
                  <a:schemeClr val="accent1">
                    <a:tint val="100000"/>
                    <a:shade val="100000"/>
                    <a:satMod val="110000"/>
                  </a:schemeClr>
                </a:gs>
              </a:gsLst>
              <a:path path="circle">
                <a:fillToRect l="100000" t="100000" r="100000" b="100000"/>
              </a:path>
            </a:gradFill>
            <a:ln>
              <a:noFill/>
            </a:ln>
            <a:effectLst>
              <a:outerShdw blurRad="44450" dist="25400" dir="2700000" algn="br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9800000"/>
              </a:lightRig>
            </a:scene3d>
            <a:sp3d prstMaterial="flat">
              <a:bevelT w="25400" h="31750"/>
            </a:sp3d>
          </c:spPr>
          <c:invertIfNegative val="0"/>
          <c:val>
            <c:numRef>
              <c:f>#REF!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#REF!$B$3</c15:sqref>
                        </c15:formulaRef>
                      </c:ext>
                    </c:extLst>
                    <c:strCache>
                      <c:ptCount val="1"/>
                      <c:pt idx="0">
                        <c:v>#REF!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#REF!</c15:sqref>
                        </c15:formulaRef>
                      </c:ext>
                    </c:extLst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0-2475-4708-8AE5-0311217D7D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43046255"/>
        <c:axId val="1344900175"/>
      </c:barChart>
      <c:lineChart>
        <c:grouping val="standard"/>
        <c:varyColors val="0"/>
        <c:ser>
          <c:idx val="1"/>
          <c:order val="1"/>
          <c:spPr>
            <a:ln w="34925" cap="rnd">
              <a:solidFill>
                <a:schemeClr val="accent2"/>
              </a:solidFill>
              <a:round/>
            </a:ln>
            <a:effectLst>
              <a:outerShdw blurRad="44450" dist="25400" dir="2700000" algn="br" rotWithShape="0">
                <a:srgbClr val="000000">
                  <a:alpha val="60000"/>
                </a:srgbClr>
              </a:outerShdw>
            </a:effectLst>
          </c:spPr>
          <c:marker>
            <c:symbol val="none"/>
          </c:marker>
          <c:val>
            <c:numRef>
              <c:f>#REF!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smooth val="0"/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#REF!$F$3</c15:sqref>
                        </c15:formulaRef>
                      </c:ext>
                    </c:extLst>
                    <c:strCache>
                      <c:ptCount val="1"/>
                      <c:pt idx="0">
                        <c:v>#REF!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#REF!</c15:sqref>
                        </c15:formulaRef>
                      </c:ext>
                    </c:extLst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1-2475-4708-8AE5-0311217D7D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43047215"/>
        <c:axId val="1344897695"/>
      </c:lineChart>
      <c:catAx>
        <c:axId val="134304625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44900175"/>
        <c:crosses val="autoZero"/>
        <c:auto val="1"/>
        <c:lblAlgn val="ctr"/>
        <c:lblOffset val="100"/>
        <c:noMultiLvlLbl val="0"/>
      </c:catAx>
      <c:valAx>
        <c:axId val="13449001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43046255"/>
        <c:crosses val="autoZero"/>
        <c:crossBetween val="between"/>
      </c:valAx>
      <c:valAx>
        <c:axId val="1344897695"/>
        <c:scaling>
          <c:orientation val="minMax"/>
        </c:scaling>
        <c:delete val="0"/>
        <c:axPos val="r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43047215"/>
        <c:crosses val="max"/>
        <c:crossBetween val="between"/>
      </c:valAx>
      <c:catAx>
        <c:axId val="1343047215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344897695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/>
              <a:t>Avg comment count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9800000"/>
              </a:lightRig>
            </a:scene3d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'Q6'!$A$2:$A$3</c:f>
              <c:strCache>
                <c:ptCount val="2"/>
                <c:pt idx="0">
                  <c:v>FALSE</c:v>
                </c:pt>
                <c:pt idx="1">
                  <c:v>TRUE</c:v>
                </c:pt>
              </c:strCache>
            </c:strRef>
          </c:cat>
          <c:val>
            <c:numRef>
              <c:f>'Q6'!$B$2:$B$3</c:f>
              <c:numCache>
                <c:formatCode>General</c:formatCode>
                <c:ptCount val="2"/>
                <c:pt idx="0" formatCode="0.00">
                  <c:v>1537.6183900731785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21A-48E6-8B41-4AFE57B7032F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316904575"/>
        <c:axId val="184813215"/>
        <c:axId val="0"/>
      </c:bar3DChart>
      <c:catAx>
        <c:axId val="31690457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4813215"/>
        <c:crosses val="autoZero"/>
        <c:auto val="1"/>
        <c:lblAlgn val="ctr"/>
        <c:lblOffset val="100"/>
        <c:noMultiLvlLbl val="0"/>
      </c:catAx>
      <c:valAx>
        <c:axId val="1848132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50000"/>
                  <a:lumOff val="50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690457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[Excel Final Assessment Data File 1 - Youtube data.xlsx]Q7!PivotTable16</c:name>
    <c:fmtId val="8"/>
  </c:pivotSource>
  <c:chart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9800000"/>
              </a:lightRig>
            </a:scene3d>
            <a:sp3d prstMaterial="flat">
              <a:bevelT w="25400" h="3175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9800000"/>
              </a:lightRig>
            </a:scene3d>
            <a:sp3d prstMaterial="flat">
              <a:bevelT w="25400" h="3175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3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9800000"/>
              </a:lightRig>
            </a:scene3d>
            <a:sp3d prstMaterial="flat">
              <a:bevelT w="25400" h="3175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9800000"/>
              </a:lightRig>
            </a:scene3d>
            <a:sp3d prstMaterial="flat">
              <a:bevelT w="25400" h="3175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9800000"/>
              </a:lightRig>
            </a:scene3d>
            <a:sp3d prstMaterial="flat">
              <a:bevelT w="25400" h="3175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3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9800000"/>
              </a:lightRig>
            </a:scene3d>
            <a:sp3d prstMaterial="flat">
              <a:bevelT w="25400" h="3175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1">
                  <a:shade val="85000"/>
                  <a:satMod val="130000"/>
                </a:schemeClr>
              </a:gs>
              <a:gs pos="34000">
                <a:schemeClr val="accent1">
                  <a:shade val="87000"/>
                  <a:satMod val="125000"/>
                </a:schemeClr>
              </a:gs>
              <a:gs pos="70000">
                <a:schemeClr val="accent1">
                  <a:tint val="100000"/>
                  <a:shade val="90000"/>
                  <a:satMod val="130000"/>
                </a:schemeClr>
              </a:gs>
              <a:gs pos="100000">
                <a:schemeClr val="accent1">
                  <a:tint val="100000"/>
                  <a:shade val="100000"/>
                  <a:satMod val="110000"/>
                </a:schemeClr>
              </a:gs>
            </a:gsLst>
            <a:path path="circle">
              <a:fillToRect l="100000" t="100000" r="100000" b="100000"/>
            </a:path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9800000"/>
              </a:lightRig>
            </a:scene3d>
            <a:sp3d prstMaterial="flat">
              <a:bevelT w="25400" h="3175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1">
                  <a:shade val="85000"/>
                  <a:satMod val="130000"/>
                </a:schemeClr>
              </a:gs>
              <a:gs pos="34000">
                <a:schemeClr val="accent1">
                  <a:shade val="87000"/>
                  <a:satMod val="125000"/>
                </a:schemeClr>
              </a:gs>
              <a:gs pos="70000">
                <a:schemeClr val="accent1">
                  <a:tint val="100000"/>
                  <a:shade val="90000"/>
                  <a:satMod val="130000"/>
                </a:schemeClr>
              </a:gs>
              <a:gs pos="100000">
                <a:schemeClr val="accent1">
                  <a:tint val="100000"/>
                  <a:shade val="100000"/>
                  <a:satMod val="110000"/>
                </a:schemeClr>
              </a:gs>
            </a:gsLst>
            <a:path path="circle">
              <a:fillToRect l="100000" t="100000" r="100000" b="100000"/>
            </a:path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9800000"/>
              </a:lightRig>
            </a:scene3d>
            <a:sp3d prstMaterial="flat">
              <a:bevelT w="25400" h="3175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gradFill rotWithShape="1">
            <a:gsLst>
              <a:gs pos="0">
                <a:schemeClr val="accent1">
                  <a:shade val="85000"/>
                  <a:satMod val="130000"/>
                </a:schemeClr>
              </a:gs>
              <a:gs pos="34000">
                <a:schemeClr val="accent1">
                  <a:shade val="87000"/>
                  <a:satMod val="125000"/>
                </a:schemeClr>
              </a:gs>
              <a:gs pos="70000">
                <a:schemeClr val="accent1">
                  <a:tint val="100000"/>
                  <a:shade val="90000"/>
                  <a:satMod val="130000"/>
                </a:schemeClr>
              </a:gs>
              <a:gs pos="100000">
                <a:schemeClr val="accent1">
                  <a:tint val="100000"/>
                  <a:shade val="100000"/>
                  <a:satMod val="110000"/>
                </a:schemeClr>
              </a:gs>
            </a:gsLst>
            <a:path path="circle">
              <a:fillToRect l="100000" t="100000" r="100000" b="100000"/>
            </a:path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3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9800000"/>
              </a:lightRig>
            </a:scene3d>
            <a:sp3d prstMaterial="flat">
              <a:bevelT w="25400" h="3175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'Q7'!$B$1</c:f>
              <c:strCache>
                <c:ptCount val="1"/>
                <c:pt idx="0">
                  <c:v>Sum of likes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1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</c:marker>
          <c:cat>
            <c:strRef>
              <c:f>'Q7'!$A$2:$A$13</c:f>
              <c:strCache>
                <c:ptCount val="12"/>
                <c:pt idx="0">
                  <c:v>Comedy</c:v>
                </c:pt>
                <c:pt idx="1">
                  <c:v>Education</c:v>
                </c:pt>
                <c:pt idx="2">
                  <c:v>Entertainment</c:v>
                </c:pt>
                <c:pt idx="3">
                  <c:v>Film &amp; Animation</c:v>
                </c:pt>
                <c:pt idx="4">
                  <c:v>Howto &amp; Style</c:v>
                </c:pt>
                <c:pt idx="5">
                  <c:v>Music</c:v>
                </c:pt>
                <c:pt idx="6">
                  <c:v>News &amp; Politics</c:v>
                </c:pt>
                <c:pt idx="7">
                  <c:v>People &amp; Blogs</c:v>
                </c:pt>
                <c:pt idx="8">
                  <c:v>Religious</c:v>
                </c:pt>
                <c:pt idx="9">
                  <c:v>Science &amp; Technology</c:v>
                </c:pt>
                <c:pt idx="10">
                  <c:v>Shows</c:v>
                </c:pt>
                <c:pt idx="11">
                  <c:v>Sports</c:v>
                </c:pt>
              </c:strCache>
            </c:strRef>
          </c:cat>
          <c:val>
            <c:numRef>
              <c:f>'Q7'!$B$2:$B$13</c:f>
              <c:numCache>
                <c:formatCode>0,"K"</c:formatCode>
                <c:ptCount val="12"/>
                <c:pt idx="0">
                  <c:v>513132</c:v>
                </c:pt>
                <c:pt idx="1">
                  <c:v>63438</c:v>
                </c:pt>
                <c:pt idx="2">
                  <c:v>1408599</c:v>
                </c:pt>
                <c:pt idx="3">
                  <c:v>203163</c:v>
                </c:pt>
                <c:pt idx="4">
                  <c:v>142273</c:v>
                </c:pt>
                <c:pt idx="5">
                  <c:v>424401</c:v>
                </c:pt>
                <c:pt idx="6">
                  <c:v>103937</c:v>
                </c:pt>
                <c:pt idx="7">
                  <c:v>234272</c:v>
                </c:pt>
                <c:pt idx="8">
                  <c:v>3789</c:v>
                </c:pt>
                <c:pt idx="9">
                  <c:v>194436</c:v>
                </c:pt>
                <c:pt idx="10">
                  <c:v>12226</c:v>
                </c:pt>
                <c:pt idx="11">
                  <c:v>38024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B26-4C6B-96A2-87A274240842}"/>
            </c:ext>
          </c:extLst>
        </c:ser>
        <c:ser>
          <c:idx val="1"/>
          <c:order val="1"/>
          <c:tx>
            <c:strRef>
              <c:f>'Q7'!$C$1</c:f>
              <c:strCache>
                <c:ptCount val="1"/>
                <c:pt idx="0">
                  <c:v>Sum of views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2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</c:marker>
          <c:cat>
            <c:strRef>
              <c:f>'Q7'!$A$2:$A$13</c:f>
              <c:strCache>
                <c:ptCount val="12"/>
                <c:pt idx="0">
                  <c:v>Comedy</c:v>
                </c:pt>
                <c:pt idx="1">
                  <c:v>Education</c:v>
                </c:pt>
                <c:pt idx="2">
                  <c:v>Entertainment</c:v>
                </c:pt>
                <c:pt idx="3">
                  <c:v>Film &amp; Animation</c:v>
                </c:pt>
                <c:pt idx="4">
                  <c:v>Howto &amp; Style</c:v>
                </c:pt>
                <c:pt idx="5">
                  <c:v>Music</c:v>
                </c:pt>
                <c:pt idx="6">
                  <c:v>News &amp; Politics</c:v>
                </c:pt>
                <c:pt idx="7">
                  <c:v>People &amp; Blogs</c:v>
                </c:pt>
                <c:pt idx="8">
                  <c:v>Religious</c:v>
                </c:pt>
                <c:pt idx="9">
                  <c:v>Science &amp; Technology</c:v>
                </c:pt>
                <c:pt idx="10">
                  <c:v>Shows</c:v>
                </c:pt>
                <c:pt idx="11">
                  <c:v>Sports</c:v>
                </c:pt>
              </c:strCache>
            </c:strRef>
          </c:cat>
          <c:val>
            <c:numRef>
              <c:f>'Q7'!$C$2:$C$13</c:f>
              <c:numCache>
                <c:formatCode>0,"K"</c:formatCode>
                <c:ptCount val="12"/>
                <c:pt idx="0">
                  <c:v>14401601</c:v>
                </c:pt>
                <c:pt idx="1">
                  <c:v>1719585</c:v>
                </c:pt>
                <c:pt idx="2">
                  <c:v>71132978</c:v>
                </c:pt>
                <c:pt idx="3">
                  <c:v>10140878</c:v>
                </c:pt>
                <c:pt idx="4">
                  <c:v>9826303</c:v>
                </c:pt>
                <c:pt idx="5">
                  <c:v>22743703</c:v>
                </c:pt>
                <c:pt idx="6">
                  <c:v>11356916</c:v>
                </c:pt>
                <c:pt idx="7">
                  <c:v>11195114</c:v>
                </c:pt>
                <c:pt idx="8">
                  <c:v>123347</c:v>
                </c:pt>
                <c:pt idx="9">
                  <c:v>5097902</c:v>
                </c:pt>
                <c:pt idx="10">
                  <c:v>2292985</c:v>
                </c:pt>
                <c:pt idx="11">
                  <c:v>3616811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B26-4C6B-96A2-87A274240842}"/>
            </c:ext>
          </c:extLst>
        </c:ser>
        <c:ser>
          <c:idx val="2"/>
          <c:order val="2"/>
          <c:tx>
            <c:strRef>
              <c:f>'Q7'!$D$1</c:f>
              <c:strCache>
                <c:ptCount val="1"/>
                <c:pt idx="0">
                  <c:v>Sum of comment_count</c:v>
                </c:pt>
              </c:strCache>
            </c:strRef>
          </c:tx>
          <c:spPr>
            <a:ln w="34925" cap="rnd">
              <a:solidFill>
                <a:schemeClr val="accent3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3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</c:marker>
          <c:cat>
            <c:strRef>
              <c:f>'Q7'!$A$2:$A$13</c:f>
              <c:strCache>
                <c:ptCount val="12"/>
                <c:pt idx="0">
                  <c:v>Comedy</c:v>
                </c:pt>
                <c:pt idx="1">
                  <c:v>Education</c:v>
                </c:pt>
                <c:pt idx="2">
                  <c:v>Entertainment</c:v>
                </c:pt>
                <c:pt idx="3">
                  <c:v>Film &amp; Animation</c:v>
                </c:pt>
                <c:pt idx="4">
                  <c:v>Howto &amp; Style</c:v>
                </c:pt>
                <c:pt idx="5">
                  <c:v>Music</c:v>
                </c:pt>
                <c:pt idx="6">
                  <c:v>News &amp; Politics</c:v>
                </c:pt>
                <c:pt idx="7">
                  <c:v>People &amp; Blogs</c:v>
                </c:pt>
                <c:pt idx="8">
                  <c:v>Religious</c:v>
                </c:pt>
                <c:pt idx="9">
                  <c:v>Science &amp; Technology</c:v>
                </c:pt>
                <c:pt idx="10">
                  <c:v>Shows</c:v>
                </c:pt>
                <c:pt idx="11">
                  <c:v>Sports</c:v>
                </c:pt>
              </c:strCache>
            </c:strRef>
          </c:cat>
          <c:val>
            <c:numRef>
              <c:f>'Q7'!$D$2:$D$13</c:f>
              <c:numCache>
                <c:formatCode>0,"K"</c:formatCode>
                <c:ptCount val="12"/>
                <c:pt idx="0">
                  <c:v>33995</c:v>
                </c:pt>
                <c:pt idx="1">
                  <c:v>9647</c:v>
                </c:pt>
                <c:pt idx="2">
                  <c:v>155119</c:v>
                </c:pt>
                <c:pt idx="3">
                  <c:v>13748</c:v>
                </c:pt>
                <c:pt idx="4">
                  <c:v>8352</c:v>
                </c:pt>
                <c:pt idx="5">
                  <c:v>27496</c:v>
                </c:pt>
                <c:pt idx="6">
                  <c:v>23075</c:v>
                </c:pt>
                <c:pt idx="7">
                  <c:v>33698</c:v>
                </c:pt>
                <c:pt idx="8">
                  <c:v>78</c:v>
                </c:pt>
                <c:pt idx="9">
                  <c:v>26523</c:v>
                </c:pt>
                <c:pt idx="10">
                  <c:v>2189</c:v>
                </c:pt>
                <c:pt idx="11">
                  <c:v>5516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B26-4C6B-96A2-87A27424084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29782719"/>
        <c:axId val="327767887"/>
      </c:lineChart>
      <c:catAx>
        <c:axId val="3297827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7767887"/>
        <c:crosses val="autoZero"/>
        <c:auto val="1"/>
        <c:lblAlgn val="ctr"/>
        <c:lblOffset val="100"/>
        <c:noMultiLvlLbl val="0"/>
      </c:catAx>
      <c:valAx>
        <c:axId val="3277678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0,&quot;K&quot;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978271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[Excel Final Assessment Data File 1 - Youtube data.xlsx]Q7!PivotTable16</c:name>
    <c:fmtId val="11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  <c:marker>
          <c:symbol val="circle"/>
          <c:size val="6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  <c:marker>
          <c:symbol val="circle"/>
          <c:size val="6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  <c:marker>
          <c:symbol val="circle"/>
          <c:size val="6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1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2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3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3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3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3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3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3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3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3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3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4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4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4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4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4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4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4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4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4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5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5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5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5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5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5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5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5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5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6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6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6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6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6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6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6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6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6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7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7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7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7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7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7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7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7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7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7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  <c:pivotFmt>
        <c:idx val="8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</c:pivotFmt>
    </c:pivotFmts>
    <c:plotArea>
      <c:layout/>
      <c:pieChart>
        <c:varyColors val="1"/>
        <c:ser>
          <c:idx val="0"/>
          <c:order val="0"/>
          <c:tx>
            <c:strRef>
              <c:f>'Q7'!$B$1</c:f>
              <c:strCache>
                <c:ptCount val="1"/>
                <c:pt idx="0">
                  <c:v>Sum of likes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001-5498-4359-B23B-D87AF52C2D8B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003-5498-4359-B23B-D87AF52C2D8B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005-5498-4359-B23B-D87AF52C2D8B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007-5498-4359-B23B-D87AF52C2D8B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009-5498-4359-B23B-D87AF52C2D8B}"/>
              </c:ext>
            </c:extLst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00B-5498-4359-B23B-D87AF52C2D8B}"/>
              </c:ext>
            </c:extLst>
          </c:dPt>
          <c:dPt>
            <c:idx val="6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00D-5498-4359-B23B-D87AF52C2D8B}"/>
              </c:ext>
            </c:extLst>
          </c:dPt>
          <c:dPt>
            <c:idx val="7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00F-5498-4359-B23B-D87AF52C2D8B}"/>
              </c:ext>
            </c:extLst>
          </c:dPt>
          <c:dPt>
            <c:idx val="8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011-5498-4359-B23B-D87AF52C2D8B}"/>
              </c:ext>
            </c:extLst>
          </c:dPt>
          <c:dPt>
            <c:idx val="9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013-5498-4359-B23B-D87AF52C2D8B}"/>
              </c:ext>
            </c:extLst>
          </c:dPt>
          <c:dPt>
            <c:idx val="10"/>
            <c:bubble3D val="0"/>
            <c:spPr>
              <a:gradFill rotWithShape="1">
                <a:gsLst>
                  <a:gs pos="0">
                    <a:schemeClr val="accent5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015-5498-4359-B23B-D87AF52C2D8B}"/>
              </c:ext>
            </c:extLst>
          </c:dPt>
          <c:dPt>
            <c:idx val="11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017-5498-4359-B23B-D87AF52C2D8B}"/>
              </c:ext>
            </c:extLst>
          </c:dPt>
          <c:cat>
            <c:strRef>
              <c:f>'Q7'!$A$2:$A$13</c:f>
              <c:strCache>
                <c:ptCount val="12"/>
                <c:pt idx="0">
                  <c:v>Comedy</c:v>
                </c:pt>
                <c:pt idx="1">
                  <c:v>Education</c:v>
                </c:pt>
                <c:pt idx="2">
                  <c:v>Entertainment</c:v>
                </c:pt>
                <c:pt idx="3">
                  <c:v>Film &amp; Animation</c:v>
                </c:pt>
                <c:pt idx="4">
                  <c:v>Howto &amp; Style</c:v>
                </c:pt>
                <c:pt idx="5">
                  <c:v>Music</c:v>
                </c:pt>
                <c:pt idx="6">
                  <c:v>News &amp; Politics</c:v>
                </c:pt>
                <c:pt idx="7">
                  <c:v>People &amp; Blogs</c:v>
                </c:pt>
                <c:pt idx="8">
                  <c:v>Religious</c:v>
                </c:pt>
                <c:pt idx="9">
                  <c:v>Science &amp; Technology</c:v>
                </c:pt>
                <c:pt idx="10">
                  <c:v>Shows</c:v>
                </c:pt>
                <c:pt idx="11">
                  <c:v>Sports</c:v>
                </c:pt>
              </c:strCache>
            </c:strRef>
          </c:cat>
          <c:val>
            <c:numRef>
              <c:f>'Q7'!$B$2:$B$13</c:f>
              <c:numCache>
                <c:formatCode>0,"K"</c:formatCode>
                <c:ptCount val="12"/>
                <c:pt idx="0">
                  <c:v>513132</c:v>
                </c:pt>
                <c:pt idx="1">
                  <c:v>63438</c:v>
                </c:pt>
                <c:pt idx="2">
                  <c:v>1408599</c:v>
                </c:pt>
                <c:pt idx="3">
                  <c:v>203163</c:v>
                </c:pt>
                <c:pt idx="4">
                  <c:v>142273</c:v>
                </c:pt>
                <c:pt idx="5">
                  <c:v>424401</c:v>
                </c:pt>
                <c:pt idx="6">
                  <c:v>103937</c:v>
                </c:pt>
                <c:pt idx="7">
                  <c:v>234272</c:v>
                </c:pt>
                <c:pt idx="8">
                  <c:v>3789</c:v>
                </c:pt>
                <c:pt idx="9">
                  <c:v>194436</c:v>
                </c:pt>
                <c:pt idx="10">
                  <c:v>12226</c:v>
                </c:pt>
                <c:pt idx="11">
                  <c:v>38024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8-5498-4359-B23B-D87AF52C2D8B}"/>
            </c:ext>
          </c:extLst>
        </c:ser>
        <c:ser>
          <c:idx val="1"/>
          <c:order val="1"/>
          <c:tx>
            <c:strRef>
              <c:f>'Q7'!$C$1</c:f>
              <c:strCache>
                <c:ptCount val="1"/>
                <c:pt idx="0">
                  <c:v>Sum of views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01A-5498-4359-B23B-D87AF52C2D8B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01C-5498-4359-B23B-D87AF52C2D8B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01E-5498-4359-B23B-D87AF52C2D8B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020-5498-4359-B23B-D87AF52C2D8B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022-5498-4359-B23B-D87AF52C2D8B}"/>
              </c:ext>
            </c:extLst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024-5498-4359-B23B-D87AF52C2D8B}"/>
              </c:ext>
            </c:extLst>
          </c:dPt>
          <c:dPt>
            <c:idx val="6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026-5498-4359-B23B-D87AF52C2D8B}"/>
              </c:ext>
            </c:extLst>
          </c:dPt>
          <c:dPt>
            <c:idx val="7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028-5498-4359-B23B-D87AF52C2D8B}"/>
              </c:ext>
            </c:extLst>
          </c:dPt>
          <c:dPt>
            <c:idx val="8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02A-5498-4359-B23B-D87AF52C2D8B}"/>
              </c:ext>
            </c:extLst>
          </c:dPt>
          <c:dPt>
            <c:idx val="9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02C-5498-4359-B23B-D87AF52C2D8B}"/>
              </c:ext>
            </c:extLst>
          </c:dPt>
          <c:dPt>
            <c:idx val="10"/>
            <c:bubble3D val="0"/>
            <c:spPr>
              <a:gradFill rotWithShape="1">
                <a:gsLst>
                  <a:gs pos="0">
                    <a:schemeClr val="accent5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02E-5498-4359-B23B-D87AF52C2D8B}"/>
              </c:ext>
            </c:extLst>
          </c:dPt>
          <c:dPt>
            <c:idx val="11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030-5498-4359-B23B-D87AF52C2D8B}"/>
              </c:ext>
            </c:extLst>
          </c:dPt>
          <c:cat>
            <c:strRef>
              <c:f>'Q7'!$A$2:$A$13</c:f>
              <c:strCache>
                <c:ptCount val="12"/>
                <c:pt idx="0">
                  <c:v>Comedy</c:v>
                </c:pt>
                <c:pt idx="1">
                  <c:v>Education</c:v>
                </c:pt>
                <c:pt idx="2">
                  <c:v>Entertainment</c:v>
                </c:pt>
                <c:pt idx="3">
                  <c:v>Film &amp; Animation</c:v>
                </c:pt>
                <c:pt idx="4">
                  <c:v>Howto &amp; Style</c:v>
                </c:pt>
                <c:pt idx="5">
                  <c:v>Music</c:v>
                </c:pt>
                <c:pt idx="6">
                  <c:v>News &amp; Politics</c:v>
                </c:pt>
                <c:pt idx="7">
                  <c:v>People &amp; Blogs</c:v>
                </c:pt>
                <c:pt idx="8">
                  <c:v>Religious</c:v>
                </c:pt>
                <c:pt idx="9">
                  <c:v>Science &amp; Technology</c:v>
                </c:pt>
                <c:pt idx="10">
                  <c:v>Shows</c:v>
                </c:pt>
                <c:pt idx="11">
                  <c:v>Sports</c:v>
                </c:pt>
              </c:strCache>
            </c:strRef>
          </c:cat>
          <c:val>
            <c:numRef>
              <c:f>'Q7'!$C$2:$C$13</c:f>
              <c:numCache>
                <c:formatCode>0,"K"</c:formatCode>
                <c:ptCount val="12"/>
                <c:pt idx="0">
                  <c:v>14401601</c:v>
                </c:pt>
                <c:pt idx="1">
                  <c:v>1719585</c:v>
                </c:pt>
                <c:pt idx="2">
                  <c:v>71132978</c:v>
                </c:pt>
                <c:pt idx="3">
                  <c:v>10140878</c:v>
                </c:pt>
                <c:pt idx="4">
                  <c:v>9826303</c:v>
                </c:pt>
                <c:pt idx="5">
                  <c:v>22743703</c:v>
                </c:pt>
                <c:pt idx="6">
                  <c:v>11356916</c:v>
                </c:pt>
                <c:pt idx="7">
                  <c:v>11195114</c:v>
                </c:pt>
                <c:pt idx="8">
                  <c:v>123347</c:v>
                </c:pt>
                <c:pt idx="9">
                  <c:v>5097902</c:v>
                </c:pt>
                <c:pt idx="10">
                  <c:v>2292985</c:v>
                </c:pt>
                <c:pt idx="11">
                  <c:v>3616811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1-5498-4359-B23B-D87AF52C2D8B}"/>
            </c:ext>
          </c:extLst>
        </c:ser>
        <c:ser>
          <c:idx val="2"/>
          <c:order val="2"/>
          <c:tx>
            <c:strRef>
              <c:f>'Q7'!$D$1</c:f>
              <c:strCache>
                <c:ptCount val="1"/>
                <c:pt idx="0">
                  <c:v>Sum of comment_count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033-5498-4359-B23B-D87AF52C2D8B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035-5498-4359-B23B-D87AF52C2D8B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037-5498-4359-B23B-D87AF52C2D8B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039-5498-4359-B23B-D87AF52C2D8B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03B-5498-4359-B23B-D87AF52C2D8B}"/>
              </c:ext>
            </c:extLst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03D-5498-4359-B23B-D87AF52C2D8B}"/>
              </c:ext>
            </c:extLst>
          </c:dPt>
          <c:dPt>
            <c:idx val="6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03F-5498-4359-B23B-D87AF52C2D8B}"/>
              </c:ext>
            </c:extLst>
          </c:dPt>
          <c:dPt>
            <c:idx val="7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041-5498-4359-B23B-D87AF52C2D8B}"/>
              </c:ext>
            </c:extLst>
          </c:dPt>
          <c:dPt>
            <c:idx val="8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043-5498-4359-B23B-D87AF52C2D8B}"/>
              </c:ext>
            </c:extLst>
          </c:dPt>
          <c:dPt>
            <c:idx val="9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045-5498-4359-B23B-D87AF52C2D8B}"/>
              </c:ext>
            </c:extLst>
          </c:dPt>
          <c:dPt>
            <c:idx val="10"/>
            <c:bubble3D val="0"/>
            <c:spPr>
              <a:gradFill rotWithShape="1">
                <a:gsLst>
                  <a:gs pos="0">
                    <a:schemeClr val="accent5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047-5498-4359-B23B-D87AF52C2D8B}"/>
              </c:ext>
            </c:extLst>
          </c:dPt>
          <c:dPt>
            <c:idx val="11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049-5498-4359-B23B-D87AF52C2D8B}"/>
              </c:ext>
            </c:extLst>
          </c:dPt>
          <c:cat>
            <c:strRef>
              <c:f>'Q7'!$A$2:$A$13</c:f>
              <c:strCache>
                <c:ptCount val="12"/>
                <c:pt idx="0">
                  <c:v>Comedy</c:v>
                </c:pt>
                <c:pt idx="1">
                  <c:v>Education</c:v>
                </c:pt>
                <c:pt idx="2">
                  <c:v>Entertainment</c:v>
                </c:pt>
                <c:pt idx="3">
                  <c:v>Film &amp; Animation</c:v>
                </c:pt>
                <c:pt idx="4">
                  <c:v>Howto &amp; Style</c:v>
                </c:pt>
                <c:pt idx="5">
                  <c:v>Music</c:v>
                </c:pt>
                <c:pt idx="6">
                  <c:v>News &amp; Politics</c:v>
                </c:pt>
                <c:pt idx="7">
                  <c:v>People &amp; Blogs</c:v>
                </c:pt>
                <c:pt idx="8">
                  <c:v>Religious</c:v>
                </c:pt>
                <c:pt idx="9">
                  <c:v>Science &amp; Technology</c:v>
                </c:pt>
                <c:pt idx="10">
                  <c:v>Shows</c:v>
                </c:pt>
                <c:pt idx="11">
                  <c:v>Sports</c:v>
                </c:pt>
              </c:strCache>
            </c:strRef>
          </c:cat>
          <c:val>
            <c:numRef>
              <c:f>'Q7'!$D$2:$D$13</c:f>
              <c:numCache>
                <c:formatCode>0,"K"</c:formatCode>
                <c:ptCount val="12"/>
                <c:pt idx="0">
                  <c:v>33995</c:v>
                </c:pt>
                <c:pt idx="1">
                  <c:v>9647</c:v>
                </c:pt>
                <c:pt idx="2">
                  <c:v>155119</c:v>
                </c:pt>
                <c:pt idx="3">
                  <c:v>13748</c:v>
                </c:pt>
                <c:pt idx="4">
                  <c:v>8352</c:v>
                </c:pt>
                <c:pt idx="5">
                  <c:v>27496</c:v>
                </c:pt>
                <c:pt idx="6">
                  <c:v>23075</c:v>
                </c:pt>
                <c:pt idx="7">
                  <c:v>33698</c:v>
                </c:pt>
                <c:pt idx="8">
                  <c:v>78</c:v>
                </c:pt>
                <c:pt idx="9">
                  <c:v>26523</c:v>
                </c:pt>
                <c:pt idx="10">
                  <c:v>2189</c:v>
                </c:pt>
                <c:pt idx="11">
                  <c:v>5516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A-5498-4359-B23B-D87AF52C2D8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7478863779447928"/>
          <c:y val="0"/>
          <c:w val="0.29551572495059009"/>
          <c:h val="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effectLst/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'Q9'!$G$1</c:f>
              <c:strCache>
                <c:ptCount val="1"/>
                <c:pt idx="0">
                  <c:v>Sum of comment_count</c:v>
                </c:pt>
              </c:strCache>
            </c:strRef>
          </c:tx>
          <c:spPr>
            <a:gradFill>
              <a:gsLst>
                <a:gs pos="0">
                  <a:schemeClr val="accent1"/>
                </a:gs>
                <a:gs pos="100000">
                  <a:schemeClr val="accent1">
                    <a:lumMod val="84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'Q9'!$E$2:$E$4</c:f>
              <c:strCache>
                <c:ptCount val="3"/>
                <c:pt idx="0">
                  <c:v>Qtr1</c:v>
                </c:pt>
                <c:pt idx="1">
                  <c:v>Qtr2</c:v>
                </c:pt>
                <c:pt idx="2">
                  <c:v>Qtr4</c:v>
                </c:pt>
              </c:strCache>
            </c:strRef>
          </c:cat>
          <c:val>
            <c:numRef>
              <c:f>'Q9'!$G$2:$G$4</c:f>
              <c:numCache>
                <c:formatCode>0,"K"</c:formatCode>
                <c:ptCount val="3"/>
                <c:pt idx="0">
                  <c:v>9123192</c:v>
                </c:pt>
                <c:pt idx="1">
                  <c:v>8618108</c:v>
                </c:pt>
                <c:pt idx="2">
                  <c:v>6422373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86F-476C-BBA4-4FDC716942F0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41"/>
        <c:axId val="607211007"/>
        <c:axId val="444239695"/>
      </c:barChart>
      <c:catAx>
        <c:axId val="60721100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4239695"/>
        <c:crosses val="autoZero"/>
        <c:auto val="1"/>
        <c:lblAlgn val="ctr"/>
        <c:lblOffset val="100"/>
        <c:noMultiLvlLbl val="0"/>
      </c:catAx>
      <c:valAx>
        <c:axId val="444239695"/>
        <c:scaling>
          <c:orientation val="minMax"/>
        </c:scaling>
        <c:delete val="1"/>
        <c:axPos val="l"/>
        <c:numFmt formatCode="0,&quot;K&quot;" sourceLinked="1"/>
        <c:majorTickMark val="none"/>
        <c:minorTickMark val="none"/>
        <c:tickLblPos val="nextTo"/>
        <c:crossAx val="60721100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68000">
          <a:schemeClr val="lt1">
            <a:lumMod val="85000"/>
          </a:schemeClr>
        </a:gs>
        <a:gs pos="100000">
          <a:schemeClr val="lt1"/>
        </a:gs>
      </a:gsLst>
      <a:lin ang="5400000" scaled="1"/>
      <a:tileRect/>
    </a:gra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'Q9'!$F$1</c:f>
              <c:strCache>
                <c:ptCount val="1"/>
                <c:pt idx="0">
                  <c:v>Sum of views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EA7A-4AE2-BB0E-D9FB3BF1E51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EA7A-4AE2-BB0E-D9FB3BF1E51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EA7A-4AE2-BB0E-D9FB3BF1E513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'Q9'!$E$2:$E$4</c:f>
              <c:strCache>
                <c:ptCount val="3"/>
                <c:pt idx="0">
                  <c:v>Qtr1</c:v>
                </c:pt>
                <c:pt idx="1">
                  <c:v>Qtr2</c:v>
                </c:pt>
                <c:pt idx="2">
                  <c:v>Qtr4</c:v>
                </c:pt>
              </c:strCache>
            </c:strRef>
          </c:cat>
          <c:val>
            <c:numRef>
              <c:f>'Q9'!$F$2:$F$4</c:f>
              <c:numCache>
                <c:formatCode>0,"K"</c:formatCode>
                <c:ptCount val="3"/>
                <c:pt idx="0">
                  <c:v>4729779734</c:v>
                </c:pt>
                <c:pt idx="1">
                  <c:v>3716187668</c:v>
                </c:pt>
                <c:pt idx="2">
                  <c:v>2700349822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EA7A-4AE2-BB0E-D9FB3BF1E513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Category</a:t>
            </a:r>
            <a:r>
              <a:rPr lang="en-US" baseline="0"/>
              <a:t> Comment count</a:t>
            </a:r>
            <a:endParaRPr lang="en-US"/>
          </a:p>
        </c:rich>
      </c:tx>
      <c:layout>
        <c:manualLayout>
          <c:xMode val="edge"/>
          <c:yMode val="edge"/>
          <c:x val="0.21044444444444446"/>
          <c:y val="4.6296296296296294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'Q13'!$E$1</c:f>
              <c:strCache>
                <c:ptCount val="1"/>
                <c:pt idx="0">
                  <c:v>Sum of comment_count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001-4412-4F22-B0AD-8DE46DCE0C8E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003-4412-4F22-B0AD-8DE46DCE0C8E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005-4412-4F22-B0AD-8DE46DCE0C8E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007-4412-4F22-B0AD-8DE46DCE0C8E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009-4412-4F22-B0AD-8DE46DCE0C8E}"/>
              </c:ext>
            </c:extLst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00B-4412-4F22-B0AD-8DE46DCE0C8E}"/>
              </c:ext>
            </c:extLst>
          </c:dPt>
          <c:dPt>
            <c:idx val="6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00D-4412-4F22-B0AD-8DE46DCE0C8E}"/>
              </c:ext>
            </c:extLst>
          </c:dPt>
          <c:dPt>
            <c:idx val="7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00F-4412-4F22-B0AD-8DE46DCE0C8E}"/>
              </c:ext>
            </c:extLst>
          </c:dPt>
          <c:dPt>
            <c:idx val="8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011-4412-4F22-B0AD-8DE46DCE0C8E}"/>
              </c:ext>
            </c:extLst>
          </c:dPt>
          <c:dPt>
            <c:idx val="9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013-4412-4F22-B0AD-8DE46DCE0C8E}"/>
              </c:ext>
            </c:extLst>
          </c:dPt>
          <c:dPt>
            <c:idx val="10"/>
            <c:bubble3D val="0"/>
            <c:spPr>
              <a:gradFill rotWithShape="1">
                <a:gsLst>
                  <a:gs pos="0">
                    <a:schemeClr val="accent5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015-4412-4F22-B0AD-8DE46DCE0C8E}"/>
              </c:ext>
            </c:extLst>
          </c:dPt>
          <c:dPt>
            <c:idx val="11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017-4412-4F22-B0AD-8DE46DCE0C8E}"/>
              </c:ext>
            </c:extLst>
          </c:dPt>
          <c:dPt>
            <c:idx val="12"/>
            <c:bubble3D val="0"/>
            <c:spPr>
              <a:gradFill rotWithShape="1">
                <a:gsLst>
                  <a:gs pos="0">
                    <a:schemeClr val="accent1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019-4412-4F22-B0AD-8DE46DCE0C8E}"/>
              </c:ext>
            </c:extLst>
          </c:dPt>
          <c:dPt>
            <c:idx val="13"/>
            <c:bubble3D val="0"/>
            <c:spPr>
              <a:gradFill rotWithShape="1">
                <a:gsLst>
                  <a:gs pos="0">
                    <a:schemeClr val="accent2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01B-4412-4F22-B0AD-8DE46DCE0C8E}"/>
              </c:ext>
            </c:extLst>
          </c:dPt>
          <c:dPt>
            <c:idx val="14"/>
            <c:bubble3D val="0"/>
            <c:spPr>
              <a:gradFill rotWithShape="1">
                <a:gsLst>
                  <a:gs pos="0">
                    <a:schemeClr val="accent3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01D-4412-4F22-B0AD-8DE46DCE0C8E}"/>
              </c:ext>
            </c:extLst>
          </c:dPt>
          <c:dPt>
            <c:idx val="15"/>
            <c:bubble3D val="0"/>
            <c:spPr>
              <a:gradFill rotWithShape="1">
                <a:gsLst>
                  <a:gs pos="0">
                    <a:schemeClr val="accent4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01F-4412-4F22-B0AD-8DE46DCE0C8E}"/>
              </c:ext>
            </c:extLst>
          </c:dPt>
          <c:dPt>
            <c:idx val="16"/>
            <c:bubble3D val="0"/>
            <c:spPr>
              <a:gradFill rotWithShape="1">
                <a:gsLst>
                  <a:gs pos="0">
                    <a:schemeClr val="accent5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021-4412-4F22-B0AD-8DE46DCE0C8E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'Q13'!$D$2:$D$18</c:f>
              <c:strCache>
                <c:ptCount val="17"/>
                <c:pt idx="0">
                  <c:v>Entertainment</c:v>
                </c:pt>
                <c:pt idx="1">
                  <c:v>Music</c:v>
                </c:pt>
                <c:pt idx="2">
                  <c:v>Science &amp; Technology</c:v>
                </c:pt>
                <c:pt idx="3">
                  <c:v>Comedy</c:v>
                </c:pt>
                <c:pt idx="4">
                  <c:v>Film &amp; Animation</c:v>
                </c:pt>
                <c:pt idx="5">
                  <c:v>News &amp; Politics</c:v>
                </c:pt>
                <c:pt idx="6">
                  <c:v>People &amp; Blogs</c:v>
                </c:pt>
                <c:pt idx="7">
                  <c:v>Sports</c:v>
                </c:pt>
                <c:pt idx="8">
                  <c:v>Education</c:v>
                </c:pt>
                <c:pt idx="9">
                  <c:v>Howto &amp; Style</c:v>
                </c:pt>
                <c:pt idx="10">
                  <c:v>Gaming</c:v>
                </c:pt>
                <c:pt idx="11">
                  <c:v>Shows</c:v>
                </c:pt>
                <c:pt idx="12">
                  <c:v>Autos &amp; Vehicles</c:v>
                </c:pt>
                <c:pt idx="13">
                  <c:v>Pets &amp; Animals</c:v>
                </c:pt>
                <c:pt idx="14">
                  <c:v>Religious</c:v>
                </c:pt>
                <c:pt idx="15">
                  <c:v>Movies</c:v>
                </c:pt>
                <c:pt idx="16">
                  <c:v>Travel &amp; Events</c:v>
                </c:pt>
              </c:strCache>
            </c:strRef>
          </c:cat>
          <c:val>
            <c:numRef>
              <c:f>'Q13'!$E$2:$E$18</c:f>
              <c:numCache>
                <c:formatCode>0,"K"</c:formatCode>
                <c:ptCount val="17"/>
                <c:pt idx="0">
                  <c:v>8969633</c:v>
                </c:pt>
                <c:pt idx="1">
                  <c:v>3450605</c:v>
                </c:pt>
                <c:pt idx="2">
                  <c:v>3381982</c:v>
                </c:pt>
                <c:pt idx="3">
                  <c:v>3117473</c:v>
                </c:pt>
                <c:pt idx="4">
                  <c:v>1196090</c:v>
                </c:pt>
                <c:pt idx="5">
                  <c:v>1056430</c:v>
                </c:pt>
                <c:pt idx="6">
                  <c:v>1032463</c:v>
                </c:pt>
                <c:pt idx="7">
                  <c:v>786327</c:v>
                </c:pt>
                <c:pt idx="8">
                  <c:v>455965</c:v>
                </c:pt>
                <c:pt idx="9">
                  <c:v>411823</c:v>
                </c:pt>
                <c:pt idx="10">
                  <c:v>178580</c:v>
                </c:pt>
                <c:pt idx="11">
                  <c:v>64106</c:v>
                </c:pt>
                <c:pt idx="12">
                  <c:v>26945</c:v>
                </c:pt>
                <c:pt idx="13">
                  <c:v>21384</c:v>
                </c:pt>
                <c:pt idx="14">
                  <c:v>7014</c:v>
                </c:pt>
                <c:pt idx="15">
                  <c:v>4617</c:v>
                </c:pt>
                <c:pt idx="16">
                  <c:v>2236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2-4412-4F22-B0AD-8DE46DCE0C8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8.9164698162729664E-2"/>
          <c:y val="0.63797608632254299"/>
          <c:w val="0.8216706036745407"/>
          <c:h val="0.3342461358996791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/>
              <a:t>Correlation</a:t>
            </a:r>
            <a:r>
              <a:rPr lang="en-IN" baseline="0"/>
              <a:t> Chart</a:t>
            </a:r>
          </a:p>
          <a:p>
            <a:pPr>
              <a:defRPr/>
            </a:pPr>
            <a:r>
              <a:rPr lang="en-IN" baseline="0"/>
              <a:t>Likes, Dislikes &amp; Comment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001-434A-4F13-8C85-BA30D177735B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  <c:extLst>
              <c:ext xmlns:c16="http://schemas.microsoft.com/office/drawing/2014/chart" uri="{C3380CC4-5D6E-409C-BE32-E72D297353CC}">
                <c16:uniqueId val="{00000003-434A-4F13-8C85-BA30D177735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'Q15'!$F$1:$G$1</c:f>
              <c:strCache>
                <c:ptCount val="2"/>
                <c:pt idx="0">
                  <c:v>likes&amp;comment</c:v>
                </c:pt>
                <c:pt idx="1">
                  <c:v>dislikes&amp;comment</c:v>
                </c:pt>
              </c:strCache>
            </c:strRef>
          </c:cat>
          <c:val>
            <c:numRef>
              <c:f>'Q15'!$F$2:$G$2</c:f>
              <c:numCache>
                <c:formatCode>0.00</c:formatCode>
                <c:ptCount val="2"/>
                <c:pt idx="0">
                  <c:v>0.76062017792506276</c:v>
                </c:pt>
                <c:pt idx="1">
                  <c:v>0.7006157952049078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34A-4F13-8C85-BA30D177735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'Q8'!$E$2:$E$6</cx:f>
        <cx:lvl ptCount="5">
          <cx:pt idx="0">FlsCjmMhFmw</cx:pt>
          <cx:pt idx="1">6ZfuNTqbHE8</cx:pt>
          <cx:pt idx="2">u9Mv98Gr5pY</cx:pt>
          <cx:pt idx="3">QwievZ1Tx-8</cx:pt>
          <cx:pt idx="4">rRr1qiJRsXk</cx:pt>
        </cx:lvl>
      </cx:strDim>
      <cx:numDim type="val">
        <cx:f>'Q8'!$F$2:$F$6</cx:f>
        <cx:lvl ptCount="5" formatCode="0,&quot;K&quot;">
          <cx:pt idx="0">125432237</cx:pt>
          <cx:pt idx="1">89930713</cx:pt>
          <cx:pt idx="2">53822757</cx:pt>
          <cx:pt idx="3">45064699</cx:pt>
          <cx:pt idx="4">44171797</cx:pt>
        </cx:lvl>
      </cx:numDim>
    </cx:data>
  </cx:chartData>
  <cx:chart>
    <cx:title pos="t" align="ctr" overlay="0">
      <cx:tx>
        <cx:txData>
          <cx:v>Best Performing Videos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US" sz="1400" b="0" i="0" u="none" strike="noStrike" baseline="0">
              <a:solidFill>
                <a:srgbClr val="000000">
                  <a:lumMod val="65000"/>
                  <a:lumOff val="35000"/>
                </a:srgbClr>
              </a:solidFill>
              <a:latin typeface="Arial"/>
              <a:cs typeface="Arial"/>
            </a:rPr>
            <a:t>Best Performing Videos</a:t>
          </a:r>
        </a:p>
      </cx:txPr>
    </cx:title>
    <cx:plotArea>
      <cx:plotAreaRegion>
        <cx:series layoutId="funnel" uniqueId="{5093005A-05F7-402E-B2BF-A07FA1315365}">
          <cx:tx>
            <cx:txData>
              <cx:f>'Q8'!$F$1</cx:f>
              <cx:v>Sum of views</cx:v>
            </cx:txData>
          </cx:tx>
          <cx:dataLabels/>
          <cx:dataId val="0"/>
        </cx:series>
      </cx:plotAreaRegion>
      <cx:axis id="0">
        <cx:catScaling gapWidth="0.150000006"/>
        <cx:tickLabels/>
      </cx:axis>
    </cx:plotArea>
  </cx:chart>
</cx:chartSpace>
</file>

<file path=ppt/charts/chartEx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'Q14'!$D$2:$D$18</cx:f>
        <cx:lvl ptCount="17">
          <cx:pt idx="0">Science &amp; Technology</cx:pt>
          <cx:pt idx="1">Pets &amp; Animals</cx:pt>
          <cx:pt idx="2">Education</cx:pt>
          <cx:pt idx="3">Gaming</cx:pt>
          <cx:pt idx="4">Comedy</cx:pt>
          <cx:pt idx="5">Religious</cx:pt>
          <cx:pt idx="6">Music</cx:pt>
          <cx:pt idx="7">Autos &amp; Vehicles</cx:pt>
          <cx:pt idx="8">Travel &amp; Events</cx:pt>
          <cx:pt idx="9">Film &amp; Animation</cx:pt>
          <cx:pt idx="10">People &amp; Blogs</cx:pt>
          <cx:pt idx="11">Howto &amp; Style</cx:pt>
          <cx:pt idx="12">Sports</cx:pt>
          <cx:pt idx="13">Entertainment</cx:pt>
          <cx:pt idx="14">News &amp; Politics</cx:pt>
          <cx:pt idx="15">Movies</cx:pt>
          <cx:pt idx="16">Shows</cx:pt>
        </cx:lvl>
      </cx:strDim>
      <cx:numDim type="val">
        <cx:f>'Q14'!$E$2:$E$18</cx:f>
        <cx:lvl ptCount="17" formatCode="0%">
          <cx:pt idx="0">0.10092909410005589</cx:pt>
          <cx:pt idx="1">0.083384053804918631</cx:pt>
          <cx:pt idx="2">0.055350820796365233</cx:pt>
          <cx:pt idx="3">0.048951145061040022</cx:pt>
          <cx:pt idx="4">0.048302027632367225</cx:pt>
          <cx:pt idx="5">0.034628188395293281</cx:pt>
          <cx:pt idx="6">0.023621447513794004</cx:pt>
          <cx:pt idx="7">0.021577701205149027</cx:pt>
          <cx:pt idx="8">0.021377863880640346</cx:pt>
          <cx:pt idx="9">0.020007614606441952</cx:pt>
          <cx:pt idx="10">0.018383921060630064</cx:pt>
          <cx:pt idx="11">0.018022126726828711</cx:pt>
          <cx:pt idx="12">0.013609921371065373</cx:pt>
          <cx:pt idx="13">0.013564200820076498</cx:pt>
          <cx:pt idx="14">0.0098464836784397068</cx:pt>
          <cx:pt idx="15">0.0091906979890754512</cx:pt>
          <cx:pt idx="16">0.0071273535286800584</cx:pt>
        </cx:lvl>
      </cx:numDim>
    </cx:data>
  </cx:chartData>
  <cx:chart>
    <cx:title pos="t" align="ctr" overlay="0">
      <cx:tx>
        <cx:txData>
          <cx:v>Engagement based on Category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US" sz="1400" b="0" i="0" u="none" strike="noStrike" baseline="0">
              <a:solidFill>
                <a:srgbClr val="000000">
                  <a:lumMod val="65000"/>
                  <a:lumOff val="35000"/>
                </a:srgbClr>
              </a:solidFill>
              <a:latin typeface="Arial"/>
              <a:cs typeface="Arial"/>
            </a:rPr>
            <a:t>Engagement based on Category</a:t>
          </a:r>
        </a:p>
      </cx:txPr>
    </cx:title>
    <cx:plotArea>
      <cx:plotAreaRegion>
        <cx:series layoutId="clusteredColumn" uniqueId="{B9171F5F-103D-4375-91B6-D77526B1A7C9}">
          <cx:tx>
            <cx:txData>
              <cx:f>'Q14'!$E$1</cx:f>
              <cx:v>Average of engagement</cx:v>
            </cx:txData>
          </cx:tx>
          <cx:dataLabels pos="inEnd">
            <cx:visibility seriesName="0" categoryName="0" value="1"/>
          </cx:dataLabels>
          <cx:dataId val="0"/>
          <cx:layoutPr>
            <cx:aggregation/>
          </cx:layoutPr>
          <cx:axisId val="1"/>
        </cx:series>
        <cx:series layoutId="paretoLine" ownerIdx="0" uniqueId="{9D24D7B1-99ED-4AF0-AD20-455BAE58E19B}">
          <cx:axisId val="2"/>
        </cx:series>
      </cx:plotAreaRegion>
      <cx:axis id="0">
        <cx:catScaling gapWidth="0"/>
        <cx:tickLabels/>
      </cx:axis>
      <cx:axis id="1" hidden="1">
        <cx:valScaling/>
        <cx:majorGridlines/>
        <cx:tickLabels/>
      </cx:axis>
      <cx:axis id="2">
        <cx:valScaling max="1" min="0"/>
        <cx:units unit="percentage"/>
        <cx:tickLabels/>
      </cx:axis>
    </cx:plotArea>
  </cx:chart>
</cx:chartSpace>
</file>

<file path=ppt/charts/chartEx3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'Q16'!$D$2:$D$37</cx:f>
        <cx:nf>'Q16'!$D$1</cx:nf>
        <cx:lvl ptCount="36" name="Row Labels">
          <cx:pt idx="0">Tripura</cx:pt>
          <cx:pt idx="1">Maharashtra</cx:pt>
          <cx:pt idx="2">Himachal Pradesh</cx:pt>
          <cx:pt idx="3">Uttar Pradesh</cx:pt>
          <cx:pt idx="4">Andhra Pradesh</cx:pt>
          <cx:pt idx="5">Goa</cx:pt>
          <cx:pt idx="6">Karnataka</cx:pt>
          <cx:pt idx="7">Ladakh</cx:pt>
          <cx:pt idx="8">Chandigarh</cx:pt>
          <cx:pt idx="9">Meghalaya</cx:pt>
          <cx:pt idx="10">Uttarakhand</cx:pt>
          <cx:pt idx="11">Gujarat</cx:pt>
          <cx:pt idx="12">Bihar</cx:pt>
          <cx:pt idx="13">Chhattisgarh</cx:pt>
          <cx:pt idx="14">Jharkhand</cx:pt>
          <cx:pt idx="15">West Bengal</cx:pt>
          <cx:pt idx="16">Telangana</cx:pt>
          <cx:pt idx="17">Odisha</cx:pt>
          <cx:pt idx="18">Punjab</cx:pt>
          <cx:pt idx="19">Manipur</cx:pt>
          <cx:pt idx="20">Jammu and Kashmir</cx:pt>
          <cx:pt idx="21">Haryana</cx:pt>
          <cx:pt idx="22">Lakshadweep</cx:pt>
          <cx:pt idx="23">Kerala</cx:pt>
          <cx:pt idx="24">Madhya Pradesh</cx:pt>
          <cx:pt idx="25">Nagaland</cx:pt>
          <cx:pt idx="26">Puducherry</cx:pt>
          <cx:pt idx="27">Rajasthan</cx:pt>
          <cx:pt idx="28">Tamil Nadu</cx:pt>
          <cx:pt idx="29">Delhi</cx:pt>
          <cx:pt idx="30">Dadra and Nagar Haveli and Daman and Diu</cx:pt>
          <cx:pt idx="31">Assam</cx:pt>
          <cx:pt idx="32">Mizoram</cx:pt>
          <cx:pt idx="33">Andaman and Nicobar Islands</cx:pt>
          <cx:pt idx="34">Arunachal Pradesh</cx:pt>
          <cx:pt idx="35">Sikkim</cx:pt>
        </cx:lvl>
      </cx:strDim>
      <cx:numDim type="colorVal">
        <cx:f>'Q16'!$E$2:$E$37</cx:f>
        <cx:nf>'Q16'!$E$1</cx:nf>
        <cx:lvl ptCount="36" formatCode="General" name="Average of views">
          <cx:pt idx="0">918075.11239193089</cx:pt>
          <cx:pt idx="1">910266.05187319883</cx:pt>
          <cx:pt idx="2">907667.01729106624</cx:pt>
          <cx:pt idx="3">846194.55475504324</cx:pt>
          <cx:pt idx="4">816488.1239193083</cx:pt>
          <cx:pt idx="5">816428.02593659947</cx:pt>
          <cx:pt idx="6">780138.73342939478</cx:pt>
          <cx:pt idx="7">774942.88760806911</cx:pt>
          <cx:pt idx="8">769764.5648414985</cx:pt>
          <cx:pt idx="9">763441.4034582132</cx:pt>
          <cx:pt idx="10">757776.93659942364</cx:pt>
          <cx:pt idx="11">755629.69452449563</cx:pt>
          <cx:pt idx="12">751776.90909090906</cx:pt>
          <cx:pt idx="13">710272.1239193083</cx:pt>
          <cx:pt idx="14">705868.66570605186</cx:pt>
          <cx:pt idx="15">698758.16426512972</cx:pt>
          <cx:pt idx="16">695548.1613832853</cx:pt>
          <cx:pt idx="17">693893.30880230875</cx:pt>
          <cx:pt idx="18">683569.31844380405</cx:pt>
          <cx:pt idx="19">668788.17867435154</cx:pt>
          <cx:pt idx="20">661680.75216138328</cx:pt>
          <cx:pt idx="21">655258.27089337178</cx:pt>
          <cx:pt idx="22">654311.99135446688</cx:pt>
          <cx:pt idx="23">626403.24639769457</cx:pt>
          <cx:pt idx="24">622746.90489913546</cx:pt>
          <cx:pt idx="25">614064.73198847263</cx:pt>
          <cx:pt idx="26">570557.80403458211</cx:pt>
          <cx:pt idx="27">569281.78530259361</cx:pt>
          <cx:pt idx="28">557076.75504322769</cx:pt>
          <cx:pt idx="29">540783.8760806917</cx:pt>
          <cx:pt idx="30">532444.46974063397</cx:pt>
          <cx:pt idx="31">517895.10374639771</cx:pt>
          <cx:pt idx="32">471608.42363112391</cx:pt>
          <cx:pt idx="33">452293.59365994239</cx:pt>
          <cx:pt idx="34">420018.10374639771</cx:pt>
          <cx:pt idx="35">417093.52449567721</cx:pt>
        </cx:lvl>
      </cx:numDim>
    </cx:data>
  </cx:chartData>
  <cx:chart>
    <cx:title pos="t" align="ctr" overlay="0"/>
    <cx:plotArea>
      <cx:plotAreaRegion>
        <cx:series layoutId="regionMap" uniqueId="{D44B27DE-412D-4F42-AF22-186B02CFF052}">
          <cx:tx>
            <cx:txData>
              <cx:f>'Q16'!$E$1</cx:f>
              <cx:v>Average of views</cx:v>
            </cx:txData>
          </cx:tx>
          <cx:dataId val="0"/>
          <cx:layoutPr>
            <cx:geography cultureLanguage="en-US" cultureRegion="IN" attribution="Powered by Bing">
              <cx:geoCache provider="{E9337A44-BEBE-4D9F-B70C-5C5E7DAFC167}">
                <cx:binary>1HzZdttKsuWvePmhnxo6OWeius5d6yQAzqRGW/Z5waI1AIl5nr6+Q5blklissqqPbq8rPnggmEQg
d0bEjh2Z/PvN8Leb5G5ffRjSJKv/djP8/jFsmuJvv/1W34R36b4+Sc1Nldf5fXNyk6e/5ff35ubu
t9tq35ss+I0gzH67CfdVczd8/K+/w7cFd/kmv9k3Js/O27tqvLir26Sp/821o5c+7G9Tk7mmbipz
0+DfP15Vpmir/ccPd1ljmvFqLO5+//jiQx8//Hb4Vf902w8JWNa0tzCW0BPJOLIJtT9+SPIs+PG+
jeF9IqlQBH1/8ad77vYpjHuFId/N2N/eVnd1DQ/y/e9nA19YDe9ffPxwk7dZ8zBZAczb7x+X2a2B
RzV17jxecPIHk5e778/428tp/q+/H7wBT33wzjMkDqfoV5f+CYhPTQPL5aza397V4dPUvAEc4gSg
4ALjx1lH+AUqCp1wISgnitrfX/Tp1o+ovNqq49gcDD9A6NPZu0JouweH3Ndh85bugu0TxglSnNmP
AJEX+EhxgpGyGcLw/qOLPgLzSmOOw/Ji8AEo28U7A+U2HPf/DX5DTzhVWHKuHnF56TdSnRClbEEp
Puo32/1rzfpXCL0cfwjS+/KchUn3kM2St4eJ4sfw9jOrHMAkTwgVBEPWeURRvPSi/8Sw40D98zcc
QLV4X1Bd7VOTfNjtb9unmfrrOQjjE4QFJCClXgY3dcKQRARx+XSzH1zgVUYcB+T5AxxAcQV5/h0x
gj+y27D6bwhtmJ9AWONY2egxdr0katI+sQVnmNvsaGh7vVnHATocfwDSH+/LX3b7YJ/ss9unBfzX
vYWIEySwApr8I7W8hMdmJ0xAYpI/Iho68J3XGHQcmH+MPIBkt3lXfjPPgeO/VTkDzkIFhWKGqKPO
wk4QJ8IWhDxePqhqfmHLcSC+DzrAYP7Hu8Lgj6rN/ptSPpEn3KZU2fxHSfOSMdsPjFlSKZ6C20HK
/48sO47Pka84QOuP91V7rvdVtm/28Vv6DTuRGDHC2I9y/4CYAUpC2pjT43Xnqyw6js6zoQeorN+X
D232t/v4DaUASk9sjLAiT4n9ZWKR4FeKY8YQe+TKB1LAr805jsfTuAMwNu8LjEsTxyZ9u7zyEMUk
QhTY77G8ooAaS/mA1A/3OYhivzbnOBhP4w7AuFy/q+zihMC4TLCv3tI70AnMN+VMiaMFvzgBxsVB
EJCPeLGntfBYsrzOpOOgPB97AIzzvtSYs/a2BX27qsan2fnrfBiqR2UTLAg9nknsEwnVvyQ/otaD
wPlcKHudSceBeT72AJizr+/KY7Z3Aegv+3H/NDl/HRfCQSGDOpHKHyn8ZToBvZ9IQEYi8TPAPcfl
VRYdh+XZ0ANUtu+rUvkuj0OOf9P6kaITDK5ChPgx8Qeii30Cggulkh8oyq805jgkLwYfgPLpfSWX
eRuBzN+8oaOQE2FDjYh/ZA77paNIDPWMRFTBRx5fT7d+zCyvsOc4Jj8HHuAxX72r0KUNtF2epuRN
whYUHkB0OT2W5xU/gcpRCCBeT/d8hOGXZhwH4cewAwj0+6oPQbLbp/vsA8SpDztzk3+DTuWyfpC9
6qdJ+uvAYHATQIQoBNTqeeOYnCiKiVD0H0z5eSL5fzTuOFz/9ssOQPzjfcnJK3CjN0410OsX0Fom
9lP3+GWqAV/iAggCYHeUM7/KouM4PRt6gMrqfTFmJwz3TWPqty1mCJAvIRSzobX8/QWk+JlLKXKC
GCaSo4Mg91prjoPycvQBLs7Vu8o613d180HfZaDuv12IA3+BRj/mSIJo/xwPeWJLSP/siUkfqMiv
NOY4Ki8GH4Byrd8VKFd3kHOCffaGVQyWJ9BIEdzGL2MXdMEQsh886EcXDC4/zzqvMuU4IM+GHsBx
NX9XcJzemjp8QywIbEbCFDFG+U8m/NxLoPNFwH+ABzwGtQMv+bU5x/F4GncAxun74mhnbRbtvz0t
0r9Ox6CMVIxgxh+I8DMUJD9hGAQXRn8ILgco/NqO4yg8jTtA4ex9RajtPnvYT/l2MBDoo1AmoAf5
D/b7DA0bMgpUMxKEyZ8u8zxMvcKe43D8HHiAx/adkd59mrbf65Y17NxLzRsiA+0UDpUk58f79OAn
0IcEEebp8oGCv/pu2f/ap8X/+fAK246jdPRLDhBbvS/5ZbGvxjfN8MQ+wbbCNoNA9cxzYGclRDBQ
jdm/2Br2azuOY/LzAQ5wWFy8q+S+2ceQ3G/7u7vi7aIZaPlEAs+1D3eCwTYKRmxQiw+yySutOI7E
i8EHaGzcd4XG1kx5tX/L/iM9oQjSBuiOL9zCflBbBCI2Or776xWGHAfj58ADILZ/visg/qjrN4UB
ohAwWgXlx8/8/SxIPaABZTps1Du+TeKX1hzH4sewAyT+uHxXSKzvKuhovWFsQicM1jyG1zEoIF8w
BBo9kN/H6oM83fpRH/61OcexeBp3AMb6fXWyLvbRvm6gkfU0KX+9AIF9kFwx2HoHBPfx9SJQyQct
BY5FwFbIo9Xgqyw6DsmzoQeoXPzPbp0c39z8WA88AvLiE//pyS4CsYpwOKvyJFO9BMR+2CkpFAjC
RwH5cfjqX1tzHIwfw14Y/j/7JJd7l4TmDf1AnQgG2+QQlBLfXy+1XNi2hTFnEjpaj15yUGf80prj
0/5j2MH6d99XVHL3cKDysWsF27SrD4t9d5eY72+4PxtarmnfECxovhObMCg3XjoHhWoQKC6XPwR5
uPy8Tn+1Of8CrZdPc4ja/+eWyL8+Jfnz4KgL20297ydOnx2U/PdXvz85HIM9GPpjGo/mm8cZXt7+
/hE/1BbP4t3Dl7wA4PiBrWdD7yC//f4ROicKspKAva2wiwJJBc7YQ6vg948SShgQLwFk2LqvMIFC
JsurJoQTseJECQlJTHLgeRhT2FhZ5+33S3AyRgrYOi6EpBy6aOrnad+zPBmDPPs5Jz/+/yFr07Pc
ZE39+0cOm9U+figeP/hgqmQQe4WAvVIEpAmG4NwnXL/ZX8CZYvg8/t8GW/YwxVM9E0NSrka/Crwk
G2KX5SK8kGF/mtvuFMfhOuXFGYh//blQY7AKiRtOAi+pX/VOV6A57B4ZV7YovNrK6E7GwTyxMXMa
NjC3aeXosjErNiZNilnQyFDjsUXrvkrQuhpDOqu6vnAS1tqaZyxx4WmiOQ4t4fWT6T1Zcy2kkWd9
HCmnzdtvthLWRcSxQ8znJPkyDWN+EUeBrweZ1PN4ynKv9lO+UX2bbEJOYoeMyVVrD0vfz0ygh1o5
02CzBS3rYjGRPNFBjfyzNOPEScOaOrgIuWd8RS6bOJRa4WoWWir+k98guxFahW10vTWqy77aVrou
WSS2Jp7YguHErSX57IeLuh7UIuPyhkz72GLDjAq7d1S8qP2hcpKhjjReBiDkrduH3rlPkB79+H6q
89gJlMvanDl9Nn6WxbAtmWlcayjbTSvwWWHNVW+oG4zksxX5TlINC2Tz2RhkxBERDc7yZpOnfFzE
+TR4do9WVQBPMfmroObjvMyiTUAn24n8vnMojjLHD9J5Vm55XeGLIQ5THXdD6/g8E0sl8s91SdAM
ynStgrByMG4Dlw1hvExhobotq8pVlfm7sLZ9N5E9mlcBD/Vo2rPQtMFMhsGZqPpIjyy+HwYaOlnr
j06Qjbk7FeksonE+i031habFl0BFkZa5hlPZ37Ig+xr2ReD5SR+59djULh4itpWggTp1VSBXTIui
GKpvMC2nCofsE26CWzUaf2HiWje0zddWULSzpBkLTRNmdqlFKm2aQHn0YRESOV1nCOF1FhX1FRbZ
ViZDscoaeU1B174UpX+uVHgu816urdbCy0EQo1vjZ6ddYmaKRpNOZRa4eUjlLLOlZ9XZZU8mumJF
Vi7aoHQjMiVOBvO3C0qcumhsVv4w4vVI2lUhjK1Duxy9kgWpZ6Jm3MVdewm+jmc9xV9LpsKzIEp0
5RN7EwqReMYuidNjqnbZGFwj10YqXo0iLjRojLZDKKrnYScWwxhOn0YpN7npYpfXdbFTk7wIqKEb
i2WBE3Up9cJ6JIsqVb0bxwVySOZXpwXvzqLAOFM9FBur9VTNq1WFLLKK1NQuRGTNSmGn2ybDchn1
fOvz0Vy2qkp1y/G8lBTNaDzhbVhQR5kYn5amWVTZsOdI+As+dEibHJkNgynViHGnIlW8xLSYY+JP
i2qyeq8arF4PAZiYZWJBcSYcTEbq9WyQTg+FgFtVrNV2F9hrlSfIyU3RuwL8fEfNpkp458gIZzMe
Gn+nEr5CdlHOTDH0cwjFsW7zOFsOCHU7Dr3vVS/zdT11ZhF1FXE61prVMCYeTHG97Jq0XVhpNzN4
wGeiDioHZdRym0SkmgVNvBspzhchjh2BgkQnONvGU3tTBmOwDP3eafK6uia91FT2p7AYsizeoKRc
xBCcV3H5LSFZNCuiTRQO1JXGJ4u2mlpH9NLXAgfjnMWFl5JilSwrkYnNFPgjuIV9xpOg1FnFqw3N
ZOOIIDiFKd2wPKmcMMIOzlXiGOMLdxwbL1cPYacVi1BlpRZVFWkRdxsrH859n+1yZiVaJcLLMTnv
IBvQBmaiz3dTSBpHynCLJYFPGPENh8Fy4r5xfYOFpgYygR1DNI16Qy5yYbwqp2QTo2hwol7KeWFH
4VbascNq+Sc1ETvrJaVnYUIvMW3NsolCupC0v1BNX29RGQVuWKSjK9tR7uym00Ux8tOqSiBsYZfF
DK8RKsn6+7++/1EXASt1our7MUjJIoqRbooqOq2zUQcVVdtKxMbhBPef/fLCRNyeB7zIHZo0bCG7
aEuC0L6UJXVsWzOZ8OsyILHXZMZ4IbNCx4QUu+1D1sJTP+rBF7E3qD7YsIA5VdlNzlBEzS4n59SW
ZhmZEM1SNPUQ14N+llK/WQXSlvMkGzfYiEknNK1dCQvNGSjJZrQdd3QgHqnyOzPVbJZ3MdzFEIdF
1bxiJXKirGpmSJaQcZNyPcaZo5IqgOAJsZnl2SoHOgJ5QLXaR2g54Gn0siC9LJS1wYFajk2wlBlb
N2MXOpayVx2vtbioce5M3RW4kKW5nwxuY+crWuTYscuMu8hO1gYTy53GuIW1JCGKBJ8nns173w/d
Go/9LBzJJgjqL1ZORhhFe8fi19YYb2Kc7zosgoWSzWletXNKBuGUPP7GBPzwRhSxWPvjTcI0Q7HY
1H5/3cTxJxTs63GWYradsvG0Cgfj+CnetYm4oRPVqJKda7Xx2WhLqjtLZDqvrZlgw30XGi3SpnYG
v/jCW5W5Oa2NF2WDmTcFK5wgGkpNQ1NpwU6trv0zhrWne8wKID+FtoHK6dgafD3y8ksdNS6uIcll
aaCjeNoUVbwNrCLUIVp3vdyTnMc6MzjRdYbsGSn4CoJeofvGNgBC7s/HKv+WN+M482NqYGFVgc6U
rFyZ8c+Dha7GsSh1PIgZRPRSl5NgGlp4ZxYfkM7jKXAglSfal3YyQ1EVeTVKLyaWhU7Nih3CRTCX
Y4B1E8tWNxW5MpRzx85Eq+uOf5M8tGeGkbVV4U9Bx+ZD3IR6CFHjofR2YP4VzgAyicZQE8PXiuY7
WsS2C62szOtk3+isocZBgYi1MeE8D5LSyaoo0CqngeYlLN+0MrkO0NfGkoMOotk4MbTLQxXqQmA9
xr2m9kWHwnWI7Ktson+avkx1Sh5iv3/JyFBDEA2mmWrt8yEsL1l45XPgiX6dfA5pMeoOt2c46pdh
7UunTifHZmPgtaxgGnV0mhdJfR0mZhX3aaNpb+uxJBe+6I1Hw+Ea2X0xk1mmM5s2WpiuX4TRWZsO
lo76yt+C4qohULuqIp/INCZb8NVOW2ocNArQdixI7Qg5XXVpP3ihL5y4kYuMuFaS5rqQpSNH6iS9
LPUQGafmzcYq0kUnc6M7Lt0YfFiHGV4XVuj20O9wJmSonsBhdQchq+h9J5iKr3wgvW7T2tJ+F1Re
MY4eSTOnFcbNEr+eqexz/01aAtZoU4ce5vG6TKZvlJIvKi11H5YuKGC3du4/GKl0FI2fo4cJyZtm
WNV4n4aZmCPgl1nClfZ9/IUyP5iLzL/kYXOrcIOdIM0+m4Zdof4M7L9Nk14nJUk8HNtiZuF2jUMO
zDDGxAvG+zGyW6dACrkmSyJdtCWs1DZedbYYHIFj7EQsnNlBqbTIXStEyzBprnk8RPNpiC4CPC4q
NXjZ0Ne6tEWkLZOfpVW6kWzkOumJPbcilANjx1y3lH6OeHLKVEN1VDWnQywmB7EBgO1ZqK1wIVh4
DQzpfLIA62IvU7VuhykBQtmlrt0Bf0q7FCDjQN6gSDClW2XTF9lGiUNScV5V/ldZCfB0KYDI4Wwn
YFUWKkwdhFI+Z5VWXEodDclNFdaT9gvy52BPS44KfxUn6XpgQDjgN1qYbpuA67q0nSqs7I3VDYUm
Kae6tAI1R/YXw4m/pf2w8EchlmON54b7M7ubOFCYVHpxFt8NNSXzJP8Sdr7aJkO/zk2SeU0a2W6J
xlqPCreugCQLTjdejxRmauzDQqdtIjXm9zGilQtHLkdX+eIiSrvI47JGbmjKdce6ym1ipykm4P/K
irX9pbBx5QRdmi3bTPULFSq2zWI6V8kQzfrJxrMG8REmslmmiQAKl0JASKzTMIp6JwaeiNuEuDLP
ex1G5bavu/6cNMF17Rc6K+Hu5ZTf1ECc5nkJHK5pu3McRh2Y2ObaT2OvRPSbSNBlN2QQEjJcufY3
3tu5w63SuG6UZfAUySe7T6Wusf0FxHlYWSNnjmU1l3HXpU5SD9Gq6ks9IaBxqlSzNvA7dwzTzE38
MdXdpLxhLL/ZpnXzpO+2oZUah2UppFiZORMRlVvMaCL3TSg6p36oqvpazayEnlk1Sub1kHzCcUbW
Nh09mmdqVjgFsLVZIMzgtLbfORNEJk/S6nNN0j+zCW3DwO61H1zRsvBnoap1p+RtVlP5aRhkNY9G
Rp0yH9ehTAcHjZa9qltCL7ccDdtINv0nNkDOCail+34YNklaX3OR81Vi0KSDoLiBYn9Vxim/FpAY
+sbymsKHaBJ0oc4kgMKClmwzAbnRx/fh1KK5BWEZjVA1Fw0KHTpy4Yx1G3gDl3Pij/bMroObYoo4
MGzuu7zhnZtPPLxoWadNAY8/pY075XG9on3otRNkt7aeoPTqCThriFttEqufjyYv51GQuKrtBh2B
U7t2GaaziQPRLJNwdIchuh7zrnCGblj2Y1w7ZZRUuqj4oi2rRINHZ/MC5qRhijvRcM1J1F5m+M6k
8xDRaW2VkNjqjNUXxErtRU1P8VQvxqDHXsryxvHlFlK2WnaBtQxFGHmQbDwiuru0iKwFKKWQoPIo
nykFaamnYeh0SWtmA09at8iID6mb32ZtF21Sgde+VYJjh9ViAuWkwt0wq/I2h9K+bzcps+ZphuiC
hXWv66qvHCagVpfxpHH0LRId99qqvWPMCHcqe102PtbVoGrX4pkTTglQkT7q5yUpIt25TQ+h5Lub
Paz9LqzdwY6AAldDORNpvSxbIR2COXdVEeXzYIgiJxj6+6rNe9BQOp1MLZ3ZJr8P7DR1gATugRBQ
txzKwBmSIFuoOK50brbQ49Ws/ARLwLhTKK35tGGync6G3P8cKf869JvpMip97NUhuqui5l7wFjkW
NO+9Mio7DwUB9sDXbLdIJFkCYx6crozZqs2TXV0U7CxrVkMkk7OklPkKS/EttvM1GaN8WxfpXA0D
ntVYfmLGmrZV218wUaYLq4AnGpdjV2x4EE2uSsoNjmxPWZJ5fjC2q8YfiEaEFMvETMLrCv55lOAJ
od15UNt+anOafA12rU/SzRjLz7Xo1bweIxiZEA91xbieInafZbLSY83wpmPJ505V8ZmfmFOZ1x3Q
gDz3WonuiWKhk6A68mjXq1Xaxeci4da2HPSgqrmJwsmrVWo8ZANNnTZJp4JVWeDhtJ9WAlFbx33n
n5VjeYliOhujoFr4Fql1NkF1ULWJZ9EOe0NKB7dgwPtYOdJFkVnJPHko4usGvJbIfPw0VLGTxNRt
On+6TdvgzPeldSp9dY/QMDl5DDwzMsqfl0HMvQz3loNlUjjA/eLwc4TazygbCyelne36Ob2NZBVd
TgXa4ubhYdqBzGsQIVZD3X4qE5LvpGBGG2RfFFEEtXzT4y8jLRagKMz8FNIXtmXr4CjkW4SqSQ8o
cy3DbvIeR4vQKueBaOnSYlBxGAHag8nH1iUB8516gEfMSxu5VsRmYhohUNcDVNIW0sWQNYtSsWCd
WeXOtqDETVUZn2cd/5zUErsFsfkcZmrXDulw3uJU6DKSm4GPag0y5iygPplbdQ72TYXHWhptjUEb
OVbBFif0fKTWjpkJLZOk9RI78xL6uWZMraHKsrXoBigdCmZtSoN1Tc24q3s3YDQ4t8barWkOSyoq
HTqVqceYvMonYknI8Slbw7mheUwU2WRTtKjh1w4XQW4RL4cyAGY9B9I4YjcgpZmNSg2ncRtq0/Jy
J3E7OV1V0wVuUmD/KikWWdFAueIroYfCDvVEUDSr6F06FLHupamcGEd/9lZ1DRzpkyLGdqCMK7RI
IMchXEZeaETlff9Svy1ug77gXlwOowObZ7OV4ibUbKi5G5dAplMbSB9pEz3wNoOMBSJFXCzzhu+B
8Dq0F2LX5a2vOWRyBxhHHibntQS2hdJ9PgD9j9V4248NA+JX38AR6UA3tkWue5D4/NFYu5oWlqbF
FdQ78BOTabORfmwvocyqQUWb7FlAettDE5RFbVEOO140WMcUGIplsWqNaXphj/WftFjlaUE1b/l8
7KfbNsIzkqJl0I6un1pXcdN/CYq7aGJeDiyAE/jJzKGcp3n2laZsV1d2rXFHzxUUtEJaV6TPdJyZ
Be1z16AB9En/No3CWW4nzuTT82kQQEmjDbZuiPxq5WoOXHw3oGSDOjEfOivQnVFObjVAhBPuckhM
fcnOVRfZ2ga6aTKyIDGrdRDCO5B67xN7WFdWepMBv9Ndxs6D2DYg2ZRfQst8g4JLqRyKih5SQTOM
oNUyWWtpDOjLTpKYe5k6k/R9jQu2S4PCyeLwSxr4NcQidWUPZt/uRgUlmYQpslpynlBQYRHPQAN6
sENmSoEKJjMIe/F9NlgZLK/IKSFp+alY9ji+h3A+wNzzc1WLJctM5Kgp+hYMRQdsdp1W0bcxl7sQ
xHEIGfZtydtZGJm72meuX0IZbCPQvNLefEtlCsU9heo9di0a1rMgbGGB+sjseSucvJziWRSX26Je
WBLvutSknwbGTlE7Bqc8t5FXFVC0VGHhdnjyHcFQB0QpuGdlAaKj8V0LCXgkWEQ66OsvYQBe46d7
G4HG1cPUso6WDofJGgN7NYT5mQrgo0UKM59FATx14e86+A1VnYF21+b+oqlgYuwpn7V28iBZVtG6
H1C0lgZhT4HECSJClJ+2SLnYCoMLKDmt8zEosgWwYpAzkqI+TfvcdgpDpM5gKWs/LvCyzIHFcV75
3qj8aZ1DEMZRR11bQDQP2yTfWA38wYppD8tdruoRN85YceO0MHng7sCeGTUr0+HYpT6j6xzbiTYk
yV2gyqEbMekvVDcityx4BswvLh2Sy8nhpR1e9qNdeWkYl67V51sh4mETp7if4bhtdN8q3zX2QD51
bY2dXuJuOcbJZVkNydpqZKSHTN77QBl2fpKf0VYJ146Cu4a0/lySCIqINuq8pO6FrrKucwr7Mgrz
aR5V6TLsosZjHZucdkzGZTXKK5VRKKDCBtxmAnmrlAKEPtShLdyrBOk1K6EKS3qv9EkxH4lyKhX2
Z02Yj84YR60XFNY9ZP4d6A/xcopkuSzy2AZGa9pZGeTByqQ8hTIpgAbDVIzQ7Jjk2k6YAxmKzsPc
4JmdpcU66wvAOizOIkLyVQWSfFc2zWYw5s9iIuzUzngJKLW6YJ29U9klTMV2mFC/qDhe9gmbZsl4
3/YkXpV1W+u2D1ovDsJuJmrrNMlFt8HszyoG2c2MakY7cLKo3YmeleeKFjpmdufaqm88LJItLS2z
rvzQ1yiNU1h/EdTwZdh4JZQhZQ5if5JAQwD4jCfjCNCU4yXpQxDRc8G8CNpeq5YEW4VGuSlFdYZ8
aCpwqTkr8kVZCuJFDafulJLzchTjEprQxdpOZeAAI/iGCF/GxRUcusi8Co025FJrHYaDOO+tyJNK
1rM6SjdBXVON+9Qd4KHSkgYb6DaFGspCEFMiC8SbAc3s1HwByXxdBAHSEg63cZWP2pZ4WUBABj5B
QKRTsMJ01kEIQa30pqr9mhoQygtQYUt1liQ0dlDdjbNu3Y4992xj/V+izm05Tp3bwk9EFYjzLac+
226fkviGclYSSQgJBBICnn6P/m/2qsqqSiqxuxtpao4xvimjD+lofJym5DmeggCFaXgZxTtTrSqo
8KaD70U/mZrWYpZQPQtMtC0uB7V7VUiwzHnUfoh0twUM4CNJDK8i/NdAWM1iWIqOwacZA1uuLj/u
rEVyuaNUdX4Tz+wp6BKOx+fQY0U//MyjZTShh59l/+2rH4IHe5GtUGV+jBCwe/EDKk9tYLty80UP
6SN0vcdOHFIZhlg1Oq5dwKE3fXZb++iL5BxfXvr/dOyWuyS7Kdi2k8/Q2PMk7EUJkx+7iJOKmunG
ZjidaWbiS991RzjSrlwt8rgxakXZ8jU+jjkXRWhWvCDuRZccphfKy68NN8q9y1B+hgOiRaLGbzv+
ZJ0fXUQboLcw6ryu40e3etsZyeVpDyfS+DaGzwej6TSMrpaItZ9bmLt1ZCq+9O4azV99/ttO6VD2
G1I5541vGbkH/d0Ne8H2kR6lbL1qGOQKmwC2uWhH/zr642+cR7pGnYbulQMO7NEU8+B/RDZ+ymcy
n7Ctm3lGheuRuaHR8hdYTRRh7JXr4MKTPjpkEWI2GDHmNX5Uqj6GmzgIaKy5z4KK7JNo/Mlbz74N
xxJN+mFHaTzkCh7NpqYXs+GD73XsI2oKf81DPB3jTOVVso3ti4n0XrJsaZhbuzqHcCgmC99lgQ9w
5UF7wHhYepxd+0LQyR63Nq64yejr4Nml0GhqXvbNIt52TzaNhlfIv8IEjj/3UHPXvLOHCcrxHK/e
d5gr9U5kVjrO3clHZUmGqX/uFdyanqmmmwjem93FgfiRhWnAcCYPnB4N6cJCxT0pWSi2hvN5LdSI
97Ts7VYZptEsm3moV+tkuVK6YV05AstyDeoJzei5nfDBk3U5zIkZqmTK+TM+cbztpls7+zfp+yIM
HwHRqpIXM5iuXJbRlckcrwe160cLOQXnVmaiMNmjEBF00JwtyKgsuUYvIsj2l9yl7NkMMNKitXti
VL4kGiEz3xKE0/94Z3G2UkgB7tqoiHv0hnvsoS/zlyJ3dr6ZULNyDBdyiI02p7bvYB92w/6MlIni
BZHpsI5roeddHpy1d4sc6GbS5BPWOMEKcrYI6HHMQvZNd5VWXL5rItaDTRSC1dBE8CHnA+2wK7Il
apsAdlrCu/1H0DKs4uu8BOGThAdaWTISmKidVyVRFhynLrxOQbufl9SwehvceJxR9nfP+wkVPP9E
r5oXu30yOEGec2+s4BKEpe2G+aytkVVmZnmKcUQ/POcDDqvlm5jhIpFBVp7K81M+MXLiXb7A2fL9
Z+6g8hQCoec2gQJLxnPk36I06mubpe9RvHkFUdm7EdtT4Nm2staHBdMjGto3AA8Te01090cMcKwF
rmUpEvufR2d+GmVg6n2GobymNCxmp5fCJt0fN673R3mhe+Egi/BnKyIAwCNlaNGFDqqhGex4kSbX
to9/SpIVuxPl3tO47vztK42iDxIscZFZ9jXAGIxme0Kz8I9n2jYquc3DwEqzy7HRwQQB4rc44nCc
zkW2IKzhSLrqOY1PbjpmfnCVfIirLUDMmVFRpyPSTS/YS7f59pD74VbN2K1dPt50qj4JliAsY7Sv
jPA/UIH94X/tIkPLO4zkOaAvMckr64/7E0Ng2vv7R0LUr8zLR3S8wUcEMKL1E1Yhz/pB04QVUKcn
q9f7Zqkth9YPq/dAJDF6Ur+gQZSdOKX1JgZ+8GhSdBrchEsdotb/IkOwLxJOLm4P7I9w/FSbTn/S
nGcn7YRf/e+3hngfw+b1p7RLo+syR+iRQgVAx0uQeBHz2XYTO+t1TCvF8w5nPyLTLOsB89gzExtM
Qr/u2XiRAcAVtup/qneqNCAWKnDL7j6bfrm0EmVpghfLdkE/jUlfcznnLypHBKdDdF+jqFwIVTTP
QVvkaFGOaDnn6+C16UWhhcqJgWOAxkXEhJbe1v9r0Qe/eKG++hui+y5v18Ib2I+UP0PWBYVekKdG
xH0kaGG8VkscBKZeklaWeD7j2etuOvHSy5oMa40ltSBt8eJXhD74zGZ0YNJ0DTRWdApwDsPlj760
djWH1MzWmFXJGP1zHWlortvj7kHm9KjNOOWZ/cXpRY/7vSNcPcPdj98ABYTYvJdMiegQa5EhHotu
khtdji5ylRdE+jgE81FzHp28DRlhxK1oOM1FgS9FXsS24cF2f8K4T8/0kaqraSLnxC4IRmi8n8aA
zSchUbWcBNITqiD8aFWaIbCzt8yDJgQDEN697BhYRGlcTtPrMG2f1rPfCwCOI+SHbObVNOG8v2to
hrPL+q2Kt4WUPfJrb+/XS9ex08wWeuuG1Csmz6eNGvpSpDK5yvxGmaSNi/uubk0rqz1/ZzbZ6sHf
f4ZUq+Ms8MxiHtx9mT8xxA/nCTlYIefuPq5D/6YkqTZTQDEt1Rg/ktRgaDbH2xfm0EY5NBkHM5tn
yrR3CdYS+BA/4CksRcBZtXPlgxzLbsuGEBMttmy0GXsQQj18F4ICa3l/SGD1lMMCJTTQrtpmuDST
B29FpP/hXdAyFnCwrRIXsa9TJddcI4/yxNGJbEfE3p8HB0liglfcM/XXeXl4YePyN57yUvrOViHd
nyiJw6PX79dhW/ghXbW9aLv2ZbBdxWr+BtIuH1xDgSraVsMq2icxB6Tc1uZ/H+Q0w2vVfVz3sdpe
JjEmB6mHvmp4SOY7YSavWJ6bYyKMLtLdV4fMokef3Bh+/O+30yAQy62ZrCYvC2/ELfGNrayksJyP
O3yhJJvbpmP9YWnVSYY6vfczHqkbD36/pBfM6OjTpHp7jvPxkln+o90f8FqaucuColdt/Z5ds5zf
3eYgFdAa6EEC+xIybUS0f2nZ+oB7QKhQkFLIlfbf+RjPzc4TGEo7KjrQFnsQzLMXYqZKiQ9qbfqH
UG8p2MS91ww+wsFCVirdZafUaHeQgoQ1Hea+cFkMS5rtbT0qxJwwRvNysVLXMdxFJGzw8kju3VpB
LCzsYL7MOhuuy9Bj7QdH1eE7+So+ZK3XtNTgxiI/fSLbEBRZi5Rl8UAIBjD1b0EQQRPkWGr+ODaJ
mmMcpJ4t8A1Ew6ZlKHCvpTvnUQaDPg7AR6SkDjyj6nXkunRufEltrp5USn/zTkIXzv6O48OGtfUi
V1oFmcjcspb9EoDDmLkpofb8c5qhpRxHW4fKI88baYPntDBkyu5LAp9hpIw2ZiB/+22VT7g2+5Km
c3RYrB1vwg6nIWLf9qf1zXiS0CAI9a92Cf/w1trG8RXNkW5i04vfraZ3RzhyPYRCZ8fHe+YCedpy
FuAlwfjBHQVn6YxfZgZyXsXGL1rTrU85Fk6TYyPgvBfZjw5uW1Cnazi+JMs8grlJ/Wfdgn8aMsTC
aVxLTuwliQP2KqL07XE48Fa0X9GY187G4ioDMAkO6p8735Rz6vXXUKrpEMTtekBU+sKFVE///79W
0N/TYsWx31BAYH1s2M6WX1OJFxYFqyhkS0FbrBTaMwDX5EXItAL6HmnmnlYgEiXUPYGr2KGFnr35
kODnxxTbzv4oFSYF0NXlRS+qznYm79Kp996JD819fQnTrbvvEeQVcoMinNvlZRyRleDSzIsjiDgy
FrAb78LjYsZLJJGBqTYLn3I/2J70M0Awe1om86qkgeHSI+EmHmRTZCNwTKiWErZSpOCH9t3gVyuB
mGLnTCZD0zL1LyTmWYIuOgRt2sS7TJq1b1/RnZJlYpVCxAWb44tuw30Lsk8PK+7kYhj8HPLZhFlf
2Q5+1NzR7CorB0CuIcK+BXr95Vwv3mg0ztdN9c+Zh64wsysC3pQTJKaVH6Y3BtbhyoCNLIHXVciU
yvXBzWJWrEV6Ox4IaQGq9UqVHRL2bEzuCp6Q3epAgRFaoiro0/U2tPynhAPpBtKVIKBg19Dgd7/G
4w2bGugWjAhJFQTHmKsyafOzNTF0CMorYwQ1NrrjJrnspPzkGE/jUkNH2iJd4mb2+cuWjOD2uiCA
/janbfg1O/TcQDagZ1z2AtbssoboNFpuinEWjRAJgtWZFVO3EVmAu/xexJbd2RK+da0ppiRT5eBH
HNFCSvCm9L8UpO0FguY/HXfRVYpwbXg8iUoPY3jGPZRbRft0rtt4mupVOe8oQtgBnqXdG11ZYZKY
3fBzmOQ5kuGLcXz+WFvEZlglyZ0ySJpFRBQWA/yBlRc9ouTbFLu+6HyzgYIhf8PMmpLaYSmTeI0O
fN11tQBEKTjiC72sl52oN43rEso1FrJICa28RLbfA4Himr3g6M8xNBlGAwrqbR3oa/I6z2jqtmy9
moRhTYrrGoqPHN0owrfluLf59wOp2gGlwXOx6ZOZXlIyfSG8v0wjKLhxraGxAySDeeghA8SBHTPb
Ajcsp02ltRmSLxz5v+0S75fODTXV64EA433dDOzLQV91oPGwupfWzj8m3AlcrWn8F/w24DkR/YfK
djbDXq8+Hpd+2xL7b3VwI6Bki3FJvEplarvNWX9isZ7vzCtjxaPfC2trKpR+ltP2BWY3KumUpccg
GeBqcPi0HkUGrc1TvOYpjtOB3vNwL0W8RZd9BFrSd9ZrBuNPJzCI4yXe+k8id0Cf2ZJ+LL3AvnL+
8EOvHYojEX4zthpcRmdQ0nqMiRVjG3dntHm0WkNzWNF0er6eKhb7CFdDpDAukWOd9DZHuEuGEuxd
n/XdU2Lcq7cqdZiGNil6r5OF4Vhge0C+oh7OSe+DMqcZsK5MKPTP3Tef6FeW/NBMJIWj4XIi2ziD
XRJYfUn0pHd837bflgpL6kEvPVFvmGoT/fUefukysr8KTSmSA0SLwBlwMJC74DNwyix6WUTrFcua
fWIlZSXGjd6z3WsL1SI6i3VfT1AnBdmy5cKj7XtB52H0CMC/3aJiC8PvdAFz5nE9HKOcPUfB/lNP
9g8+JDzBEsEDzLO2L/M4/Bi87p5jXYNFhPbG5xg5P8H+UVDnnlc+lju0PMDhxSjsinkqPOyXDLg9
Y29tG5pnwbeP1fOuHpgaIrqljEceHULpQKmqsJhSjiw+WmTTh8DP9reBjP4xYOYN1vDvwM4/O9/h
mSCDinK8WQCVoAl7JA1yf259WiXhhm8YEWROZoc0Wrn/NscOrOvDySdJd+zadv/lOVq0D4TLscbN
xD217EampAPFItsD42uT7tkHmWh4Ws30zPbgtKwpLAVGz8uY+iXoHhwNM5xLhHpT6UYfnaoYcaZv
XIH+e5DAFhQ811dJg+7Q70kZaePuP6MeAZPeZ1HZdA0OuN6mweWDUGCS/rcDt2h2Ff7lZHkbPSx3
Kof/0E9Wm4RS3DpQFx3Cn1FN5zlhN8fT6Ux8/Q+gpjkGal7Ous/Aodv0MJhkv8aBSUpLswSs98Cv
nQw3MDyBV2/RsB9jFY/FFnT7s2IV87YXMcrxSqf4ZQgsP0aSklOmx0oozBDMnkNqx3JR92hvmt20
rFmp+844BxfBtv+0ActJHiwmMSaAVbGeOBs9xPb+8+ob/24/e7H9RdC64kuYvJjBScB+Hw46jpA2
h5uoR7S84bBmtYONFwWjOcGoCi/Yx11t+caLbUpwouG4pFiw6NGD8DhDyhd+OOuKP4JDsiU3F/h7
RR72XsvOfIedEPG+OyDtGZ/hgF535k6eRg8Fv+jayg47laINxMqY0Mle5s3D+bB0jVQ6QDfYnQDW
v8GSaY/CoB5a2DXjgOCWAT+IEEshfPNu0apHOF/agP0a3W0AQkrF8kPvbC0mvtDS+VMV73tSDHkG
n0ynpxGzIJU/A/PNWJ2k/V53Q9xwhuqGw8dCXmNnJWH6i8M1aZaFKQCN1YIYsKLKd9X0SNP79R9I
W9KMkvxAx/S6C6ReODZDj31O0YA4ZMGZMgZpw4wDcgvMaBvQ1abRUe5tXEgPJs5KW1rrzPSNd5m2
YDzI3r53O2ZDWAyJMaB3FGJ/+9qDuAqM+tjT7aRGRCqIYg9CoKcLfWOrbvbW0mung9dPf72Qe5UX
5YdtDA4+Nfc4389QfuUUsfv2RfxhqWTouWrU7GK6sW8YRkAKsHfrlbY7hKNb5XGw41DoOH4OJpue
ZZd+dcNYW2b6l23NzlPUbzVPQn5I9NY18bCoKsgGr9qiPTgYJJ5ljsmjsz/IC0n29IzPJi/TxYYl
CD5+iKV9CaWIz7EkCtM/4ylJt8swAZ9Ymb30BrmE6E0NUuF3AnTgPoQOwXZ4iMPsOq7reUTNgkUI
7mVT3jlXto6j9U/HsBK1966ke93ITAHx0K/e715RtD86f3mX4yZK6T2i4b5eeZSUGL2aT3nPfqV7
tZP+U9DxffYxTRFEb5BzZ09Bv+yqMN72Y5iS6xj5Z+DPeAHtj1nZ9z0MPBz2WAk4FP74ur0mMflM
U3B14zzGqM6cNTyV5z0HfD5jixzpRIJCYYDh1SaMHkmggB91M2yQSJ/ikXhI4GEZawSYfr/qYzYE
9WC0rZbOU8c9Ue8r/MWV4at3MhgqMog6lPtrBqR1FuNblG73PoPX3S6uIt32GpPpx5hMV3BpY2mX
DP5iDFOObaW3mPYEoDoaRHcWLP6d2MChLVVwSqKFVKrVXtlj8ue2WezLEeGNi8BGIZkqokh/2VS/
pZ1Fl0tAh8B5zAP3x0/V2wxUusviQwrnqZg9oWr8WIOSrNl9FhpA0FmRUFaxB35/zuqUeQTtXIa5
mClQpbCjLePePaN5fRWEf0URkiysg8OYppd93hClDWGRrtHryjoCgxeQo4JY5nI76iQDREGCxq55
DSL3h1QHDUlznH3kE3I/WdivQMniB/e3LQUAfFtYn/ITLgDm5bRkopqyCV4PCCeAiNvQRHNbav7C
e0AJgnqi2lq/u2EQo7slu/ova09dT2DnhPA1o55ibwNiVuPnatJTEO1AkG3Zt2tURzMaoFmBu7do
RgkkM2dJMypZmhjJmhLPxEYPj+q+AKoo3BoeJTKqosvOkLOHJfJg3vvfSGAugVVnF75JBxqXM9i1
a583wEv7KpLtjawbefKH+UTFWsms95ppct9rlL5OKSC/aUaq2vWrQoeKoa5NL+Vm+v5Et/aqDXxp
6nacfgxFduueFP75kkZoHRwYU3giFODXddiHSm5Dhk8GaxAg0OfMh/PjV8siWvr/AzA8EHjkQfbN
/AM4AY7nNf5al+BvGvQSYc74CwIa5zSAyQidbeM2YBK6w5MHuFqCUU8wEEDB3LZjnUUyP/QMQAUy
ZjjBuSmdniEPGrdaUk+BPtOVZsfB0VcrJPqlFtEUsdNNiujvOvqAMrfwZAE5zZtih1WLX4CjUZu3
Pwvtf9uIAdSemS6y7skHqm7QrmzaO1G5v7RKTKUW8btuh4q2mB8EgdUroGUq0qDFk69BY1k5EApl
yrpfXaxosyQElmYcHvBjZ4ei78cPUIYw9CRM2HmFAkty9W3XScNSZEuN4HM8iAWwPXI9AH8hhjQA
UaHdQzV0XZKXhgXVvviiSKjAokUyWcQGGTYfqkH35uR2pgo27pe9Neh0vL8RkKFyMMHZKdceqQfi
caDDj2mJ9SHwIU1oM9p0rNssD9GTJBcySK+JfEwr5KvySux1D11OmSQxpiPz9nOY8YCMw7SU7SCe
k6CSCavndZAFgV90kPfYW+UllMk508MToTw5Op0kQEc8JLoPIBOmcAMOQ4TbA6LNMNUIKFBr9c+G
sjvCoziFEzXV7OBADZKV8Owp+rSeV96Qn6JVIqKKh1u3A/xa20/3GK0YCPCCja3PpIPAIjy6+yk/
++2j+AhQfzmEDs+fMeoGBAwKtRha6ByNNQibBNCzxFCPkoDB1t0Djcxhu865/ydi/G429UuE6R+W
IfHLP9SAqCRbYLuBFSjCfSjzGfsec5D0knnR1xDjCWPwKSkNvDndT7+TVQL3JbwZNZZ5y9mfmez/
pFxe5TPIkQGdd9qXBh/q6Ia2sK2+Ad/+M8ay7CAYHg6QnPyhUgPgxkDGd5hSeCxbflsNYM84cLcl
BBcF9ZNT8OEotJWJO1XAEgeQzcptwDyRF6UojwvwHCwfiKOtFAnexfZIzOSKOHsRYIQitTXax8uh
WldRmyJasqjqAuZLI2DKaXSKWnGY4UxVnR8nVQg6FboIqT9Mhqlw/esQqOUI9PimaDZj8cUO+bF/
SALA2RoIU5/gEWUPWmanADP3f3AgP7oFIG4ULDhBvDwuUrekZRotx81uumTLMsBMAYZIKCIlr31M
vI1rCSjNFvgjzMjYn2KKZEXGXzifEnCOwNDJNKFFDexNTFiAcQs8HZNSUHHe7mp/oIjL46ncd89g
Je/YxVfar6byM8BMgYgLTBVguFrtmDiIyYtPlk+5xL9SM+04G+IItH1QgCEX9TzeEq1vPA1+R9E+
VukI+wKR6Uviu/4ySfoR7l8Um9uJDQWtxym+hXA+ltD7UOQM8taVmvoOR/J02BHvVq3A67cp+YsJ
66mIPXvaU/t3wBTWYcPRk6AdKuSGdlIhqRHZzV/yscp0NfNJndt3KsEHQFOFIMzlWWKSGIBu9i9o
83vYS4Jsfj9xQ1CXw3AuZPKd+NN8B4zUeKo/zo8KLzGiscU42QFvioa03UtkZgWqLJC1Wy6zmV5j
XFx1HKflAj2KoshA6aee3zgad7XwRFCJd2+eIJvQAenUvE0jBVudwoHhXLWA8Sd0GQuvJnYbJ48i
V3zEmBJaNEvEtXP+cl4NKDwnnKkmkPlVCFNy8NPvZMuT50BKxNEQnhxjKDSIf0mFcmRpgFnb/G8Q
cjR3S/SURube/3Ze8EebHENSqJlJ5v0HavBpDWONgUewIV5o/vjZ1qO76t9THukDWPML5VgVPF4w
oIPzpNjj9Fe3Teg7A9vW7RiZRsEH2of452ZAZRLC8PJwzJWCWwTBIdvAeAPC5TL68lv0BG1Mf/lQ
ydRb16P2XwZJTnYM9vsSicYKrLSuRwDbjVBEE4a9Mc0DXH/SFFS8v1QBlG43yvho2+A/o/A3YYoA
CbQVz4DabM6JGuIpraIeZvwjFMR8K3HYD76Jk4Kli1dr6NtTeohR7AvaozGxbf5JaPzP5rNsBvfE
pvFzpphX4gsm3Ck2RJuixUoximcpXJtxHz5ynefn1ow1cosWpEX6M40YK/T0cH+6cu72l9SE2AP5
6j/lxE0greN6jnrb4C3Xm1sxKrrnB9gn5jSgdl6GlLz0HKekbRNUpX6n9cIBw7UBjMZ2GzDuTYDX
pd+TkzkS6ezo79B8u+nBfyeYBhstxke2fGy8ZP+e+uXky6WtSPDYwRkWJdnsaXjvNvCIPKD02lNT
xjGFT4Z7EIpujxGjJuMt3pQtfYIpDhKYt5nBFY06vASIB2CV6O9wL8O+26hGlgR5B6wbHyvGmvsY
41OhfNM8XJGnezBTYeN0zOBbYioLDwFYVIouF7nLXeVLd6RKXzCO9EV1a06aDHgcIz6VojMIhBbd
eyVYAwDPHxHzcSmDXG0xsPW8DvNLjnGXSkhMLTDMpO+d2U+Cwz3bCGb0KHW1l4i2JGlQK7dsT7tA
j+pBDK5/7J63cCYUurY8XoCQBwKPFvvHKYuRWbY89+hcGsyLs2p7nEp42qetZTDdxL31/5s6GDXt
HPDaiu5nZhMPbmbojhrR961X3Ya5IEySDDCZmnDog7cEdyisve6fJrRdI9jd09i3QBcU9MYIIHlV
C8GPMQg2LAwjMF4HKh/DHwJtJm0CbfUpGNp/uEI9ewvRzHn7Wz9L/03+QHqzvsDO7epk3FF8ur2J
iYrebDo9WI2W/U0xiDDwd5P0GAIzIjnmk/fsJFzwGbeHVCCOaZUbiiEawscGjRk8srkOgAC8WwyC
PNNsfQkC6uPmDmHPIhZ/yRCKZmYgC+Y4AJAkEOODdcLUIi4QeX1AGEE4HZVLn52a5kZSutQxk9+4
rIBgTsv261RokhgMnrrpIroVDwmD86XO2vQ5y3FZgsbdEC2b2UtscT5YjLgcLEf+DZMYvn5q9TGn
2x+vm8U57bxyVmn0NvZJgTGTQ5AAzp7YIIqOgFIJrb/Vczye2mzZmzXH5Q+IpETd2a7YaRQcW45U
brExadwMNcySzW+2yV7bDWM8gcUQOvDQ9RJNWV+7Wd6CAZZJuOYeiJvAK4WPwwhhuyqnNRsLsMPh
f6u/HaXFgNDACDkwUN/lTnPyJj2f1e2OwWtAPPBi4ZkdhyTBAEk0mXu6raAstY5xjwUaWhBzyO8z
V++AZguc0cmtm18xJYxmhJrlGsPYKFZPAK0MARpoLr3KTbrKoEpfOJEdkoNna6xfTRz9a4AxXEye
+XW2bd/M5jiigbXqHgjVJks1J1nT98ObNeiHpz3+b/bQTEuJcdAlbAbiPuEoHkcWPSascUvGKFdV
+d42PkIcevBPHryPs+bZEYENRkvdoxgEEgYZzo5ADbLZOOmOK3nHtSoRhp3BiJB9WK/ObX25rNCd
CGYKFmj+M3rI5KidKi/ly9uKklcg9Mouu5sN7BurUKMQpe8Uda3HhRB9eufUh44imOj8P/bOrDlu
JMvS/2XeUYN9GevphwjEvnAXSb3AuCixAw53x/rr+4vMWrJ6rMu638esTCWlRJFiINzvPfec70bW
HQ1lsBLLzIiBsEjXcXEJYfP0aeudk6rZZq546QunO8lgWo4oA8qxvFNrZ/vUm25TpvBe0kPubGW9
JMOrbeAtTuyR8Ekt99n4bXGf6v1oDXRkBLxa51RHvXOsacLjHkNAVNtINCGOQeQr/BO1/zWIhpqf
TDYiHfYuxh4vGJyzPUF3UoEFteqSO4doMBE36+HYaqPecND4SqDXhuqpkOGXhXtg1UcnN3G6Yz+i
aBJbQ4indUvQcpKyxe2yLZvilsIbOrpFJldZzqjcwK2HMaPYos+fTYN0c92VC5dFwWyZkQlzpgtq
THk0LOsZ9XzaKJU/kIgrt34/giVR9cZgCEht1a3DWQzHvJzXOecTHt7mVY1ptXel/WaWjJ8tdOkO
7yRpk/pUGhl1llcNMcQJvPqJt0kDtA3e4Wrl2GTKyiT4cJpkY+SF2tlL7aCbm+YOE5s81Jp7NZiY
KGeGOzxOTXWv9WO3uMXXqItnZXOvC8fERExSuEmHG0ClW2WG2NYMhlYwkfSOeZd1pD6iOyDQqieD
7LbU5Y4JnFyZ2p1PLtH93dgZDLqmOoWYgi5pdqN7yfrcWPduj1bmjR8u8jOQjmwkFB8kaEIGGQ5Z
1Zuu9l6SSM3PaIT9obEUOf8Zj6pDXhUB15mPhk3fQ5cuV8r31MkQKUeIcPOHKAvjqJ3xlaSLsYna
wf1Bd/hkZdGhsHzzMepxfAoGAZQw3qUntE6fxROT84qTnqjKjV1Z02MZpl9Rd80nP7wOLsM2O5LN
pk8yUCmeyUyCN+pOGLjDHBI5hxwhp7h9u4aQ5iwcZ8WUbcJvJ2bSNEOwrMoiI9tKo7Y2UD1EM1WI
m/jtLczET7IAvIB1T5uN+RIOGOjlbXoMKeSqvf7aNGENsCdpNkbQ/uSIlxdE3pvTep+OncM0VyK/
9Qz5z4FXq6cpo6FbhqDa0o7dfAkeEuTizzuMBm1cDQjkKjRapq1F9TQEuWJaZj06lVcxSy8ZNQmr
OelML3vaBj90pmcq2Lsw+eXBlDg0Si3XWQ7NjltT/PGUeLNzcfAwHqyM/iGal7sa0krcNBAlxiUV
DErrVQhX5Gl0iCQPat17g7lp+2A4zZiuN0VQMC4Kg3HrqfRu0PiM6lAZ62gRxlEkGSr8qJ8np9/6
k+rWZj7Fkx+9JN1irwzMQOsoy9VZpd5zKdpzkJfBPXIFOjhx36ytQD5EMDkU//zewiaGw33a1HBR
1gGz+3NRDb+SbDPxNjmakxsdhZNRX2XJxRpbqhk5RCujSs9GOZFYyuj3UkPmxN+Ml0GP3YV2r4mz
SNsMkcXzWLjJkYlibDN5Otokg9lofKHCwSBv3WbkakGmL8L+aHQM9pERRSZpxipiZm2I6b4Lkq0h
LBvXRQMQqnFC5NfioTen4DAl2qYPySRVgp+sKSvjqu+Xk2rfOzsaPwy5pdQnswxw4hh1tDp68IxY
FlEeT42Zri3sTdcFUXeaQINMrnNwxbgqecsdCevd846rdnrWL0k49XemotYT46hWme7ltpkRsXIi
e2uSvA+9DsvtkBEDGay5jl3LxafsGRTvZracm/w5ac3kDE7JODseIc05qr/nyXPvewe/YJhSmg3U
DEhJBTGdvMe5Gq4N03tuBK5lbFJxK4tvPIHc3V6qsad25MPmXx1ibCYnRKQWT00ScCvgvzzQPrvI
LO4OgsmuSCY6TIZ9sLSm1y4aw5VXqp/q5q+RZoB8yfjr979Vy2kzK5P5qEgUTbv/4erhJzpwGZc3
O6TZeyYZIN7WfedWHGPf5BenN2mFjzmt89wR4PCYoDVlWe2J9+3zwVAILFB5hpabzqaUI9yswoLZ
UIhGUhfkGjDbCfwcgqBYxYjDzgyGg/RGUrbDZnbmQ4cDf8OZs1K6OORWVm0t9calnB9sBhJ3HQVI
bbuvSbvBdGjjqpy7O1+MH46HKNWh5SSJ5uNxBwSzj+09aSR+ZF1TQ8ARIe92KPrWPLSDina9HZ6E
aqbXrKk5BFX/zCcWV+U79S4S+Xwa53cm+tNxrG5nmvQY29f5k3GjRJEJb1dD7x4KTgPu6QrMkG2U
mPA68nVGvRsqlW8zMxZZY23KPEF1qeXVlPAQTPMTfx6hfOn/LKMFwo/FlYHrst+l8tvDXexjkxJ9
JH+IYAJU4J98TH+r0ZbVpn7oyqF9TqPpeREQIpgUyxOcsKMoPf+4GOkPo+/KU8bPVrVQpIL7on6R
gXPyXc2MK7BOShrR45jUvEVghjBu7M9BICEZCK9du4Z9Ar2jnhoOee1Gxn2f0dAyrCr9bDh3JTVb
jdaf1pNDaoHJLVO9jzqiMGOzTLRWiiSfCUSiCG7HjB7JMhfdNRxsylHMjbHnFxendqfL0Ge/iiwd
DoHqEgrH7nPUfAGYXevLnDWUIDnpW01w50iAto3FLbrr106xpbirLlaaE50qQjLrTpUeXNzQzIXT
C15249yibgqLtHDlKeta1CSPvTpz10Pi1buUfvrcjHytpeM+zOZU3ztltsPYTFEYDN/aKiSPQ9c8
wTbydkwcjP0yAtWbBjLgNcroFKXVpoD/dB4xBg9FnhzCugzWssYllePiPbSm2IDsyT7dUCYEtfRv
0YKltFd+ckgMC09iVJz96NtI7eo8IH1c+q7/6w+kF9beNNVHb7CDk0TK3dudfeZ4dY7aaFFxmxut
SnqAtIzuNWfabYwwIYh/pTeb3kXmG5tQ8hefEeIUqf6y9PL7MqLE7/mHNqHTYPBCqReYroK5NU+l
I7A2SpqwIJFAslCHnkl3NwNKpqhw0oRz5CAZSme9hKLcWV+55aqt2fXmm65NnOtVyeEENoSkvtqX
UnswtbKdi6MLg0GTxOSGGI91IjhwIvwgDPbOIGpG4G9aDCYTht25X8+9nayMZdEP9kShWVhMn/E/
ivVcN58hFvW+H5u7zguKjd1E3cYWsO+YlpMFEHsLdlKVVwpxaSaiP1lPTd6anJY26rQFxjBCfeP7
HyATlXzSVNMMmgv9cUjtZhim3g1NqNemf7N6ov1ZS4utqNBHKbICa0iVY+bEDkQ6J9wVQ49pV4md
08y8wes4LzcYEo14GCZCWLcwtJOXu+qzx1a4L+0Ci0O6cJyagHhWo2IYOGacS9py4NLMGS7wbpwP
A0PBo5ldF6J928l2hlUA12zLase1q8MbrUcAkHIS848f0sa1tonOyMxwLKzrEoSE2TCDMsIbLSgk
8iSXb20n0/Ok50PES3RVDTl4Sruiq/xjIngflODXYh8j3ZZvx7y2xeMMXeacgnF7cPN6goqZbppF
TrgRFuJC6Y33E4nPRaBycsB56+rVSD1iQZL8nplb88ns7aeWA2VNAidZD2n+3ZJUWQdRYhwWgoVr
RCbzAmSDFGMvX5zAfh171yIWC/HGI2E+d9ZycpKbvUwVzV3P04ssPgxXtMIC4lrdbQOlx7Xbi/L+
9//2+8/QZo95MzTnWSuwOkWUbutF3DgyXQWnkUxXAQoDZ91mcgA3MRocHyzfC9aJljP9HGwscpbE
x0R7mmESeU6nTzrXp8RkkJPq1EJ6ZYpBvzNPVf+wMGyyezNfwS0lINGk1R2J+PKudJPX0RLol3pQ
Z1BL920zD3tinuPOWSZ0nZTqZsnFS+ZYLxmPy8NQpS+y8SZyqCkC5H7IB3Hlja3fJxVc5/KnzpP0
HA3TPZ0oTte22qTD3GCkm0diiZ53tovMPFd98iIhnj1SxLiPHBLDuiHtjmR5mzvVAI46U+FWr+VX
2DcE3er8o51hhGQtedzGtmx0Epm9KvPb6+rskqSEPwJPcCbXhIyt4UcVha+JgzmT78TjQrxsVfhU
iXIw2g3F45vbjwXYgqLegH+Z5Sr1p3uZe9FdK4plDR7hgGjunn7/Yer1sHZpc0/KVxFmK6KDS0xL
DXoqpdfxpraPQ2eutn0I0aGOqBhHOtM7yA36IIiJx5V0nkIz8F4CbzgT4yfR5RsYnDzybwBTtiod
8fIHaAYA8LZi3lTkZ/e5qd8Ys9HQlSXwKLEuytSOO5BKmSIjR3PQZG99MRgnX++jUvsboLQPxKYL
9M5rGBXPWJvxN3ItNA7ARi7IwlZn2yntE2a7n37thlhJq8tQ+Bg89aW28MwJn4GVfyyhe320pbut
pvXSOZjzl7Rm1m1+g5n59CR2aSNBDdGMfc7qUBczQloIrlXfJC+mrjXHETVylpfZHZ6yZDuibK+w
Y0MgsJuYbIET2x3Oj3ZJRJxk8p1eO79Xmm4S2s5nWI7uyRtmrjk9HgGm9uum544dpp7HqD84vV/9
KCKE5sKNxp+Vbt9RjVfeVFvHIKmD/TD5j1nlzt8ZMtti9HpPhjdZT7nOiNp2Dn6gCD9ub/1EzQ3u
i1xcCaWSR2jd/o7XoURkqZrYCycaYBlOsRW109rFNrCZrHaHomh90i+hcXI33sk66c7aBgGltcsY
c3C9S+rvkuvUL/K9DgnNRcjKnAhMIbNSfi7pvFymzHimnKRKwHf5mDgu4RuVqhiBVQJqysSdoQBB
BnPYXGyDEFWXl91WYcOMR0vtRAid0EunA+ZcOpQBi65uJn/tQKqJuV7M2B1ViNcRM6MvjSNxI3sz
qeQ8p8uyLwd/OZLKAX5SBGI/G2F+ho90F9btVlPwfPdl8Kk9wATYQL04iHB1DshxG/8bj162KnNv
XSvHuMcd91SXk7OhiSJWN+bHDiUBgxjZtL5EN0s6muai08tRVuLDdgGh4jcktWud+rapnoziSSY6
vypLwTyzynlj6+Kmy8rniiu6noCI5M7tn/81LqUiLdWpVevxbqxR51dhvZ+k/hij7nWGX+ITzGmH
31wXDKWaW9Q22BsM3yJGlbX7eDuxmX2SGoMLNa+5/n/vhMMDAK1Z+w+RMZonc8Q+FQ3M4/M2su8d
HQewRh+UiI5zgzo6cBe9W9G8BoiWnufEEZR8mDdFULSnlhTGalHZM99g/467YSJupLL9qPM8BiNC
3qcT2yHq6uep5nvSFPk51JBgdVQy8VjqfTguhKX8jdeDlbNKbT0tJVLjvGDxtiL9Siz10CF4p2Oj
/yjU6rkuz566DyuofXnoTTg/xUMrGzeeQ298zjNeGskzu4kaGImMBCkGWj85zTWoT90wjKuLadpm
OJu3CJUdsfUU63U02hs/Jw6umibfWfqqSgMC7FL33Ih+fkzr7Kscj7btqTVnNo5qn2dK+8eJKH9M
b+NjgTTFsUMmLDo+1DIdl8pw6WPL70ISIZiPZEaYIO+gpzjjtZERvU1KwrX0o5UtscwsKl3OEhRf
/agLvBWiIRbaJJiUB9zwkyREaUcKgiINGEpfmnOsZfTJHIlTKQ1qfDJ6vBhvJd5t1wmAXORZcEQ9
filV2D3hCKNwmBO9q/uRBn3wj60t4fX4d/Pk4AwrjAcAsNkuJZZMrdVMR+qCfZbM1k4UBHmoKtCm
5yk5LUZ1siOICB12srVO/GZvjVFx7Aqz3uHBgTAhjcMQkG1rmn7rNWV68Jz0JasqeIHI57HArbdQ
ip/Z+rAAu6Flyz033VndzKFBvy/87lzJ+mgIPIyzwTTaj/pHM8w38+JE57wNShSqpuYNJA92sUwH
VxnYh5a02eqk71aFJ8qzTAE9NeU9eLz6IRq6G2WuDLZ9NX54Q+/fZ+kcos3wppOdMW1yHolnyxsw
43bY5Lu8SkknpMGK/CgpslxPK0eX1h6PNN4WP72p8EKtSa5QijMB3tSeksybO9AVKb6W0ehApFTS
/BDDJa3ra1b80BnOK+WYD5Is/8oM+nELR9STG/JO4XGuf7k1vvowjGYIdaNiIDX+nKgNSkytZkmJ
16pXGlVxcEphrIew34kBWKYiLtZAVquFnFcdMwEwJmMQj2U/H3wv2tfCqg5m8IbQwhU6RlsiS8xF
6/pg2vlXia9FCdmis2TFU813DhBHcS3x8wkVXKDg3A83R6MzaPtgAvgQtuUgaoP8mzM7OU5dcu1r
tM6O2QtxCRvnAkWXyTV68TJ45ZX66gtM8OGpYGzX0lMyd806hpv1WMozEGaX6X1kb1vYx/eRFBaE
hW7d0lzuk6x3YhfLi0eS/SAw++GcJ0tguAAJh0SGmyjokm2TSY4Rkzx8ZBI7kAHOWMAzOeH/oNFY
NSWstoVM4MqoITzgVHgXOlkzpg43hZUY69Qr53sVBOswCtJ7e6pFnDH1Rf/Ot3Y3j89JCo2yCe0v
Z4aTQTQf2qZfblvPy4g+1XkcqBlUZqm8t7YZm+PSub9hUrO2QFnxFYam+RYRjIr9SqmDE06nQfvF
I/LWU1CRbJ+zto2Jp+p9blX7xEzM+0XpD9/Qyc7X0juQ7Jm3wYTQ2NTls6meeLdb+6DDhwp+ej1l
yfA29xa+utQiAOsM/WYsvPzVNXcYTpfDqPI3GOR7ZRnw5kS3I5qGwy7Mlri6mQdLfHjkxrOOybrF
67V26vSxUDOVBVNGX298AvxFZHRYKzDkgHlNY42/H0hVW1K6MPDBDzjWwOHB4yE4SxkZK9UzvygM
68kMk/wURfwbfbxEfdXhJTCrkztD4MyciGBNDjZOT9SAorw6Y/0yYoGSnKyrdkzelJc6canKjXl7
vxiMGzyn+DmYjbFyvZyoh/zqbDvcmDmKYNdl277AOlQmuBADAFYxamYDJ5WvHtDICxFgbH5Lvgdw
RT0Stfre8ZIfZpZMOLxqeT949gaY+wb9x9ji+hDb0PK2FQxebIoSWHohIQi7T20iSVimRnCcbj+4
shDoaSS0O067a8SIbuf38jejmfUplFzepbLPs598ZF1BjHvpux2mm9fSAhuWVgmEE9VcRoOZpJ0l
xqav0ZUie77K3pdbrqWnudGkHlue9TGbj5WkwycHcZ5U/cMQebUa5nSXVgy2ILag9WTGiwoSjWRH
hgXqEdzF3HTXBPjFfRs4vBWrZJtOjrmpKzvYyLAM7lLT81YZObUVWgWNvNAhs5nPog/1vVYIBJq/
sLQwb6wIRG2MIYGmVp0j2eldl4S4TZeuPoa9+145IjsDIXsKhIPnvRieCJV+Nbx/zMmRF56rXHb4
pk2cJLfs9Mg0BWWQwJgE64bF2r0uHTDx33825eyb/N///m9/XQLyT2ssvlqBhSXN9B9bLf7+y39/
bmv+9/vH/OM//tvX9H/+8atL/kVOq/1N/8s/tfvV3tZxqf/8h25fzd//Lj77X7+62xqQf/rF/7OT
5L/YOvL4S/WV/i9+87+5ksS0zMCO/uVWkmeZi17+fcnZ7+tI/v5hf2wkidjK5Ni+ZeFgZl81aby/
bSSJrL9YnskyGrb1+lZg3XYuNu0fK0ncv3gevsrI50NC37H5rb+tJLH/EkGGdEPc7jgfTPN/tJIk
jFhs8+eNJKHJTij2mpsuI3fPJ3nJ7/9pIwleUkuartXj2sue7G58G6puWxQQo+lvVlKAyzZBdICL
0IG4uZdmXDNkBjJANahC4kSw6TierEBjYArDt4Ic52pQLokQCzaQpn0B4QTVE09zBMmdAQHvhT6O
RiyU2rG+U6rApnsoM+dZM5aNrcKKTvX4kT7yjvY3oT/IU6u2RSR/lRO6hZzqtR+hqavlYCYAXewJ
ODuYnKjEJpMvR2XW29yezI0K9UtOfh2k+0cdNu/CMw4qnzNoQPNDEbyYNVY9DoAf8+ydItVuaSwe
lY/31JrE0zBj3UxNgQ/gp5k6n3JKNktpfLupc3UqyRwp86bV7Aev0QjEzAumIkbbYgb87YHr2KOk
eciDpIRhs5stRnO/MZpTmw4/mVQwyW/Po5fIk2zHeQfxAw45V0Z6n1o/RzK1sboZIuwBwlMxZRsC
plddUU274YBIEZ4yo2/3ueZfF3Q2Nn6igLk/5fu8K2OLDGpP+4AZvcg2bkngAzfcI5lJGnIovIcC
jwu1lRXTce5DMW4xN87Qy9moEKwiGY2nhFBgleJ7ZlDJjRAoXtRBM49Mynu6g4TPgRuzYV8Ahlgm
jIaHvUW6HJ5RfhhbIDh+QHwQYu3KNwtBOJM2IwX0bs8TDWEJIc0ibMXiHedg+sSYuIcazIVA2Zpx
l2dzuOqWeu0mmLwjf7ygal4XD/GpMM8+FLGLjvIxHsK8Wc9CQ7wWgMZHkXOtp+V6THI3JnZ0yH3D
gQfrEh/rGEtzeUJsz0m+ieBXs1QHMatqq20QL7RrUIkUiOZAUCOlkP3WqhLVoSrmz0FY7q6Y9TbA
JZEHy5EL/CR9DFiFqu6UruVWCAyA5o11PVvs+fCxGrZZ1+3wOAEbl/Zjpd/kFMH9rTGHkAR+BdzG
cpSNHYF3F2He74AFs8iizCpyaz9sbfwE7+WC5Gd5jqxRxoC/8+oip4xIMzg4ETy4VpcpOOI1MXgh
Gu47TVWYIJYG46G9TSoLWCG7VNBrZst8LIhKC5iLm9k3vkJBJJBsJGngbIZQCJSY0jBc2zDDVix4
odjJGjL+mmAQIzTweyB7dtrLX/IliUcvPIVq+S4XyrkQ+wLE7u6RioC9FCYcXB05GS9o9hro+slV
cj0YBv+hJFKWN+E9ncqpVubZ7coeOl6t19S8kHJocsqh+s3DqsQKgQE7YLYL2ugnbiy+2NqG1JVf
3C5d0Q9hcB6Gc9JXwxm6c39mkcq4Y6gj+cKTz6E2j23gM+i7Ze+B9SMWgkbeNZparc32eVA9577/
7OI0ynMc9FCb37DprSd3cA+ztCBeJ1LFkPTAKor8w/YrH6jpL6/LPkTAhqKuk5wOmImpwcK1HqPf
WjfcLWXkbPxE2avM9dJV5abFjhjcrwBG1W6sQIoQZY5VQPQBv99KmjM0TKyJ9XIrx5mQ7unlsbqI
jskA0DjvUnvoTcnQw4gHeY/7nkBBkf0A+Tq0cidfE8qNWDUcpDki94A8YJgBqIcZ3ZKcptdSE3J6
r8aal6p44xz/tOCp0AMaE13K+AuUt+eHj9BCnpepuIcXzqMWIipHNf6dYj9kLkMcc0oB1zLYkV5g
HKrkM5V+vqN99LfJFFo7ALjFofKznac4hk1I4LvRSJ076L9TLN0ieqF6x6Ej/PrL7/U2sbV/LimM
NrndPOK/goIJXg2qd5URqyAJ5xl8/01jiqGl3MkAPzAvDRcQUk8aSQtgOR59YyZxgtnxtpTDJImq
nlo3HQ+ycgC4tNS0DfOisA/zbXdbYaVDnlSATyxxKnds/SAamWVc9JHadfm1S0R+ccrOwjE4XlJG
Rcy0g34jtbv2nQrwEETL9WS9c23j6o8YZBjYXle2sOeV4akfk5W8pEWW75DA8hWFd7W9aUnA4tAu
NUn9af6hXf+lkrg4xgjn1VQ9TzwSV9vxn8uMKG9rjCdSi2qdGOk76QaN5htWZ0KCG2Keb4tM3ZNI
CHeAvGk3DPvAe3TnXCu0htTZG4SzHnzZZSwawknaw9U5E3Dci1Apgn8SIvLQHvtE/gpreFM8FNdx
AqHaLlG95hvEMhFvY8gG6n46Q2gdZ9CsUxDFRlOTaUOdAQ3/jPGXhtrHkJDMYJ0JJRBgE+m0HViV
sA4Twrqm0bjs72l/mvnyMFpYVh2PPqLO+nWWJsU2CjT6XokrjO0nirmlt7xmVPhX8HSgOzNyOrdx
iGm1BVJ3za0+Lw9pnn6OtfXdGzQuRoDvoo9MljqttAk5yrytqygtNl4V6FgtlP0no6HrG5mw9Xjj
LFJF8cIwLRnC8IkaH79sSiy+KEVxqKu6wdzE1cEso4XIeuOuOMNFKvd+7ieFaWnAO0o4EAJVwAUv
ACW41cljj8CqMgNmpxkJUdaZxUHNH2KDw9ouovoQ5PreXXDUBEbIggYx7ukd6mMKPCmliCB7iLMm
9z4dKuxHN6uf2IPWXntUbjJrbOOChXNPhokR6nR2c9Q3/G8dHh2yg4xRakaL2bcArbJu2Mi1kum0
8c3pkll2nAh8LEIBOglLY6chZKEqLMwzaHur1gph7d7mKx3xehIN28DFJS66dNpZ1shOi/63vi5e
B5NIeUSkZ4153ln9Pj2L1NWAoo2RdfG2Td6NsVlSEAZthpYDOY96YmZ80Gbkn8B7EdRfTyEMJiOo
SsIwtyh2d+i9BesrC+gMbHhx19u/iBlAxBmKeEyi5pDd7PQhY9bZcE5hABEUL2Kwmu3mjSpNXru0
4FqtkFEhBzF5obyJmgB4aZs9OYMlsIqYCzaHMIrJCh6GgsyPAiO9DVoiHKnyeUTM/mxE7x3R9C35
M5J/Jo9J19XRarLmZ56B7dDc9hGMzb3CvnDwRfOLPBWjUnAltZoBFF1yNyXloJzXCLwJNLl0vUx8
FQsDl0mjlXdustMLA2+j6O8qdLoVBvYHO2zAURNZjOXkfzD23rApC/YZtZtVazj7N7C70LHwPDJt
S78vE8aTlcczS/l5WXL9iMKfTthbF+dmQSjw9sA022Hv+yhc5D1VDC9huOQYqkBShqIncYLAjCl9
ZalWogaOXtyL5cfUbk0Fl6MrKAYik1p1bGzopl08L+2TM5bEpd6HgIqjUcVrVDjzvgzC9sLWFIAI
wxDnVUX+3QuZC3jRQRv4eRND1zve07bauj4AUWXyzhcrERrvBklshhoV4LXChBAKFmDJvV8LQemV
Q8ApThbvu5b+l5cD9wgkDCc1EoYLagd/WXrUjvNaDmzAgDiTbmz5lMZst8DfmZRu3DYoFGzj4hjI
n1uvOdqV52yc3v2QrvgF1FsXMJJ87quoIlELcyJsuMyYDM4pt5ytvFdv8gBbT9nJKTBaW5HTrHNG
RGRGQfiXqlqHVQpTtu02lqiXczH46G/h2i0dedbRubsBVDvBdKWdmqNhCDcOfRJAdnNfyb12oZ/a
JHI8VVzqsfcph6BmhfpAtgl4Z3iH04XFjLNiWQ5gNjyuAyjiIlhOZuYyfgvKK9uuFjqq6NcUdD5h
mhKjlFE8Mr1jpQ+j5Igqsav2evT6zRxpiJaQgSLGCJ3tjRCXADjPDuvcrOaxzbM6JjuN+yeRBUuI
xurAJ32fidY7neVgeCWiEInvpHA/zdGeyId6T7d1UglrR2Lnd0pn+IrhgWFL6lwME+pDC2YHjyTF
y0y0dkpwCRPQphlakiuSHdHaPkRosQciCyjr2c60o5deANky9jJnTuowUGWak+OrSMNjW5rvJQZl
wDYKa3htNDtiUU+WgKK+pMaOU/jB8KwfaDMZyevk1wx8qhn5dL3I4ilJ760oP7ZRhileYz4JjOZX
6tgPLIG4WhMpopnrYJ1VpDrsqrjgKOIUXVDCvI5ESN8upIu97tErW31NHfKJAGhUwZY0q3kp2uqr
ZZnjSO5iJd2rwXRsDVH0vbAJnYqiu2PCjMzUAEkyNmVfn9rb6BkK3eh635Yk8NYaoEg0/uChD7//
v3jz+1ra51n8+r//658W6f5tY+9NhbFNJ/rzd+o/LaX9l/LQv/zN/7Z2RCTRNf/VRtu/bnD+0w5c
0/rrB/2hHLE52nEi3DJ+6JvO7f//phyx6z60EG2iwIpsZKAQ0eZvylH4lzAMHJQjK7JcE03nH8pR
+BfXtPkoJB/kKMez/yfLbG0TJezPypFrhjb6mOuSLXE9Nwr51/5ZOcpBmdR8fSjkpTqxRqm9L6KP
0cRIxE4acXGnl9qTT6qDTL1YoYUHbXDWSY/vrnAqtXGm8XmYMOWibRJRNxINBaBn6pfR47A2Vu6S
AoSVG7HyDA7ty5gUv0YRqBcrl88hRN0WEfdeFcABfWJHkdE/EvqczqSgU4uGo58eRhZtsckLRqhO
qouoGlLIjd4ujp0cZJo2q6C9q51lfqA1RoyiU+xAxQ6MkmOrG4NryOxaWZwFlYr5EiCvj7NDEhki
QEHGmvU3wWFQ3ieZMHXleXjRs7V8Khtjdhd3lnodgwpl2zWczUJljNOt4Babk+k6pdidM/XOc+ye
7cChous2yTBvcMoMYD6bbRj2r2mBqz5E5KcZY1+pyfgvI6xjy68mshlBRuyigt7YBF3LrP698P23
HoYNeMy0XR2cPBk3ChNHh9AzCn3+D/bOpDlunEu0f+VF7/kFCXAAF73JUWNKlmzL9oZh2TLneeav
fyerKqJktpkZneveVbhsIkniAiBw7zl6RkKGzg4HdFBA2PnwxYk/dt14PRRjRkmE/50EteC6lUej
IAqw8pVpFOi2VrEJUJEL3U1MsknQI7rzyZiJWCQFvgtQoTeprM04b+69B2h25V4wI4UDW1WuFki2
5j1O/QYSaaueYv82DEBK2vauVg9DIJvbLu2fm4AUKqtyH5TNIa4Rsj0A0+pIGPDWRum3N4kgnzZq
BcVO+ih35NlQkSfjZu9l8N+VE9vrVIupHdWH9s5gferV2sQCHl/VmA9oThudPHRcV9s+FEAYwqC8
qX3226r0sx5aH22TyTLyyRT0wQX7+pufCPc+UL1+LwIIbKg1rp10Cl+KYLoRsrJv+JAdN5zLNzu+
BV8Go3wuYva8kshjS5C3kYByKcLmY0lZFm+kuhmngQKFI06ayKpvSXLqrlK9u/orCamdjOyK4vx7
wArNrmxaUBScb92Vqn2SsukfOSL61PTIBS3fSvZgFcW9CRjCR8UGrmG0bwevS+Azex+iQt/hP6zu
B5vylvfj5P8dB/xMwwzMIbuAP5r3M4rx9+iMG5zDE04r/jGd/zMfHA81/vu/1sH37GeIyT7487/8
Z1xn9FYsaEyU44p99+O+f//2l6Pc/g/HAMD/Kdiw3L+OCv4Z1qX+H8c1dNclNY9JQZls4/9zIMD/
shUTAccE6Mtt3bD/N8O6PBrI3xvKdRItXTLQWOXbOuVws/OANrCdVCeJi5LCgopVknELmJiFvc58
x1oZga4DhHCvej02bvhW0XAPKVBEWKgfG01/rVLR7LpBRLeBSD4ERnEQRd8eGD3J1dSakM3WRG2o
Joy3IaTaD5ajs0Fbw8AjM8zaFNkzgxF5FgO6LWvK3f1AqSrnDew8lUP+IOv6sy0lQLOY/dKYSvf/
693v1ks/8jYjN/TpzQ/z7Lc+apzs2Nd0699PuY5//58DLodlhWEYlmk4HM+bNguvv7uzrf5znL9c
pVDdS/7z32WKdP5DRzNMRyllHDv7v/2ZGKDj0ccdZkzDdt3/1TKF67zrzuwbAGCnAFcdu/m7Yy1X
hJ1dJwOsRaZMFiDTOL4Ewh4O7+L7n8Hw/2Vt+piHWVP/93/9vgb69/Ksst5fPnK0mEJ2UI4VRB//
pqZy2uCsv6q/dRWie2pleq9aN+S7BOvTLR6v/G98/tvi8Ubf31A6xaqNPXubVp0RPYhE50AjkMd2
ZWI51fXpZpaeG6/5fTO1rdtR72f2NiAJ0wQnO6mWkwORfzt9/aUHJ36/Ph9HehG5nOu1KJTubfxi
6qnRMmO8GxUZi2TvTnYF3qIsnk43uHRDs/GsUHrROccGu8R1hpscDmfLgNMG4d9Dx99D/R+6wu8D
578vZrYMVuHU603LlqlKQOh+opJAIs/mE5zhrJJkGdkUFVjJ8Hz6fozjdf/QERzC7f0bKpy0jq16
xGpIiTmFqULtJXmR6yPqW/vatjbnkKMJZYHTDke7A8NJzckaByoyvtM/YeGOHeav978g8ce0Sywy
AXvFJhGblr8CFpGlDn+qH/z7040svDfn2IHe9XeKyDk2GBtrO46188WvKoeaKz25On31pVuYDQ+J
ikDbU5WyBX8cvgHLwjNRQ8nhq8kGutSAwjnd0OLrmo0U7OVbwPYsdtR9Dry9wf4skKWsyXxDJeaK
ArBG628SG2uJSPtPMUin0y0vPcDjn797gFXSR0UhKB5oco6hQWRV6Ao4npX+hQ3Mhgox8Jk1JpHN
ZrOfDKs4ZosGyG6KGez0HSyMFfYsslK3A1XX+g4bmoDiN5Zv95xaUxEW37LtxK5/owWu82H0c2lf
Nvw5s+EJYJ6W5XWh7bN8dI7OFbiuz45GrveZYXzhnpzZcFQrvdX7wSJmHc/ck3Hc4GTognik5pB8
KK0fgit4FvJMc0udYPYIXfL2UcGM8Mc1NaW7vjJgRA9hmnf70+9oYVo6Tv7ve5k0OWPpC4131LSi
ucrsPGM7OjOopufTB9nyZc3Mhpwy70pPDqnaFyKePsbVGDyUBdjlOsqDh8uamA04PcklRq9bLiXT
KChNA3LwLTWpzE+xpeLhshdizwaeQPkF8pdC7SsKEq61dNL51qSgfnX6Jhbetz0fbbxw1HlC9p7j
FbZq9Wgwv9oT9R6nL7/0to/NvhtTWgzrDhlFNhWjvIYhJvWWyRzwcGi0xYVPSM7aCClSS8ZI7c26
i8NtAoeb/Eh95OTwspuYxXjsalbpDsdXUFYSEFyA9WAbcjrS3MRaggDvsmZmke6IUZJDOlD5MaYT
st+pPNQUJt6PnZWcWYUuvG1rFnwoVUns0rFHdxXPbB8AdqIIYEg0eSbsFqZJaxZ2QziWdiMqZ29w
jk9ygmhtvtHc1stXeN46kglaswrPNLYwNFqzABz9yNdTtnyofgX4vNPbVuvvEiE4Xsp9JzQOsdU5
+h14C2P4evodHR/UH9ZSxx3W9/05gcHr5FPv7fkKCYwDfrSp/gGhLyi22lTl9oc4EonPoJMEbJ9F
HPJ/YUNSWh9ON7/0/mbROnpodzi78fapo1HTZmIS622n2Jy++tLSw5pFq9U1A5tEpbuXOjeznQyv
a7bKj5KRsmIsSi8F6o30ypxUZsFDk4LSIj7YYDvFwrLORNvSPc7CWYHwKPIe4njheDW+lcl9g+Hb
l2dGi6UeOgtm6ulsY8RxDdU7JM9p7COyc5PsSVM4MIEvtme+W5ZuYxbNJEnaKmJ3cO/rU/QtUqX2
yG6bf2asWLr6bJrG5ZhRCe64e8C3FO21hkK+1IbVWF8WW+ZspKjDcrTEUCmwEb0nrk2nEeJzWUhz
vMqoQgDgOdkF8vl0qsWZN7MwV5izsUOimqAfVTZ0Eg9U48T+FnlXsV++dSMLuTPda6mV2aAxmVNc
kvTtbANQkFu7STF/FBRHsvN04RrKnA0SSDf0LCqHaV+3PmSd0O42SWE5u9NRuvDqzdkYYJN1pw0s
Z/eRCKHsUs+/AXknLutYx23D9wMcX1EQ9kJCQYAIWOmB8ZL5ZnXmDS/99Flos0GYmRjtp33oaCT4
dGCdNyT5AwC+7NHMYjuIoLrLapz2mpe64JxkiWKLfNDLrj6LaFl0VoGrb9o3HoXdZspsRt2/d6Zf
Lg2+x7PA909eZWICWch7NWKOs0mzldpwn6b+F9ONnwel7bXY3jkkfIjUuT59RwsT6PEE9H2TpFJU
eu/VvOwi+qproQbglurtxDxmU00+x9JNcqaphbCTs+DOPCuYJkPrOfa23vi8jbud2cRFtm96xz7z
CBe6l5yFtuycLotijxp0AvzJhW6wNWCVn1nuH3/pH6b+v/bB3y1lm4zBr5/sHmRGWW4JwG/Hw6O+
4CRLmhTS5KQ3u150prMtvZrjc3zXmtGkZJhMWEdry9JI8pTWxp8Q0RWIDTx4tdAkkzM3tvTYZiHP
jI8t2pAUmeQRVqKKBByo1AMGndO9bOnVz6Le8nwKPyf2nxS7FzeNjcmEE9Pk1s3i7MxstXQLs8Bn
41br8Pc2uwrqaP3sGX7s3xVtlrxddguz0CcxqCv9TgzbwafcLhmnj46DKzTxHP/CvjuLfivSYlMp
r9uWScAGLWwBLKdue+bqC4seMQt0WUQmUF7VIX3TvvoDaYBd7T4UdXTTFMD9Tz+khZdwLEF532Vj
OLSahlD171swRSlWlMOeu4Wlq8+D21IeKUBGt3V7knbF8er15Q9oNmXHeld4Sc3Vsb6QPlCMjyQp
H1p15P/aHL9e9oRmQU12t8p1obOhYoo3VKFq65kwoi67+PHBvRsx4iFF4+BzcYU4eTuZ5C75vR38
fZq7uGm9MB6JWRAPDdtPyRjz00V1RQL889CY5EbiPobv81I7MLBO38ZSQ+L32yDjT2S51PH3RSS/
1/ohistHa4heAymv7DA9s1u8NN3Ojy3rqQKzT2bC1scwL73hTsUu4slybcfalV/p26AzP6ShtaFQ
7sJbm8W4jtNMjoHW4HceWT9EewX1aFUP4XczNp4dd7hshWjMor2s3SFikU5ygu1iwY0oEiGHwDlz
FwvDuTELc0eSKB3iU9jmpmbvfA1CLQWvzgNjYXKmsy3EujGL9aE1RcZheLufDBKcYSalMRnBQ+A4
m4s6GSfgv8WKKAc3bQGM7ylOLp7cysKrkSreBUKalU6KHTkV2MdPN7Z0N7OoN0JPVPmQknjh1cmN
G9XGBvLfuD199aXXMQv7tvIK6cNe31M+8w21zy0lq+EqU9qZR7V0/Xng12OUjqPWUGKlHRh1v0rP
/4CE6syOxsLMZMzC3Q3DFNCp0+w5+gTD2qNu6fLgqVP+jRuT5H7ZQ5rN31lca5WryH2B1HNfVvBl
2Yx6aOzh5bLrzyKbk+yenHlFbRZ0sqz2nsPReBFW+ndl7eLguzRY6bOIVmHvaywRcHF6k76XA0fF
sYeYbjKOnCQE4XvIZqRFVE1+P4Qgf822Ss88u4U3RPnob7HS+VYbxFx5n7A8PKAMzTZp74orbcRi
BkamPfOFsNTOLOjbMqFu3YNhbYbRQwzsC00Q91oIm3ID99fpF7XUyPHP302SVFGXDqrydt93COmM
CqZpSg2gI4pHoL+XzcT6LODdDJZfoZGRr4zoDSB0eMOA4zyevoOFeNRn8S4apL/kIjGadP3BgKsq
p+62aIenyy4/C/cJGRn2OnJl9Aq+vsjzrdfn35JSXfjzZ/Fu9ubQh5LrK61/jDPYTlF+YwjzzMyx
9H5ngQ7RACsxCddMfdqHTgcQ0aqBL838WE6AeeX0Qzp2yT98CuqzcDeMonAmTeBH4Nk3yB78Lv/k
OcfijPLQivLMGuXPr9pwZ1GvgY9k5uBZkQS+nbxpK2QNhT/Ynr6LP89L5IP9HgsQYqF1cOKwJV39
qurFrWmdeQtLP3wWysVoNSDD+HiVR4xZnV+lLBcmsz0zHC798FkQU3mJ9q3lh4v8WS84QnbfLnsi
x/t5NzokblQV6Fy1rZGr78IrD7HrXF126VnYtmUXD2NvN/sRdNXHaWzEPgImuTl99T93SOpLfv/h
ikSrSE/cBvDlQxyY+7xJbhXgekfXPwjqSi9rZRa7PqIhSlN0bct4/GEyDLi+9veyptzbB7VbaMmF
HXMWxPT6sqQ6rtlbU1/gnhhKSobgl56+i79Wkf8zeg13Fr2q7pzGtKhbG3ZY9K6DL6QJ80Xsf6OK
e3zottmW2ujkQ/UJede5nbaFiFCzUA588C9lMFKkVfr3jR5+w1N29JJ6r6dvaun6s1juyXoY4UoD
0gsK4B/SppoKkWGgxjPvfqmBWUhXbatz1kkDKrHwOGevpG3cU6R00bRg/I/sO9Ma9VK59bbC6jyI
+DURyX3tWGcuvzBiqONdvQtsA8yclAOYe7eX5sGG/3ZVmhR2nn74f550DDWL7aBGpMcKXNvKiZK4
tG1fQfJR0qNReSDrC1/ALMQHtzX7GFzQ3hFg8tZ6TK4ThMFqSijRxYd9YTPi9ydV9KnpcTrWwDYq
vmt999Jb+RfdS84s95e60Sy0kQvoFd5mbZuZIacixylZS1iOo3JuzryNpSZm4V0FHQxHyqT3AA/u
qgkXadjfe5n6dPplL3SleTZdlDq66QSy3o9A+qtIC7ehqcL96Ysv/PZ5olzrV+S3th0fW9a4MdFm
K1ttk346k4e39NvnQWzBS/JlWu9h7h2NZ/KbSxHCZT3Hmc3KY2BgJU2bem+O3W2QADLr84eyS8+E
8EKQHak470NYcMxJxrBW7ePeewqUfZNEOko/AzIawoDt6ee/1MgsknOrx7Zk0kjphpQeucWVUv5X
O09/UhS+O93GMQH6D6tHw5lFcgsiOQ6MHgsDLNC0JvnXMmABmKn1U/bGXdlRxpv5wTWHM4BJgqDY
hDqeVq0poULo5z5SlrraLNB7TTLimi2vKxAASawnnH8fa1d+Pn2XS5efBXrTgwcv7Lzee5rcw3e/
H4oCy9a57bs/X16fR6E1gVI5nilhWjeiQ+fG7l1vRyklknr0cskdkHz+e4cLtEh2U9fFcGqtz7Wn
b2wBdEgbz3zuLt3BLBYdnbpSze5jgMkU1FOrdF1OzRe3zM98PByv8z9XOfo8HMmFSSFyH4kVYZYI
Pt7HCnfAWAcVeM5Sm27gh+G8qV0NHc/pJ/bn6KEk5PcnZmAJs83OivdaodlQhPpk55fpzrbto164
kme+LpaamQVpMHot5iwZ78sC4BRGRjbsxXhTZNnO7pHHnL6Zpfczi1IDmFUbVy345KQNn1kwmg8q
8IfvQ2RoZ74JlpqYhSDl+o4vQBtsa1Rb9mbEJ6l+1WYxwSrEJSHOfC4tPa9ZKFYi9tsOhjU73U2M
OdAagDVHrNbDdFJirTpEn6ef2cI+le7M5l4/cMigqZJ4r6e/PPWFNcq2meSvAirNUBXXsaG20haH
pjrX4nH9/IdePs8m1YbC8Jwsi/dTpl0FRoBXHPxnowOehpOCfVIAJxvUhZ3Cno0JDgBgNSWQTchK
cRpM4LW1y5VLqaXtd4l+poMv9At7NjRYXBt9taNtwIMXd0OOjrYEdvyY2Nq5Xd0/rwRIwPw9VMkr
LMNwrKK941jNzkZyuA7Rrq1P94Olq88Ggi4E/CNbI9jbQAN2VThCI0j8X5ddfBb+ug1zNXESgGLd
UdoLQC23zzz4pd89i/ljuUDNp7OHWMlkvwIns1HuT//qpXc6i/WRnNqwpsRjE4fitgqgrpePVfTj
sovPIjyudN2hy3ibIurLGzYHo90Qak9+Eu0ua2AW157lULAhNagoLZU+CnztSiL12SZa8Ha6haWh
Y56aSvlL5VnkoOyzrHoTYfmFzcED55kfqkHuPM1+GDoYYXxCv6XFuX66MDLOs1V9iHNaJ9pwn4wi
2XU5lFKjZHSspY/FNbXUmXFxYZSaJ6oieKcYLq0ArTTytpLmvdd5d73st5bEbaGKO/rdtMray3LG
9XmW6hChLqll7m78KtP6XXb8bCTrWk2b0y9rIU6sWXwHuduUiZlBuR7tOx+w+GiVXy+79Cy6x2AY
/BTO0TZpWo6x2oyhPLGeTl986T3M4rvj82TCaH7kOTufvd5Za90XVX/D73NEykAzg7ZLLfnpxpYe
0iziJ1LF6q4pwn0/+voGQDUCwSpzL0tK161ZzLsplE0nttyNMvNJYFoJyp2WG7/azkOcdNktzMK+
hYYAKkC6HPiAjos/GPm5dJe/zvf+MHHP80tNGMtkScJFN0A1dbdpHKXyu2MPtr7uofLdBKOFrFej
jpCil2nQ3Q99U8HPcdgVb74HU1+Z+4YFenVmubzwtubJp4NWGqRmNNqG2orGv467LA13kZNAA7/o
WZqzST0LwwaEUHCU1k2adaNi3J47Shg5IjrdwMKCf551iqyxnTqvwBybk40ee91j6KWHGGqbpfe7
tjy3f7owaM7zT1kyWrLApb5tiyhgjaXfox1HadZqV6npnNmpWGpkNgwUTmfWXkMjHUZ50OLGQUzh
9TgZL65Rn5k1l9qYjQZmADEQ2itpEmLaZdn0WPvdF8e23rwseT39TpZ61WwMyJHf6bpE2tYJ/DJK
00gnGUx9d9nVZ0OAjytSBxVCJga748DCK/+QOLL5fPrqCyuWeT6q2ReFxLPQbBsdlXtoe9a6aFwD
fYx5bg9i4fHM80/DqjfyLE+arceR46cirEins/XJObPmOq7K/zDGzHNOJyvooWJ0lBxVdNC2pjRU
t+4F9iH0wFeZr14C59zO3dKtzMKbsxc5SWXV29A10p2lZ9laaWeTgxdie557KnshpyRuakB1/hbw
z8GUQNzduvzVGmwWRePP0+98qZ3ZxN72JdmaDj4ez0ieQtjCqRPcJkX5YNbjswis8MzEstTO8Sm+
24+3YlzgsuTNwHx+qDqxy/BzJD3iHOdoUwv1y0Z1OQtxVKZp6SWSJC8rrIDxBAG69uZcwuNChMhZ
dE9ta3phV9UI4sRrmJgfOGf+lRf+mVXjUpeahXcA4zbPC4hClosiRBOg3IwJN+TpV70w+snZ3I5/
oYSkyedZjhw92OLyHimCwJeFg9oWSbUzK3Br+9ONLbzvef6p10nPNCAMbqmW/kEdK6jJ+ksnLEQg
HfKJIfp0up2Fm5qnoBaB5zSNTTtayqZaafWHoRhwkAbqSunumZtZauR4k+867xFgGahJVFtVgEdq
oo4JqsLrrhrxWKfemazshc4ljq2/a8XloLVJLQwmXdx2uzQANRfCwrzzR6O/LAqP5K/3TYyptO2p
6qutwV4A4KXiB8rou9QPHnq7ezVKvBSnX8vS65+F+xSk5oS1qdy6oKtXsVbcpLEOAMryH/Dr/MrK
7swH/NKrmcV75oxO4yiv2IZxB0vPhKYcTdiPKrurVhWE99P3sxCZYhb4nmkm2CRtmmnKYA313FiB
PW3PPC1j6fKzwG+NcfLaCmBkhUbYifUnH3xV7Of9muocVPAc2cTa8IKx6JqzhIMbmuWO6oNqZZTW
rsERfGH/mA0RnqSpljTZbVA2v4AJISiNime/NO4L8nNRMJ2J2oX7neermobhgWZz3Z2pWSu3037k
Sfbx9JtaWALMk1VjQxheLEtnV9otcPiyz4ChW96VV6ftbTf57We9wQEUp16wO93i0s3MRgcjyWU+
kUK6m7whsda1YTT5Lf66TJ0ZGJYamA0MRa1avlUKd6cCtc1rHMf6hQtKYzYgkEdaNqPg0p0Qe3Cx
G9c5l6Gy9KuPf/5uOAOTEHpw+ngsx3w75YN3T8v2spxk/a+jtvdX1ym3ncbc3AxptEFNdZdVxaNu
O2cicunHz+Jdt3QWdymYWQ7Hd4MlHo4Y8dPd5a+e+IdFqjELdouUtaCSuNayQr2JpLd+UjjaQtv2
3Ke87r7IPvraFtXBrqZxPwSIWcusiZ9iMpXQ2KAQGMY8XxlJ260ThL/StcUqAud62WT313bduyeL
Nb6MkjZ3OFrJoi9JmfQ7BHPTNtCM8sbkNP/59HNYGLnnGa6hFhem6j17lxZafVWZ7Zi9idY05ZWf
Tn1w37DyObf5IARoqD9+GsyTWp1ReFmHIxbi+dAj2TNw6wqkxpZX1jX4RgtULCYtA31AUOF8wTsX
TyNfEXphegKjeVNS0o6Y1w7SXWH4EfzcZIqh2mB207zvEgRysecjH+zjaqz8vupXVRhK49YNgMUc
utrrDft64NAVrdlg9UXyyRwhJH/MjazCuizgiJAshOh8J6NUL4t1ZzTlUOzGqTAcfzOWXQ8vynRz
PjTAZmurwVHRjYxls86yoPhkgblaJQkGySqfzF/UCo/1ypnQSt1SHoepJOJTF7l3hpHyhlzA4Abt
ln4/Zm6DLnMMBz76UjfVUIVanhl+65VRoIHMItNHP55X4U1sh/a+z8wE0XBQPYh65DQxDg1cgyqI
qRhPJeUiuTOmO3Z3WxwXQ+/vUJxgHTDD6yRwpy8BYq2XzAC3P/i7xM6uc1VZxxBz5ToJe9x6nifR
t0Q6yohWRw9noiLHGELWWbdXWQ2EG9lcXFg/UbTdBQ3cRcMZ7mUPDS4nL8Dr+v3YJftSuOUGlKWB
4dBZ13rEkeSYPAW2AFr9E7ZilPflKscIDeKuBMB0S1kGJck7twz2dZncDOMTaSUA06PVMNziucwh
lgwBlseWbPI+Z+ZqqZuLv5lTso+FXqPDBntZvyJaXKUV/6psHup4eB20H7UR/aSW+lVqr0XT3E+l
OAwK0nWMm6SHxIggLyJrr833VvGt637yRWkPT714rsbqhmSmVVWhphQ8sQI89fipdpGqTfWd6j73
fnDgmd+TrHWN0PRVdzGuA1ehG+PRgKb/iJqmXPkhnLGGxLohycMnz4bGt8bgcjW4ol0PaMAOBjJS
UKJefgiE76HVhsG6suMECHhhyXFD37wPNT9iVcomZNWMLg++LuB/l+6BR6uv/rK2tjnHs3hRsbuJ
a3T0z1EEwLrqrZu0Su680Vw7kTx0QbLTR3UvvO5r1fmfoqB7k7aVUK9WbBySwVet27erVgtexOh/
bJv60ZrocmUpEYa3xTZLgtd8sr4bmfZiuuZrPbn3iYMZYexvW33YBJr41Eubwqt0RDsSIPUugy+K
bBW3EsgimkMSojiv0+6H1kdYsy13a4ZYKNvnFFphRaFLQdJVZ/UrFmNXelh/jl3jWYY49IojYT4v
nuREFYk73FvixbCdHYXU2yGy7jLhcJBkup+6Prl39eTJhwcwRsNd4qgtAmNK3MuNlsYcOFxL291p
hnFIAlQBNUjSmtyfoK6g/uvXuR5dtQhEw1Zd9cawt4vh1gdeW+JCLf3mQYuPBoMw37aBfw3FbB3G
4VfCbTUl3oPvjy+eXm+AWMHW/xpPzqOjjzvNxprOcenIfM8wGAQ5sU9qquseQvI6dYCsRvZg5vlV
A9NajxGyBuFji4y8tYuDf1SzFNkW4sa2p0rcqN1oU7XJgx9WV23y5tg/UAZ/9kW0z0K14rN/a8fW
jfBqzNnmiwjxx6Arkul14YbPQmFBLEBN+HxWUZG8F2jfNn6Gs1fqO3D3HQ5b3qmqerzBvRWsWqFe
RyPaqS5/lG2JSqeTr9SpscmmXkVRHKZjIfvQ3fhGdje64Q6FRr9KcX8cR4yPIGkegX5f+Z54Bt6u
c7pkxGukgCznhetvTd15ZDYaVn1vSdCxVrGzW927cgIwfoiI0PfWKZXAyUSnaDcd386bwUap6Dck
d7ZoNb5OmPKegSfhEc6aYfK2bSuyj23EedNqRCT62AhlPuNHAjrr9Fn7nBkhhqQg5/XHVbJuwuig
j95PC/fnGi1qY6/5u23+3KWj9oiFi6KlsIRFuMcFSFyneo3fNsBAsg9NGbyYKbX8+HlcPPFFkABK
ti0ezmcMVJB5A09RxBdGppMCUC4AKivZtB/Nrss+p65PgYlhMqTiFM20fIUiMt3atY4NCW3Z0Nz2
4Tg+etSlyO3oJT409txOvisOxb8oh122vKrkwTQR64khN9fe0aG76coBmWg9tJW2hQbNcsaajHif
Ymj8LjUn3TujGX6lhkb4azvwc6SPQYtdojTXQTdld14fqvWYpsgeBFfciCHRM5zbZWttUo/ygms7
Gjv3rkixAb/ZGFbaJyPCrjH4LnkoItESuWoKrfheD8Hw3fNE9lnFjc4wUZjXA+em92TTjsO2YNZ/
G5OiMzZlXbj3ftd9iVNXu20ccFhbNMcWIdZpMJWTWgXJxm5JejMNzKpe02bVLkoal7G8FZ9DoaKv
kxfkhE3ChPnc1HV+3ThG+IzERv/h+8ER926gpL/rUrf85SNH1rfwWNqvGo6HtzCNIL73fryZkkxe
V5ptHuJwED+l6EzUap7Mr3wox4eQt/gtJm2JnM2mOnRA/H54GInNxylL3H3NxPSYmnb5ZKZx9jym
ZQlLGIcnJey2ytZNbrPH5w2VfuXlg7qeAh+Nl5mql5BLEaUOCinHrKdPNXkX0Q2eOue6jMpwA5Ti
W2WYdbbF5hzaT7lbhV+PNDYBIk9ZPxpNtLu6dWtx3dQUUz+0lPmg2umYiMvRzIkv082YmEYzebCH
HFMzCKEPQW/1X1JlDJ/MWnc+5o2R3nACYB0VuP0ejxdKHemLK9dyxgMDZvfd7lAAUQfeRyiMGnVl
+vymcTRNjHOmWkPYRcg7inw/2hFuIYenyPihadBmfa/7VA1GFm3yaLQ6joIcV96hjDpabJo8+TVM
Zfpo4e6kMLELbrO+d744Es2UFgQGCl5TrnvLyGilZAbjCzBQoPpiaUfJmx1wNsN4pzKwFPu+LKvq
ECJVxpGeVQy944DV8Skay0FbF2lbvrZDp3SJIqFXXyrXNV+S0NOD+xJSqO9e54CVXjOKwsINODAD
varuG911PITC2g4ZCxxvNUxU9V8NVkEazmRl+BambigerSa0aox1OE9xWFuk6e2oUeS0FTel76+c
Iui9XwkdtddQs0xJ6ZP07aAO2o5pwZbkdWL2TVttC+FCbE96krDcgAHiMSTfL13Hdswk5qp0nYVZ
nVZrKFNa3eG30IIWCZclBAveTD6FUSS+JdJ/tgY8sY1fah4fnKX3DFSm6/CQejZjX++kH4dB+BkL
QOX75bXvJfH1ZAcWCxhPC42tY42NttZZYie3MpNVsWkZBZ+yyvfCuz7C7usOOON36QgpGHGarmvf
WfC0472e+mDRXWU5IlqPZZCZd8rp3fatbeGHPfcxUqM9tvTGvckE/hiT1CLql6Z1J1I3vA0TNOcf
chNiZr4q8qat7/pOjPeMMShlRRgZCejwVHORmveWtoGzJvWnvgz68ZDysL8WbCViKqlFByN5auQn
qnajbu3HEuq5m6TRd384fsr1jlDu3kxLHL+hHpAroGcie9FjlhYbBLWAXdNkmKxNbbJgTHUW8it3
ykL34JIwiv7KK6zpPqqA3Tx2kYlPzxwh0m4VpK6BZz4gAIpTNTqoeWUVX2UeBTabMc/CN7DAbXQF
tz8qX3g3o3noIKu1axkGOsJ1Ar5b66DvKzhHNQssgwzJaj2BYIs54+xsbycpuavXsklzeWsK3D5X
mZnl7QY2Eh5SKGfOa1JnDD6ITIN8mxW2lq66IsP31PddZ91owJ77taXnjbkhdVxFV3WVt+UGq9qA
CwVhvVoJM4DHMerAEaNhws9kTaL55ffScMFaWHbyA4EbJPa0tfJNSVnbg6plhDm56+sMXHyZgq6W
VZRdt03r6GvVu0mxBrDlBDs7NvLxHvk6Wj3+qWb+aGIzK9Zm0PPlXZhV9wkiHEO3h6X8dSrM4Vej
5PRSIRxukE1FZMHyYlR2BWEF/Y8zRhq+wFhMh8bV/R1KxhzPFkI6tYuCIgk2sP8NNPCWMtq962ut
vcnT2NNv5aRJayVKxMakdggnxAAzmNV2cAus6+2gIDxwRew7EhYAqZA1gWfc+GUVyZ+W1fBhY3G0
+s1Lw//P2Xkty6lD6/qFDlWAQMAtnWfO0/YN5ShyEFE8/fl6X63d29Oucq2r5bK7aUDSGP/4w0xX
UAjrRy47YQ6trCbr6GVYpR3RKi+PSSaLdluWblac9azEMAaVy/amZJ5UW1dmnXfvzEVy5zSTdQXX
a/0elU4V57OvtlPe6GgDzZD6DjVqOF+pcPbcfTc4iR8jYhCf2C9URZ4blvexKsPprumG4KuhLKrj
lIdJCIuTeD/rYCnXO5W13XgMPOm+aFTaIUbgHh4581IO0x1H0JoQUtnIZWucsZEbizIjOaZ9RawS
NoMBCThqCr6tpAL5j6ysLjjkdkQUcMhTJIpdWBRaak6s6SZ388C5nsQ5n3cpvaLdr9phcTZlmDT3
RAPwOtST6patSiy32TlEJrh7qzV2SEPEZ9NBNAR55ytb+rWCmY4uaioIpGIEEpm7dLE1yRPEHq07
08tzAmpQlf0TksuJSPrVnhTUTNut9kKJxNkSYDcHpM9Y63tW9FGy5SwdCGgg1Pft/FY++PVZ6Jhb
BJFfgafJr+dS0yUFdPKGuM/sZDyyxUFeTtOIUE1Cvdpug7zeceMk4hmTr+M7yaEwug0OQR/BEphn
blzs52b81pdVP2yHGd79duhr98yMqpQVy5Ki66rI097eErfhjNtAkhN+w9IVw5Ua05VCX9k4U/mc
Sp+CcEnrjUdDSefqRslDM6R2elWflQ5xkMCc3PREY/xa9ZhIcIygvQ114lB9Lj2vLAGBCwqRgIHV
xg48g9xS1dG3UQwEOnj0cNWpSBTW2ivrnSjMPAsesOQb3sxCl4u+ZKzfZ6v1HwsDDyq1LHKyO2f2
A+ATZYP9oFKUpzqjSqL1xSiFvSZ01AuIX5lBdCtWqAdCyTW7JQfI6mODG7ROgIeGYCH/bW3P+8As
k2wllTQpz7v0PE7Cf8O3Drvvs2FvURCmOvYOVqrt+ewcrW6wx73Psxm+2tbg5ks8zERbXs9Lr9Iy
XnBijY52YgB3F1MW6s7nYC6fIjXO8nam/u4f+5LN8zQN6xwdxgox2bab3cTcCKxuz3GZqn9p2jZh
0kLiaSQOiU2V9z3NvEper1MT2nfgTpqMd89yO5IAR68M6dXLczzhvIjQ+95nKivvHeFb/WmBlapv
GzSMWRdPuBrSLkUm7mYdOSdHRP1w7/edVX91yfEob2QpeqCtOq1KsuZmrZubEdpIeZ/aRq1vieXk
w2NZVH5616ssFyeMEWR5i1EFlrPEHtmlRMVuieTnikvHQlOrp/HbhBduRg2KU3x+leaDaY8tzCFX
xa4zTyT4tuTQxRNvhvtcU4RcCbcS5MY50eTe2m2Gk+1GO1ZBidd39rztqkCtMf4G809wiYpjFxtA
4j6roegFh3fmlt8Lt2rmR48cMlLKw6x0nn3mM/Yve41S9+RbHiDAoFmO31QIpTuPg6Ipsm8TPHWL
Ckp0xULwWBd4+uRYk71+Q3mWDqekTQf3ftQ2bplUCtFt0Az1qWfMMt3QI8j0i5gambzb2hfDu70Y
KNzsv9bITZ+FWgHU2rVFLBKn0lm1TeRybVX3IbnKyw8L/zkBKcep1wGaXlRnfrkJZjXK64zkOvOt
IBzznIsWduTA5iW6F/JY0qrY12Wmwp/+MCbOCy10Qj4jtfb0YDtWaL3YvRsmV11V5vo2yvxi3Wo7
Xdqn0lr8puS6Zpwb4l4u6NNu85WjdI5nHYTA21E+ziBKfcRhx+Zu2achIXmZ2LXUDvHQDinjyKbx
sPCi6RDgot5R+STyHBcY1t5WpqlFhI4dtsm3UrYzQIdY7Kq7a9MudaMYIf/SwhaVA9satKrWufad
zJvundpG2bm2aRi9LK1LQHPoFOnwYokm5LULbAtCZibTHGmRL1ZQU7b/9botm8ZagPZ8TR5Aq4qc
v+CTS3s7ZJprOTNgC3Xb4afavlCZuqqNvZw99CqpwnyAolGfdwKlAUMJwyCsU+y0nbjtBreBsXjP
Cwgi1U1NrqaJQFp48d5aFpp407k2AkTP5vQWm6AUjf0ehK0pxVYNgc+WGMipHOfYtltQTWsi7PdQ
LKyGz76tyTV1g6J0NpRy/XJlNWrIKYfUeBNRL88DgXl1NV2F5RxmzaaSFUPlGSresBWhQ6y31ZuV
dOvWC/xXQrPa0Y7HMnGmJ4RJ+UCkbh9E041ndWfnM8bs0rwXM6X2vKmSMmdMLQwe0qQRjh7UlIEp
2H3nykTcpkJF84ODZXYOW8nv0xK2j5B67uOpJghnH1H9EAro5mqgRCn7Id/7VZ3lNWeVk4F0hE1V
k9tdloWeb6Z2IemJklpkOzt3OpsfNgzRLqmrsYrnM4iBJln27c5foqE9ll5pga+KblAUSW3zZUzP
uOjU09/Frmoy9zGb17a/ngZpe1dVP40rQEHdUUXURVRth8TPxBWERKF3wAr6R7JWIryiRK3sO5xX
CKIt1mbJOcfJ/LsiSZNQJ0WEhHx2eleJb6byrXBDGWa5xzZrM++mtbLFQtpvXHNyI78AJMmcPLrv
xCiA2gZr9HdCYMDuEKx3LFU3FPuVZYC6lNk2o+fKadOjynx8/X3i4yRSsr7IbhvbH94gXNBXJjmI
x7ZK+07uDfNqgpXU3LDaq5G+EsqVNxMEKav1McGb19lhpRsysgDB6HajSUT0UgxqLE/BaqfZj2H1
wBsKjzjROGGJDp9tpCXuvsn9ZHgqApqA18Bx5PqcOqvv7NVE43zChwg6BnKMFrOB2hP4is/eAM3e
XiRgap7mFqe8JrxT9JMZ3gCd1vHOkqNwtmltZ8leekQ2V+Gy9CfhjbI/ZuQKV/cAXfq+yYwqduXi
O9G+V2Wp9hxwVr/1pizLcAVeye/te0rhNJ6bMpq3gQ7t6Uc9trLYMRE+01KYowy0cKGvfwFEFfme
IoaoZZGMor5OBja/Y0pQqHPb5FZoE39pRcFb4RfRySNBJbYB1dQuCBRslsUI5d0ojpFkU+g6C7b5
0vjrS7roNQcfwGLoyHDIIoyK/Nz6TmeSyczUWJL9Wo8LOCJ7xrucUfy9hTOb4yc7UjSvMVbaaXZF
1UrcWGsEUQBpVHqfyowzfpeMsnga8Qyk3ojKaX6EY140b3aQ+W80LfQgSzqAZUaJKN27uatU8gsj
jiV5DSM1fdVZlRI1tai5OozMmc78d6Yr18MSSHBp4i8VudmU2deYm4c9ZULS1K+LrMA5PLdS7quc
lWm9OCpM4vlxmQlr/FoQy07ovNMWySEXhN0ePVD9X6Mwgj3PWYs+ib1VL5oRCgxVHcOsKe/HKNW3
I/+Ws6MUBg4HnsAPcy3B7stGJ08kcDFqmZLxVJshuLOx9nl0nXEWj+7sMhJw/SkEC5XaL67qNCE+
3SEC72cfpeshNGN0U9mh/4X8rnbvT4vZeymgXbEEwMJuClQ7RD2jAycqrzofpr4Xzf0Nk4P2AAxb
3IYotPaSP9sOcg23bY+TtphL7OJWAYOtzrU4zJUgHL5ylscGfsHn0RMBzAOLtE0Jf+guLaMS4His
XurEoKoIpfvTU0t6RfZRvW+T9XOymGmHj0w9x7KNkp+COOov2SKLvRV0wwZUaN1baebeyBSYJV45
eW+LMBIDs6HKJ6yti6ZrYgjEiTBafUY3PLynCuFtVBQlX3mc1pc8iaoElAYD0LkmZ3hxVwgzaevo
X35aY2/qr2P9ao9Ddd8Qfn1AZEhLlTZetewtV085B4Nq3Y0KGyZunsIfEZqzZ3ZR4NtXcLT9k+1O
2dHNRHtIZVcicfSrT223zvtsjjoC/viYOMdWIgMd9oiSlWZZT5apwmIDhGw/LZBr7qq+HG4it8mP
eT0CtZAO2+3mRnRbj8pFxc644oHbVrQDo+6te78t7Fsb/cAN8KezM+4ZJBtW59kbqmzHsRJeV67j
AHjlIvqRV5LG1e+MvXecKtljpCCfgzXL7otWdsjt3WBbiaUISPmY1ysdOMuO9Npoh29V7cVkq4nN
UNcyj+1ODE7ckCvN9jqZYt4Q7O4hde/zg2kqFGkT7863Xg0ICjPguIg2LY50InaNIhZxJhT9iSbZ
/5TmKou2bAlluYmk5zz4VhqGsYPN+ffMmkjaJvWPrs6UZRlrgghi+okaq5VoSrcF5KHnIdL2hH7C
bb5awjK3zA+SL1G++Kd8DduHatKwIrtIMPzqBqq4HOfoRVr2LQ5J9S9XnWdZDc95aWdOzZDCmbaT
bOsTGL8Lo2oGimBqKwpyhNtRkdSKE8vACkEuecfhjaMawWXqmDtD8OKVtnstqqw/OBz6ZhM40zne
UUbgkHXhQ2ctESaifPTn7YRByo1Og+CLCU17m+SM0dKiCq5cyzhNnFCk3ySQ/HamK/WVWrv8tZ1a
ZrDlNE2bosnU7eQGzmcgeZpO3QTqR1gq0viEbbYDXcc1kdr9Q0jH8in1Gn0orYYZOyKcTJRmK3Pn
LG4C7fPiymqLmwIXsik2dU/p4gnH21l2kL7mViPu2iwsulincrpJgoDRP/F8zBY48h8T4VjPuIIF
/R7kgMkp/lwd45xyHo5gb2ew1W0oZQhVvu2pw45DVcx3kxTN45wT3msWpqSOiyXaTLy8N0CuHzkL
Dr6z+FAOs/WaiBa4S6C8rs9bmJcZFXAjciD80tnnoZ9PhMsy5K1MW133oR73U798Uj28YRswhm6h
DU+ystKHdVVflZkWKGZpF0d55x+sOWWIPYfTBjLCQHBQpg925I2blvOV+OKSse9qvQ18za6gU7Gx
a/m2UnS/N1CHNhlCYPSESbV3/BW7Q5QqsQ57eVy8Mw3AKnHwtFPTHLoy0PsSEezdOM0VoEqfXDn+
In4tSW3dIY0917pazt/MPNhXI+HPjO9DexcVa3rQ4+TiDhOODybMpzsZRC6YTuWFZWw3eb2Vvu3E
dJ5i2wdVc7MEjXzrMubbKHP0Efg7OhJxox/IQF5OkRVl9GprRTEUDc9NijOjVhMTozVLzc9AROM+
gp++MWE9b2q6000wLmLjiwjVuVbW0ZoIQEap7nDE2ikgmGl+Oc34HGISvRl9p9mnoPUvinyKuFMg
ujEbIVGVAWiqq9WTy0G7t12m6Vifp052B4DXYXFgk1hyW+tA+A8c3brdi77+1NMTK7OdwECHg6er
jB89rTkC37gYU0+RX91PvntagO7kJ9/Osa1W0jbjnV14i/WJyAfT7IdcTp3DrDVZ1FMTDEtyK7Au
ob9HVKum08R+P5RbZoLGxoaxAYLarjUES4BT5QVzFaP3rglgD3xV/AjJb+m+5CYjlVT7Ib7bdeoa
HlGYwVwg8d096GAEwKBox37vhkZmyW65B5W7W3u8ET0oGQl7cKz7YHCuw2V021dPgCRdmcUitjzu
ptrPjqar0/xR4hue/8K6GB2iLWuN1c3AZKr8TtdU9iJ2jG4m3vBsqe+noescYsmUrdUrVIuSkA3o
JOvJRYYfXKc9Vv0c/n0vitskSML8ZbUN4d9BOqrqpxdNDZnxTsQq+1V7k6io4mfsE/bRpKW7XYbV
Fju3cIuewY5pmxz+wFSURxlGvj7Wed4SSC6AIvNNk7GpNxuMWfv1ONHJVGTJJvNyaCJ7ruEFuGly
rVXapp+Xydfe9xk6a2sBTpdN8lT3GTywuMYp36MFS+eApBPJ2fS9YgqwjEdKKTNANbJNL+5tb2GG
BtJsL82xT/DQB8UrSTiw3GUobnlXi+64+kNiYK63DCN90NXoR9SKrrqrapf3udIeR77w/dp+66y+
Yv5nHDNamCI0S/EVDKvjMMBWxOq/dUHX9UcXd+zh5HCQt6/RorGmvCptzNKJvBvb+sQTiHC0cHI8
7Mn97pqm+yGDqa+uCCOVUEwteqXuXZR1Fdz4jWOtb2G3OvrWbZah3PFi8Fg3sEV5+8OI/6m3jUfr
tc1xGJivpL3k3mujHXamuCD21PlpR6vOXlmJzfSMeOxs6asS6esr13Zs2AcSDx1Q6dBEwWdr4uj6
Iv3eq17cvjYOBysOpONbaANNw18B89xZJLW4D05TFNmjL7KeMAQK/IRA4Nauh/KWlrazrpssnMzd
qqLS3ARLW3bmimlgO/TnlhXLDVHao3pz16Tud3ViY4U9MoZ0HzwGNE0QM/MUwXVS1abdzyKY9T5t
8Hlkf24LOd520j9HplPnrhaFSZkU2SnvB2m+TxO4LvV50C/Oi9WrZjym3hxAUWbeJtc95s8qORqv
DoBBGbivzmtFNlYN78T3CuLuxHLOlx2H+ZUw0rJqN1ZEXld9qvqZajEriIe/SjIRiFis/jjsUjqP
9pHxTAsY2oVVIpjy+QwnMN/3irx2dz3asN6/K0d7juZbHh2ku32f5n3h7f0gK5d3qzJpZMWpM4hm
3ANGTeAXzUoY7Zc0PWclbvpJsTZzkyh1T13dzwaiiZDUOF4B/hdAEWvOoX2RXhVr1QdhoeWETNG0
kF7SNrfOhJpmDO/LKAJUP0GjaxkWrCIPdL9VUzTaJmbYHo75bg68MXzRSYr9Pru+NxZvrQWT6QEs
RXePuc6T8CegcTQ9+0Um/NfUYYG8tGYsnKfQpsFnPafGW7+FWMMvCxzNqgfiwiBjCcUWwe4QXs/t
tKibIi1CeeN4a9Y92u1ozC0xy+m8K8u+7BjL23Zib4q6Hftrk4UmvyUEMw0eE7+dl3dDWn3O/Lf3
GHGPVchEuR9wJ6h8O5he1hJx2OZM4PZv0tRb7R+hc9arHIHqi4ABf2I0pI7SApUL3bE9diLzvb2L
K+b8LeqJaGY0FSXedZcUE6SPVvT+PJ2gqqiITVjafhIPU9I7QKcMpfVGt71aNrqkAQbAW+GTXUG8
8MZbg+NNre5rpCbFTe/rMXzrNOBL7C1kF++6cRjmXVOWdb2rC2PfwIewn/KSQFiqY4hf24xcpC+V
NcA3WmbQ91090zEl1qqeBRN33HlMxaw4yp4sxV4DAuu6MxOc2qEZhDtYX58xkpMHXGZiAdBdHGbe
8y4eBwSMVyBhorw2bghsM0ydaIBUE3fYSjNDLlzc1gIQL5Xvc0QAjj1oF8zzLgL2jx7aCnxiIiAy
Al69p4EKdHVDPLs0+Pa0tlntDe4+0np1Z7V8a0veM7lJB3h2dxZzBrg061Q2W/hRcxJbQUY/5Z7f
03IzhYW8CZuUbDc8CUIQSXKnoKDIaV02dsRvpLWo5Q9yKpX9CNTppfsSQtd7VGLEca8AlRv626id
t7A3arh+2lAqulPvukPMWL+gWqhWVTkPifLkclvX9eCd6nTNaFYZ24H99gYRmGeieXpRjmi/YFvX
PEQq4proaoL5Ll+DOjwKdHzZHazSoNhMNZdzWAUn+qHIg86/KSS/J6ZF7uVTWjuWiRNiY+yjxwnD
fCzr6WdUOc+fiBcidr3oEuddlzSbG/LMrS7O3WR07x0aq/Km06lXPzS2CPIDrhUaKkYFV+EuiVKR
bHSfNe2PImx8gOSFwMFj02UF6uuuowdi1tyWh2BQvnywFsilG78LZphNzJaadtv4eR5thsqvsJah
gGcTLnz57LWB/ZkRf0VsuW5lEpdzMTrb0UIGFI+1crKt9ruEDkOu5tkLm67ZrIFYi00C6idjw1tq
n0yU+O954C3pLvUsIE8LZYC199nMHQbozvSpDnoQp7SFbBTEsjdpUcR9lfvuYWyWZn4uapcxB50n
Hr8e56a1TxHKB49+HabWgQKV9ZotORECayayb+u6LO0OVDuxYx9zBftYl0O7fmfbypON9PjFOz2k
oAS5MY67UwWOuLcJwZZEWZmu+izN0Be7xGfdlHYFNQLasQ0VkmkkXMW0JwjBZhYT7Tg2lmCr63D8
JZNu8G55agWNR56nP7zSkXoLd5AwkVz6BXlVeiI7nu0tARCpQP02NNg6vzKRPwa/lrlzr0eZBpwr
dcbEBCq2kY/hxG647bzZTbfEkjbTtb/IRW37Brhp15jMu/bws2K0WjQrp2PXn2tuYcsGXoxbdOGm
rNdq5oJB8E+BU8olDuin+hcOHjffplqW3n2r4SFtSqoi5t0V/8CGMNOLl7Wnk9pUbjWro9+QWR2W
Tf+Zs0A4e6+Eq7mxsRQudmJQ7fW4wPvdNoO1lBtGN9E9BLrKimdnzX+ObdBUcZG2JnpgkWU/8N6i
7QlkX0SQr5ig0BdVod0diKmM/Kdm6m1odCA+9pOosCgAmPU7OLeOtnHGLGeRJzejK42NMoHtb+et
ZExRrw+Ot82yqP/CiZPnexBkD2KdtNwf6YJbGpTQuZf5YRyA4jd+vkTltSYWC7OjGWnDVqnRcnfV
PK86Tj2jr3HXmZqToyzzTdceZYAxHb0YLfia3rPHk2jcOClH2+yQTrOFpZATnBAyoOd9Cerl3oIr
GG4qq4Anh7nndBvRMslqq9Ncr1/SoPAeRd6mP6VaANriDiFftXEQcA1fR2alYbzUvB/xkrHStmac
YKwliaf0y1REtrxKAN4Zl62VtdF5H0wwYUIhn9F+MoJsMN2vcVLrwrVdPlsL51JsRU3Sm1jJrE9u
lrbv2relQx8aUi2LaN45FWjyQtPK1Jd59wDUncc+hzEjey+hEK5juOQjuszZHpsu2tWLJ9PPvT8a
dFjjjBdndzDFNJRgKwrCW4LPWjBZDgm/aTGZ7f+bV/pMCurwAEO+3HBErJBhcenPyRg5MKXoXmox
9BvfjOPjYCx7V6UZI+ve8neZlvDrKXXgI1ntw2zaL/YSDnsGM+OTXcjoGlx3+kxwV/RAPphTxPY6
geIUdrFTrXT2XeeaI0Sg+nEth/ow9XDf7cCx49yK/E0emnM6D2MOuGrWzQhB5VHqwd9YPWSZLK8Y
2zftKK7U0p7x28Y7Aka1b6jQ2+dpqqZtqsbguqOyEXEphgSkF/CjnJcZLDzTb9CrxkPAO7gjQqA6
CsI3Xr1VqX1oOzV0YM/EE11LPGgftKPx0qs1oNhwVNu8lXbUvSurWOLOUwSEKd0Y6LoCnLQRxaac
HGuzhOBqgZ/KTZ8UGk70crsiqolpiddtAuD34I3L8tLB5jzQHCTH/6fXsGyTWpRHKGweNqQqUSLu
dOfD7oxydpY/y1z+R4n6G7mPfSEPkxTeVVP35W7YqyOqvmO0d9/snSs33s49UKTHXowg81Bsp01y
7V6HR2R9O+97u2FL2s5/u46zout3l3EhIvNLMS3MRMpdoj7ZoY6b9HqCx/fnH/mRgPHSAL1ZSlge
WRDsHTbGnYRwKjZTk8HxxFk0ThnKvcN1dU6h0407yrwibmu0xvMsIFIE0JGPQwHliw7q79d0Fi3+
7hdfCNC6OsO+2KAEjGbt9vtyCL30oeFEB3d16bliAOnVP7qi7LPDNKhg3EBpSKMNQ+DmbyE2H6mc
BBf3HzWVWlYSFi0d7OkpMW7NUqquIIHsTQHlHWGWyvD052fw0QO+kKzprje9J4Tcr4B6wfPgEOOw
dSpoCsciaxif/vlrPlDG2RfqNYbsXVTNrr9noODCFHLqXcdk8x9/xIUAtdX+1Adp5O+noIKx4AAF
qCoOWvMXe4Df3iQ/ujRYHzrVVa1K8C8Ck4hRyJySKL8zI33RP9wevuAsS/3P8x4Qf0J1lP4+9Lod
GlC41ciq//HDL7aSZGG26tPs7xVEgTjUEztkCmT7b5d+sUO4RSvg7XJv3LWScTAAj/Zr8xe13/kS
/89i5L5cCE2ldqoZ1T+vTQpq+6Ovs3NxJo2LhoT6DinUiGgczGrw23+JvuUrL9Z/GirAsoQ5H4Cx
/+51ur/LHUauf75b/yOR/d0vuljZQW6EnIzy9lUYURX0UX2eXjr895OMXfnmNXXEn9SeU8tD1uYv
+QoWbPeJetVNlnTPFETpTpvyxzIJMpDiIVjBiv58db+93dIJLtbRlNBJ5qWnD/OQ7QIX2Jq2/VEJ
PcZumN3SkW///EW/3w7wKv7f73u2ekmvIT8cWE+bwoPmHP5jpsCl9eJsabdk/KUPaTVRCepA5qBg
LeKc3CVO6c/X/9sNQaLS+t/X7zPNgozrc6PM8GBhSV2m3jtToJc/f/xHt+diTS1205eSSdCBjOL+
iIPXsJFRJf5y8z+6+ItFpc7+LFq4TLQ8533O8yeXaZVntW//dvHnH/WfvSxdupYuMu0Pvpt5M3A3
LnAbRn6i+Mv1//5wdOTFEvJSpUJwD31YF+sxq9yXsmsflro5LHg0/fk3fHSL3P/9G0raB/JT+Io+
mW67UN0243Icsr/FEH708RenYRmapOomow9aBN9tZpwbK3SHR0fN2V/O24++4WIlu8Fk+1PGC0qL
0cdd6UAybsu4zaO/mM588AWXNowVUoxhwST4APCvY8xa75PUvk919OOfnsCl5eIAmAovjCdAu349
Gfe6SOtDmPybBbFz6bQYzaoc807pQ11kb7bwnzrdPstJ3bfd31LcPnhN/YtFTCSqtkkoYCBKcqJf
wP1wupslrG5mHe7+7SadH85/lhohVQPTGqs7UA++SyVvDEGpZdF9+rePv1jJSAaqQrW5PkjuVRx1
ClGrHyp44f/WXjj+xVIeBEoI8PjuUCARWpb1ERPix9GKXv/8A84X+n8OW+n4F8vYtonSqH1gkjAs
mdCmecdKW5rq+c8f75w/53eff7GOgQHzlfktl9+1r2tQPeiwQ+zcfxOdNe/sRr5mAXPkukONkRfB
iFAe4kcJFeHPF/DR77tY5VPuSzikyMRW1Mkbp0d0M0NT/qcPv3ReHK0aeHRpuoPy1xQ2QCC6pv0Z
RlPxFxOeD67+0krRMw18taUG/2h7GCFIN5Gkgtbgkvxvv+DilDbFOIa6SiCb+CCSW9DHFm04+Pvf
yvYPlvillSKuD7Y344d0yJP5BzlPN5CK+02H07ytoQ//+VecF/NvXrJLH8UgWBZoiHZ7EIV+9TPj
x7bEFUWQgvKXJ/3RN1ys86EE0utFTQzQutY/mRqYKxCm4mthFmb2//YrLlY6aA4E3oVb1aR5Ew+A
vW3hQtty/sntxvHOS/Q/W2HpNnNlBWN7AF9uj6a3+/1cNulfTruPXtWLhT6JSZi2nM8P2l/f7SZR
Rw+m9d+yTD/6+It1LNhlcabnEUfAgf0+GBkHxn7SyL95zH7wol4aKCKZKJoa+tMhDOr80BMApXX4
2tT1V195/1hXXtooYr/gdojieY284TlT/SPs3Pco7A9/foM+uEniYjWrxKDagdp8COroS93MDpCz
97fgx48+/OKw7ioThNYIc3Mg1eOLJR33NBZ/9bv/6NPPC+8/LyfeHWkOL6dBWYM5JkE2W11K+W+7
nDh/6X8+XBuLyW3Jh4fNgFyw9k9F/dfI7987ITviYtl2GeSSNkQFncPXsV4VNIAO9R7kWvEk7VHo
aytN8OIdkyA0D32QBO2pi1zZbhxv9MPTiHkgXglelMzmEKpWzNt5Nrn+CpUVC6aadDAOygI7llM1
JwqiHorGHD/fPPUfRF8ww4J7KKcv2G8V2XNEYz4c4V0E4Tbr4Cnt5wXK/076kJ0+L4HnJQ8DtM/8
m61kMf4o64BBQlsMEFUkgSoO5jp5YK4HMdTzDlHTYratdhihREvlGnyqk07vnVqY8RjKaFXHOZow
V6uCVtonDIdzFNWM0JIncOHUuba7BOlV7I0irP/yOD/YjN2Lxwn+OAQQvrnjPoNvv+jedA33CpHQ
05/X0UdfcPFIQVohcIRtc9BDhwgzMn5zckmQ/0xbWPzjdu/+f/bObLltbEvTr3Ii7+HCxoyOyroA
SIIzKVmWbd0gZFvGPM94+v5o+5wjs1JWpfumO6IjMhQpSyJBYA9rr7X+779ajkUeCRo/49IzwKOP
UKCi8glZ+/jFlPhIi19/khem1bU1c5tViDHDlpGvpV+HUtuiiqncX7/2CyumcrUklx31x2oyCw4I
hXGXIwj+kMxS8YWaw/Bxgt329dfv88JnuGaDZnQ6MlDVwpMwhnWKIV/o1lS88iFeeNTq1bZFTwmK
wCotvdSIH3r622wRbH0z+r3zwTUatMdfkQw+1653PptKujUL25st+5XH+8LVX8NAdVqPJ5ExhhSb
Epsv2QCwxviLZSqvxAwvvYF1tXJCOEKzLUp8h+LYKdix1EF6MOL67tfP9qXXv9qx4p46W27KTGUZ
qCjYnXTVIktcF4jcfy8wuaZ/hkYkd7liNJ6JB+JmNi3BYb/WXlkqLhf6F6HnNfizzmCZ9GXPBBuR
BmiUIneccOZlNdbKZkKwvwfL9UqO/YX3uoY70qE6qz2NnB6KhJkukAt5yqH2q+wrGuFQksKPmpyR
G/j466fzwsy7Rj4OZZ4K/EcIVyw0XkU34IAUveY389KLXz360hz8eA7YlNWprV27E0CApEH2fu/S
r6KVQZ6mRo/IeAHFTmkXzJMdOlT5/vde/TKcnwUUTZwHiV8UTOu8M7dhrsoPHHJfq6W8dGcu//7s
1TH+qWY0c6WX+Gm66eCFeXhcvWbY/sKyLa42N6pynR1dVjwrs7ZaWh4J4h7UaLpHnPKa9eFLn+B6
b6vF2I0cjj1pytUn2Ejz04yUsH1l0X7p5a8WbV1Rc4RuyUUiQSPAho4PGn980FKv2DyJyxb2F7P6
278/ewKTrPiA3KzcoxmlTc5RDhnPpZFbKakbF9IdQL6jZJnQto2WBWZrGVNNU6qk6695jr3wlOSr
p5RJEvAJi4aCeUC5ELWDRwf4DRSng4RA7LdGsXz1lNowrQOk3rkHRUFdaqIf0NfX+e89pGsMJV32
RL8xcfEADgbMYxaTBUUZV6ar37v8q72JxkB63yviDx/aSLZPxsYizTNW7Wv2ly8Ms+sGg1nuaq3p
ldxTVRGxsw7xgDwk0Xrb+fUneGH3ky8P/9kwM5o5q2lFyz1k+x+aNllDe3jfpNLnX7/8S9d/tUql
bTa1djfnXlnnQDgC9etMlfOVa3/pxS///uzaAzrJmyYBMtbL2ipVkq2iNL8XdFxXwsHDcOzmzni0
HM/7QBbjAul9fKdZofLK2Hnpzl/Frg163kKDlO+xgR/Nft75huKFyNx+584jUru6OaNcaUZdMLNi
SVurgP7WaVn+XhYBSebPrz5AC7X6RM08raDBgt7o+q6ItX4dml3+mp/TX98gWmB/fg/NHgvVyGVa
3eCiXKRBa18ob6tpfvd7d+hq6NdlHgRgU7hDsH/2FvSeBfuQcv71q7909Zd/fzY47SGZehooCCvV
0Fc2tq7p8yZsY21aDIjUzK+/fpu/ngOotn5+G2syfPqyApY47ORQZee2hVBRkjFB+vUbvPQ5/tsu
gDgcEULmKWl3mxa0yrbybSD85a9f/hsZ+b/vc/I3pu+z+1T0VWuh4yGOSZuFJaHiAk9RadlShl5Z
IeYrdO0wqf5XGb6bEr2Wj3npY13t33lswWto6d9tZlWsVVTxq36Syrd5qOe/NcHla2fyNMpFJytN
6kWdX65EE6Vemam6B7DN+r2Hc21EXs5SJqMqSb0epVRRpTtFKiKyEPMryf8X7pJ1Nc27qc3pn+HC
Cfqt0EVzVD5Epl6f5tQu+leW8Zfe5Gqe09cNrbKtU5r3zE86OLgiDN+W8fRKJPXCDLk2I9d6mVJ6
m6Ue/SJ+7NSVGt6ZXftaJ8PlKv9i/FqXT/Vs/EYIixClXx4B7bsLrSur7RS2H2K635ZpIqGzhST4
yoi6rEx/9V5Xkx2WRjfONR9F1OIQR3KEUUEN3UkAD7AS+L+/npMv3bGrKU/nuznpiOg8MdBptog6
JN0Oovaq+b1OMOsq6gPT5peEz3yO0JgWkMu0U1PSLTSHovzNp341vycjotIwgMMJRDCiXEEddlSU
Uu9e+QjfsjN/9Syutm9DU5XRABLqAbbQsxNNx7K+CHE/EJ7mC71fISqBjUP9XU68uPYt/ZDFVli8
F3oWeyVSezczNenWDEaLUtdkqKivaI+T0g9loUAdG6B4Q/ein/szPbTari/jdgtltl/BsRggAtph
hPo3izRoFKKZ4hskTvMEkSnugiPt19K8UFEENwe1UCG4qQq+DN/Duv/4PP6v4Kk4f/+czX/9J99/
LsqpjgKoEj9/+193RcZ//3n5m3/9ztWveE/F8TF7aq5/6ae/4XV/vO/isX386Ztl3kbtdNM91dPt
U9Ol7bfX5wovv/k//eE/nr69yt1UPv35x+OXLMoX6Kfq6HP7x48fbb78+YeQBQoFjeHyH8/f5Mdv
XD7Fn38sHrPH/B+P+Zd/MPb/+o+fHpv2zz9M5Y2NJ4UMi1RHQKVdOqiGp28/kd/AqDDogBYaqLtv
+3ZeoND48w9FfsNPUAwbBjwDUJBcS1N0P34EV0ilww5RGYVyqgj/vMifntW/n90/8i47Awxumz//
sC/z+N9Dl2uyqFApVEkMoSGhvA5yy1qqEAjQViTi6GtnGkez1r3SsO9in6IZFJ5lOpnQ6yX/LgqU
m3I2Ppp14HX2A3rl1EGNumPE3WP/5JWRvhKStIz3c1xv20F3RzPFzrs/hANaU0X1LjtsOeseML01
hD47kZac/HfA4o3Owo9AWgIdXtjz7EKjWmvgJRJDpVFdP+oGBI4KPyZfHLXCUYzg0xiEq6m0l1Za
vbXYtefRX/q0JYP+cBOEHmn7aU7fTgFQimz2UJesAOMcTDTyKID3KBGOuTbel/AzyjY/Iy1fltPk
pbRGgtVcYCdwN0+ptbB87a4xgnU9xKfM13KH+Zk5NNitEfn2ThykN7QWr9WyiV0UaQ9tbd/Rf/2B
nufRCWTNA3q6qaRkiVXlZ6lVF1WZ7aFcLJ+Nvh8P9vmDvIqdfjxIE4WvyoBi5FztC1NGDzR8KW2Z
VjCKcsPJzGwfDNVJn6aTWdNPGoYJICNzCYLI7Xk6v76Ab3aHP40kZBnwQmSDbAcUkusumojgvLCV
yF/CwZnLMtpbXb0a5RTc8KTrywSFrOYnhtf58zmu5vs+j9Q9zmfSJjPUyDGdp0lt69Vs1IbLsSJa
mcLPlj5HrzGFPV4lgLxhnGyoL6Fxa2RX09Ns4eUD3Bk6iemXHYCzwmR0xtS40Gz0tW+rOzKgsROa
8HS6Rvk8DRSBBtpXOjny5iYSLvPvvYpEycdjwIq7XV6F1bbAiPz7JvS3lslD9BltcfG1vV4Ef1o3
/weL6Ysv9H/haqoY6mWwvryUnrsv3efwqa6n5+vojz/7vohayhsF/pUmazI6Y1W7VKx/LKL6Gx1T
ElP/sRhefvJjERXGG1NTWCnhxRq2pVw6DX4sooKlV7GEbqsqKz1EB/G3FtGrNdQwVHh3DH4UecgU
ratYSS/tSe7KrlpKlg7mp3MbC4cIJFcmChmYZUnVjavANvdlrn7ffH/ae59P+5+jQHaNq7e+mvVK
LExwCQ0+XNpFBR/CQA3jeQ2d6dNQoXV/9lz+YpH5VqF+PsdNBc2QypahywauGddubEgRY6PV8mnV
Y2+wGEoB0iRQT/h3fIzM4FCnA4ouS0lWU1N+kAP4erIyuWD5csiznbUUNYqRRgKoVhIp9Ub3QXTi
YyR9qMITcqH7CCKn1a1AQB2IeVy1S3VHCh0kxfeTIoPBlM7V0JLpNtZREe+EitT+1x9RkX9Otpqa
SZFKWBCiNXZXRh379fNgXoFEBYyv0pYZjG0ttr2kByUsiaRDY6RL0ICk2gnm4B38CcOR2ll3hxJR
cWNi2hOWH4xWrzeDdFRTSfKwuIGT6usnBdjFIhq6T6meuKWcrsLwwedPwx4Shik7lhJ/krR8H6qa
pxTJJ0MFxpTH/l1btaxf7WYAkeUgWIxBZSL3C/RwjdjY3JLK7De5FlC0n0Bp6zTZB1MY4TRvbafE
Su+aFLJJo9iQUL8WgOMmiLRSDF6T/qQ4jJa+2SKvmjxNj9ewuTwpSNdNAj9hCJd9ly3yHsBcZqNb
1rb+WYCq0kUHIaxz40r2wBwBCWWv/tKIvTLq0FZG56EfQn0ngmYN0kB2tECX18SqYG7aYttTEtnA
D9tE2ShTcOsXSmiQe4QVutAt7tKYq/daLVQvk6zNYFXKyUjkm0br7yHYOqmth7fI/xBqJuKL0s/W
MYen4g4JXI5+SN7OYB+1PF0yK6haZFnoFGJ0pKBOH7iFBjr8cpNmiKfDLll09RNHhAKwPE3PU43p
6mAr6RLy3MbU3skmDEOA2oGbtb6nS7697S1jWLblqMEuT2Yni8R4jAyDnR5vblHAtQPT6liwsRZD
ht/WMCfDTtYu7hG2vw/yqMB744KVsOFDU4jFzTfe5IbxMCa+jUwXQwAQstmhbLWbrtaLZVPT4WAn
ZAcrf9OLnRFFs4ujQLEcjAgyM1L0XTtMb2WraVZ6B96WHjpGYk9dwlJKaJRcpowUEa6LWBVGHCyo
uAxO2mTSKoqo0o4zDhqxCBbyJLVuo3+oipYQCwWzs9UMcZNw1m+UcInJhlNMIUAJ30sh/kVWuA1b
bZ0GkBQH8aFOUkg2KEB9dfay9J1oLNstYz9ag5mIF5CHqwNakOXYFXcmZuOvJTkvp+znixPRq3ZZ
EDXmLi4F1zVQOyhEVbYTGKrE3ivgL7djk8qp8+1/v3+R8NVLRPdgynO3z3vNleCRHnPaXbx+vKxN
iaRv1PEBSuy4HzAtWhoEiRsz8pnyWmItUxC029LCG7Iquh03TF0T478bld7FqjnfpXUWg1VI8x0j
8zHMW/2QKum+jHGM+CgavV01Ol4poWF9ubh07vpEb46RSctrU3XdoR4wTAgH0AzQj5uVVvzwnvxb
Ucj/SXzxU6Dy/9yR7tJN93IccngKwsf0cXp8HoZ8Pwte/vB7JGIrb0DdKVgVCYFJzbPjnGW/IaIw
DEPYPPLvP/nncc54gzUdkYhtkog1oaD9KxJR9Deygte7reiGbmM/Yf6dSMT8tjs9mwQWMbh22Z5t
w9J4setW3c4PQXhlJmAuxb6r0yhesnCKlZ8X7d1YMbqVJIpctMhfy75LdrrVBuepFOvakFaSX7cn
pZczEJj17LKs1gvRSTqxi+hdxWrDlSqpJiDHyDrMvfpQq7JCdcSROk3e4zgKhrGZ7tBB6sdqTiTX
75P4GPVxueJWjpDjh48S2Ogag01zK9ET7Vqlgr8E7XDbKo4zkKT9ImvbuwG4yK0mR/qp7zCJM4pV
PNnzfQ6rbHWJ7LedPtanAR8018dWpZZC5c6CPA9E1dB25Zwb76ERuDkYkkXYROWxmNBjkQRcm02D
R1LMJkyaY13SNi05kvXYCXU8abLQz8IKjHOQl7GDI8V9mtXNDqJr4rVFoB3k+TQbwPFNfVMkuGgg
7R8Whg/CC3aHfJTjvvaymTX427dVYyNusjmL0RABIBDmNWr44Czw/LuNi3XiZ8PC6kZtAyLJPmuh
+jmylnWKt1bRIbei36s5G9FEqg8HE1mLsrMVmiCcBsvp01H+yvpwRHzhDJac7JU6XbJjHmNbjjdV
11OtUrVPcml80v35y1QfZi1RnYuLbm4n76UQ42/NGj/EeXrbUv3bmKH8OZqS02Sq9WpSqmNV1sGm
QdPuJKOyFnKauFVu3Q4zHIQ5eW+3tz6UxtiSHLPPVGdSpHXaqro7mREwkjHUVvMcRlBFmvswteJT
0C3CKc23ehbBYIsj44ZfehfVly3FrKwjhGrVCZp012vQlYEzL9FU2bvJ4EDvw1am00QfGTEhcYsA
7KfRlI6dSWCu/Ob2Qx2P8FvD+T0pmNrJsSjoTPCTekhKTarHr+ZFWDbay6pKMGqqh/dSPtauRLMg
RrbvrJofWJ85gQ7uhPfdCgV/j+ZPvIvhum58NTEWlSpLW7jre2h95JW0vNlkGEMFxjLoybO1oHjc
wa7TLWpwfIRkQsW6nzetFEOvht3uQmFnvx538kXt1uvHpma44Z62iBOMmoZHRekq7GwKFzxEA7Ui
Ujc6xHvH7Gb/XEELO1dqYx2SGM5bppvnETOpLLutafvx5VZA5VTmrfavL//+thEV4RYu2bZhlrt8
StEnB0jtnLJSy7UiAvlWGcR9G3bNsvGnzO2/wiTWPlZpANMFPNBSrm6Uttdv+r6IlypciNMwxsQP
jazs1TzNNoD+Cc+r/Caw1EcRDaSn2nYFM1Z+sEFEOFoJvmduZpBQI0XsuTAgZPto8emvld8ldYUZ
stk+4PekHiudZavspPFugHjn1LPZPMIF349Zew6BBL9tVEMspHKQ91DV0qPQIBn0+IQkXfveTO3K
GVXErcAqAAQN2QBypH6gbGU+SJX22faV+tRhlGPSnXphEiUkz2WxVWfgg6PeTuuqtm7C3q7ehkyJ
WIKjScDxFbB1rjo0OMHSkzAHa9KQC7Rgc9vFquzoQ+5LFWOybqq22QcBoTB32hS3EyJKczmW8dPF
omBHdzfDrx22377TobHsjGICNJ75mNnhlrPvurTex5mHj4dyLsWEDiX37bvBFh+73l4GQPffq4mv
eobIJ6/V2/kwyvqXwhA0ziCzxcOwGtaFH2nbscMCx5G0Wtt++/7fX7792xATeEwANdcgwMwztDGI
iQokDor02DU1ZnAHenBmIZLNBcXeRWR31XHGtew4N1kAHD1oN12T64eqKxjFSrNUU/uzQtV5BVn4
XReNLFnm7NHgodwhgHLNwgRDmY/NUp44qUgz6ETOk91u0jHsEXj/tBPCYR2i03HKOxvfJTJ/1cAQ
tMOEht8OxnRd9R9FDkoL96JH2E7DcjRjYlHFH+862zjjaSNvYEVrno9HAX261TvmR7bJxuxL3yJU
Aw2xw29n2IygLfN8GvewS4a9eZ8V9Q30cPNoYxkEtNbc5gBmF75lSosa1Nc6MXHd6/vksZbgEQuK
YyujPAhJx1su7QRmV2mxzD7CSlPe+S1w8ZCUZ5Cab2H4ZSt8Dd41LcRJgTtWlqTVSoVmiI0byUmS
XK5VlOoGToon1fJCKTKxqRQLAwO7CYAwcb7EPyZdCpljE7sbTfXaatK61FW1zxqpUFep2HQhixVu
mhT+NvcLMCvFfurFtEriUWL19xeFietmyZLudLN1x+mgWuaBSSLMsGISq1K/JikX4q/Y5m7DDo+a
JXUw98bQJsz0FZ5eAVA4nyNKN3+QTLM6wf0QtxFcFIi1lduwqi+lS+YvOcmGkX//Mg06x+nGfAvv
/W1cQkloimHEnNSE+1rDkJAinmhohOrKlGUJGmMjVhw/XRNfOuDlVXv2u9BpZTXC/GhCPwe5Ex8J
QK2wipd+JNskqU3/yEM7pBCp9h2uTiGUIxIILNfgbb7CjMTYTR8XsmrXK6PoLx4fcrGam/iDFJTT
JonY/Sgx9xEuZHZbbVp51pZ9bZ2GwupPGLHi6bWz6KRdSBOg1EYrH+NOv0saWu3tuRBu1jcPbR4s
6Letly3+YKtez8+Bj6FlNTWNow3Yso8xVLRpomf8ZNILGBZCW9UxVmIkqvKjUDAnoK3CbUu7WTS5
0SxBBxsbQ5L6i3Isckd6Ojxgguc4SbA/iVlMYh9cVZxAsFZTI9ja4bhGpIXHaLVXlPSGbnwXjyec
MiLZyRUAVaGYAsC37JQjRb7qWz0KaG7CYRFC4/JCiXMB3zQHn9TxYcJkEesM4QUJPOwIRzRHU2Jt
1ZqTOGDG+ijZNjKeBO2Z8HtA/qV/KGGRzPVsbFJjslYihbopz48ZDZaOkFVcWREWcOrhmDPTG87F
t2IDzWzYaTGJK/ZKV89n+SxZeQ78b+wWQ4+9BeQ3jE8DNmgkxFmC90IMQ5lTK24RkEklWc92fVO8
p2EKJiKFUkAoUr3NezwPcus46eGMaxFGSOFcLuC/EwZGOACp2sEqwNca0KVDfX4A7jo4Y5f0Cx1M
Nq4PPPayn1zU//tu1hQ3EeENzD0IP8muVsxuk3VY2khYq6NjEEulCjej5YccE1kYQ141henjyXm9
SMvqm1VuebG2BtQXB/eqWrnKmBOytNWpCNvJCQvzfa1H3Q3OXpJd3ytDczQoyOK9NUCxkQAiSo3N
cduIdky/j2Wg2MuhCi51c2krpcgFmhINpTETqcRTsNEbdSYDJPsucGD7UFjJOsJpZw1EoSakngNn
rv13UlP42BuFwVoKTbdSDeCfDQ2gcdS4Gcd5Vu3ljGOLK4hUqj4otjrgIXy+THI3qfaEkUG3kYF3
n6sZzCUcqXhlfzTS/jSkvbSylPEBE4/M0M+TDK4omculsPr7ssvxqE36t4S4kJoUkvuEF06UQ9Zo
RBgutUY8fEtryBN+QKJIs3WIu4arSjrxdh/BT+0FrkqeDdBpb0BSg3K/LQfNPKF8XoeGyscCK7fu
8tlLSjpIbNV2jJqszMBxoCw+9EWibXF9xM6o/liFCbDKBiqxlGr7ak7va8pDVs2DIcS5DzXqWyJe
ppgKvo0UA0NLrV1UDY/62/nz/5/WXynAUom89Mf/4qj+GD7Wj03Y1j8d1n/83Y+agUzhFea3bWlC
hf5/aYv6UTNQ3hgaBVRSvDbHePPSwf7Pk7rCcZzKqkVqXSWV/6zwKvQ31FvhjBjUDKhpUGH7G4VX
Cq2XRPKzozonUUvTSKerqmXIlIAvuf1nXSMwLqzxAhZdGuRr3XqO7G17+TIouvX9SxPHiSsMzSNc
TjZJ2RJdZ7Aoo/ZdNDL5qPbBftecFFtKLFFTsWhoDVbYzQ8KqUMrHqwjFFWWAKb/YhAK7nhTd+YG
CFeR7dShNo4BKd4iblGE8jHVSXsP7bTJ4uQL9d/pUJpjsVIGLViGAK3aUU8f9Km/aQArbVutkz3o
hruc8uuugii7mqz5k561za6MCYYqAxiplm0BTyZLGCb2sk11/CpCMGF4P93nqdac6lJeBiTBfNHO
tGiMw17t7XuRzNbGGAR+aIFGWq7DAtLIi7UZZ+9nra43SodJR2qHODJzk9dmNlqrUgv1ZdfWkwPs
rT+oKljv2oxWMU0z60STZpiN5amdYPn2jdZtMbVy02nMjiwv0zK17yrZJNav1Nwz2zNMUfk28kW6
Hn0XpyywubNlvB1Ah9120pcUN7NCysZtqbacqai5anp3YMNjcc0wl/32pcM2amn4c+9KEZnIcIqU
VaqnTxneSpf+j24fxxFLpz5GbntZTrNUdbEEsVx6K2kGbXQPgCvW3BNp21ii7GFDvMDA1MBTMu04
/ctCdeFFvIunLNlniR3vxzB+l9qk6Cepa7ZKdoErm1JwCNQgXcxlUT3kNhpuY0jfD630RBP7QhH4
F4wYK1Ha5vSEb+xHrGNuW/ynPnSB5tWpGlGMwetilC3ZS6fBWs1YFd2g06udoZHnnaWnILTlyyFy
CtadORRnn4PmVsjtU6E9wryfHmIOYwuLzT0rOKWAY6sXuRa6UapNTzZo6iHXb2S4WQfSqePCYKNL
M9krh+ZrBMlrBbLxADGRc3RjsdEdpnQulrqkm4eC88n6wZIjMjK4PO41fJMMstw7K9bPOpRruGRW
tgMGh/ULRk3AoomE1OrUMQQ35GFH0jTWcFtQ9HJUbIO/DO1er+ruKStLDDqLToElZca7ZB4qCghS
58GHPjY4aR4wVhnwc+OMj35S29tDoOwaxiaMwnwDXGU7aKHkVlNa7SdqzE5bQUgLhrjamk24aQOL
tp/R3MmXL/U8LxLOY1h2m+ECtGh81PPchvNIFUkFbbadTPMmLOidSItBJYRt/GUqh2uoBvqxNbLP
lS/5ewYSc8YXNr0GNP92mLVvmnQ6G0127scuIx1TLjKRsKdjj/2AB80JvoPkjSXn0Any9B5CZ7/i
f071KIqFNZrmZshIgRiEcZw/MmmvimOPe5TTSVP70RrMr7Hf7jh4FUtzgkPffMqUlvS2lUy7Tq7V
pd4WsoMnhXnylXGjJ+U6mNPhg8rS4SRNz9IRl7gt1enKUKkl0JJ+l/TBcMSPpqeYjyUI7gafpsg/
KPaxnyzxUUxh5XWd3O+qXsPlLOwpMlIldvUw7g69LJ9mGnBXeTJErpBasBjalN6wWYRERNWiFnW3
pw8dWP6MJ0Frw+qdzWAbjjg0SXk6eUY+4f0Acp3qEa4tqznCSyDVqnYlEnBOkRwkntrE0gK16QoU
Ol4OA9UxqdAlkMjtCQ7y3OJg0WamvsqxMgR9PEHC7KGSDeKUhpF2MAYSPzZjLE+awS2z8CmRDc6T
Ctb0lkEarcAdtOwpydCaMuqQA+nCcWdf/kIwuJ+pQ6SFFG5pAIa0b5GjtfUd7qzrmSRmIZeOjWeK
ZycE81F1K08i9/DcuVGMYU/D8ILBrbqjXFVkq7LNKNX7MWqwFpO558THgObLI/xGLA1kYj7gBvhT
6Wu8m4edGlJjmpu7NiBjFunTO6OOSopKJGayeBPXZrNQosh31EY/dPP4oER25GEa7rtjD724jO6G
aETREDeO0u0aw2pWpaEcJxVPeFUePqpR/klIA2faLH4ycVfFbkt3+n7+irqZJVJICytqMaGAEJn1
sYrzCv4elqyf0ib9XEUnJHA4HtX9sO4JWiejuy+U8P2cJo5hJ9iIADy/OHE89ByVeqDolMAwTzMs
AwRw+qW+mHCTKUqQooiVKLjXYRyTlZHuB+CbLX1KGDqaTF5t3A7iWEVhvE2t5GBqlXdBUXLqNL4K
cAHbSQES97YfyexhnRwlHOgDS15RrS0Ax8omV67Nu6HGYp2akovNuraQ7JAAMyJRGQ+DW09+6Jbp
/BU/CHjBmVIT6n+qrIzMVRpZq46bGJZ0YymZdaw4yK7KTFT82TaN5TO66Dssn/DvNrYjEFE3rve9
gDU7YcnsX7Ki5K/founGBAw/5MnncCMbN6QgydK2mJtmgbjrivms2rjQ2mXp6LHYRFbwaEjiZm4D
rwwSip9tTqKYUnNnZhs1U/QdUNdFUvTp1qjJLIB3waKRubHq4Ea6Uy9HK9XyjUWJHvg28IGD4vDW
rGN0crTla/cIbnHtNvp7A2g4XkT2ElMHQnJD2Wi1xYnZih9MkmjLQaukFXp3AKpKlB8vFgyHobsP
7Ezs21ClTGe227TDmLqoTkk/jmcyq8tc5N2ip6i3NhRqen4LVdSsIy8ij77I0tnfsYk95LIcgj6j
6g0RphzhpXbKApdrr2C4LdowxxrHGt5JMw2e2qhKTl6r7W0eC8fvms+Vbte3uqqQ2JhmXIp9U6EZ
JKd7IsycPBPzamLUrZOL5Q5mdpz65vY4kLZeyeOWk3J53+nn8RsqKK96T/YD0jSUYFw8fLR9qWaf
lN76mChFv/JxVr3D/w3UPPm6sBqPHL6wJ6qzGR0/Io1I3oSpVjySTMXUyezIGajmo9xlxsFOdE90
lzhSl4azjMuWS7z4oZcKywMZvYKUTc9C07J5Qv6hPlm2hCVx4SpGnq2SxCTJL6u1k9Dz6gXR0KLy
Z9hGVnGkYGsu7MJqt3iRWA5QTiM02psIjvoNAwMJgVT20odGjm5lczgWkhguuROLWhHu4L6gyUTA
8zTk6iGC4rZVhjEAJytZy0Rr7V0YJIcAU1eH9dqCnd4ddRIkp9EYEvr0pnjbZvjLjMF0NDgRV5la
nywL2wDZj3b4tNY7G3coO7e2LcniJanjyzpDMjlQ+2jRW63kid40PEQB71Ustc+jgrmVVJfUYcoV
W6q+7C9s71zJ8Ak2qSdwf0ZHEZHxXvg+6OfgRtAA6unmF6Pl5BuYkrIn+dFvbK1Yz5yrd5ms3Emd
lWxExIE+owyfJXWzjBqy1IOmwYruutuxmntGfrWYEuG1PQ60qtZbq3yyJDxAp/ItMARs2ktXwXvh
btJby5OLkayX7buaFMjvbPVyfsj8PQBqPGIn6vvhJDPHOneIy84tMlXaBXJJsG9DfjZbyy3yuMGV
zLAX0lwZixyquwORut4i96m39H7oF+e5eln7+EmaXdcxP6Vq1VlNh8eytc4saTdneXGXDuK9PjG8
kjJuboOkDJ0I0Pkh6mFJzCYH/Zr7sjCtAEt5ubqdsABd15JheWO0pWw63OEa3hzzUd9hg+uQgjHP
hfEO2kO5tbmoUmnVXapYn+n2brcQ3ruNZKjnAZLygmyTDjA1au/wSJNXuUXhT+/G96AYy42BdPaM
EJB0KW+5Km2sN3sM2Np5n9IOMpjSdOpkAh7MC9aYotrLuZI2ViKGc67r08psKOqYVQCGfjZuR3AX
XVye1EsXe1M81a3anEYMEt3gnuOSehzGbNtWiXmYgv9N0nksR6psa/iJiMAnTDHlq1QyLdMTQure
DUniPTz9/erciWLvSYdUBZlr/ZZJ3KoQbPWIxEKz66dwshOG1yZd39LqFYBb361rVxzsslri1RkJ
LDKb/CyIOo5YJXa5w1O1kJQclR3LXF6za2Vg9aE/e78s0ylDv3D8w5zD9MiUN2ghyTmcLqCb3tOk
6VusqV1upsG8Zvsss+Zj+U/vaaVpgcVmIaajkeXQIZXzT7P/bXqaXqZFrU+9V/9Ns09dV+9Dwofh
ZOt6SMZFxKlpfUyG/2ZSfbzP+XxekqtH/s6+bAWjubNhgdkecdTqddDmD1X6xOknLQ2zEJYxKcKH
xijPNI4te7/Y80FSV6iM58Vo/yNm/se1yyxapfhqLE5fnp/1kCnz4HhTEfvEtWX+hvI4hW42q+m2
rtTAlKmaAwDz8jDa9RDPm2PfrIFSIdYnLTLb+dktNu+9Sr62j2FJ87sxrC4FTJWGaoU2X6+wr92o
X/1s9O90hEOk8D1GvOb8uqV76Uv1ywHWvybedDKWvDig7abNL0Efo2fonhrPf6/mxnqmS2AP3lui
p/IZRrOWYWtxPEBY95uM1OzJHRgv7SW5APq3PAt1/py28PSOHQ+za13MvjViLL+3LC3UpWiLmZx1
nslx8I9dn1YHGpW+5bAVRzQw6ymfxihdhHc1qcO7aBVleIumHSo2srjw5mnv2aO5s215HdL81Ciq
MibT2btjpuIGLvbeA5NpS7MdnWZCyvP4FqmyKsgZvrkbLcRc4fiBfOiiuXx1ps16AXHMA44aN1Rz
6z8tzmQQfEXaRCMa7Ybm75zT6HSgOq09Z4Ddoamo+ITFhImZgP+V7MsD5UC31sY9Q51YcZgWQesk
cfll+sZjWd5YmCdOWPbCtZkxIiXWyYBsDuBNi1iVI2c+ZY9HGvq+DLLcr5WRjfcGRJE7OT3Ojneu
mwwhW0Z/lqg2QkjmsGDDVc1JEDf+7XuTFw5mUhz0tf7gr10uSOzgKZvhDkWCySYT+hPdIM1jJq+o
t9uIJey9AmbSNY5pjnW2mqt9PvbI6iCIX+eUo94yi4qi2yxH/dQ6h9YY/jOXjS2VZcN1pthJZvPs
0q5zrLRsPyEiOU0uSsCmN4JRGE7oD9qRSrNTTaWd4cgysrrsYtlVti9XQJxHyn/rJCrMUus4yfLS
jD9+4r3mRXLR+eCC0RD/Ef47gsbMzzSRRRudm0GPlHCqs3RXJR1xwNNhpREyaid5LxIacklW+kXp
FmuH7d5cawBjrbdXNTfiPh7U7LGct56DIEzQm67nrOvethOpd3XQiFM99CBDqCAvpj5m0W2AN748
n7YX+pjR6b0SNnNymd9pOkkvdFV+0cb0YMLSv2Db+0GVCXAAVYje5NK/igaLtpbzYGCmKXUfzhHe
w1zEo/5VkV9f0ZW7/md4pP0n8tFMr0AjPAU65Ko26E0r33duRbnxTAkb02W02VZGT6YbiVz/LVLD
g3tc3olO2iOVkzF0jTZaDOpW94q3ToSys388yqinIZq25rM1LAjgsngndeMXwfvge9Qudhv7UaGd
KVL+12vzLs0VTXXbYEZMkVdDz8o9gfT/CMJ5chaqjLyKc39M/QPgxz9h4VIwE1QDpbfRPJs+nHyO
vaf0KD3acDDg47hfS/2nptXt9j+uSxkJbaWVK2M782nHWvs1epwJaP0cyYbBYTOOYrhifTuCExZf
VYGMQqPBKUyXllKnYutP6A2wj7JDwtdZQ31D3tRfc0d/6lP/QU9kNa2ljR8Zdalu/dp2R6vI0cwh
D0LzYaZnhVmHXdCZzkJfIAgnFrU5UxX7ZvsfciUkoSqZn0hgsmPtyxKlF/C0X4x5eQUz986lMKFG
vU6E1swI1AwF73DSUpI02Mahz6chJHSNHGZtMe5EQqWpNj4pFvcxTzRwtmELByMdYINWbCwEN0Z2
X3MSjvIFdPQb+rK6DImOOSB/0J+9Ktj7uzzqeDVaHWZdjvLOjHsWZT59LR7Vkt6suSGXExn9ss5e
Nvq+8VM0wxsXScQ/0MYefWj7EYzoZC9T5JPBGKK9XKOc+UsO1q7pbfGZDtmL2WkvmckqTrNjh8xq
lBGpVfspMb7yAs8BuwCsKyfg5vHBOBrpB0od2q3b8fvN8D20RVXNspGZS8gcfhtWKfYfBsCyjwiG
WnmESgoqTtOWfvWGxy2vQyD62aNYth66QEvA9XC9RaYz/KSyuSfdJK5uzku0/fUWLlqbQy4kZfXD
6LM/k0NprpdYX8oBxkXNEfpm6gdFVpyrfpSxt9gNuilwZqg7n2Gq6cNqtdPXMtE+y4QuRk/ln87k
vLQaTHE159UBuYgz2+Wt6ynbqEYNbKm1uBn6Mqy5t18oQXDTIo15knaTnja7rqqfy8Zxn6TXo2Ny
w1qf7YgCkOdMd7VAd5wm5DFtz5brnScq6W5e1h4ZnsuwGLo0pgPrrX30whGekB+I+YTX5vpm8qRY
Xb6NPRhPpQjrmqX9JFah32XWH7pyyPZi5bse5iOlMc5ZaQOt65W9o/CIRiiKlPat5569p7Ub3Q/p
057jLJsFg6mK0On67IvsjZ2wrAt9Lt+8elWMyBtnX6v5t3FxqdaAuBu2/CnLjpQxo+GgsVpZfc8I
Z3pRtxbcLRYlNzXra1D7xl66SJDt+i2jE/tKBi7ajIqqdBI+A9plKmzLj3I0psCA3i8nHMg82c2j
T9cpAuUdgsV/xFKsu2EofhOh4x3VWt1I500A1Tz/UG8YvsQNQnWNVU2vUpsmzanRei3cuiW9bnJd
ozWJnLUebmWzEXboi8+hoxXVtdUH07uiHkwLVi6TVOp/RJ6O8UCN/GjxuabMwdKM8Ma6e6PlkalT
1GL6rE5ONePSGu+P7vCjDlQZmqj6RLNdJnjg3dT60HIlFYKUqAYFfTVFbyT7tDYfg/OOrrRfi9Zq
oYTUJorL0wN3ml6ziXD71nyupkfTLh3KFq01wTZSFtRIAYLYaeE8uFC1kxOMuoj7OeUQVDDSbMXB
RvkUB1f7tq6gMiAV79wJaTAZsqMS1nlZZX5J3Q1k2m9aYPw5zEcUKlSSoTEA0aiR1yXl8NMluXXW
nPEXC3gdIfCBSG7rQ76D/K9ikzewayb3QMJJL2kvhpMY91Qg2mHPM1I9qjE1DEzl4M27KwfbEvO2
edx7HAR+IU6pMv65gl5XLd3wnyUUW7cIxwKXGgqIgumD/QiqdbL/s+u1DxHw/S3pCj4zF9JUzbpk
F4CFW4/LqizbyMgkBeXLvWgXRFSb54VTY+a7caOle3A5ddHg+DkEPh3ZkLX9bh3d37Zbq51w/y62
A8nevHe2cWxS6KhybM5yorSV22Dy0oPQC24J+rYQm8g6cFsH89YyACu0SYCJuS8e3b/8Vumsf3d+
9mC+uR4GgtVmrXhTc2JErpYd5ObREM9cFWwIwoykPgPR/ukMpvyied/GngYlNe1yG1uE4WC2hQp6
Qb4VOtrGlyPvwt8VWyUvsCB3Ujvri8kowyNR/2vlVsW2AqfgPvmkbfLkourckS44Iu57smZEEktv
XFVHacioSRVx1/7OEBgcJgvKrTZ4EjpML7jQ+Dq1ybi0opEhOoDhpA/FlW49C/i1nVgdKCLhoqYG
+mUup/XYJD8UCVJO1x+EB+OlI/RggF6DtUwArAvXPHcZtQaPLjMgr/6eIsqK5UrTViNQXRk10L3d
MXMhJyVYHZbbgQdPnGMnMd7kfMG0Hc7RSlv5yfZN1BzZ5yhLL6KzyNpX1kOL4RmRSDXEtdkQG0sR
bIXeHnrT+Uia4muom3+G1NKdRidn6MAlYrIIxDwjgN3+wD51oBdaHVmpQJunJXf/1eqHfw884E1W
PeCiNC4yBQ+lNli55nDOp/S1waZ3w7NH4NZAkiGKlDLSJzDu0aBIzRL+3nK2isUqqfBWtxUm5uKr
tYx8v0B27Wla/awMtzxlU/3SMxEeZqD5PC39I2/8yyyH6epNY2y0SXpH7FXsKkc0cWLVCwqaRV1Y
w06EWyXAeN7GMTvaYWvn/buyIbHqiADt8n1uqC7m0u+i1EoU5WU0w5cPlm3Qtse/3u5R7GnIPrMu
tEcxxo2LxKkrs5gxdcJa0dGcZ1Qvk6VRuCimqyb9Ney0WYvqduZd0HortBJdHvJyRQ/BbyN0TR2a
MT8Dzm+/2kHnNCvKvact6Y7Spe5DS9wqTBNNHCicEBG2xlgsD4WYrTpslP125jHyIRPgASlojMbF
mp9KEnFJCqi2YCEDOTLxM0VjXf1XV2ip9N7tr7Sxfw8+u2/Z2/t1cex7idD4yeq6581fJq5KIRhd
BuPaJq46JIP2a9WvldVnP0WG3JA2NNsq2jcsFOEwiE+3a04aww/4u+KsT0p15o3Qj73mQONuy85b
UjdSjQOmteE6emhtO496XWgfWMIHkdEZ9aHF1Ec9GmYn4XixRhBI6B8LvLO/CZ+6kkv1S7Ga7XIf
1rZ024vNXDOaVhqsupz3+pZG0KbDoR3744TA+/S/H33jf1BDispNOvKpMeACuEByFM95/mSxGpND
crLzRwq1ovCYKes0+kjTlMybZ9vP4mJpu7hRWRaVc7lGjsdHgCXMitXjmF6Je+DCa82IfuR/lUq9
u4buDG3UatHPlXtHo0iNQ+bDqMLy7OfNtJ6KcX6ZPLgjoPDyIJXl7SZgPd5GRobBmGwWIu3Z2+rh
mNv+qSynLVADyaMGxZDRZg7GpW7TD9QE8r91Ya0G1Q3S0WyPHVj9vfEWI97G5cRRvUQLQUaIZjZw
7EZ2YdOWV2EY8tqgSluIZLtwBsxRUvRLyLyQX6Tz7JlOfjUH9z9zWIadVzRj5KYI95PM3a62al6a
bQRrr0e6pDFee4W8LZUJAu1ql6FiN7Dnl7UY9tTK02T8WIgoqKYqsR0FtXHMBkbeP2+1KU+D2fxw
ilpnzzQRZdLeaBD/t1f0JUZtZf2yS6k/d+AOhSfIerW9c09IL35hNI+uq3mXTKrx1bW59ZPuyfdc
1msF2mDx1FHjy4/ERvEPjxJOGs6BwtTnp8p+9CLo43U2lXai7yFKG7CFtMWCmI6LE8+Cdb0Wy2er
XO2QWYJZye65MmUkaHG++nV2khoAVZL0LDXUVhoPaHewpb+nQebmUynKo8Zr0ui1Hdn/8yZhWU94
sfcl/PBhBCThWRnf3M7BdLXu2WuNJxN94xW/xI/eWzsH1fBrOTS0JNu5H3e+eZeyMHnZQPdraeg7
VhLzE3FEWG0m6Z7z9CFyS8ZFZ4CSa7l9zmlDjvME6edceBmFvYV30EYIRYsn82wbosVCan9jtThq
jfnbgvVBSS//IDZ+rNqAGBqPoukXoUi3XWpWNyVcQXUr79wkxJdVus+07RYh+NHnILHAoYb1EWHJ
ciqDZAJ7qTl8pmVjsYee76b+m4VXuMWzsLOPlMBN2PLAoMYuYAzfQoUhxfEGK1BO8TRZ1vvaGw6F
fnrNKm/6+0kb4UcNdUnz+r766P3rhQukwqOXNvB6U/biqoVe0WLgX9ePgnksbT2YrmwnDERes+9C
6ozq1I5AkXghclZCT4+o8hvDbP2nKYo0zcwZwxSa0lS+uys5k+OqAFqs5V+g4Hyw3+ypefcNdgU3
G/6KKnkl3jglbMb4rAvHC2iWDitMq/vB+CZiejlZ7JLBNOjv/oO5XXot9nrnL7rtyC/bQDT6Z7vM
P6ajzsnQZ7GnodVffjz3l1itfkeHPRdihahgZdxIu5hzWwsKiY8P1vaLrN0QTizQaSgKdB2ec3HZ
5FsN4rsyzsWSANs5IhJoSR547AEJ+WXNZVjOPADeiqBEtOHGR8o9HxUDl03ihnM5L7EQ29vWmH2I
ZeAKbL2ABApYRKum5DXXf9WmRv4C7hTqHq/MwhoV1XchIWFr3xqCh5SzH1rcMsb4Ac0h47bSXyjy
C3SVDwHr1Mlwmg+vnLc9IQ12sOQDqDhafWN1BHDpeNzM/i6tBs9RX7yj/cgA5d7gu17VIJ7tFlQ+
7cc+6NdXMyViVVLVGeTS+I0e/23Ws7Ptv+DIRJpkADZxc26brd8y5l3tEddQfiUFi+JAx2zYD2x3
25yCkZt0nXK67HSNKW9rNxluEwnei/aYHBvIT90vb+XIqaXTGW5WjF6rnbz11p8ix36yKkoZMk7x
tDd+5TYVgE7m77BT/CSVOwY5ZeyUOptosQXW0TU1AsNoUgLOYd/ZOcNBL1F3dXms8ZXB7VIT3qiN
Ll130QO06XdUtnxWBtmrBUpyql4BCuz1rfLN99w0u8hO4fJNao2D2erWnbSLn5F6+X3KkxT4Zh3E
pmWdeNn8XY6C/fEX8Hf69rfUz9lja247dUUaDA4NAd0MbuQR1AV4g8d7TAInBdjPjJqS8LWJFcEc
jPOYLO0nO2N3yvIFUyPkUqhVrdxjkJCxv2Q1e2XzKVCLhXOGycVe/jW9tgN5IT/CF1iBJnX3iJ+M
BHKWqXD/aKVx67GPhJbSn8bRvSpnp6bvpi9/IUj7cOjJvPDQaOsfldtw425fh52jfmxSesKmG/dK
e6RWkRVOpPlt89kG3I+kRSaWNnxlWdp/yhX6x1hR9CRJRq03wXDY0tfSuVWotcI2XbRIb/HNuZkT
2Q0g5+jXyC+KJWoKjjJ9ehuMOhQvJKfypHincZ2y0KuYAFNujsU9Isa41Gn5uhrbStzJdqRia4Qq
cLwd0/WpkL7H4N+lu43JBFVVe+433Kkkr++QKSCMFY/g3QR9KuqbbOvtndHV/+WTEaMDvg3kUu8m
k8fXmbM+WiZzC5x5RhFlcl9mJj67FmkPy88MN0x5fOdt8mi3z0ViQ7HZ7fagAoktqNJLgUQoNje2
kakr9HOeWQauJ6TaYyVlLGtEfQgG7I8Mmd9shiUizFf0XNetKexDukCrZbnj7/32xSbL6L11lYTT
GbxrD0e6GOlj3NoeeiPjsDAr6c7AA5ySwHv+3w+9z8z//y9rirQ5ZdMeKucpGabAG1dxkw3Tl9Ei
jPOHub961vwy8jvS9zjKoyys1wUc5m7L3L47PRQUfFPr59lVQW/tC527va8t89KAnk6babwsM6Kk
7tEpTDszf5LrSJzp6ZE+vh9ToEFAfXHV+QjDea5ZySwQkixuDPOZPS1ubK0AarNvRJs8S4GZpCN3
RHr4ec3RPcwCO/+2DnHOWYq146E8xIA3b01HDbF1ESlN42xHIYKH7kI3OHqUUtytxFpjUgCci7Mf
C9TWCn25ka57MQO7T9024gsxzUO1dlaE9MehPX7Xi2/F8Hein/5AgiWywNAW81OCSx1JevthqBlN
x5gei238UxrVVegpLIKfh2s+1gdoIXVzMqvkKOJpb6XH4TdSKb5lELuw5oeut7ujz5wpqlLCVZTm
Aybl8q6rM5CJfirqdrolysNIit0ukLKd916ftztvs07+ZPk3izBsnlN94gU9r9m2oBTI50iZqR5m
heWdNV8nSsLyRLTYiwhNc31Ew1YggYgg17S04n7RZixAzhw7nrkdFlxwlZ6ro8ddVzvCCFy3lRff
BxnjjU4Omj5+u2Z36FELPhmjCUmwGVfyYXU8GsZ+8jqA6odPU81IlipDHDuq3K4Cm5um+vFQuaZ5
4imj+WDiTlqai0qBXpzpbsGgPBVEWoT9ww8KDGweWLIsdK1VGmYWOTf+Jl7cvm9uDehItAlxWfmr
f0lwIMvS+72pCz/cXAWoVyKAwdLqyw/SAvybyzvMSe8WcUv570VDFNSQQHqfLOOrqjDJQPa94gFZ
b42dwlVT3xAPVom6HT+ByedwNlYSM1qjjGrb927K3CiiT9vIaaqW19SzTt1CehL6mtnzxa60e94o
K9+YEeVukkn1tLqm5DTWqHetZ3H2vQx1UPJsI214rQfx4RVLczLd6lrnTf9W67pxtsT2Ya8jpwYK
x3g0qJ3u8EPdqPrDepjhixmZLh/hPIG3uf4Bw94f3dGtX6W/PfmT7H5kD1mY6xFeazs0l9y+DmhR
Iq3ARCnnJo1J1vhaucmsggUeVHxzyk8I509lqXqnN+Uuq9Y6qseEy3iB7WH++SdIcSKcIb0PVsUJ
K8d7T2IG0D6B38gvEuw2UCt2h4MPu2BkLZk66sbIjiWSFvzXozETal4t5TvDjXNEoU6pbJYUIMaa
/tKl1xLwSYwaFsoJVr/2AAjlmhH4tK57yzhNhe8GjbaeVDUsMWT3erBZsYo+vcteoryy7F2DBWur
fXBn5sNZkhil7SfXuNN1O146m1CJapmutT+9zzYGktmMMC9wuBXyH4ePHkx98Y3jQT+bx2zFxwwD
hSABFWkLUOU167Iri+8ud/50/eId/OzgEc9lGUWUqc0+NHbuXj2tPCM6q76wOKX5B6+uGxTfhTOq
397c7paGv2I1Z/PVyQUtx11lISXVqYKXTXLXdHg76sGaQ2UY9gEnBqUjVsYEMs5HJoi31DEVspWx
uHRJ6VzyrSLMQhQ91SVpEqzLWr+o4tOQ7xqQZwa38mLq3U/aJSJcN8vl0cfyvHlTvLi2GzNAPAI/
bGTUbgv2gcM57Fd8ZMvj1jIfD2E2MCfmIIUsUVWDwVKwt9e9jQNnsUNKQnYKk+aN2OzYysb11KVY
FqdqDod6NY5IkiTFsieH5PnnymnuulLZGUYMs8tTuo3Zi1P2Cq1tmQLmeij+JLzEZt8ejNftf//l
dRwE7Kg5BtP+bNgeOR66/RuxpSR3Hthj6K4CaXG5eX/aNZ9evcZ69YzxtbSa7AI89dVvbXkiQVCG
SdcO+0QrCPdKbgMmKywBLmIDMT2hoGTVpVzxPpg/WTN4b4kSPZpDHXUIpEnQe0o8VQV+1Gxh+03L
ZNcIqw6gjJo7CA1bAoqKqLMVU6dIhqcy037BsZNqiBP+MK8pVgQcYL5UD33ecsn4EB0bDWRCANdW
Ddq10PTXfnS7XWKut6lMO6SiiRandG5CXMnqapviszA2/ag5zA4EXuwHjZdrrbxv+VDf+B1t4PU6
nMXY/UsWOtu6rChuVobEycbSGBXKFCfMpgJnLWV9ZWq+bg9Lak1bzY2Q930/YT3XR/JWZ1PbcR7F
M0keflt2WO+T5WQ7yXvu18OduDIW3HWThwGZnFOrXxYwTFCu7CneY6YrCO4Mp1yyA7RttjPkEMtx
9ij37v44DsEmeqUBIme/sU2ydJDnqDOme60wo1R6nz1GVIoQcMXxT6tGQQE1CM8RMUnElJAqbLZm
ps5lCTQwuqxACZm9UJsS/mAjMCDPwqkjc4hUVNzS3nHJdFLYEW01pJiAJQpgdQ69NQWvsXD26fz2
Epta4+DEXQ+a4rS1y/RlysPs21gg0mCCC1u7larOAw7yLZqqDV0XCiFds7oD5/ph6eUnivftOA97
Gn3lR0/ya6xSowyBefRgzZLp4ZcKKZjgO3A342D0ryxa6s1b+gsNO0ijhs45IttFCdMP39jO9Due
/QNhEsNhyzBKgZpNd3b1VwiZ/MX2ljMHQH9MlC2A1HT9c2vaBfChgAyajX+1XlVk5ZifGqIDLzAJ
LorSXM9iX+pql9D7HnRLG9ee+UdLWeetdp3fmF/lTmIktJBhRegqOPcFa6Sj1jvUOap8Y/PidsDe
sVrLV1rVd71GFOvoQsZWp8RJmiDYM3B6DUdky6mOTb1+qbOOb4qPareVyA5zzeuikvA7HHHIAl2z
9I4OnjQtG62oSeV44KbltW0MjHKWcYffNnfOImzIUdVdZMuTmubYqRUjfx345ykft7ARfworWXY9
x/4VWIFnhlEvcLeHQKi039c2uW1Ynk8AChz+JvimgRPBngYTrb6JS3Jc73XTC9ywQfJQRlWNukj6
rV6HpquxVrgnbsI/s62O5ZSVu6Hxdq22urE3fI7lUBzd3mNuLdajObciWqlBhZqs8K+uG4Rg70W+
tnwhpONIwHaMLKfB8th89L6GbGDEiqf9Nrfh99S0pAosuFjSVJShtP7a2uydfPj4IuQPhuN+qFiU
uT6PGdYBmb9nZXlrp6tBL+c3PF8eJMgQeeYryKMu654bg82EXq4qQj31zMk0H5UFLzRgy2ZsNLWE
/KuSpvkB8bYzImZcUuS1M3NDqOQEGKvnL9isPVMf3qhjIdwntaczzyXRIznmdMc2251RnWfbH/d5
q/12LIgRS4nupOO08EcUVb3L4kHWE9dKE1rVpA6FW5/rKd+1pHXMgO7x2i5WVNDMBbLAttaZLUSl
i04aLXmQqeK3clxe33kLLBKzosK92yjvylVDUNCFeNaPHbO1WZ0gNt8de3lrlwlN9QjImjNBKMK5
POsGbfvWJQUCi+mvKvyTKnP0uamOr8ezyN5Ey49Qgkyj4bwk+pPqsCOUJfKxHm9cuJnF2zxC8MHb
l/G2tUtoNp771FXNLoO0inUEnUBkSNMfbNyhTdDAJA2CeemV2NaMWcKOWtPxvBYSP7izn6urnjSU
mAv9pFiosbyku2WxBmSZgMd+ulNJy5+MY1WMc/YLC0y7yvsipp1o8YAV9XORT0jlNQtGbxWv3jSQ
yJiIo+jnSJsc69J7fUv+x0Yw8WY7twaPmLS95qW1e3C5NEt/zB4PXW7b+yxZrf2maixVrOGh8xDP
mnY3PvnorUqm+GWslqOa5lNftNlNINyBb0DL5FlGeltSmOC1Nc7ZLPizLGR6Azu7Z66sFov+Zs2c
k1x75WGySTUx2jmYx1GLOzc7IP2kYlIv9JNr2cfST9FRmXXUY0b98gZK8UoiRRYHEYxWv1lTE23a
6ofCV0NYQyFdt4f9uvIhXNRq/CAxYtTsJy0erenLl9kYtCKl88Nofic9TvFhZNYrkLtiRiFd/lS1
S1xObzor5LkG5DjWbvmdjiX4czN/oX8CUW9I+GmRBBOR5nxJlFsXv83xhNsTnFyaPv/vB98/v5Zy
/pJv5Ic9QYOUvA9H6mbdW0XkD068eClSLcrbZjsMG+MeSq+YpWH9yLf6i2tgt5T18u44zslnKjvP
RcYqqNsnPalfGxMtSLYYTwkUokLYekMTbwYYGK2rbwKQe9sMfZz6qMrm/DQSN/akAUGQaVQe1mF6
wAyqRNQpnUiz0xRlp1MzRZhe7MTCSVVg2w2YUoo1AwkkQR8CneTm4ete+vTNH3U7gpTVXk1n7CJn
IcJnxt1wFwsPJoluKP8dsz44FDPekwdVb5KYMCsOCCR9j0yvGSWH0eL01tdA+rUgr1RzL8sAcqdo
awu0eRgv7oYTaFqkv/PnU4ZpT3jz8FQU1t9pNd1roRtlALpXRRp5JDokFwC+Zob1qL5Kmu2fe/Zu
19rKu1nAzpTTMMZMP0/rh5W5Rzxn4ttwYKnsxjzQRz4c3cWRL2V1LRx9eVKLFydrnhwLRYbCZJbp
peoFMKzzcHNoheAMAR3w6fkhRTUbYxJblzMh/IhREGtCMW+3YdO202LJV2+kf5QQrHKnu/QjLrIh
eYGQnwOZPCvSRGvfSUnQnByO6UQ8JCcwuR5vJE+LvQkVDxqWDTtCDv6D57l7VUpCgCGyXddsP5yc
PPL6gzldgFRp8wycDhDK1I4TsC1a/dy8ICiasKS9bSzVfBt95DyUZYSH42QQLgod0ekXT/epKXCd
o4Hz7P6/H2jrvlylcMCb2RJ12EpAkvlf6czugYRecPR8O1WOzJ7k3D8hD1rP7OxAVESabA1SCNLt
Aqmv5Tm3UQvVIhzWwn5eGkjmzRiOxeT9KcdBo4Okex8EnlIWtCfbKkWw2dOCKsmmCCD3f8/JYH4X
48//sXcmy3Ej25b9lfoBPIMD7miGFYiGIBnsKZGawCQyhb7v8fVvgXmfXSnEIitvTctylJaWgoAA
3I+fs/fakax3EE2yrx3uN9T8fD6GcMunCXlNJM35m8iwLuqF3KYqYhgM72Nph+wybYFmKHDePYNu
VdB0FxElS2Tl01Xm1PJ8dSUtTZJdaSEI+jjn+KtnXXyJJmGfSn5qbaLyTRp5qBwqIlvFx5mq2YPO
dRbogl5df6N6qASYW/zCfs4NsFFz2B+jSX+N+gWtaBFzJij8Tma5B8+FvXa2GTBfTFZ8XbSoLhw6
exvW8K2ZRt1Bi2lpSVtbrYXdASdajuH/ZxeJg1HM6Zaaqd0Re7otUbObHKqrdgUNBel3WduFt+T6
z2oeDtr4EI3hTTCiYbJWD80wszdVSXhDRo52PWphdJxUgJCwSzjrheAie5cOqIqq60Q/U5r1rdGl
hiXRWJ9rdOid6ttblwahF5zqtAaxJOazkXATCkpx7UZhDM7iq6a3yFRdx0+ItXwOqCmbiPWbr6DY
jUONxS3CkZAml7M1ObdWoD07pFR6C1Zz7M8Ou7UwJDq/FjdMOvd7k3b+kVb3gxk0IfSOidI3U/S8
zcC5khXtwVJtYbkx3QKhUC4QTBBxXrxN65sAOkyOT2wPkqw4hmWLvMnI/TrH4N01zXQTj6w9qMtm
Tr7ZEcpP5nVZGvmCJEzskXBMbNIK/KpmJFWnerjLqvHYOnXgWRqqV1RoN1VFkHhtd/dVPtSeVgdP
S4DkrA5VtcGbtxpDd4PGoN4o8L8E7Rc7jV+bLkW1GcnzPOGoi5BgPX3ECnmLdZnWqdilMXhEuFx3
NAbaXeJW38sx+DmY41PfAEFz7ucJn0hszvehiXiH09qLQrtrT3RY6GRWWz3lvxfucBzbxc+y4UKg
uQ6vO02aTP34mEdnRhqy3JfXqPbHgxszHUadwU4QUob1pv4cVtwiPJENrRTA5kFEmKMkN0HxbGZ0
2ZvYGoFbGBo+Kje5FyMDD8I6usFVuyyZECatDsB8pFPZtO3tmICpme5it/mR9dZfeTJ+DW10CFGM
nr7TtxVk9g3nc9vJr2PdojvgGALoEOiJWFzFkoe+iOW1jcJDUmU/g6SZEDiVX3V0bqVGPnU7XLq6
LVh94rshWNJdPRbjYQzwPDgxH0wJySIwNjgoaswoFJYw0tPD+gz0gdsq7RE1MdwvZEHlxDe/3kb0
U1RM6x1mIs04jBdhkR4yDZmnmwVX4wIfo+uok8YycTb2rNm4TDZ6yP9uo7zflvmY0p3qSl+boasb
9c6Oe80zc4Z15WS/jqnifFEt59qS2QiyU2vXNtZFIZNHV44FHWymQo4GCq4Tud8nwDkGCfjVtDmU
NnaY+6kBn1yk9VMzAcslKrRLoO1NQVJ7k1ieSnoRgb6e6ZIIlEvrt4404AbZ36vpPjEuJhe7lDlH
AweAFGFiCmMcR7yXO+CR06o/tuKnLPDYojbStyJv6g1ryHWehq+WbAMvi9RLV9roVxxsoFbObzRI
GvEuqrsxmu8hGyteN/O+awoEyuyCRtnrW04S5KPEFkulW16XzkPeZF9UzFtmrF9Bb8WvowhQnRkI
iWmVTHw/dBnpRnU0GVgfozF5lXP8gIwW+8uE3Zb4OmSx9TUTuR+54i8LJjSHx8XkB17Q3Mp7FMG5
H5C86BGT+A2v1Z3TuPpZ2j7T/TA9jlyMIdp0Qh+XVNtYFyGnQX2fRQVMYnEfkRN0ZoZT5JlYKZDj
iq8AMnBALxyowqK90WjqbrHnYu51BICokA6MozQiJsarihHD1qY62s0a7WWDobbLScTjt53QVTa7
SdfPOlF4c/g04/f13GDt3wwT06vIPtjxYm8YAB76KOS3BKnDYbu8pDG4q1wiJOt45ijGxuHR3mJA
RdC2fHSS5GWqCz6yoj53RmpevsnrQAOuHxQP9vrzlVOzbae+ve6snwHWD1IwnXznoHME7VN7BQwt
N4cDX0cNTauAlUymyb4y1XGB84olNz2IttC3dn0bTm31IEfruGSJt7i5/Y1c4cEOnjXD0i/rmuYz
6gD3MDbRUcst+0LQHcvN2r4t8/MhLxOKNmyBeZpcZxVcpthUW12UgKREVu04GGFOqfaByeuhdKmf
oZTzdJv5LW6IFvwMivkkQrxPUWSj2hKu5uW9OtRNGe6U3SFIhDxRpLh9sd2D1gjksp3C+JVOGkOc
n71lcD6d6n3XO0hCKuuuwF3g2TRENrKz9y1KlJ3UeTuqJt/NIXMvvpNij31nU1P2bpg5IIFpxIaA
h3YzjRXSdCN+Qr4beeXCOZ/05ttxtrcDf4qXTtXanIg3kAu46ThBsVrRJygA7WgxX3jvIgoL2u4i
rJiWzK2jnwnivZDUo3BcuvaSoKyzaLYh9/Jhmwv7LC1Drzd0dYY5sfF0AxZ3YOUB8krEHAVs7Bwn
6n5y2o66QfvS16z1jB3Tg3KU2LMR1udWcRczJ9rHTYK+S08emX2vIhGsPcWcTJtauO1uSmOJyNG6
G9ziDHkPbXybnc90UYZVCTb06DVSmqRVFt6MU/TCoyArjAXQwweub8Kkwr0Y0EGtLJQf60fT5P0P
MFLkMnlugZBYJPMq2w8W2nnRbR2yRS61YNmDlzIZTnpYxh4mWGlChaDr2olmF7kXso+sW52XF8E2
QQdlj+Tc0mZqrrrZOl2imH3vorz+1lm9eUO5up9LpaiEFborfMWVVaHqxppO6nh7sF3tAV8IE+op
vswG41mjNX4YKEo3qTttHdxe81D66EnuR4sZcZ/wwRC1XQCcqCh3TOc81eWXPum+aVWzx6sz8OrU
350oeAQjY/qmML/3yr2Z8iHwnPVzf3ud1/e6ThmFS9UM+95a69tw3jDbbndlcwDgDZyy5b8PGNU8
rL5fKUGfo5hABT15XYBjezl+z23yuLj9ce1kUkxBRrP7lMH9wh5KsrEHPWOpAZ0XLVJGek3U1xmV
JE/ddjw8BaE31ePTJBwkXVHwFIwEKYZ5qFAv6vecRyHoi2KLlDfcuT0/fjcB/HSzZ61g/5URkzt3
mhw0RkuxL1AcuEP3XAbT0xThuKir4C8j6DFcmGseLgh+ighFh7auyR+t3S16iGqO5l2C1d5eAsqL
EUsSXAjoAZKqtweOEBpUUApUJ00TNPxZmjMqx3sI5wfb3ewMNyP2XCIqNt2EqrjpY943/pcphxmj
1/rDW03AlDbjPMrRtXHZVjhTU7Qp/qhM8f3ZHZ5cVBfCEboX0r4JM77DVNPuJkHZ6yIB7wprOtC8
Lz2zQTe6WIHaObrFtpDxtEIGcxszw3qwG/6Kmkk/tL0MkWnMcEjZlctormFcQsaYkXIsRXDAcArd
sTQfNKc8ogeitIQUv1a+FUOdt90xzAd63BbFPk1uBQSs+dYSN7YoloecQg8QB6T8BC8VAp04zl/j
ABBsRKk4xCxGotW/QUQ4CHQXbm9i8mMU8vYwzCB45VD6ti9rSWPzkW9dwDC70DEYbFOilQ4EDKaF
firiQ5SuMmQitjxNTU+GNh71Xjh3iZ5tezVox1SyHi0t9t611tVYPqJ6RkbFutQk+pM1scn3BESK
kRN6dTZZ+GMCK9T2bydyY+iCyy4T12//hpQIHgCFrgOmxbKmdl9WVBbJzu4yfW8aTc0X3nkrUTSo
+9TTBNcM1Pgw2y1qm7XOm1OD3NSlgnTfocq0USSqcu/UFT9KQB0rqv4uXYqbsQxfUV0DW8k1v4/o
qMAEYtNhJI0tPsVVXXES1uVVhwlu04zifK0wk3l5WhqdYUJTXowUkVsV0u2IC792cH3HJp9EW4bl
vld+ws7MBGIF+FsuB/+opdfJ45FrVYf3PKKtlLKHlAgJdVu7TsvsVRMsTtmwdkMFw2ZQ0xI7Jy4g
u7bRXrLGeW8lXqrrfhew9JmIvbcWiMbQTBkCNuj1zCI/dwodtmJK0gJUpgGHA4yAbQFIV9bOQWQo
lIZ+E/B7phV+E9z2u0HypXby1nEnYD6IRTmvattW5/TQcSIomrAFWdEdEIS8SlXbnvtohctTGFGG
5AEL1Ry6d9hdryPYI31fzh4+QW8yqLN7cy37A+aqhsREZn9JQDalDt0CF5+io92bNXW7pihdVMSz
UalzIbBJdiM1LsynyEOnTRvRvOPruOpAuuwMzEjszP5c0cxHcbdtAUcgt0LsT1G410un3GpJzoDP
te9qSHzr4XdiYUzcG1XScbEyP0/Tb6Hozxk6P5UVtXw4gvEpVbQPtdhLh4kYCFZHR/EidM1NOhYT
UF2Omo35DO00YqK1GWbiTPCrcyJ0ktc1KaKx+QrI7sN+Qt1rsDDQ6bjIYSEx9KIgaMPd+kko6saN
m06PbYKuXDqHKO8u8bLxnoCUxQXAcxsMNtM4Hlc5IT2JZjjLI+ulTamsSR++0ce1nRTx0mZV/Pq2
w9ak+a6Td6gSaq2rpxpOyrC82JX0JtZQRIWUh1jkZCzv3XygTq94vOgIOe4VLIpwt15p1IAQwApf
DWyXRcu4eigRxMyS7czhbfCmkpVmaHME9PZOY6jlse/y/HSKMHR7eysecLTlDnvEetJsUoACrlag
7RawGiMbrYVJouRaFHdpfFXWDUerLv8JnBTrYF6h4iwCNjQXJ4gDgG7DDCOX81Pl2heBlFe1QXne
2Ha+6Zgcgb+l8OA/D4tsdqYTP8QKrGTYP4GhuAx6ptBjN/9VuNlVU/E/qoHhYR5O5wlvG+eGAb0p
xRWolnYn83yvRYBoEFsBjqONvCshJUlJguRoMR3Qx4LGPI66eVgep3jIjrF9TPP8u+p0OuYFo0yU
edODq+C8K30/shDuRjj7tsvbGAtwZjUGqjOVpjteopdi6TnipcRhFPjMipmvyQWK3HfZ/SJ5rciO
B8/RJdbfR9aUoyR9GAd99phe1dPymEOW2yw1m3MVzLiKYU547BWASlJvCrCOmelQIMPFVjf1ertF
+mFcY8Vm1+REzMf6NVclzd2RzMRIqgHQ5aBfhXVEYuryxVGGu22YcmGH5DitV9EFX9Xf9Ye9ZpOg
f4w22c/GvGD1S5HeIv9PNsSeqI1ZEVYjDd/h4B5ZzeJPhGB5YilRJLaRts30hn/V7fYwx/wIY+B8
QWMwsQHM96pZ57+zDTE9Gfa1/aCP7KO5U/AM2w6O0QBvqjZ/1k6YQqJgbYqNHwD6+Liw8dE984Gz
kiFT9Q8YUNy7gAJL8vG8bVI0DvhJ+7mg6WozKKYtJZEBNODR7PGldWz9bCp1an3d/guh15HPud8D
G9mkZk8rLNZcWtjNFnkfVYTkyBS3IWOaEggtluDHKtYE64hh7FoOXV5sO5MfNy3vXFWh+xRS3KeS
mQQC0Rs8YiVn0JqhK/tS0+fOQdPy/qI3Z1+Hln8dClYyVFqHqWniox3MrPYGm75tS7mj7eZ6RNJB
mxvZ5rOOulzjfd93Da2eUTWMxBOMldNkw18j/2nHuDe9MjgRBqV++P9szv/LcERdWBYxW/9nPOf/
bvri+wthGv/rpvn++lcbnSRq/OsP+Feihv1fa9KSqzumoYSr1nTNvzmdriDbiwCmvyGdjk1qxv9g
Ot3/kpYw2foQmRlYTklibcv+LR/RWuGepoLgyWnEtUjA+AeYTvF7GpQjHcsWeD/oHeF7Z3zAX+5X
SCcgrmqCYi99p3WJ8mRDHNDn5ji9aCGETJKN9OAGhXYHOjSOtq1pRvthqO39L8/vneStNcfr36zQ
//lr2Mp2Be15+UcO9qJp+NIN6WPeu2w144dy6IV9fI3f02v/voYk+VJCJLLwKp3cauASRFXrkcKV
uCVV1H39+I9/7xZ+/eNPAl/DcdaQAPLHZ3mUIU0xMHSL/O7ji/yeh/Y/96BIzbQd3eRB/f5z1TQ7
45ohog+xQIeUQ6ABdIu9nSiMR1YwfPKz/B459K/LKVPajnQhEZ3+LCNwwtYl99JnuOZC4beqRyMT
8qqxyurh4zt779exhFAk1jkkLZ6mG7V6n8NCSZU/BLELnaNke6qZwZlkOTFcuJ+BYm0/vuTvgNr1
7lxd2JyjTVi5EnTi7w+zh16ZjE0v/QbjWVxosD0r0EscvG5sM3wAF2Q9czIGMGiBo//42n++LcSx
kCLJ+EmA8LVPMvWKRRNDZzXStyIOE+UwoWdL9d3HF2HROvmquIjQpXIty7Ys/eRtkQbjFoy50lfu
ft+Fzymcz4+v8N5tmArGL9eQ7h8vSKLP+Eb0GP4mwvzriTSbcxWGn7z0718EsYqFLoXQ4ZNnZXdR
3ha2ZvocfDwoGetU6/Y/uY9/X2L9K/zCKp6bvF7KJmQZbK7Crv0xNXX8yaN678cwsfUpx1Su0k9/
DHtqhROuL3g19/0hdkMHsCP2OEf/0QfQTGwEixFRCJ9c9s/vytWBRBMpSZwhoUkn70C7WGBj44zv
apoQeVdld09fKN23aUIEkqrqx7zpo08Sqf9cN1xdGfTC+JhZbU/XDUyl6ZBga/EZmV85ZnC+ILNK
Sv2TX+29e1O81qwYLp+yXP8av/xqlVvKqHVr5Vv5DRi5vYHa9Z+/FxYictNimSBv4uTppTQ8O5QB
pg/lwqKTWrfRtgjN4uXjy7z3boDotQybRZ1a7/RGKs3pG+Q7fqC+IpQA+/DJW/DeJ/TrBU5Y3Oiw
cnKbKrmKZLIzJl2MAeXcfPK03vvZKacpn3hWpmGd3IZOPZ3WJlepOZ7fREW8XLCiTncSvqr/8RN7
p3Ah95TyRwEJYtMQJ4uCBpmtbCLWtk6VqPMzZhYB8rEcymafbYchF8dRGsU9uikaJAV5FY/RKOXx
47/GO8/V4D7ZRXSD9el0Gafiw28kGtNvOwYj6EBvlwFq6j+/iKkbhBfhBcCKc7JPYVbAvD8PJkqF
QX6bEc74ixm05//8KuCA4bgr0t+s01VWWVUT6ahG/AT2ZqfML3ZE3/Hja7zzwVLN/vsaJ8tsOGLk
KXKuMTgl8WlWNePQ0LSLqau/W5FOd50D88eXfOed5KsCe8zOwat5+mklKDTKAL+6L3oc8uQZxs32
4yu88/H+doWTbwvjNyugyRUkPmi+Xcu8suoOxQ4AgsMArhWfTy930Dc+C8V+7+2zhcPLR0UIIupk
dWqU7nbDWBhAbxBRj6ltbhPRpP/BE3RNYfOnSUuyCf++yqaI2SMHTpsfxUmOVmPsjqatAebDDfnJ
V/3eDbm2AffAMg3Jl/n7pUYzEVpVK/bIaZDbUQ9fZvKEPvm93rmIqbMn6tR9VCzuycpRR4tEUEfE
XdcZ4sBEmBGh7QSfvOrvvHcmz8pWpsuoFG/577eSBm3bjoNu+UStVMxkmV8wnGXknprdJzf07qUc
y+RmqGit9YD56zaoL1kP4rC0fTdUV6F7XaO6roZP9lpTvPvcfrmM8ftl+sJKBhN8uJ+YiKXRSifO
bZynVbztUNs8Z13gXkZTCQanK5Pkpi1VnXvIGTWxnRldOltpLt0TgKpqQOY9pocmqZjOmEVt7MAY
w81PC2QlIOZyffFgskkmTJMFr4b0sR+AVopmEyyW7TVDPbRMO0dkXxkpMHD5IK9CGIMouqDTWhXU
NpiEiUnUsjPCWTy6gVt329IsUQvrc9pe9UFd3yDxtJ9HuszArcYKYeyClvFH6tbGOf7h8gDsPnkJ
8pzkxgmuQo5NHwfKnnzl4hEQWk+W0LrvRI4TPFdT2y/bpijiA9/rmoqNB4sxoWY+J0ZA3MdUxXt4
StUCgSUDoNjairSzqXXnZBsZDWlqvWBwsZmgRaykBc7c03r6NuTSP9BoDqCKtLSdMMmAjQc5lDGZ
1QnbKgqCp4kRugPh4RiAnajpurW6w83PWX6dWiKegbZBRrBv9cwRbWB2+9muu+cBlu+DFrXGlyVI
gi8iaujalwNEKbuM+mNOLw5smDQv1PqFSNvudqVVVWsL1L6xI5E8MplIGa5GeE02GTfg2eQQoYLX
JXGNnRVczumiHwA66S7GOLe/qzJNHjGVhxfK1IUfMRq+UQQ0DxvIFJgGJjiNCjfbyuc2HYRxUayX
y64OnZV8JzV5B28LoSHZlyhl0L4ABXJhRDPTCOqXtHYXftcMq9uUk7rj8I71m6IOja8N4I9Lpua0
1nJcsc8NYcHOlq01BDdQSIkiTsZLCpJTm82tGEOn20CaYMqY6MECmp752725NMwQM1FOoMviAJZe
j1XyfCFuorsyY6DW95jS9BL/a4+LdJQV9pwK98o6rbMRxCSIveSmA86R/czCron9um1xbCI+YeS+
qxcTRiDkvMgBPDQn93OclUgeBoiViODQpVnz9VRBpahEkH/HWTr4lcnr8SO3o0FcI+1mjDBTmSML
a4utCHDoVnFp/mS4HXj9WCwe08zJg7tMakeFsqqphbEH583MPZD9oY35bAl8Y+iA/npfKzTOxHGj
t8WWAi05KJr5zuJjZKg2uRjpDSuBvsV55i9WVXkgU7q9SwXBTgma1l2LkttHeIrPbCE6A/FIpflp
b+PaT2nRanlVeEmG4Xpg2EsEZojvuOrdoyNLgf4xry+bkJbUErjpSxdYCBxkkX+NO1Vc6aWeoFd3
2ztU7yGCpGDcVY7DyV3qxfcoaOxtxczk+ziq8ilqsuvSnAKQnIk2nqscKzU2ZXcly1g7Onc4SjLb
3Icz3eGxHn80bdF+c80wZXaaw+duonBBmNwOr7pqZggaTX7NXwhDOdL4cA/iZdyVSb6garN5UU3d
vK5jLbgwsfseyHXJgSAsurYN58T5Fttm8zMMGDL1vRP8JEcT6X/XrMx8hFLZE+AP9wIvSO6XNF1+
xDKo93hbwmtD5cXXscHNoVemvRlUOvwMIn30RTAN+xRz3K3mkmUXjo2xi/UhOBSzggjiCiDwoZgK
313IooSzGfOdt2V+JgkRPEomCFsyPDSWZjPVHrnguBG5LVaweLdrEcUQUKjUSz0Zk6/3Tn0+WYG5
j8RI6o0gtI2CMoDRaE/bstG7c8OJktehh8ynq0SDf2ulxVUw0xTLBpC3DE3VM8M+/bFGGn5bQbMD
9RDU4w1NOthVwbL4BuL2K9tKW/T+Bn6FWml/FUsWvnxcvn22rZ2UA8SKsyQk7J4N26bWrO4/K8k+
qaGE+U7pywTh35v0+tf45axKSGpXwCW3fQMTIME9Xejiti7Dq6AtDcVMkB4yMoeB2JO4z6ZHNzL/
3guJNQ0GsB28Uh1qpamoYc+DndTQfeWQ/9XiJgUyszS77draNQ4mz8wmT2GefQqdeI/r1fWE1LrX
MbP1Y4fuYdNF7MrhIJHA8OjDb0YGNEQlLhoFJlT5raUZ8xeGMcuhrabyajTH4CBjhY8pzxiVq5jE
VhgW+oWZJ9Y9MK3BS+18zjxrjAPoUUWyI5Ro2EfK1H5k1dCb6BUzRhxGGPujNrYvFei4zbJmPThp
DSh3WTQC/QYF882rQT47ZySelFXuWcpsodAVZnrdsxaGx9TIF5QfWHCK1yrvQQ9sRKc3c7fRmkib
v5lZyMB9WrCz+gOHRMD9pKuSe6eHLRIIDXrqBosfQDwSWVV6FlXSAhEUF+RVYoN02AcWZr1RgzLD
qaf0BQZw5eudpnEPjMt2YhTtD5nZxl43zGzXJVCH7EZ1mdfT1EPuwSOpkkhcIOXob/NCLy+kVes/
bGu1w7pLehyRWx5cmcNssYLqghqmPrRAJEhC7eujY6naS2ZCdgw62a/AKq2zZY4qX6O9s5vJYriQ
CxvVNLQoCrXmCs7SeOBHh8uk8MjVpfiZrzseI9X5QsOadGzeNkMxaC4uFnbIfN0raacZPSreHo5w
WQry/UajUXdAUdlpKQ8Q+LuQI35Wb3txVoet8rK3PRrEZcg8cmBkgJBbBEc03za2PAx9n5TR732d
fEwuJyg6mH8c39x6gGfS5Zbfl/JsxqOawPD5eAF4r3wWElXyevBApn5yilrmYBaAbi0fyRPxnjbR
zzZ+l86W2idXevdmlAI3a0hGHc7JSWpGINKzUVo+BsuGzBaLnxkf18e3885FbGlyCuDAS3vktDHi
VDi/Bb++LzO3OjrxEhqbIjbhLX58nXceG9LXdazlSl3/ozUWWPFEpcO+Xpf2A96qcatXlAcm6/s/
7ybairmZyWmKA87paIAiN51irRA+vV/Dh0hy4FiALcbSuk/etneO8jaqMMfkjWMOdXqlUOJ+0/JS
93lf2l1RO+U5wez3BPzga0EuOhOkAHPX1P6j69Lc5gTHN3x6JOUzVOlU96T6Fjj+QzNxSVMYAW8D
yxCPUZvTiWmjcbqNCk37+vHv+M7GtP6E/GNKy0Ub+PvGFERCBFmUL8RFtHl1Oy4dDSzbXHEj5YgR
OGpTfdlrg/vp5/DOG+TQk1FSZwhCp/jk3NrGVZ+r3pj9MmlndSjVQD4HXp5hP3TJJ3f57rVcRzcc
jmj06k7usrTGsq3ScfYts2nPF2ZoHk1fuVuAlX/8PN/5/ujVC8umaWDwoZ8sJ3ZADTaD1iMcLT7C
qvAo1Lf/T5dQ61D3l1rCcYkOiOZ48gf3CNztoi7HT27ivZfil5tQJz8Nqwu8pC6d/EmFGzgTniAS
t8CL+PGNvPerrIMpxkeG4GGdPCuo3fHopNbkz43dHCd3sL7OnZqvOzsPH/+DS9HvAZaDg96QJ3c0
Lguo0yCd/Xp0Q4gDOVHtaSxWd3ee3H98rfWv/fs0GxGpTWOajYIS4K0W/OX34UQbOWppJ/wjbgMY
g2DunbIWWhSgnIpzkvNIMs+xtB/kYsFIqKNp9j/+K/wxKGYgoltcXbLTMIoxf39FDMroTAbk9hpF
gDFBKa3fl4OWHiekQ9gEyzL+5KV894oO7ACmGEybTudbedb2ummOvd9OrnZcQgn6LR3a+QoqRotM
v9ZfPr7FPz40+iz0CQktpZ1HANPJLfZqMYqoHHqfAIOdM6NVyudP2vt/vJ/rJWxd8mNKhzs7eT9N
OlYhxWtPPAVlRyfLY9RD3u/CLx/fyjvPTtDskEIQpGDppythrfcDHtGmpxvinBlOe60thteU8QEw
5dnHl3rnqaEaoT5goIX4449hQllXok84MOKXTNndVHXhAkP6Dy7iCmGss2fTOm0ZR1GdFgxoOJUu
OqaaVMzJmRlL958WBuvYTzKvMNbGPvOg319yxpqghSs1+FHbo0Wrcg3fw2ip8ivtXbI4P74pZZyu
ityRY+nwMSlDDIN/+f16ZdnUURLpEf74dqUEiDG3tl1ckhtU5ObjWNL1x9gJQjsdSwvLWiieCkRw
DwXgiR2YF/EqcC8lXi4zGO5BJSz8qp1azrDbEKcFbMDCHO/QPNmM+mhXXmQHTr0zUMVAP3FE5Cs0
ZeP1JDOONRCqxy8t5/U7N9GbCnDWmJThZRUvznFZ+vSmg4gESUjXcLclJrZIEbnNtBc8KNOLUp2W
jl0NLpYhtw2O8YgcLuG18Ksce0dZaa+qG2I4QzhfF3OYzoB6uOfuDCDbMWh+0nMG0ugG3RfgmVAd
ARbQOBUJ1kjMBvtg4EwJxjoFzLVUnAzdZYZM2Gg0UgcxDtlBdwtwX0a4mPYxbI3wTIRuJgHOLNq+
bVEDZWEJsU/LNPuKUrNBzGgEF/ncmjfJ3ELT5Yi3qQGCLdBMIFJXaPexCMYIlkna67RMXcb5mmbW
COux0CpzO5jQ3uoQGfmIM9MLdZB1zPXmG2esQPxR+zwiAgFtxv4HPy6uvDFlJu/FSPS/ETCrLpu+
tCI63qFx10Oaf6A7bMFeC3h+K7pqFrPRo2WcwvO6cYLLNpmtG0kj9GawTe37aNQW8aRlcTWOWr+L
63C+LaO6+cnC2V+5klCecyNs01dpYUdFbz4Q3/aazbJ6IqcGQDuAI1dydBygQizVgHIwEy2n5C7I
5XJPJEE8XM1vCYoCEj941CH/VqleiPMJKHiEMh18xNaMK5CR0ULewrm9nvIB9S7fOTfGNsnhAH7h
t0jS3+YpDoHYv7UVrLXDIN+aDdVb30ETkb5pMy29A3JET4IXjP6E+9arSLOcvoXz1sMg23N6BAdP
Z6MyiDH0Jrh+HLSCObzCUumeW7BQAw82eXBbVM3yJPna/+Ix92cRbX2qbpPwALOqAbamiUFsRG6o
m35GwA+QJXam3diL4oulkpRtJ5Uwkqz+Lkxc96lvTfFgmSVYhV4ux0VLSSk29aa4Z3kosYA584Wg
8+A5NUnIuNhXmAVg4QvO5x2a7xQimSbgwa4r9yErzRC62TyOZ93KQhH5WJMQJl1a7eixMJLV0+0g
RbAfql5DN963BqQUlahDms7Tt8acm2gTkJYQbdrCyb9rVd9fFHNurfkjFZgKA1cRZER6vhBQcpTj
VAmjoCfXxcldLAIXGGg9PawA4cuEjhs9gMJoYZkWQp1NI8DbbRLNoP/0DMG3Mm2TKEKFg91U89DA
vbKibGfFcSvP5NTN33Sn0a5GYHLmBok2prhcJ9JFk0l9lD0nOs0yk9cE2S1xrV3rfBWwC5izQJZ1
H4hBigCmQm/0pMmfvKlw14PztnXj2Wma/L6a9OZRb4gs2FeDhB6NpBbcfZVyc3FeZ3D3CWLW52HK
tiWIo3nTuy3Y19bsyW/DIxD9mEkNQd3a2e63TJXqJQP3RZZoV6niAi9zXO2xLtmQW5hQPttm27MU
QI0azqqoJxADysiZYsD8WLQquumswvlB374DuKKqbFfa6ZRhAMIHuKujNDkCruLbTfHErwDJJZj3
PVWLQQ1MHHVMpDbhthUgrYlgmGcYz9rPrpdYnLLY0hE8s5YQXZWZw7Feiv55iUzzR6i1c7uXCf/H
edGO8V3BF+Xu08gO/RRpndxEeUjcTmqJjmSEKuz9QBvSgX5e7Lwo7K5IgAvKRw171p0gEOLaTR0g
vJ0G53+bRkt30TaJe504gXvXRCCrCe0iLWJuqm5XGNQBu0b/b+bObLd2LLuyv2L4nVHsG6PsBx6e
vtNRL70Qkq5EcrPf7Pn1NRgZlY5I2AXnWwHphBMRt9PVIfdea84xQp0NZJZ7yTp3W8g7DNPFhwRT
tDVy1g6BYAUGug1wJlsUTRiBzbcnjS/FoFsmDZJ568yh1uobTDF1RlOozla52nUUD4BcBOqcy2It
xgS9dF1MNglsHjA7BmE5kJ60Cx+LsC3e07q0wL/HdQbEwi5ZhgxoplmZz92UB7AzjDfXrmZWaXrz
2tVG8zNGqosQsHUygM0sap41MoiaL7JaFEEIbQsTcdcpMAjnCN/TIMVS6igUNMoA0nWYoZ1CGSuS
rMxoN8srTVLKNQOyu9A3hyaGG0HRnZmdVI1LTQeXSeloZPvIHipvO3ceRjbYnKVzrcF/wH83CwbE
jEPNYz8Vct/VaolCmILp4DnIjwHGDqC6TBCI6CJR1/lerYx3OY7UrTbmzTPBwvZXxA5sQieK4JBl
TGazxOND+MHGiQp/WbRUxmD9gS5jCkv4fnCO0KqnZ6za1GPsWfGgGntLUQB63tCwlEiZ29d8giaS
9LMRKGT592Lu2kfTyoQWmOFYAkHLgEJujarNjs1EB9lFeQFqlyh9ZMrE2DFb5ydjQBbRjgezH3hy
eRqBzWMdxkPSOCKQLQBY5TBzoVXJpl/3msIpdazNaUeDF5w6/Ee4UFVMZ5qXDBo/NQNQUdVt9IU7
3jg2WHvUNWPVefS9wqYpjChx3oVjirlyiE0V4qsp6PsaY2VWB23qqjlg9zq9Vx6HCLUT+dNYe/W3
haNtrype8WJZafysmbX2YehO9jSogDxLzWy3jQ3tiy1YtZkZxP5AEkLvAXsiE4v724ZbzPD4s+f7
+xDFXXPUbGGWfPId68t0wGz7iHCsRwcM7QGKtrEfW7Tmfj9O6iUbIhP2WVdfC68EjIQGWNwx/UWT
XgIQhyxhyHvHK3k/Vxz5VlGDNRRKh/2r52/2c3Yth2WNCn0vS+Fe5d3YscSK5bvMwMWxDGG71mTA
NcLCq190m7lt7yb9ll0ONK3SdYprCTWBun8vLK6VPfQN5OXZk1IY3r0ldOdS1dTz+H0TZMxJQ7zH
nVHu2KonKX1YUwbhDFdeann5zXyJlUDl5DhuFduKz5N09SdTSu8UgYv5qnF3b3vQW1dOKuVnO9LN
R1o0t+z+4jCBqGt6p86OpmXBlL0LA0JWXPT2FpJ+s8OOi4nYKwtv9ft5/H99jf8WfZd3f7tQN7+H
27/KapIJgpZ/+J//caYgWzblT/u/lx/293/trz/oPx7LnP/847/ylx/BT/zHLxx8tB9/+R/r32sD
t+6bveY3H8f2/+btl3/zf/oP/+X7f1Q+sLWlJbBcZf/79sHjd/ZRRB/Fx19aB//5I/9WO3C13wyi
aUz2WJBwQVpSIX+rHTjObzrBYybqOhUn4kPcev/oHWjebwTw9SVMqems6JcL7x+9A836bQmukiR1
XdfgBmT/M70D5/ex4t/+Sve//v1fHX5XTHRtneAQVF5ibf9wtU5SN2kMMUSAsizj1Y0TGylq3fRU
ekegCqKx7vrYNnZdhSI+E2JW1urUqNA5Bqu4gn5AYGAIBc1n2RanqAVtV1XcG3gUjSLIcaUQO7G8
ud00TCAVRFIh7BOkrlFLdVgCBuv0FoE7BlT36Iyzu0+GoeWhlOohTw3Rt5daMfnohlNufKltyHvS
MiXs/TBNo8+kSpGa6bbLo99IMIqsQg9Osq/kDWVcPDrqPWSK0ePJYGQdiuFYXdAorfoLhiByBXUY
6UblACaezNDinWJndfMgMDHvk9qOAZ13UwcrtlJfCsi3L5zyEAlbDh7xQEtmweIo7U9tZNe7cDCL
xwlw4rOatHyQvWKACe3yV1zx2/FCWH7C1MZ1yAluqYEKHeQLM+xfOQ+1k6HMmu43Q+uxfVIz8dKG
TJoh7jTjg87/S9VbuJBTRiDHvDNLlZIdT+KCdmpepgczBTIHMrH1dpUZDZBnmjoFPGeF9/Bp6htN
Y87nIuo1f+RYdMpn071FTV/+oIipf2nRbJ9x99L9C9sZtZoz6qRkijIgOjUG3iztnaPkyTPX6haE
Bhkac7mmcksvDsgNAf9Ek7x6nASuOBaUY+zxeslcEe2oeqlHmn7hXleaepPPKQ3qeZ4PNPPDu9Io
xJlWw4JWqEqgYbkCpLd1MDNrdNskp++VVY2gcWvX2YSQC/a6J6unijQhXDGjJNqEFn5lV15mgJVR
aOjV/bMmJxtvTGMMMBlDDY/DDOpjAwITqSg0PBdghEmVLVVG1vizl1yVSKtujqALTVNxQkFWW/VB
J9b8rKle82G2ouQCzXKEom/O0Z27QD+sjWiazw2KONqySnQAvFjvtLbt7yC3AL/MDQ5opKYTuDDk
Lfy8tM3nQrjmxcpdYwfLuH8cFIBLlhLzHe4MyY/agw8ewGn1vucUzruawbZFr7mc9AutWok2Uakx
R0kET73IT6UYvH1sJvHNxBpDd9wAgAvn1/qoRrZPwdRGyf3oupQYtTQ2tirkzheDlNGlowZymNTC
uqi9tF70Oqv2gK7JPY8I2negNKs145UYQyWznUcazPpTlzvDzh7G6ZPVsP0CBAwuUhe67WemjhUt
/LgFhpWEkowY40IH2JgefxjsPIblKzTZfhg7dAKLJt8kvGd1jrJgTDZgYmsQUbl3Rj+X7/i2jbH4
pMWV+4Dx2Od6dAilpQPdGfrd1EyUHXmPWmcEGqZA2FjSeeyi5Q3fTQ3yQjrUYl0r6rCNCqM9ez00
zdJlaBPAKdSfPQI3B5AO+i7U5hpvpJ0cNZG5l6LIMTpnWgqH38FHfGQtrO26gqtoOsTqUXOxNVGe
tTTK64qmPeazdKt1Xi+KSQIW4Kna/IbbCd0IX3iekm1eNWtFncYftknstIXV0T9lZF1uUrHUC/N0
hEHTsu2vmCoUQHaUMt0m3GmpanvDUvsE/yuCyuDBE3stFgP6TLd+Tmi3Uia3D6qW8yEsTOeHZiqA
G1JG3CDbuoJuUM7MP9oeAb1i4LbSxgnDS43wCTDSnB4VO9OMdWl1w7qBKQ0hT4FcPzXO26gXCQaF
KOfjSL4bYUsDxSnUkJzWE0tHX7WjCiEQbpA1y7oJ8E4e/fS2WtwrMwAhWvwmgt3O6U+60TPIGZIe
Nk2rBZmRuIighYW6WR/d/EdmZfZe1kDsYZdIcTAAe5zcxm0DCsfAyoqQUUlN4xh+ZOyqs29LD3ph
y0h6jXQ1PZBSqY5N4pnw0+vqoVeHBoxuRpKJA+AUm+uCfWLpM6XKf+I5xcka8z30jE1HP7vpVH+W
TNKfTDcHXF6iagrGUXg3XuVMfbN4qN6GVnEy32z7KfMT3qm4VeMJsGAb9cm6wCgHuUrRoiMqGNPx
9aHrqflGlU7j3Fz0oKT9USQ6OPgIp3eme0xmK/xV8rHtEWH3+n1TS5TWkFxGsWKbwMSJO0j0Mk5p
dLTTbnyNueA/qdqE7bhkmr+SI96sHl4aeIa52Q9CJ0ikRDWwbScbD4TyGEzOk5WtZ/jAHw6Fl08+
Y8432UQcBWxUr6LVnNmXEopFZ2EMgYiFkdVBVI/J2MbLYLmD/V1PMFjy2IqPblbkyS5rI7kbCs+i
SF/JyvWrold92NzFncymYcvPlLxnfK+ClGgyMDi6+IQzMr9klU1WYjYGztWebqCDjUlPtaTW/EX3
RbC0TJ+F0T9FBmlN3lVcEHie2IJRDWa0l2lunsZwAOCYVM7VLF22tPpk7lQUaZK7f2EZ3MBE8Uqf
K3sSRZ99NkPanFn4iL1HbGML6Lu55f1Y9X4vQnWEpjtixYWdh9EoHWW4mXjy7crQBLtgtdPZsupm
XHPr7LKVXmnzOXUy68uZEgZkWWFOwBPaiLCJIU+NM5mPVZxo+9DrxAfDyDe1Sg2eqgsUpWia7H5w
mvCWd3r6bEUqlvTEjA8GwC1fb8bmUEHs8G1CYpvZ7voRGM4c3jg7uKdcxa3RxzQZ/Qbk5TNDHPez
qmJ54nyY32JLH0DQlMJ2uDXYrHi4uZpvBR+yDfF398NSbTgPoi6SN0XLW8jpEGrQtvXezilEFkSm
6C6tqbmIs/HDN8Qdq71gXozLgAv23oi0rIYlpA0HzwlVsKGlqQa0sbON1Ub6RoI4P40yJVtUcA88
GGM6PefNYH6h2mgfW0EOUaGuvTescP5VZio3/7CvtVNERZ6hQGnIJxvwNqrCCpIolhPzgCZrCjgl
kBcsEuvdQyh94EuAb3QIzY2rtdUCfPNa2HyGvDVcWW6Rni3QKrsDVJ9Gr6atNlssbs5aRlF5yixN
+SR7N8UbtSnw4KWUBNAu1mMA6F7fglspXrXSla86fvsVL5Ru37Jm+KXAXjw0M11y6L82f/ghk1+K
NxtxYCZZuhG9W2yLkAspZO5yU2ByWsOetM8CJxpfO929ktfX2XFWE2iachnF1fWlS7V+z1dae09q
T9m1sNnOuQeJrUc8+SFcuMSe0Jz7uHMJF5lc6gPo7RZiZeHse0sCHXUR3fD6bLrbVOkL/E2ttbNw
BsUvnFJ5Z01DBLq1bT6Sk4cdxcuYjc4EkD7t1tXuZC8UADw6XteI1eS2hNjC3J7X+HGGKBZh0aKS
WTWIz+dElg89F4mnOXW7Wwqo+6zXMxOoJHTOBjuIZ0VvobVWg0ceuBfndnZjRNldsqP3H23iJLRW
mLQMvzfoeKa9174xsek/5h76lDbN4zWsFBUAEFjbegKBEfTYrcmiwjzr7cikBd3zK81ZdcKPqb83
RJyeZL6QbFRODp2hoMVJ4rw8hSMaWWxK1ghfWFPGU10AbPTrJPe2xB/SQwOs/H4aS3cTSuF+qd6E
1CpseAcDEnXePVtZPkhUYJ8rFkXrypu8SzvM2SsDk+nKhldbF7HqvtlFzNPcSgsNI5xl/VhSli9J
J5QrVDJk0mGrfo2kZc4MlHlUeLknPwi1JttML7UbbhJ+wTAfTy6JUY5QtXxUSU9/ZE4FwXUYtECo
rXmn2qSdWR9oNsaK2fWe8OcCgWh6c3myKfpaYScHM4937r3tusneafSfJC0ImcJWJ/2OsGI/pNjw
Bt67zzKB+gxop8PRVpqMbVvHeMqAmvTrWMnS517Lo0dHTMl9bEIe9Rnrs2eNi4GRGnDWu9Rpq2s9
WQJEA/KEnRR6gsqOxPg9KyLJNctS52MGiGjbVqF1T845/IyY56y83Ih2Ah7s2iPAfdIjLUIlUjRP
tqrQVMhjZQVzp3+SY6FAfLUXjsvci/2ADwftc5jvi3nmOQux+1Uysnnw9NC8dfrgbKpZGM+SAfe2
MLTu4pYAwceipZoQDvNFj765JlkqbCA1OvXhwBDW0vK5Rt6WFndxHeEaU9PMoikB8NHPYNxjocn7
h9rMkpJRV+6+mmnPu1IXHh9GoyvES8e+Yfb5PnaPYiIuY5BhZgcWKkR0AHjd5jCK7ibWxk9N6qaX
jGrprsxtYrisi7ZDLbI7FJvGCTjWOyNLM9D6Ojta9cT1T7RNCplvkj3e1nk4a3yKA0sV8VV1DLF3
YmJKHDJS+21e7AKQeeBWq3Z4wbiIN5AnROnz3nHwn+Zud7QIQWQghwZlWTM6+fKdyrch/CZUarza
xl2JJYmDianHwQgYJApsEMPvWliHOKWrykHY7BD5I/84PlT4Xj+d3A439twlb//8KOm/HhL9Zar0
306b/j8cJRHmAg3x/xgjPbXoAv4rgMUfP/KPMZL5G5MCnaU3pU5vqVz+aYy0jJA0it865WKSk38f
IxnqgrxguENXWyembfznGEk3fnNN8oLe0knWaJPp/8wYyeDX+FPSxjE1sAQcbVUyREsx8vd//qek
TVug9ZVwy7Z1Yk9AhfJTDKKpa56R8DoF420nuvbDd2emP9pk3PrMe1z+j8TnoRog66TOnkXXJa6U
u2S0zk2FfMNmsrrWuim6TqZ5dXote3Ii9aKlmGvrMyHRdGN29spCbfyBjKMiux03mz/9Vfwx2vyX
osuhCfBA+Pd/JQO3xFf+PCDTPConnLNo1pAJod7317BB1zDggVPZb/lV58DUm8NQJcO6x3FJmCYM
cmO8Dr2RbJrOujGE2QKNF0dL5TikufovzemrA3Cx+hC31Xs3xdomA6F/1OpX3U6qk4rGN1LNO1k3
5rErcNmnHEkKJX9gC8WZfJoOHA4QOTUKS4EF9cVmczp2hBJS04OUy5TqNhG1PjpTXQPAVdN9b5In
5wbZ3Mkh/i7DhtWIpZ2nylXWoYXGNfWSY2KW69CcylNcwWrVveqwcL1pzaQUWzSPeVMWrkeaJjtu
Ie2BQVnkm1XRwn3UwYG2PG5AKbHotz5KXjW7jDzGAAfw1NvO2Q277q1E/VAM23Tuy9ew0AO3jI03
JAYbJQfhxH0VyH1dATtxZXKLJ3hyUbNsh8MEaLJu6NsxqeYjek+8I7Hn+E3J7iXW7thZwZer4v46
LONDHtNHmJ1kswdc82oL1ZMYAMW17L5inUJSKrnMmaeeMzZkA39jrcz1IBYRtRQzt7mHCPVQWdKv
cs18sMbvwZMXW4lnP5dGGrAW1tllpQq3cy5x2QgnSdWS5FAhN2Mc9Og6TbLz1F5ZySYh3dWk+qqL
GXL1WvrU2m6yxa741CQspMyJF7E5DpifUVPvJvuFQvagxNqKtpC+FZ2Ora4vGGgWhE2CAnI2nfpZ
C7hXJ+im58+ST+Cy4tzwZtimTYW9CH9NnYBopSm3Y8twMcaIvVV+ZWn36IA5Y7PHZoxcwFicFdVp
OViOqS/MRajZ1QfRmk8YugnR28Znmnjh3pxp0JTufJik/UysYQpaNblHxNfveXXLUyiz/lAM9Fqi
XgS6jBiJiaF4rCFsTWYjj5EevvPakCcDLoA/upF1hEMoLvkwvFNPDFGF1dexdbeSdepKyHpt2PFe
xyFJ/spamRCa/NQN2aqX8w3zC8ju+GS0DLZaOhEmJ2yhoH1MmeiVIn1iXn2XiP7K3BGTpevgbbQ3
OjcXOVOGG+FOpbMOiCxeEeapfauXGBdV/dwNMBxh7a9cJhwL05pTypfiyGGlxu6zg9PQR/EA9qlf
lvhoFMnh12kYlB5qzbR8sxMA3V6T7TWbR1jbc2ROEwXs8aIpNhicUJYA6MuxxGbqUgGi9sG17Y15
PJW2vMBW27EzWGPuoI5qyG2jjSsZXrNJXCopT+DPzo1+j8ThixjowbZls7Ln+ayY/boWzjbpwp2I
FeRw5bAyc9aFBkdln6oJ1vSUr+BCXnPH09x0Fxkuu2iuvOwuP6EPY6IR/b4QuEGtwGMM6Udzc6TF
h5REmAG/3wAfiF00vpKK9y5qNPyCdSA1vIM6K2yKS+YLNvK3tFlgjYqd+3riCF9rDmYVnkU931Mn
51whV/jzVpab+DHTNL1wX/j75OFHLF51bL8blrYNq8s+jh6TROUvpp8PJUS6DWpxO3JOdv2c5O1z
p/A4XTy0bDD3/D4Pas3ID9kA64NiV8r0QGEZyrKUZysuBP/EPrdtxh0tBdiXz5cc+e847HUiGb4O
49gqqjuKM7uiuRbuYPiOPnEQMy2eRuGRbzGToBR5EIuOTFB0vMzgAnh8auIXphxnOcttyU8/mfrJ
Dgd0ec7WwhEHaHI1qc68bpQIVJy27greSZbpvqcgkP3MeZcJS9JEXkPP+5km75ur5FLbBKqSxKck
NEBpdtOrPV/jJnsDOuvKlxLl1YogeO53CVhCT3RnVW23sUoZyQDnynxSuYiJ3yPRIIpDoKTA+Sef
qv46SudVGXPUe+Ydq1QJGC7yGRIAFJwngI2Gd6Uj+8ApGq2ZDq6SDhuPMf2XCyCX0/8Lw8gO4QSt
WC8E1meQzVhNimFuy8iB/N5gROkdpmYxZN9cU8R6LuLvmbXv2qa7Skhvp2H2GlCnBEQA8LZqim/V
yq2b26+8VR0QyMabWsr3sZYOEHlFXfeGs+0kjxed4pPverMaRNxbgIP3B5vgFszqzt12My8/ph21
XwjMZ7MXGmuvzTdkemc6/vM9akMSCpCt44ieV1xxBoYAek7bkDYRn2rUmrep4N7eyBKoZpOiWkhZ
4c41G2Kys35BeZXJfKY2G9Wkr5zUX00l7ICNk73ta3JLaEO3IP0iHhOW94CtVY09YhQmIZS4abc2
52tV662DosjDOMhh7fBq4IEDWTCSFRYxpi3edIWzhwe2f+MP2Z1TLzU3qRyydaNht1CN9HNk4EtI
0X2hH4P0iaN6X3Sv1Ug9l7j2RbHDA2z76tNqEHnIs5awak5kLVbE999H2127hBN9Loftml71HopP
fzCldTMzhnxmy19hU0k+Mp2FAJhd0+n3/yKHu8boJ7bsnvYUJtiudPw+CFux2pIZC/blBkQgS6yR
e2IgSsixtA1cRbmIrbJ5k0yy2XADIcEiTc1vmlFSKl++wejG9/PMS6/40iPBUxhDZjGS64lB6jM+
KcH7Ib3XJH+9xE63/JF8TUEYamMMz3kWFp3HT1oHVGjRocUMXTErPqshN7lsnFemDvk/zfAgWeHG
ZDPDhhDfONtACxeueh1Q7+EcU15K7noDQZh7FpcfilJxFrMPplY01LLp0jVOHyKySk7c0HbxjD87
7ZTyhCmlW1mZkZ00PU2DaKy0tXBzBRdaeCv7xAlip8IJYkE/7vL+wZpcfCLUWVsj29rlxKTL8n7i
gWWg5oqHugfmyAS78oxHGSU6hPK5CIqQefg8hOFG+cg83rhzNexyEhQ+ixuxC8P8PClFs02G9D5V
u1d9mgTPoIEtbZRflgiWS8kYNVtMki0FQ2kOZr/D54etwuueeqFxNTa5hFeGQZHnse4VGdgGnMu2
BRdTrJKqd9bRQI5lUPsb6b1uo46mx9lPPCfDXqilwxqLqXo0bPWO87eb6g7tlSW6JeOtlO2qqoAp
UeRZ9cZ0CPsspPahbKaB2e2QMMu2lZCPbr12rSp/krxkUjF9YQXjtTqn2SYaIGFa6Far4SGbqAyr
RhSvmRUwMyWs1Vt8ye0xXSi8Sr5N1HeRcW5NOxya6fDJyBsFsmej03Z5OeKv0B88t765Zn826yq9
9UpvXKJoflryw3edJzgRZV6xrzK92pD13GQMlWQKURjf6MWujDM9Y1zaI2cajcwNJsFVbFu7OQyJ
YdkChhT4WmFx7w4tfesO3BJUDLTzQJNccz7bmMNT4ainrqz1KxEuZDgiOhFl0q+evnNJ2l1pxfMn
gVC+S2wwn3hwtnFvl3tYUeSKXaFvJ6Zlm0aTw0YddKj57uyuwmxQ14aRiWssXfeYltin2v6F0oPt
J0XKAQgpTA7dkj29tNYjhctzLqNHQ4g1ie3dUmS+V/WIKc4Cvq06yci8HRE510W88UK9P4rqLXds
9ockey80QcH58lW95cIBzSr6fAsz1D6IUf+GX3NiROgGHY2Mi4UUYVVCjmPgJMfzWMTjeeY3tsvd
/j2Z8gyZ1d//gaLyBIK+udcmpcECjDs3LzesMZR7g2UHHN2yJQ1Uz8cUWvnaE62yElRidmSXnpJp
WjfpbD3yQLQuoh9p41bhjUSpvGdKHAeevpiIy/bQEX5iNNbc1aZjPjYxNxuLeJPQqvGNzsqh15x3
kgv5nr65cdK9e0Nm8WUcTki7BtiMYMcxQPJBbAdW2fE9R/QPZ3Y+dRKMuA7BYyTup6TsrVjkKBoG
Q6OqH+bG+Y6SiSNMzQ6ui3gsx0eroy3q0Qf2W+gWk6BgxgJhE+ka6h3jfbatm5yLgc2+261MhWOW
xk2akRT6mIfExmLZ6sVpIk6HJVv17a68MHgb1iF60xVXZvKi0VP81pzDgXT0uCb2MvjxdO1M3o3K
K/3lbAdXQln1U/M4xgyBwoKQusczg5JakKL0taNxXS9xO8J6KF3KeDcQSvbZQLHSFQgyjB3BcYJv
UnzhfrmORggqHJgq+KyUm0x+QD+J7jE2X2i/bCmHvVmRco6T1rtrlpV1HzYIkekN1412HRw6v1HN
HqzmFLZvB5L5APkbWSUPYiB0WBeut02yCiZxY2irvurLSwq7ebG7rjHNWcwc8nuRxuW5j1RujUrL
EZ4PYaCbBbNub/4xqjLaZvSxV7lmiI2ipp9F91KLGDHEMqrVamWPt8qt6nzrOXVOh1pLN3rdrfnb
ylYTl5p86vh3+u7K9+kgu2RtKYJzFC+Hmp6xDzt5PPHG6pnXalQGshGRiyBLGCXIrBli2qiZOiPQ
O2HeRQ5M2yRMLkPVPLFZjrvVwCrTtu5QLUa7FJrfcSKHfvDst6VpNJxmQ8VJLmYXRfVg7CDio8gA
sYFfMv7o9PXguIesic9OAVFasu3fiXJezfMakKSHuDC9akq8VkWbb3nSB+0SEhPfg+47BDePIbAw
rmiZHtitwtVEQWJR94FThL9Sy5gRK+m7uZu/Z7V9qjzzQ3WIDLufhtl+kdlIiFK2D0bO2WIuFM3P
SveQeIwY6sW6HObi4rJ0YoFyqpFQCzd+JAuEO1Vvb5Y3XHo3k/4QhXIb6YQzCZ7cJigplBb61QRG
YlUN8jZLdjRV3ia+mLJ+hYKQ4WyY5hdMs/yuw6lcpx55mHoL4ApLbJzJYPKMdlt7312lx+cyK1n/
AcNZqezMdqzqdm5UBaFTIUdeBLmWmsMwbhhSp7AO25IBeJ+2X9ztMkQd7bThl4vQVujediw5uIgE
b4mtjy+liUA5uiks3QOzJ24zRQ0WB50Hjts18AaG7qCQVjnWlRWRRwqrFSAAeRSoA7u8sM6ua674
MpKI0tLPXmp7cKy7HLLUPq3N11xJVxkXUj5++h5khp+QOrua9SmZRrkNS8JMfQV2bd4RQu8X89LV
A+C8qmdtUw/1S6c4B69ZTlqTeu6Wh1gbtq8tqwa/iHGlsMV+Dr2f2lHWhIlwESh2uoIdknBqt98S
d3qgpp2sxhSXEQ2f1GfCEPR8vHUmaEzU6zQwW6D/cj7KqeeKmJ67yiLAzUuaUm3gkiPlGyQMvKg4
m4qE5B1xobNH1vx8oiM0MxNkSUA0j6hUu5NoiMXGcJ2TESwJ9lXlpDkPAmM9a07uP1xNThxrtVxf
g/NDplDeRa5dHgy8gWEq5VWNhgVLLgpW5kD7zTjZRFEqVw7FhHVfct9wTB3jMAt/zlbkRyqaL9E8
ByjRoYMrzVmbsNZp7cTksb4jTGecePO7TB94+6qL7bQtmaxj+wmvTj6qCI7u66jSbnVmc9wKy/t4
zEnP5F8jpzeEkRCYNHN+nGElbGQ7aK+1Y79VChEXJGfoFryYHE3GgrxIV3zBtZ3KtyedgQz4Tqqi
RQAJ30IGooZUYLWT++VbfdXYYofmHDBEzAqYQqQ4Fs5skiirHxqn++G0jJk2quVDGIWBXWB1MTSz
uFj2gVeic1Qq99kaJqjhsrxviszaeETND6U+zMHcezc+GvGaGfN8bLTG2Ne4nWzpntll8p2KUnFW
RrojVRit+eU1o3zKm5DvE1AYxKAjkDYc6ujdAx8q8m5bDD986jOq/kbIArr2M32+EIkcju7koNlO
v2KDTXOtMqBwivQXibPmngD4h9qp6lNqKyVZsIaLQC3mi8kfNkgkkJtY2oBNHPUji9v2BJF1xzu9
3tcdIeLYU5U9Y5u7NAmna2S+ZB7lYx4p3CIGJCpdrlG7cmq5zilXvEqjvueIcicbb9xlLGRv1kBV
VU5Nz5IEZ1Uk053hiUs24maOktlYZQKRjVvcUJJ0FP6Th2FITiZOPb/oELfECjp6RaaCKNFjLu6I
+8a08eRDWY7noomzrYjnjZU6DjOUPmO8WjxhA4jXM/06v++Qsytm8c0ccS1Hzz1qKe/5ZhRPw0Tq
yk/W/HKcZEiArVJdh1KYcQKf6bMHTHh9yQBR1VpvbUKi2kiYkLixdUhT5kZl5LW2SVsw4ot5GzbO
NUWd7A8oShhbVeTGwTrRVfNWTAQfI0baqzLXCAzCCBlt4mp1lm+HpmKK0k3lNnGSbeTlJzczj2Wn
LYKlrA6WbqWPLfl5ktgUMtxzKzclc0EKCCfIoUSrfvS8+tynzqvXQGY1df7k9qaKimsbVUepdfca
B0EQa6eRRZ6X7UYN+UpX30W8WBql3yizSpQH9zlBaB7c9chEK/9SGNkr6IDo8IgdThs8GmV6nKbm
XvZ3bsfHgh/CiSX/5oBEzN9T8Kolx3TmZcVYVTX4S8HdmiFyZ8+erEz8tmmSPnKPRu0Rcjoo5Tnh
3V4S8wncGZUbB/xgtlg0VqG95R87K5vZ96q3duB33vhwBgpTtG1SDKulWgDD6WTzYCc9dDUbBwpa
PU5wptIQ/4iHkM7mOe254UbnvgcTZ0wsmmbEwXJvT3uQEN3IC2lZCYxO98TXmIA4Tygl4cisT6Rj
BsU9TywbRkIqhtJhLksMvxyoOdi98384OrPlRpEtin4RESQzrwI0S7Zsl6cXwq6ymSGBZPz6XuqH
27ejo7tKZUHmGfZem01A/cru9UU0QmxcdTIqiTDFJwrSV9R5Yvhwde1fPtg/TtedZk9xBn1YHkcw
gvT33tF3qJlI7MU/tpOd9T0ZuCERwoz8fNbqqBb2zOmLKl3Uv8DybXUPT6msy3BX2e18mn70Eak3
PBnzDq/QNrGgchSVh1anorEiHYgdF5M4Jp+/JKd0DHldomxeLTG+t773NkrnZJqE0Ll0hEGr9Bun
20tfqp2y0IWp7hGYsUdB25Nafw9e5z6hOy9Jdb/fupBu/sUr/pZhMo6KkjHK1LgpKFAHch3q6cHo
8yu6+W5vySkqdf0ap9lr2zL89dhrbe4aikhrO3yXjPjHcn4mPPJvLgUdj39WSr6hamLU2Zzdzj8N
RveDDOGf5Y11iAn4Nvrxm5uiZ2zHRy2dftq2vXD1/I4kXQY5w5OpPsvVq7crycQ23dyOp5D5SR3R
XBcb00fyp6fTg102TDlhC5da86onNg+fpmUUK6XDeJIt/V3cYMdGCNXvqUM7fYq7u7QzcQOtcDJi
LAinadbGRG7FPBja9PtQxD+lMigG7dHfisa14Vnpm0apbqtTlDbEoe0LF3dpPyDtqC+ZzeNktjAj
27E7ae5Hr4bp1Lliz5ClDZEPIexAVhGRCv85kEODxiwnVdGIZqlmoqTvx6TUtsQkt9HSa8YhTheG
GmTUOYt6y3RBVV72dmjkINp4TFc6yHu78j6ojgw7x2X44OlV1PpQuDxvJY1HeTm2LhlHVqo95VV7
6OvirVGMVsVSVdFM3yE0UxzTfrEQDRb6Nhn0gFkYntNcOWe/ouQwXCMgKKs9a0NiHaUk9kgMxD1O
NkeG2xdHT9d4q+64OStGP1gm1hbF+XCEd3BoY9Ezn1rmC0Gj4dw3J1Prq4+6WJ8X/yWHarerdXx5
dTyqrWZpbVj4RHoj3jY35pcmyEtMnZhRkjnGG+FOR86sd5/4tjgTUSInwHt68WPa9klVNIb2G/gy
P4hpq5EFzKehEa8WgfUY2XkhUb/sZz9k/oG3h/z6VXS4ZeNJBq5e+aEYsuLEaOe6Csvcy3hmzOBA
EBhq+7NJuGW6ZvqamAmjmOSqmTFKiTkLl+nbaO/o++W7ntdxZ2nFEbeMEWSdpHuIV9JaNOvHHr19
4oXr4utXVFdzKBc35oR1DVo4+QyM+1/TG1zRjf6QzhZFFuhFzpBSbKW8H6e4NXc1IOBNqtIWrS9G
XDh3r6Nl/Y7VfKKtdy51nm6dxWJqWBDyEY98UEkBsC0WSXmB5OaQFOXRI4Dq0WuyL7eqdoM0oVYh
RT6kRva8KkPfsWRtjxPjQXvyOi4lAtWEFp+NsXlxulhHd+QRddfjA4uTigFmXIZpWr/H906H4CGy
UrvlhxviyiCp4kkiOR23bRUyL8waigWhTcwXeTqDsdcRzg1FpFlVvtMS6R1XncFnpnmRPmtZ2Lud
vmunuyN7bbNdlfcPqhjMnZGE+GjldUq678RINzSU6YOa/uVO4b0W040xqj4xomawBpBvhCyTuWd0
ofXRMWdxbFvrq2Szs8kpPvCUd8cMq9Kjpee/aYxhviQdh44MPzkewlLHKqwKs9j+pVloz8pnfizJ
96yKlAsfJ+SkxLzv2vrYC7ke0PVbx95FUGLV/dV0xmHbim2WUucDlgNGzjHssnD+oPR2juXSty/j
6NJLlTWX9uxRB8cdP5u4v5R1Ml56+vxgHSs/wpMbFlWtsBdn+2Wty+e4QSzvmOMQzalk2LzWuKR0
gvBS79dRnLyG9+oTH34YKBwPg+weaTgfi+KO6LJmUvM8+IRlgGLxwWDT8+i6dDDtwCqPl6WkYCUs
TMurv/4g81PV+JIEMf/oUuUxXFNP+AdVWGom9YITDWwtbU/9RZztnNZ4bDbZ4HPUxJYelEIQ39My
Mo0LApnmGPbUmr7asjGipVr+1TmLQIwd01HSWlNwpYilmpQcr4l/nYslyL3pRwcEFDg4SkO4hVyF
1C8xc6nAs1je2V1OudACQBTWrl5pOvUpdSPCR6egne5L4Ps+rFUrB1Vdj8cMjmUg0FJQGxbrzasn
SnsFXgxwKEC1DG6kXi8QiNieJ6SfkzzLio6ZkVJVvCmt2sTUojFHcZsIacXKl9t1O7RMMqqt3uaJ
soqtE/vORv9aLd5YYGr54JkXMyHdW9gARaWi3Ez1qwVnb08rxjTT9LNwwHYRVdVLSd5nDqDzHPsk
SHYIEjYFa8Fxpjati/Hm55UiwIwUxs7VXxAu6oehq1BrIChrUkP8MVO2lWjj3Xmwr4jLbmMzstEW
+qvvFP4u5hf03HJCRI6gGgReAFnvPV/lpUdr+WdGs+yZcnjusjw+ihI3/YgaNtUG7TWvqcJVzfpL
cVO+O03JBtjKbwIpB3lDVvvkGIl3Ij7tT0NCfF2ub7Fbn13PuVqz/Ffir8JaeFvGIXSHmNmlfbUp
EQLdMm/8/0UnzSldPOYC9/xRrfOIvtWIJuWH3jSExBhMdWc/frJb/xEuoDZa71q+7FD6+gE0iXfL
wjs/mN6/tOpAGDjTsdMWAavSPXic7BtygV/yon/Psn/x0HxlyW8CFmdHk3G2OveqLcs7Kcq43QlC
TNBp8OW/Gbb/lPtWwRlepJuMJtMUN28URzwCJ70ekD50HmFTjTxlKPVTM/v1VvnuswWnw/nt1vTX
5ICJ2eXeQ1E/+p6y2H0XubP7zXRGtjb/tp7pXph3+q+445vm4ug6y5cvnUNhtqiKhHelAXqZdJik
vnEwsvLcq/l5/uybSnJzrwizu0dDOrsVhazVlB8mO/LNYkxNmHrcJ/xTv8/+Wt70iBsJZSyKidE7
UCkv0RT7W2upjRP4TgKxAM5e0CanjwA71o12ZVNlfLPlvbCFsF7jJf/FYENlk1Mbja2NunoCGmjL
+ZppObKBdtlNoJeRWujWMwrmS2nY+ScheKQ1xokT6i3Mzrl2uwcU1+Is5jUC1VHzj7J1Sz8MgoYX
0V9cBrjeeqrW8jBn7Xde5O1rqtmP0/ph96j+13xpwiFD7yAnFLYz+aKDY2XPEgwCWz+jD0ujAOdr
yfKSkNu+T3zxrZclOBSiq699Mp5dZktnQ4hzZbv9i+Dk2QAUTQOFBy3M59aMViJUJzaWG0MrtLAY
lB7ZAGq3TuJ9JYbUgkQ48EhZvRcW+WXo7UMT23TglfCIZ7QTWz63fUxHlj7I2Xdt0pGpxQASbAOY
EIdYzZjF+0IswtFJxwoZpvewTlayG5xpDaq7NLTFVGCwRk2YjISd4637smmvWuZLlo5UoRKffx8b
81EnOtbQ/3ZpRRQyFIwTOGUmQVkcggEh4jy3MHJf3GHojgj1u52h+Lp8mR4qt+djcX4TFG4TGa7H
Wx5XHSzBFEciaY+tmwYaLcVXK0InrauNO/r9bkzylCnwSqlXsfCxqskhcJnOtC3Zu1WcXIHj2hcF
v+PFNttjOZekNldlkGDYf3fkL2NarH+pjqRmJVgMKhsLoHuXMiXvWSWSfWIXOqsU+8HLOUbyBEjA
QJ8MKzRGwP1hxDMaocVLT4Vu9VvNOPt3pQt4hvUxk/ozdw0CGsB1Oywg+capOlCRWP7CYXUtXlu8
xbiLjgM2lW3sWI9ILhTueqvbtnO2b2tG9b5Y4XfSyB2MldA1WjOb/Z/isMfAHBrogllF+fEVnYK4
zJs+Iy0ZC936gc2BOkJ46koxUR9mg14Qvw9TT0oVvOrL2Ug9tsmL6b56McvZlJjboOPNIuNd/5wV
Y/BhXH/GfLmpsTgWbB/OAynPL71HSGbWuQXJq6yK8kGGbbogI8mycJzsDMqM8z1M/Pdddy/WMvQP
97+szsy6sbxliwfjtXyi8GP24S37CalcwPrqzwQ5CU14eRSDFy4wQBjRh3ZekgTfJmCkEx+a1uo+
4DVDb9tQh8QzhVLRMnpgGDcO2vzBNIF+g1+QaDGMc7Y/PC+tfSamMcRjOn84d6XEYv2WNK6u0SHA
EJ/xbDqvk2OyEzQPmk3SsuOnP1yw5oAKoWvd3ya2yyAnw3DD3hfj8VOe+kiHxuYfRhNGNq3Pez/V
m9HDkucXz42bMVRbDzFyG3IdTbG3Y6g7HoB2brT+giOGXhhJ1YEF62VkzXi0BvVeSQvoz11Q6Hry
RVophhJcYExXtJxT4Scx24NWQ01YoTFtDVyPheYZD6mWnYwSecSQqTlq5sXcFcbZGr0fjVVqp404
2mhEUQakNx3hFctLNEh5M3C9Vd/J7N5mPYedzbjsPJdHW1tCr85tonbH2yjveID43RjnKqjqdM8T
4+GGVPBzF8xZnW3dJs8/WpSYbEZiUkj6JoTBWwdqSTAIKZ8UZOLTq4XYUsEOkQsBm5FgDYVeDfwY
5ZONeZe1rwo0t3qwB4slSU5MrFyOXAINJrz0p07VTppQncyUR4idic4CJxBZYKfFd1/eqRYrEYSr
1OZQ9HdsDstmFvdEc2qDk+10vSUtFQeNQ7Du1tNoHPDABuQWAqeX44PeQ3zI8i7byol3CI/Y12xt
51a+pdJAwWib21K3lgAbW8sV71tB15mcPA7bKbsswpKPHZR2fVtL72+bj684qrFVrzu21/A0Js4X
Hj9KgAURRSfGz5bU8ChOAF7hu3apeRFw5dxbmtFwFHXtza+AkoBjYBuyWr8mYIkNQkbqQ2yQ0UCN
NdXGtc7ex7SCZnCa2/ZZTstK6cjoIaclrAYNpX75qB3tpYrigZ5Y8ARtLE18uXrzZsqvsuF9dap8
25kluJkWy5w5sbQa3zELkledI6EAbrpNuyQ0yNEiWgatZCw7vmJRP0/YoTZjY6K1VCDfF/Fs6xiB
KgvHuPzFTTpuVNf3Ebu7W4eSEcBVV0aZzc2SERJuFO6z1PMPlftF4O8Q0LCVkt2vmuRv7MIPnNF0
KCBIoUDQuRtm63Xq7XXjG4OMdAZB1ULRXJum3JWLvsUpOW/gyzKadj5ZyP2aLCY2ec6OIXHd7wSy
TNBDsFjH42BbNT2qRjIum2ZGFjQM6/rc5UxeRiJ/WbZ8rymzjTbtqfHZydUOC1wtodJq5SRAZ/mn
Phd/tdV/7+l317vD3E8QV45D8VTa1nujMwscGqQYy9lP9Wd39RyGkj4EmFR7M5b8xS5xVBr8zu6E
kNdJvibJWzOMy8EpXopmfkdea2x53sIiVowUMWMM/ihCHTEGRotoP3cUisPqmEHmOO9seXPmww98
0FBLfErcVez8RP5dCN+KvM3iFEuEjI1L3qnRMs/9G25pKGzDePJH0sszNnGLsatiZZ2JX/2Y0Osu
9nrl9YAbHZE7jK4OVSDLmHYHCOutT3mUDZgqYv3mu/yjkW9+HXr7u2Kmesju/u1V+QF7Z/hjyLpD
1j1hAV+/MBV1TOleGUzTnbej/3BnChSsw42qWW51zFYSFw4KmPiwgEHe0qWe+7i8VKWDN8KpeSPn
G56hOUzqjeg6XD0aedgw00kKtaN6JIbJxaWnZ90Lq4xfBvHmZmIccEbNC/MYEMAqqqAgFJd0CRUV
CRqhIs4ug+39zmkPkcW/adPCulKWjyslMbrrBh0YGfJHMZafZFkxqadAVgJCbVGy9lrvGk+TfOX1
zz3RODaMF9Nr8nBg/I+xZg155cVdx3A0MzsygbRtRlXCrpfG3wk1T5k4yW1e47DA5gkcbrjluvNY
Ksj6jPkggE27VY7ckFl7raVpMWsqj73VA3dgx4GEVPBG2UFM8Xmuwi7vflNJM1UkRhulqPWoONJ9
RfhBsebAADLa8yy7ofv6mu3xwapOHou3wGDmgD/0bv1NgHXOHC3sdyKrQMfoosTYjOkl+Yer7F/f
9vmDk6b/sCid0OONm94qIGB5L1PHya8tBTkA03ICOoe0STC3zJFJ1/vCFPaO/cyTWNm+kdR8TkZ7
2FB0LtT4CJFsUFgdY1EC0BrKTjP06F06G30kJlQYC936Nsf9d5o/ar54WcDobex7dsFyV2nb5blk
jDkk2t/cH/7vefJNz+XoVPB1h6RtQt6knxQVIYPyh2QZNRbl+h6zzmfrdCwxsPFYDGrHpXhsJhfE
zWJsc8hg/GgmJLIM6qPCfI3VvJsGFDu90zLK6mG0qYnt8zjoZ92ID7pbv6fwhXiiTUlBUWFQA1/k
ZfNxHP33sYhW7n0sFPa6k/MR3ibfnGWGZZGCVkyLNytzSlaulzXzzcCTCy/TRF77AulRsV706sLd
Lm2/heA/wzHEM9kLA+egj9kz/kSy0yO2CL3ZetDaNdksqnnw7bDqoPIlnH78GhfZIvXEZ0XnoNRL
MSAT6KTxUnZ//F6Fno8jDOKnWfjzsSpNN0x6ROAJyKsHEnsfqXMtiPGz+Wb1bO9Y2Heyu7vtWDgP
eq0fu1Y+wd9eLp6toqHq+68awFmYOx3iSI6abeZ1yxYrP9/SPQqgtwAITdDfdkRduCfXW+aQsoPt
/F3X4jrMXYu4s5iCpMMne1LATURZuE56jz6nT08rbtSuYPmN0zEYmsZALseVaxnOsa1thLqtagjW
rKeT1VuvvV2XAZAF8Wx2n7qe09f7nAl+p3NrYBeE44hQMpfpzakbd+8IMgGwl556slFOAxDwUzwm
Z3M6llamXRqYIBlCiNCSyDFRGlkhbV2MwwIyJdOoTyQ+68uIfW9DMFIf4enNtoZTK8wF2FPH2Djg
KqLDqqRicJV622mEDFfNXX6GyE7JXZVWqOuUKYtmfRAAHZ/vqJIeoALSBjk+rTk1qgcVsPP5O5CN
zhkNJu27kRbbhUUiKAqz36dOJ55pF6jI618YC1DIaJD7TO6TxBW3afo/MkziRdbqs7D15sAXlF4q
2fDQ6slxrYYnc0jbPT6iFydlMpGADsD9gpwAD0F2Iofn4vlgIyr8HRuNgeZWisKP4vfCe1apHt3V
EBNLay5N+Ej2wqswiA143n7r1M/1UvvM8Ki+VybZCTrkmj7DN+c3uzORs4WUsFc3rj6wPevBqtSv
ZyLi0X/LOD12A6aA2eVlSblvd9KvL+iG0ChbZqDpmCv6Mj1l4sjjyeIjo8eYkflv1DC8038GngZN
levhUmjJr2N659mbaUgTLkB3LpH2Gdaf3jq7CJxcUs4wo8L4Mib9G24DmTmTcc3QouKG2ODCFawO
PsYVcRF8iO+iF0enXwkZUsOpgNOC8qtYNnE5RPZUfzYBvQ8To0jZGH7i13xOjzJu8cAqG60cF6Ro
Qu9v0nsXQCwwbKHxCQwXYv1yBn8rG/mjS8YQsjPZgYK6GhZLBLVdZXycJIuwmW68HA8mvprAyQv/
AFagh+bAdkAJ8CpBrwH68auV25NWOpi1cT3Z3aCCvuwlA8P+Bx+sDLMxsehYpiqKFP7syyBafTel
5T8WXWbsHHyjYoDjm0ffHsYNqfCMLzNyFnovvnRZjH3MtEK3Go3LCH54y9u2RPhbo77NxEv+Qnfk
7fsMeR42bS80Nf3FkAMLV5EjLxHJkdlmGhad1EPDM9DAwfgMYqG9FFOdnB1hI+5bOeeyvHD2dkHh
ktDkA4WSbwWEuK0ze2+tbv9z7loLZafdAY5A1HXYPPIOwYWy/rlSOh+2WCVrfFTPMqHEqHz3w4Or
ejTcdgoHzKtI8MwHAsn/QWhOw0nJv42XTo94T3/ShHhTaBKIJvViOtmHvm2zGzOeXaF8cdHShICf
WCFAdacaQJh4y5Z7ZXCCbplfa60Hkkr2xQWRNeYYYjEstk66PDHLzS+tk3S8lhlvUK6i0XGOK856
GETmE39curKOiX/jTudMCBU4/fhuMubsteI22/qfqTAZLWkJG8SCkwRxxcFuZgJwrq7n7qs6+TPW
D/0Sb3M50ar1JSiFead0HBhEnYTg9abASdkOyj7+k8QU3CnlIOgNNKx2eSR2hYLM45GanUfBSoVN
CW+27Z7QYQb2krEUltlLMmFoaSf/DQLhH9WIv1RU1dbQ/GeF4D+YGTBxkWcn0XRjNPvpZRqVTYQr
jemw4vV1M3/P0vFpTRLYimTLFSVKugVvSqpha2oG5jx5+5uIESeAy9KmxenEJgXHB/tZq175zdPL
2DqM4tEH7t22uRoVOnScG6fyJry4ZvCN/aN0MNXPJMaMkKdCG6CgSztq+vGr7dheSLZaHVCIeczJ
AhOC6EY0FSSu1jsZOhvmBoUAAlCsD3rQjna7q5PmTYs9HHj1FO9rhj/3EjdQ2s8SK350uO84MJCv
tKU6eFmDtGsMK6sGiKXufxnZP/cpHweXYAAhyUeWTZfYZ2h9nLHiUslhS06+3N3depGa0aTafv3V
TwBOphqxUuJVaiMVmaAraTB+ZhNbhcQfbWSyHafyYyItC3kff0qGEZ+uhsJBrv5Gre5W8/WTjJtw
6dwXyJAYjUqc+A5llMKhsLLGya8rPQG48BSmWVJ+Z8s/7C1NMLXUhdOQIpcrmV3YB0XYwQYA4I8Y
ugvGOmhWRcX+ZEqeNGCQ+1a0x3FGV5ltR2b7TPl8xUMGI6FIjZtrgRaYYxlxjlGmzoKDeVjRrybL
A3BKviAAN9uCoafPznEHg+oDRCB3zih+iPP6tKyJcqJI/qCIQjCF71BfNMTDKeL8YpXH+//Yr2CD
clhndmwMmwlBbHLxEnK8Yo3uYeAzsLfQtnN+nVO8s5yWKkQaqG8sxztnnV8cCLVCtiOsICuh1lIs
3+E4d62l5T7RgXyVHv99Uk0hFSQzdaqVRqHvMtsyBFHgbVNUr+VEztZoPuMXP2KJOQFZ/hos7Trc
55De0cgzxOCzuR+MCiRxMdwEbSqTwwcb0i1vVQBrYSu4vhQXYK9BceIPjzM/nq2IIDQ2H3eqLBFQ
xms8GtRhFisVXVsZQZTGvsgJWar/LnacX+ZYzy8MKLhZMUeASXs0+/vAcGm2UDZZ1lPLheaAf7Ne
kKQqnbyjmiUmfRMJd11rLycFdGoDuxiofc5VSi1SMWgenDc1+xGb3610vHJDFbdfLOTNNSJfxHv3
ktp4Qs9pbvSeu8KlMsyynW0lOiK27BMxzZPfDDRg5RCwv6gDbTDMyEH9tekICFTdGuQ6nNXMI7+r
YeLv3TBoBwRe1ZHWE7ZXePZO1SmNeP2ckhbltiz8mu5mJl1FndyiF2s+sxlQAAMPZJs1Y4l12CIX
ty7we7VAtq0RzjKnCionkD698W02/PCa9tuNRXxI0iXowCEHikA3bUglj3t7Ljv5ZiTTk61zpcxd
tkl8/eY13bPLqJCopyfRMJ7M2KGolr5OSLS6egmW08R/V8LW6ys90icJuQ3FCIO6JirbRduoVpI7
13s7dPrwch2SDPEqqiftzlnohL7ux5bF4dKWx6zyki3wLTvwyNGK2lF/7VfvPJXGP0UxvNXMuykt
6V+aLn5LSYfE2HesOwf6jHi7E57iuo7a2Dlmk/FcsDTPE0lDVr46lCdm/J6msj+U7UplVaJB0cA9
08gEmT6+tLgmQTo9pVXyScwUA8AcuVmrvZi+GznW/C+uwYQL/4i4xQ9R0LJC0sajYBUZJyazwIm7
3FhvSIu+y1JFkokP73t/qjusNw4Twmq9e3mNmp9lYR+tanj0+bZ3bMbpp/TeD4SzukfWsCdMUMVx
MKcc1i5DE4OM3tBpkAu57ZJvQd1mO83QZvhmzlGlqnzMGhnNjv05j6V7dFz0wAx6uBdkRRE9Iiyp
l/kMNFVS62flVpjaERL6FAoak3D+bK30JhWqOX89elp7axN9B4GX0INMC+Oy+8HfgidFmwNDV3zP
DbOuue12lQRps7jLwQZ4Cvk0vDaxuTw38QM+J7Kee60KjBgl1iIYiZ0I0iq3fsuEtVohWA3cWcBO
rf3aYHhrllOmJiLHhLv1CRGm+2p8XODaHzB06aY2PvNee2or4y13eRJI/UTwwWnrD1O4wimmFghW
4VYRATPpNiPVLvOZ980ZSsI8LRj1N/bWddHQsiBhWpdzBPVdaNipe5C+d8RYi9tF78KeijJoc6q0
tBjf5L3eVnJCKk1bbTOARUYGY97i5Wo7ORwLtGBbaCoeGBrINWO8N3T3ObbTw7CWIiBXclsIu4sS
7RinAy3JyMtX4TTDAtieV8gCxyWdDt6snZsqlg8mWs9dunKm++lRWEmxm1BugPWzLq1q/UhfUEgD
u3Q2EzOkfQMal6ugxBy5xLuhGJkP+FkeTWYDJnhM1cFyOwqT+8nTYCUx6W6kbRk7r66aXaeb+6JU
FJXM9yIkkj8VuKZMvzEMfuBl0c4pC1ihFKGRGko5qSxiOdPlLydefp6S6WtRcbpNJ8IMOmkWUadN
aPzqST/CYQvNivSrGkXRfuoYRNlec/a16RFZh+NaC6JOgxm3lqx72Y5alFXmAhOwyaBpMpu0BCDu
WjnruRrwOt+fC3SC43HWNQ5qt/6d1NIdPTCIygBdkIERdltHnOif3tqa4MW5/AvGfA3aWT1rg/6j
2Z615Wj/FvGI05RxugEIb5chNg4bZE3hOSFp+yYt8iGTgS+hPdtQXjaJnBkHL6h4c+TNHGyM7nFs
dRg5cZ71CRPgQbp6gIP5OMxutUvI4ppU9yAYOx2c1fuTZPM216p4JzrnnjlxRvc+XXO6Nh8qQky1
kgFF/VCg0PZ2tzZYtCY67Ux/7il0QvTpzEso4DeVrTFHeFhi6uAps52A0o84Y8e5Zhy8kT70744z
fuupeqb61/dd/SyNKmLwUW1HBLKbFOmAUU0lehSsXIMRDwGy8ADQ4Vm3xz+oatQDv+ZTYZE7y8dC
LzaoGoFslqBBm9f2IOnXeJ/QB07MJXzRImjRKQ5nyiUtv3kwopyVLYRtzuTS2XXwtejdP1Os76af
PsRZC/t4BLg0m+YX4wn06a1Mn+6KkNRavgR/zFMb66xx0bVEzH737kqwbJFmL3bFn3WYvdcVFQ9P
ufHo+Sjkp/Zm3c3tiAmzKHdkS2sc/1t9vnm7+WH50EVtch1AJ0EHXcZQrijfWW9eqdxR/i009WNi
Et6akifrOm/sFj5HMwfBVdQo19tNobMtNEtVHxdhfNrebPK0sfSt88zduOtQ75xpAfU85VfgP71y
GLEnqx8kRi8JluBzZFyp20Tw+y6aeyoT5HFCJBB/CH4pXP1u/VL8ILm7LZYJCBDlnFM+TSxFBuZv
AcZn9w9X3RhYS4mSSchTjXngUOT3WYLkcMvtxTrhIYUP0CQ3awaWwXl1nRm8b8sWpY69tJdEFt6+
kDVqHU//xK7UPuSlFgFNt+DjBwmwu1sH7qny6uXSjI6GebJma5Tn+9kZfpv2edFBJyE28OJ70q7z
d1plQ2nl/WCVtkLDGd70oXxsC/VRt+dZIUK8iUnnhUBBNMtoMDL9FDv+t217n+1CWlBD+lfMfj3l
qKaqY0kHxz/or+0ckRJG0+3Bd6+Hz9l4jIm2u9YlHFGjdwMYF98usjR2cA79SvWnGiBfpyjGAR70
Mb5jrbaerNjMw3LhnilylrVOXRt7sOChO4n4y1yID+EY5JK5T2Mc+YyX4LTY/bUbOP1bw2rDltXJ
bvJ6pGdyVUHdGT+Fznamt3FjViP5LjM797RgBDAieWAziAjVM52bKDqYfJC//jTVHSzVV8fhTvRO
2SnQjufPpTmoDeJibY80vbvv1HtWacsSZkNiHh2rKuDqT/M2y52732T5awJwPvVT/Uvwu/GYILrc
mfSOgca9lFGST8Xiofgrv0Yjx3olPDJGFOYiiseth1UKQmKxzzPrhH/gsRhpwAqpymgxPpZqPIAO
J3bDkS5fZ/bojfa2N9G+Ox1gMJJv95ZrewSzPsHdG8LYEwPYG2fXztpRn9MmGMB2Btig+ChrjE6D
kZudiG8PB3Q0E0DKQJhYoDh7N0p3vmBuM2qMHTSbS9RA4nVuRQaIPCtpXw04yZDqdgQQxrvF7e3N
EItgAi1Axew+ZgSbngU5NR0TFzfDOMfNsCHgpDk5ObhYS/bneSqLZ6OdPwZ8w1NjwJoJoRBCpsnd
/i6IKsMc0cDMzgfkfq8fVuG9TnN1Ey4i1zl/M0fcogXkxzJ+KgcFTCSGZGuTUm8Z6kFL61+fXmzL
gG8xrBOhtTo4CbPd11P/XpJiE7F9PZsagiFqACMCj6OCqVNPQh+HQ/dA9MT6H3XnsVvJkl7rVxF6
rDyIiPQDTbZ33IauWDVJlGGlt5H+6fVldeNKauAKV5MLaMJzWIZFbjLDrH+tb13dtrCu4SDF3iX9
NfXWAbWSWcZI2qhPQ7nEO9bJWA13HN75ip+SbQJmkFSRX58jK3/rVPWahtBm66Hc5qHu73lhcoaZ
o1+2Be4sxoC3n+gbxGmIYuVHXINKkrzXXhL8xWaMVUZO+16O4SMjOG9KpkpOHhBWC7v4UsZq2lRC
co6LVHowYG0n2C6v//FGO+F95Hq0d+uu2TeukV2igQ6HGAfQOWNB6zs7vZiVv42CNPgGumyTWO6L
bcvoOciNjvLUyNkywQX1lB1ClcsbMbDqbswxOSvu9+ENC4X3hQ0XrbHnE+P+PF5ze8mXtX6zzYaW
bZcr9ClSxicCnSDt2ubHMC4eRlVOp36B0/l1+GgVFNKIAoIh6e9OTZK97c1fvnvJKFhmW5XVMfgW
1un3pCuPXGarJ8fFw2fb1pnCGNL0pfosiUbvOgcnHd8/70FGSwXy9ie8jR+825qB8ZDaFyeL52Bt
c/PdSaMe6VWo3LPqxcB3s6QFpO7mbTxxCkzK4DutqsU1nIq7b/hoGxQSMfgkDlrbcudZnt5FgpJs
n8JixmsArzgVsFJSo0ICL6l2AqYKEXGqfIIM9iP3/JUbFN5OTqVkVxHu1Q/bPQn2vR6dvcu+8Csi
vNnM+UE7sBSNLtDnYCIij3X4yqijPdCRQgiuy+lCQeZYlwXegiqaAzKwoz5isGPhIzdPqn8ZANJs
dlREJ4Qs1L5tVPAcjNyVByNwfs3mKxb/jWa1OAsn6fZmx9Cu70OUL8+gTTpRP8rCDT9KOyTbDvj5
lljzt9DQ7g4AXXCaLBYVHtddGqQYGZaboC/MjRXi9FaSQTkD1i+WX53rIutOnLvr45wteRb0kX0V
P6nEcB7zkB97GzKCp+G7pqz0KooO4cj9eujtp5rl+mkRuTZ9WnIb5tK977Uy30Tp0fayvMu9BArF
nHWHQEz+JjKVftC/W2abOsVjmNrFdJfsFNu+8NZ6GpxLzYUmghpV0kh8BeMQbKJaHwTDzrdkbD/F
dHFmDMe9mrtzNfWkpfL5EinbPFisDFA2ug0WknUbTZ84jc2z4zqfWj4XQ1be+U6f+hSvFCoz6O04
bXaprcBg8dCxpKgn6PcMLOtfCOiUtehYXKoQenTfmxsXKuLa7eJsn3P0JlYmiDDjcGaklu+6yQfo
6i1BoUI8RBwh66FoQ9iI9wqzTFQb5063lN778T4eiFbMdEzfO1nuMgdbeuSSjKMQmlaoTY2P+6XT
2aOXLCAZXcUnHRvXLDUfoCd5Hp22oKhk/gg7VktCEFCb8k1PScrWCHMes+L654VkTUH9AyAaQ4ZZ
NVEfPsVJdHTtbjxX6Bb0IMHm8jJWqskLTkrPr83Y7lof/TaxbXpbW/09jIb3uDXq5wpRf53Ig1c0
5sNjEH2ItIaDgINoZsD7Vg4QoDyeFoQRuzlKoo/0vPXdOm8adTLcgrOl7NwTlr9fHjJOPATqzuCW
XWQQ6Q4Pb7Wt4tjizqMBi1v1oRzwnmRxW1NfZgGdSGmgL1JrT8uhPKMCNMFsv/RNW9ymWj7i6pwj
B3xlVuQfTKxWTOengNQRVeTpYmC2ow2smJ9VPWxZVaxvwonXrt1Y4I3nZBc5pBybfIYfadjPBo1y
68HhXlc5nDqRzArVVNh0OWVR97Kl5B0IEmEygABvFW45CN0Ac5z4FpTRFzBg42qmcWELkegSCL5n
DfUfno3bK9KqBe0fdpDa9lZVeudmiNtLhWECkx2OSez48aHJsw0Y0nqbZMWbl2uy/q0LRGwkraG9
dS5kR1wYs4eq0/FRkV7fgA0v1rJuf+dunX0bRX2unC17/XiZzBPhaU2jdhJu8pjmPnhfEHHFHJ3m
cHi3VYCfQrdgjTSpESdxrUsxGdkRr8x7oy33w/EY0Vh1wylmeddV7wMErC9UcKnz0DgL2elnlGbj
xYz1elbsoylUqigMYbdb3nEG2yBSzB4vBbcTHIZeS1K4f2BLPYZwB1eJLL/4gkY6s5HPWF3etCKB
ZaviK629b6EHQDo3pmtmehtb3kItbiEkl0A4Gp4oVBj8pr+KLuc8bGcdskjxjqP1qfFIMQlz2vST
WODrHPArmvKoituOoH4IwLSYWxvzUs6HxrWPEeH5rdsDv/FjTjrHfHJZWSVqgp7zateUZQSo5Cny
YBy1Sf/b1N2x6IeHFwRfO6+x0Y3VW5EM30zDhpqORJiHiylAfaSpfQkRxVemjosdOr5HoQ9CRgdJ
umZiPmDYg1c6lP2DRMgv/hD9BUSkWVtALCHF8FkbSXx0jB9eYSH5km6AlBVyNcTYglqkLQuEXdtn
G7upSEkhL0ap+0r7HLUJ0n614jnbWvVTXi8cBPBgGKlu0QDsZxKCtFCC4YPEpTrOCswModxsI9vy
3AM1/+5Vcs+Bm7ziKHKKZ1FfqXPQJ/p40N6g/mgLz8/UXYu8gm9Dz87HBByjcfrLyF4CKaiNwDEF
80kn5sXl4T0YQWJsev49jkd2t2l6aV778iKC6GHHyfxFQN1xe3LrRkxhRoU/uO5Ha0WzYbZteFL2
Sf5K75+7qT0z+k7lYqsHUlaNonbDdd4pMBJPY9c9Kr5xSEDjqusVItxAlJrz5nzzs2TcMghrj5IN
Cfl5cVgvUGAhgf+bMyFW3+04kAXWykXJ5epZSIhTn4RvnJNdO8cwzO8uqGION7SRDG6EA92b7+ad
2L26xOF47+dl3hhH9jYvwX+UjZAnuLkQ07U97jumrmvaQJI124pzVziIwOdAYR6T7jPcsVxwA29o
1micttwUauz3flMimAOzHLCGbcMJ4MQQ4rwbAPOvyxbFmOUW8LGBO6lp8MdNE2VnknvRzm1rta5a
9Au3jMMDVSE8KgIMU9rNtCU0KllVoih2Y0pm05cYoMhoDXU9kCD011xki1drNL7XuWWcPM4iqZ/4
F00pwW2ZRak5rZ4lnlEj4+e4Dvx7YTAujlovfB4DewOX0z/oIXyIKWMchIV6SAtF55lggtAy7YuH
MdnGPK0jYCuGDyK4+33rY5UL9YEuqa8kqyluEHxNdd7eOcUtMQ/UvZZAm+wI+8vGWGw39GdSoqcw
BWFpHVvHf0gqb4g41t2zazGZipzMQpuSZ8MjnDhDDQZgRv9lqPGs44NM/V2gFSe12r2mo3pDhmgp
14FG2JPISixNOEhUP5KgEhenxG1flPm4yfLA2IRzFR56ysNE9tDNI2/n6mUMyh9BbGJN7X6Y+lvU
ZwMkRtJI0tlyt7FvBZlYo4/qoycIbZk9PpoZfAoV4vMJ4fONe2RxygKyX4ngMl99JIWqvtN0sAnC
6t1pE/nKAf/rSIWp15T2WbVcm9AwQUBBgj2UVoDG0zU1Dz3xpRQxwvFa+xxqEhSGJnhtLcCsLGPH
HPR59vSp1bl6z+uBwaI99I8qF7+VG7CpC/ltBun+NIwRYcDa3jq5ae4M20z3UQE7FZka4IU9obvL
MKd75j7b0cEdybEkMclT7bwLWLNmE3BX9oCKFdaXaiCYMOagDiRkEzQMsaPDHTMFoVE/OAwmfoA4
ijZNSkZtYHvhpr2TThtvDDIPCfrRkkZ+Uwo5oKBvdTPaa4SFkC4I9RQWDbuwscR6DHgoEMHomn01
i/JuNVIe68Zh3QvtgxcDoGinwd5251n30y7NTIiBtXdXrGcZOtXUUITYwcKfGEvgR8lWMqg+LCiB
q3KHNwTWPV463HPfCXmKVSTJUubxBxVQLGB0JKSO8FasO4xJazO8DFyfBcW+ocQX1yTYGD1Xk4pL
WJI81I8uuhjaI/xsJeVWyNdZ2exF1Q8vZ/2S8Cw49jrTccrVI8bLvKlqR20tzhIIDSvI6dO1cpq7
KybyigpH+mR3p6ILbc4oEeE0d3opSo4Wucq2dsL5a+IBPk0Zl/Q6aonLJJRj5imip5dBp+DUwAUk
g6wytFuo2xgHTJTnpK0fU2q316ZZ1w0D5RgzurC+pSXrvlNHd28u+h0ZdAY/5ojNbcBsmU6/+8ya
d1zQjq2rh4OdxE+e+yzzzIcQ1a68gvxPOSvrNsTxt66GQ1GTlI+VKk/0DGLe1AjpdV+dW6OUO0HT
xn4M7XUS+miDMxOV2QvLXZLbKFOMmE9lu0BlS8gZE3SKYx2XKXucuhql8ZtLYLcl2zSx5OD2oPAc
lUVVS00LR0RGBVuWay7Kyia+Ugc9h3N81K0LksubMvObafuvndtOxzKmPDVr6aok/XU0GTnsZfVa
Fz32TI3N0OuSfuuQul5pIpJ7/EKfigKCjc+NRPVdc/Wj4Le7rFQxF8uzUxYvFH/13KWBulHEot76
zgs2gszQijsjwcuuGy9JVTNYCeDV0M/O5u5HL4TMaV8ICSdXFSEJl4PPxrQAGJE5iDCVhpgQJpyI
XE1MJkpDuhmKPj6VY7BXINExiGIhb8C1rAOrcU9mNX9ngS4vYccbz0lBACfchIqJ27YXzGeYMQEV
LKbBBjtKBs8wApA+XEbdyJdmVulbFuOdqNuoOEwMBB9jrYxHQB9Doi3MKfhuVoXRyq2FNe6cTUTi
ZMEwLRo9sfXp/sEGunJqz1uNkfWYJeDbqGb9yy99HME+kITgpet/S6RCidbAO8i7wqN0jkHOGbwM
+g9Rw1m2JsRYpG0SBkyxZ9tJt4FygP2OX+IRWJXi6rYStfda9DnE5vZYMVOxzfLW1fe0xebnifSZ
FhpqLAIO0pX4EHJ4NMgbV9tH1OhAqSzFYxeKUH54JVgcTpEUSP7gQeYUpOKtU0M1ABQ7gHdYbrk+
n3AYA1zwfeozI/vdr+EyWBRozQYXE7vlDWloLAro10zxBfZF6LOB7nekao65jjb51BxMU5xrkfwE
W5BSXPjJTcjCQcOPkmzMbWiplFYgNNSBxjVOwf06SM27736IMPphwzxmWSZKkMfxb9NJfqsmidYA
2rCXGc4167GWw8l9DM63qQnPxAq2GaaglL6oY9BIeKgA/938QinrkQxccBJJfi8A9zAp6zkaFsyl
piVB7fD90xmNsd6B9B/3pMR8pEcC659qHglyN/5rONvMiFrNyQtIXZf8lkb7sYQpwfqYzHPshypf
sFyhHDXdR9HmP8ih/RBl+SuPeFxi58cQyxuubihwS7kvI8pw9DbGaHxSP6BXV0vmGkPmqW/bu+8b
pOn5WHnP8MPMyfArTkimDn8bJpcKphfLkRIoSfhSAkOs/PaV3j6OOvqIpfpJzQtVg4+a+NxDzIHL
NCfHR6KwBBraJ48cvthaPSWRN+06zvobAA3UTr8Uwt8nsalWSO/8wKYPuiCG9Z8vUSyfSpjqLZ2U
a6p0LukUvMZcS0y7/RAzA8SI6wU0zlcOzgTQQvNRlyOns6D4dJL3mYks3TIZY1TrNYHXlgXGtrJ4
5XsT52GgP0gmX5f/+v2z67L8W+rMGTk40PrpbLIFVylD+wd7Zud1A9aSyeLL1xZLvbyKOhqP3owr
nTVr23DZPRC3x/g6i5+1ngj7THz3KnHsPSryTKq3aQbkbIWfobV+pnN3/xM4cO9G7HyMdYbbevhO
7uyJyibaemTyok3vHeDfdSZCqJhNd35J4dXwrZqmpzTGZCwsixZOHDS2UpeWOJEnsu/Q598mjN72
3H7S5XZ27NwFzmUGa+HNzd9x9v9ozPwHz/6fujn/6d3/Swnn/1u/wn/5U/vP8vo9/9T/K/o80bn/
9t+UMJw/m+/ZPxV5/vkrf29fcN2/oIM6QvIMSI9dkQ/2jxJP6y/PMz2PumNbmRaJ0P/TviDVX67w
WLstFxCw49s0C2jSkNG//c37SyHBS98HHCJ9Vzn/oxJPKaXzTyUFru87trSFwqxE37jD51f9p/4F
KqeMAaBBigrdbsnXRheTOM0QPOVpzG4iO6YnlJM8lQ7uNDVbxB8kqOjBzfJt377SkT2d4ug1tsuS
LmmaBryRXq6mnTAtFczbAoCLmyDuk0PtmF+A8O88vxwZvy+GcZ1jHMyzvRnV8RZKwNLcMpJPiAtE
WX0GC5xUbIZhSi21GGuod65n742pL3dT3j7yZrJAWjJWVN4Gxsq8nNH22iMczHQP43nBBCu0+ntL
j24k4nPNdXwVi4DZ72ycqyTjsU/LS1yH4doanhyCAEjcwOsC6uTf4B+z3HSvUzj9HCNX3Djyu+mt
c2f9pWEzXWsg2FTyhIc6stPXBO5LHhEpn9EJsKVWHkLlgm0J2/mgTP/ZDkN7R3u0ta+KEH9+zvxa
G0g4RVg/ZsSxky1msEVtWj1ms3mHChNdIzwqp6I3Dpzc8mvZpP2aHix6w8fsDjuEcb+ZVoceTW6b
9aSze1nZa9+AyrfE/XdpLsRJOc2uz/v+2bDEaZy+WJxwGFcXdwfdaT1UqjiWJSntgLjeTttgXYKw
plMBbpQBJeoMBbe7Avp3OZvY49Y16+PA1Pvr4KW7LMzUucdps+t9jvR+mZgnFTPE9croI1cpuTp8
fdc+QxnvOGjAUgw/xsmG9Y+dgvtSsfaFBh0phm0BaO1SJ+V+OQW/qaFb6FcKGOJY3GoYrOspNs4M
gYJzH4xrP4iGc2IBXq+W+Q09DVdJmfKBlk/nxNENKbzz3kGqyxtFVBamR84xXdE/5SIpthaFbDus
TNWewO9X38PTmdr5c0g7lKGjkaBTfxuFtU2fCSsWKKuzvcFfB645bndZZZD8IEi2Io3xZDe1c2hF
9jJid12PiYSXhk1l3WQxNJNywhrYkbiOflAFFHBIS3w8JqlBg6bcd/Vsn7K+tk+m7T1hbG8wtcXz
hSHydMlSHg34LucZyyrH6SrZPum2GAGeDPpZK2Mp8Yovo0KMMrUHTswMv1g9zkfMCVsTznfIJ0jy
PivTq1Fn0FOpbchHngrsVvcyQSlIMYBgpeC7Tz16/8WMbdwwDEw6RJZrYc3TMaqCF6gP9U3gbtu0
ZURDYur/0qYqv02ciG3y6MA8upYYDxDqZdi4yq1Mfbqy+iKsAo18FMYJf0J1yDgh7do2YfxNd8Uq
sJ177EYpWGBhvshMw40htIg1HU/b6J57o5O7Ab4mBfAW11zDro644uW5tESxarK23DI+Ek+IH8Wp
yGCqF3DfWmwiR79S5kXlxbjr9DfPSMcb3A9Mu+Vk7PKpxbrkuiJiHlpsgcxuMi1eay8pGHdFiA1I
nChzVNFH9MGujaRHHHX88lQ66RPXzv7JRSLcTTyE3G3rlTOO/luBN22XUQU6zYgHXs0njJYAGGgs
dtrF0aOizNgLNvWdlUzPQRevB9PxjmHrcV9oedV6hItTm6bdMSxJODthcvDSjdkqGA6Bdxtroz1q
CFu9bqOrEcTWLbWS71YyqpvR+TWjH8pT3YlHqlL0KsBATNHKlmxhME5gHBgnmZLrtm76p1iO/iEl
fTYnDdXkPhNtTqEGsLz6kms3eVNR3L8MqClpZX2M0g6pAMnbG+iog84aA1KgO+1s2zYfxE/Dk4Gq
ZS5DTCcLqz2VVi+RhRJIYwibBf6zdUSR3noOihIgJFD5LL0w6CKVhqyxwvKK0oCvZO8a1EatoK4i
5VjeTQ463HFTqXiiivycR5W5SYizZv7EDTjHHd2CJWfgmHwUZffqLqnwkoETbhgSsAWM5iA1yNgn
TE2nICDaXavthTSj8dRG/S/ZjfNd407w4oF5Bh2GFfmlyzJ/xwkPhjXTHNz75SPQjLPnTyIN8npv
qVtkOhXPMRZBau/DdIDDQB8BHMxLkITpq0w7eakyrB9ZGVWvnO3BA4TGZlpslK7hCFKtxEoji1oP
KzUBS6n2CLlgF88p9tzCIVAPQT7gljS7InuLfTaj3/3I/yYJe7IPcfGWp86F8sqOppmahRM/7qo2
+vIkPT+i38Q5ZGPYnxdzkJuYcOd1dchdet9a7L48YQKzfTz06rVMXS5dnJn9muKAeZEzW5gVW2MM
CTf5TUCfjm625H3gJbKSBMhaYrCeAqAHEl0TOy9PCfZ1cwMZzd5ktPZxd+8gGZjVk0sqr/YBudWI
3+xHlypdQt+S9o0+4oUYaqJnZs1+SuUymoz8Bdi0xBbiibB9CZPqYfHVHiuKmVdNlaQ3mELbFPgA
Fjek7nT6VuTyRyxc8iwt/P0c4tJa5w7VlxJzsz/RYdq2cNB5eSSq/MvUMfVLKqSaBGxa5QY/jdH+
wRCs3RCQNS7KMx/tkoAlULtI1jQq5OjMxyydjG3RQqS03Hd2Nu8iDJaUpMeuZRgMfNKoJSRChyV8
5faSJTUyh6ldjKO9c0KptwIiJmKhzwlOZStaVevVZIlDIpEke354rxMNrCyn/HpSJZ/mDNo18Qr3
kHjMM81Sa2w5JZSSGXyjZxaneHnz5/+ocWvXVHmsDI8pbV3q+LlUqL7cvQf4NJQUgsJMbq5lHeU4
jGQ2pm6nYWlNDJ+3ygMNr0KM5H6BhdI1XH3qJOVNU0uAT+VYCIcuKA5EJUHTj7SeZkwZdx7Ggb3v
xJh6GoCLNQNk9u6kOdo9CUAjaC+prrsLaZp2kUmQJxx/PrLdwyidGrJ9U+gforER27GlJok8Tng2
+HIegzs/UkppV0NQAHaP5+Zqtn27H/2m37lNCsHMcxkuWN2h0yK6gpDAbpdtBgPTfWyDGJiXBqjC
R3CBDXCkOWMHZVyv4eeewoFcbejN9HVTbbHJJB3JQ2sxS+yJv9SiQCsb+/YwlgFyne7QABswhz3a
1sWYyrc5cTBaRdZvAxlpN5eEI/0W4JXJeGjVkRn+5QPfTrLpnhjlN9/NuwO0BfPse1x+sx7eGs27
WAmjEPwMfeWeubi9i3zDhGppiEKolHDsLkCw75TOkhWpYcB1DKRuYSHfCkEJT8/PxpbCSZD4bGGM
ewckk8wezhxRYuS/lk/VN+29lfl3pnDZm7AFbqeqp1XL0+/KBbY1m9lZqoTDsiWY181J1aAqQa8W
OeXwlMXbvIALbT4HAej56bhOzbh8nclBXHzt/DZIt9DKPeXnAkrVywxGjRcU26x0rnouO1oF87sQ
drpRPrFmjnL+w+wrLGZuaxJPYhyrXjU52deyds4pXNMr2BHIFApXHvS1wiAPoX9iJ+5u9Gbugypj
MJqY+wCr5Jk5dvEasV0RDNctk2Q/fxWFjndCYgL0W7c9yBlWIyuruBHYBw5KUfTajs1qo9hvdmGD
SWuG0/DQbH59PQbPf34JkGMKJMB3tn/eDflJXbkFTB4yK5zsEp9KRcVYlqSzt0kncYyYTq2yXKt1
hCC2mUt7bRJ++VG06Z0IBoVIju8cq5mAIJBf4xTqYbyHFparcvIjaAOcIHBDwwxI+/I+TyfshAZ4
kVQfZR8GB0kkZeWq6ODMuVqzN3PaWnyejMxpo587+QZc2VlRLM33u2mIRlrO12buXsxMfdV5MO3/
/BPcSC5DHeUbwxjx8hHfh+bBH47Evc1Aw1d6bLZDXmE0Qjkt7UMFGceqiUeYPxsrJB3WiS+1X+zC
fKGhvkOKI5R4MoevUtQvaTXdPbQH04ugVTWbCptYoIJtJAkJ+oU+ZTMfHlw3e0dj/jQaAztjt5dl
u28UowwwsPkYHRObChrMqoSgJAyWMn/0o4bKWFLfkPRF88yxo36uIeOsIwa5+//4NYMLqTbm7pbZ
sb/zmuh3qOrP0Uq++DmlIV72NtQTtSkR5zJi6a82mJgjhod2FZoMwdx4Y3dRdKUhgR6ULD+xQ9Rv
FryBZ1HXvOqyfotL/lkY4Sz33qZmNd/4DX6aKWIKN35OjBnStWQ7jsZ6wg0d589ZCm9Jh/nb8Oc3
PSYfdkwAyIqrYi8joBmW6LDxDl3/Xhcr5cVPNL1FRDh59mevhAbj1ebOBem6HsPKg7nFsVxCSinA
WiIak+HImjHGYEptlJqs7A6uo9vOUeytVZ2oa52jeWOVdvYgieUV3IO8jtjLDnRXYT/paCLhK97M
hU5gbEHJZBeGrDG3+hgBEUORNOVrRxwO9EEVnf68O+SQQ4zYJpSx/C5X9OaIq0Ov/7zbMtu8Qsx9
pwQ0eKFn2/YadbNk/G3MeUYzECwaMN514hBGvqB5+fMGYxfTxl4M2DL4Nda//OQsI16ay9u1NKio
6UaV3B2Cize3wi0GiVHaBE/SuH+Lq9G6GyMaRNNKvXUAglnofcRKxI/Cw/acu/NXyuUeSZ8A7AOt
fWuzKr5x+Tk3WGs3RAow7crohDsNEGibfdhtYh1cJuoS9sgO9DAho2rLdZy8jZt4JB85h1LXbN6H
qd96X6wyCO+N7Z4yo7ZO1nJon9y8pn7JNdYuIHVuCsRBa1Yrxj5Jc44gWbCpOUxFlzdZ2K0ITNlb
1Y01pBW6SYphvLE0Ql9HL6Cykl+3C689ZHAAPa5FT3/eRBFz48CJL8ZckzJS5YGdcxYUhdTfZqoq
jpMp9d1E9WC9ZtIYg0WuRQU3TRQ2s4T4Z2tGyeufNzVuW0Hic91LXnAnyZtXo8bBYtdSnf68C8wh
g8ZjDdsho1TEtnHVcm8ZTnVduKu66a3X1p4yctbmjdCS+frnDUh6LLRcEp3sVOVz+hpTNbTC7kiM
WpScDeqE1iukMvbHcL6h8tNMFdFEaNN4yBTgi8/X9EwFzBOlRUsXnRmiMkBE1Wm7VRTJzflgcrFf
cfycrmEbBtswfxTuUJ6jXrp3Sa6Sspli/oHF9AYLL3pnbmrt3eVGFrLaSjoLXrIll0HlrfNzjPnp
G8vmw46SU8iFb9GxMuhb3P+MMvM3XEwLhCG17wJcgGIcP0F/nOcclBIieMhPFzFKI8COliYpwwGc
A4ziZveVSwCjUEp9PxWQdVzi82XUIBJhD9LPQDvOsw5FufdzToKu01g7pHGwPE59i6fi6tsECxHS
sktbQPJSCh520zB88sLNOC030aosN3kkv4MB2QEeQJAeoy/0DOAfDYkuEgYAPO9GTM6qIdybY+3B
qLLYx7hPxFncrX1AVJQh5P0VprS/+VeVSDdNBdN/Qi/oN1b4M0zmgxHqdFXpqFv9K6l+xitVR4lK
Yf6MFnNs3cHYEejiBj3R6wTmNCRN+qNb8/9z7+//Wl0aJqr473TpQ5x//xl9z/7l3nz/9amjv/3L
Z9HGDGR//dvf5N//8j8Uav8vIUjXuMrHPIgI/B/9wPZf6NWE8oUwLdTo5XeKsllkaNP8S5G1sP0/
svU/tGlKg00WRM83kbRd9T/Uph3p/hdpmjORMl3TUp7n+p5EB1/6df+TND0hYoJKJlJoBmm3Dke7
vlhOD1GPFr6vfSGDr62ddmcfphKhAU2C1gi4/zu4e46ZUYGNsMwcm5kzNP0Hf775rSLXfSFz1twN
VI2In8kyPTSJBLA2czagxhtGrInVtcBBy9guzPeo2cZtoIDmQCGyxRnBKk9sGDUw1gCXrB0FdNoS
lfwaxxG546S3oJsGAxwjqt2TPfMxffO8Sbw7Zu/8IvhOI42TFT+g6XRXJ20huhnC38305BxU0Y7v
pdEExz6qEHdmBqhGi+GVGBaC49jTqOH7rQdRxJ8PiL8V9IRaxc+5bFkJhtxysFHU9Sv375ALUcZR
Zsxi/LG8yGdP++lhtEAs4/Fgml7PU7XTIX3BrYII0JDCaUBOFtbv0CiHr1NipNd0UMSxOiyJ793o
9EcBCvt3lIAzNOLafODX6V+90Ja/Zvhz72UdW1/5yy61Mrl781K7P4k5lweL+dROMDJ+ZtLL9ZIf
MnwHelxiVIWPk6OP7uOQp1cU7K5G/pE4KC1yq5XZEcCtwup54vsFMWwu9/Yk05+4jmyuDaJxOZpV
5s2ElEXWQRBkR1RgaIoU9ZxYFf9L5U+0h308ngvigRfllAP+Um5nrj0RU2tcz9wFllOzy1mEHIty
zu7dYEv02Tq+iwVJsx9liNThmA5GZmlg6ixxPvSp+jAj0k4UFQE6r4KcRGPEYZAD/xRvoUUsyn1s
fFBJR0p3SCW1jowa3G0PsuRWuSbQektiiaGCyHOilaNzn+iJHn7burAKAuoCgzIpo/EEXLa82d6A
UX2yrIedahLn7MovRU9p12GEIn50Oof02JQ6uEqjks2SRpjZv9Yh3bIHV810WDGNZ17LN6J4qLjH
MFzx2mI0KO2bpr4m2Li6Yp0WomnBdBCFAGzatuOB1OLkrosq9H4stREAnMeezdoULUH2znImHHZ5
jWm6ILSlU0AijZNxs0UBG7iieNxbCjvud6jXXDKhAuiTQ9IJ+Vk4/snggTjxeZNbLtOGIHtJcgj3
qKCDE2/4fB4VrWaZb4xH3+dJTHvkcB+G00mUrnVn7knXWGXhSB1LSFnaLeRTwDzuYLZlS9Y/V18i
000rpvF0qnZdLH/Xlo+ZDn7kz5gB2G025vDd6JL2RfFZwMyi3P6Z1QQIYy6s+OZIfyAUH0cm/c5m
d2iMOn2KSz3xAFqMV7ieKfuOUWmB3VT5FRYdjKxqcJsf/07dmexIrmTb9VeEmvOBpNHYAHoC5L2H
u0fr0eWEiMzIJGmksTH2/Hotr3cB3RIE1EQToSZVuLioiHA6zc4+e69t1yreU2PSnObACT5yAUUt
S8Z6xF0ZhrQ/uu7RWDUkk1T5wzWJwhuIEzvHthw1ZT8DTrPAn7wX3Jv+I/Ut2JiGESeHGhf1XtkG
Q8TMDRyfnZOytU7kJdYVxXZuC4wmxK5fRJNqLz5Lp60/sL22wchv3YH1fEnYgDCEazD+IyF6D5DS
8kM2GX9c+XToNqvE4Y83B+A1osJlIptnV3AvqfNTbs3hsQtD3FaFZRHGcjqNEU6BjE0s+7OIjXoJ
F27bGPuSU7o4N6+vF/pPcW+Pr0VMdnsOVUdRgdHdz66y5YfGaLftamrMQ9xNeOzD8pASA8Ym2JKE
qSMKU60AH6w7N/TgOhS3sIW4NcwQMbnMc0lrQqKCpzkTybobBUjCNBjvF9YYlLU6Yk6A1BCibAjm
7qRw7Q8qt707VlbFDmvD/E7ZNXfaclH9eSxD2iUFFKp2gPW1pFpQGB6ZQxXRMEhRpdDbgAH8BEGA
91ifmeKBG2VyTHGBbtx6avqN49XuR2yieZtygf81ciC8x61tfuddg47dRN128dG9Yg+8O9ZzzJVK
+sfO54qoInpTLR7tB9qiOgoM5xSouz1MYE0SGctlFzfD+CNsnOlqs7q66247rJKVzrFmQ7EntxBf
kNDZLplmOrh+4nzM4KGuCwE0JopRkUN26lfMNiHjvC/0d0t3PI3jkX7GT9c9wXAvyaHDLobQV1rV
s4/HG/WnaE8jgedk29gFQz5MaHFfNiWfZFqUBtKX7Zfv6maii/nz7hixigOemKjgPix9ME5ONJxF
kE4fAxrwOg5qw12+1HwV2tshhwl77EP44M7Im6jxgftSPp6yTInkvikMLfX1Mu5pzKM5mSTKob+t
0Ddx7qqtp7z+RfMizraGCfEAFmw6T85sdpJ/QvlxQVJH8ZfltUzRnWmwHrsow/iiZgKbQ9HzpDS4
Rg6JibO3BNIDtrOsLfWRovEB2qT0oSAvOrh36rDYWT1s9cUtadmV0AnLhtwDcsC0t3ufxflU2G9U
hQz8AV0c1q2v8ZN5bv1UlxALGPnYtk1pybzlcUTjPCI6d3UYcatNQCPHTHC86l+yBah5gvL4ktYD
FYE9oQkfoo4Jy7224+4F2V5ebdttHqoRequXY5VaNnPie4jug8uZQGA7vTSV5a9bZVOMUJXV+xRm
NVZdV1GVaSH+lxRovTty6u/ZSrR7y1/Gy1DVIUn0Nno20o82BBeoXR1yJrgVe2JzqClXeRiXIDkV
aVnjbuEAnmuAUWz9LUk9DO5T8uQk46ld9D77uVFv5ZTkm85uvWNr2eouQ985+zh2oAqjKPUxOg7o
KEJvKjlmZX8tYrZaGAoWEjy1/1xUY9aszeLF65IXDa0oaZ9twH1lz14REPmGpm3/yBr2TgjLOcOZ
BDYEfHL4Pc99v0XFqDmS6vRlmX3OYzeQSAjZuLeXPjx3op0xlOfjQ2QpVE8fQ1KmnQYIvCdAFBCB
Gp+baZpOJJvBtMTS/LEXr9qVLSXrpCr7fcHm+yIBxSGP2Q1RWJq7XhqCWijInfpo8KQSfRiyklAl
X+EVuVnxkGM059I6A+3xAE8IVYmHjuagApuAKA4ppcZflgRZR/SlqLfRKNAiXVJbR0CeIttklvLR
EwskBlLppTIb49XZHke9Os0lyRTLW4JfHeDgdEXSnJ1mn+lD6QIIKO3GXgd2a9HnUdX1ZhxZv1qZ
aO6jXHQP+TzTe8oP+cC71N4WDKpINDccqs+d81b9egUYg5fAolc4ZY211iMJm3CwSCsSPIL9kRHs
y2LVHWx31OeUbgyuVUR/CM0p9q+NFTv1ikLDkhCPH05vnY8deqXAor5YfoJHU871q0fd4MnLZH+0
Zx9WqPRb8eb4ybwuplC+a95g3DGW+dCMNJTJoFaHerTx3PdtvGnrEVGQqu4Eb5jUBx3F8UvXaP3Y
4Q5dZUJHB+nYmi1M+gZWTe48kKYv8BpvkuponWXgVG8ucjMK51Dikkgj9fNv89lfDqv/RhKHOHLZ
tf/5D5p//s3A8394cVwgI/UYdiH3FLo2oU9tc1dnq2GsuXLCEdgXho5kMxCu4+wnvB/OA7LQgCsu
cFdNFaw60bTP7F64wSwQmsKxrvg+SGYD1cAfYu/Ajb+6YESkhia/4Jfj6zyM05Fl9wXzhDq0dcwn
CGkTFHl07lHs9izFSryS4uCOWA+m4KO05pQ1G0WSUKfy5lfT2TW9CFCXZRCyJQjp8vNBVNI8NrR3
LCOtXZW1426OZHmuBJmSoBqXS1QiTU9pGzxPi9A/JidLvw2a13qAq3bAzYkdlSBJy8dTXijkWgsq
oo8Jdtdq5dQZPpYF4LzdZw0sSIzJdBEDsUma6Du3fID+aQrZxCDC7LTGZLAyrZu9BpD1XrM0Lz/s
oaa2OiMJnBQZcPOqWc8iGT+Ir/fH2bVvXgAO8cQtLkA8wgcsoCOpd1UdqtR2Nhz+EVUT+GFo+1oe
5TTtF5d9LxtvnA2E3GeQ2aVinxpn9euwVNVvaLrlfZmP7V0TchC3dvTuMuM9iqAhRO/KITsyncRY
S7hacm/rjAm2MfVSaMxaDftwhj3u8/h9WHhP7ricdHcOvtYMb7Ah3f/hcqHbzj0I10Yr92fBu+4o
ZlxYrGxtuQpjJ3yIPMzvHHr0izQZDMhlNO6L7wxMIQSR8cxmJDU4JvKFhX8+nirl6otvjRXOqOC6
FBCAnIw0vN/iiaG4hqu7UVn5mrVafDfUAz47DnBwAuwhUbHYD3DKptlxopjrp6UhtxXwYzeUttkf
Q4JzGH2zOURyqDaVM49olxp3xaLLjWcNElLBdE1Kd6RgtcVz6jZ1tBMGMuCQtq/KBmUlM0dfPbtA
PQ6jH5UU5Se7X9p6oB+tBw8QO8qdCtYGnztsOfoOdYZrOUi9b02TL1acaNhqCSc/c5PXFCl+WTnO
oI65NKAlCI7Wna3PY7VE37L2kteJGDzTHsulFf5w4Idp7F+nsZpQH8OmPeXa5SUhdPlUIqX2AJg8
8Fue6etviw0s2PN04/RoypQCufeLmPUudwURLjxf+1rwWwrXn999l0c4s6PiFdX0Ntfp6pniK4nt
Ie1fdaCKa9ySTxhHTiQRsQdbvGbeIhwm+2XQ+F6rwH7ru2jZ0RqF6aOf2c1SCjnFfFpOOEf3JDoJ
CSxdvpbWsGxvSvsH0JsIWrhK7tEB5QN/dZZcyulvhiBvB+WTRPhSjReT86jUDPMuSBIwYDyvVVQG
2B3MmTsi9a5allizby8JmjW8bZZXPzSXvlAGR2Gx7TK0yGwnk5OVgcGH0Z1YTJHhzZ1IVLTiUheU
eUzUyvLycs5CtHs4qVSsQ8LpS/9XSeUobTHDM9QvfSBfWj27t2H837yU0bjqqiANUN6UssCzmdyw
19qwnHFdeuHtn/9NhIoDhYgMSJKk2K0pi342GBluNOCb1pVuH0jeu+uRElnRlh+uI9rpHiOo/OiW
gaZSPqpNmZbkGkxoXpmnSUJ3+Zyvevrrz1HekDsrOXW3zOye3nadseMVV538GVI2VzaRtoJUcOB7
/lE1XXFxPAar9ThQibuFn5f/+De/7u2I+fuv60B9lp4Xuk5gR8Dfw3/9dUdVunHsiRCTJY5/6Sn/
l0kGP2OfTqY87/A/8oXJP8mnmt8mj27FOOCenlognZ9qCMZwW3iSlxBRRmcF7NP75RkL9kof2T0n
ll8CyZJdCrooTRRXXjJ+5XGufKqeZUUBZgtfzlr/87f6f21e/v/Jlsxt+2+f7Oar+/pL370Zq//z
H/+z/E7N1/9V+/3nv/lf0m/o/QdybRAg4/JoowpjDv7LnOzzT2yJkBuJ0At8yT/5S/p1ov9gAglE
FPqh4/PvcIv5SwDGt4xmG0WRjKTv8fT843/8dwT25DcIln9+pf7LUf6///ffr0POv96GAs/nR3Oo
io/4f0Jq9vFH//2b57eFhYFHdTvTJ2P7kuIevQY9RXYbQPy0NOEwZcnlpPZG97jKKO6gI83Ffu/Z
ndoWXSL/zbsAzflfJemAPmA/CCNGbylwS4cOEvzffyZQV35mzRFkFqdt3/JwJozoR/GRcur6KOIK
4xCuZ4gQgyBZVMq91JQEUolr0ctEl/tqxqy5zhpfv3WIwmTpZpB8dUVE2h/cU+4smNliZc5NpL6F
pdtfUwfqhhkgop7OYrizsGjR9pCQR+naIPtFpodzv18kFcS8009+n+P1idyB8jMGj1tE9pZOiv3p
C5totUOQptGN6cOCqMqVBulKEnqH8hLyprWjwP5GmJNMXQnwsiJLdmUaCeSRsX3Mihv4snXz+A9I
UCDeJS0+XRC2x94fzAPwfupFNcUEPsf7zo+87jHxqWl2e4hNtIYQO2eyu4xOjbCedYoaU992X1kz
WbvFF95TbYcdxGZoOm+tZ0dn1Jh8O9JSwGKfSU+4lEEkvDrg78AiGKmuqT1ZPvYZaMB6pDou6Buq
kvFp1Z+J9LurZNG5ibJKbDrs9Cfqx5JVUY7yg4hE+M7+PUP6jfWd1sZ7TUORXTHvWe+MQMNuiTxz
sArwX3Tgse+vIPou+N4+x8FUINttbydicm9JG+rfsW/1lyhAE1VWTZk48bPbHxa2g+7TS4JJ/J75
RoErjMx7GFtmkyo6blqMpoBrywgYSIYtTCTZS4LRCusJMfygb8vNqE1GW2FvcSu31GOd591HpoCz
lG1XrSEHd2uBU2mr6n4+LhFSgW6S9FFL0ooRbKfVCJ9119j2rfa11fgCbXyYOcAB35qo9DJdtB+R
2N8Xl2phRrJhvlgIFawPGpceKho0836aHhfGQtrShMQb00Fv6viVaDrrnziRgj0iFS+ByohNm1po
k4umXsULuNpLuzsHbaS2TKxyy4TbYMnpYDCVjb+emmxYG8xM7z3O/wTptrHuSNjoK6r9tMKeVWx7
BRgNTrt/8HUiVh1hn+1ExyeOQI1saQOwZVpuEVLwaahaQGuGD0jEgMXAFqWvuAtyqLum47oBL42h
tY1nCpILvYgfpaP0Q2VZkL5EDOF4ZdUT8lCpZ31QfSFgLNIzWvdmgN+oqdiLkB5PnjDD/TSFyx47
gb1182481BIa0wRD5WGxC/osPSc/AxdO/2i6cfgmdQy30RKfZ8BmDwse+o+Et+9h7ttgr1A98BsP
9aUcve7I2JCebDZUoHkrbvQNlm7kzzBjBQ8/mitqjyOnaJ55QYZHzMrWI32gxMEDBTU8oSBiXWe3
wkQ8Dswyk8KhTolvzw0wTDtiEux2ENSqWdjYEgY9W48eVVUxqHJm172yHNp1NCvflnLlHIaiJ9J3
TyMbr10ZVSS4oI6xa5YNUL0I7C77hjgEhp+BaaIzMWaGpPuw66/eMJRvOuIDXzle2pWbJUJJ5PJe
w9ts7Qx5A6wt7q1Iz48xhZDIZzEG4jtZ+cXXrbD3Iwyy8FAZI+49r7Mu7kQnUgx326M1b0qwVk+9
sbbaifpDIxcn32tLdl+CBqZ9MHvZZ0mnG77DNKk+qjLFceQ03jodlvIcj5hkkOfKY4oGiDzpxhO1
KxUgFrB9TS83Oh696egr1MszmCEn/+1TqwXeVWnvZcIihgZTWLjfu9qqv1qeyq84dss3YPf2qefy
c4TyZl1G1bNdrKPA+414A6cAU1h0SYbhI9eRdeqCjJB91zZwPzKwPQQX2jCFzHl7/jzom7u46zGw
KYCbO3IN7lvmhupzidPK2vUs7IqXrm0rUsVO9mIWaf9KAPWW28WhNPVM8ykEcd3SMCSHrv+08Mr8
zjQKEfxIujiKUrB/AGuYZ5P7LVyyHHyaojokjj3fZ3yWP3LCEB8IjeZ+SEL3F1GNznukP5WsDea6
R9aOzTPcufIFH3Jz8PrIMEsSv4PKhzEw4/1p7ENcTdBQbsj4wdPhO7DUEH5qYFacPu3yCiQjUHeh
6wfHRjUZxdTWD+N4bbnNJ5H5z7w3s0/QwwDJbBHKX53l4l9FHXCPXTs0EL9oqgZHMKiM6kSPKErl
RXB3mFqKB6wcFG07VvKUjnL80KEzvYJvAxLSOfouclpWMmU57usOJmtNNwYDaTDft1E7fPmDBRTQ
9KPa5F0XAlriZ5pZwp2cAGIMtxfrSc5utZ/9WxQg4K+4Q/yy5jV+++G1WWLklsQREAhIRdPmbNx7
kj94rmqa1rB3U1dI5mLx8j+j7ehHqdp5vzhDeirHEd6MICrEuEQHgoY2mLTIeB5q53ffEV2sHLYU
Cz0izQrjEqB5q7qJzbCd8mqdx1U3nRLPK9OdGfJ6+tL1WNpHAwInenN6xlZd3aYZiam34ede234t
8B+RZFqFMDy+pinmZHaU+xyZdtqCyVh2KeTZUwgj9xz4Qf+ZBGO2ifTgfA0ttLXBS3pI89yQ0oFB
pb4JCoU2r6Gtk0Pkx3pvRhjJ2lOsIXFPb5egstZOSEUxPUsUPlaQySMkZBLF5mfT508d38YIFgaE
WraD8UlrdrhUNfZ+f57EzyWhQwQkNyCrqTvajYsdFL994j+lydX0p7FpvyvOSPBLxRro78dAk5Xo
/SflsZls09eykQDtgm6DoeE8z3LtTu5ZzZQJZxgBzbUqyKq8EFDfVn20xqi0gp1zCApxBMgEDQZ3
+zTc916LLjl8awpOWmc6eygTE8bQdSKSTYk0ULsprFOqoBBEgWHdajp3Je4j7ps5IrSF+A9KtYFz
s5Rr2wrgCYwfaTn9xuZnRHoW/lcuiHYv9Sca7skNqEgNJmbF9olnnoKdXO+7vDsYbL70L6+i/k/t
/e450doRridpEI50t3w2+K4mwjMqfJJ8NbPotTAv4Ij7nPIhP7rCnOL7+mmP06btHlNdbMv2QREX
dmDchcOG4sM5IjcsnyMW8nrgh47xNIgyxwI3E/eCGfUIh4r53o4JLAwhtQneMauBYhqDqsSqtA9J
aXSWACEbAvvhzNj7giUar9aN5yNGJtlPF2HpONldeIHLXJxotaORmBsLmGWBWze6Gb49GZFQGcEo
+OOlbq2zny/VlZR/BqehlQe3KQ6W8Pu7BvDGrsVVsCMJBEzQpglatvoppatjM0LtvtXXXxzAgftc
8CczcK8cn/uwR4wfhXxO84vuPeltysJ8AXehMbWdo9tlKd1YozNQKR0DK3c04hE7UTbt7WTDbZD4
9aDe0SrMSyW6ZG4Pj68L5H1TWxA48/iRlr7fwDwfOe0TaMcVVSEEt76p+yWLqGAR/h5cXbB7p7v4
QzUu7oloap7zIIK8SPMf36P5n8VHJLS45CjPDCun84trPmWu3E5lSyHQSnJlXcW6kMUxC9miqoz/
X8jW9HAHdR4c6Wel2wn1juesqfdByx5FdplsUZtTsFWpk1o/pZtzTBUebv2Mbs6t29YuIQqZUqxH
LqPj2Sj5m9KtA+Ubux/tokU1uUfOplSu6I+hYXMUibNzxsShdA1xsfRFdljCmmoOYbu/WqmIdsBq
71AxwWhCTyyPS0/zgkXVwzYomK3A8990R9vEtNuF3ruUGjCrmTxS4sJQIePpOtiUrcgwEqdqfjIT
zb3MNAPHaoRXnnSAv07bnq9drXkewyFMz5PMAAFpEHf4X5d245BnfWMFRilr3JjboMEwuM9r3fJT
yOaZSjvSqlPnins63aO1sutk605zdAcZLX6qrEI9KmEve9Yweu0nNlPrGA4HKXGwsCoRRzvsIcBG
hE0+K68JNl1U2XhsEwhnWYx3NMWjaAy0Cc9M0w1aFe8cdcvyMAt1ZyOT/OTnhs0KCSRmPwXWNEpS
98iybeYLjzvQoxG9qIpXkpE2PkXbeXAT2+Vj5nZWVdr6WKjfo8ibIYgruLmoImDN5Xc0vVBkiE2g
WH5mdjd90M82g5IK7ePssK1cBcIipj+6IR0RSX2G9NOvuGLWB8tTZ8sZH4e+zJ/9RFsslsf8VIYQ
IXxcQ+SJQzoc2KQGZ42HKV65taUP3BGijdvifIDnqVSz4nlh05WFozh0DnHJgFDLPubcOvUzzCgY
HjrfC7b+x8gKPwtnhL7ngSyYUqEu4dQfyNCte/dPneRH19waxq2p3ZTL0lMVA9Jkw53Q+bRYZdNs
qmL8Oou8Ao9CVl5GL99KXWTnsLzReroQNG3cqUOcw9wPcR3DIcAsuuIJ4o3akw88EOSIPmzEYfZ2
yjrKOqAsL5kgd0HRO7Jud3l7tM57sgwwaktdVm/B6NovIrOdo2XAxDr1YO40lrYdf8b51QGA+pwv
N6woIj9pj8wMe8NZc0k113ebNdEvst7lMVMi+VnPbroreRNsZY9SXVp42Yc8aw/uPPiYUKL2wEkb
HE2aM9C6cLhFMYfPM6bujUPSZp2QyMTQ5cXnCUUdS3A5Bxu6pLGFxmK6BlOmPm2RaaZSsm9O1NHu
FHVQ0JL8VosRfjh4mvtJ/8LvGn+UTejvesngPTrFQLnI4BxYzwBW78Zlp8Il3aqp14eowzeTkUu/
y6emPAT406lqr51L1peQK01qbQPsrgdseMlb2nYG101d3YWWoIKUDrWzwzr4NZKWez+rmMMiJj9Q
9373U7CkOed9oG6kxdLf5OPYniXtA09FsbhHAkHFvrJa/xA5E9NdBWjzzrUWxhiVTBOSPAzT2snk
ay5VeiYkJt+ZbLiT+H3I5Q47ExFlgPS0Yw3kc9d0zzvcELvqfekZKUKRj7CcKE1okQFOvgDYoQAR
rVtBzN0U6mZKDovfYy1HDPmWIkZLpzUUUZcQUc5PlFR9Dm+znLwPf1A12AxwXu0yhJTY2NkxlIzr
xJ8pE3St8tcQK1Cc/NTxWUUt+zefVPGNYmJ2adEHl1zh2whw/mwTN6EUWrvNfYFZaOvaQ3Lvxn7/
Irnjksuae/ItpCryvOSqatcVURfPsb9x8Ypz65gK8xRl3QHJhU3VUKxUWXq8l2PvcrEhKYVXzbgg
Szve5373O4KHduHXqrZToZPfmPUxLGRz9oh5rH5peBI4ZVkGiyySDwV2I2dNnzDVhFpgTiEWuEq6
cwjR6znOWnGOdQkRBADLYbaj6c3rxvpesuW+m4zA1kl/IC1odrjDNMOBkQUeFaC1WMc99cNARDJu
7d1EkVZIiRVTMiybwrRXazYxAdQuecjjyL24WTvgpJP5xQsD1Iywbq9O7cFqV1a8MTVwAM/i8N62
o/Uh+hwLLuu3fpvgZd2N7Vy/EJ2fPlSQxl86cItmi1NIPwysmq40As0HO8qXx2YZkh/G1wpiszqy
/o5+zVE2kMEe4mPtJvVBBPQT0uhSO3cyGaYZEDkBExa8S3IXYQz46ofbieUj72FzY1nfdNn86rsI
GRDJ6qPS/IKY3XGhpC7MgLHjUBPE9OkZR3a3GuS1erbHF5Zo2A9Y7Jydbmm2bpMVp0jU4WvAYu7o
zPCgKmHPm9hm8uhbcA9dZ+V70lfYP4qxvrrUkf9RValfcJlTthxH/o6WTv9HqsTy0IaB3AO0arFj
AL2oWcmlFNqUeI3UNmfHEYKxxEN3t8yW/c2E3pBXExZFpiPl8VncOw9cn4kVMo+79IF104MlR3pX
RXJz8E7olim7xqDfN/gS3x3ExfvRlP62SnNiid408AizrL/FWumabq2O8DPTHY2H2WiK96JpNRfy
Bq0IB4RzxbXr0Ogb5jQyFZVWuPNpGw/i2jkMVLadaJECTKtLDdFsmv3gPhB+dgLWB+0ln12cmGl8
txC5extHd9Ab8J7WmcZVcTGWPe6J31hshBrnT4FO1q+D2/MMqTbz1Ca1VfVodxnZ51QQToqMdF96
TQa0mF33yjuhfAB/aMghZ+O3bZpm7yotml1lF9QyN8avjpkV2C+jbsjKBsntG0TpZ/rlhITzVWww
0mDoJmiT2xP36R4b8M+aQEp+6JLSfwfqXP2oXVCn0hPTazzP4wu+yoLyWOoOtskC0oLXIhLPiLGH
cJqR73MeefdxQjzGXWJ1zyHZvduEP/bFzStMrWGS4ZdpEndjd0Z+DVLUVND6oBGdTiRPtRqjo1CT
pgrOJBf80IARywklZOjD6ErbVQLhZpD+j2pWgPCcoWBxqtLsj2elLMLiXJ+onBquUUMliVkm754w
ovdW8giD/4wLdSxwyBJBn0a4mn28PLoOn1UJTOguT0ocPSmVP62yYfWVwmHzJSB85rBWKS5iaKvh
B0lcSiNz/nqK5vF7Wer6KVqacJ3A+98WqZ1eSSZlXBZyJyBJ3S/2wS9Nt1NpAFxBmzBLNmDwvGnd
lhhNgjpCMoJmHd0kUhI3FurZ3olM/UrPMheGnsoSv55YeieUvpUiNEfEDXMYtVURJgZhuWJFWKNU
0KNHw3H8SO3fctcTw4C/2jaAT6b4GPTaPg35KAl6gjIBMjSe6pY+zAA//YF1rgFcSuEGPRLlHe/w
+SDHASNEGpcbzcQHG5cIeVA7lJeyYIH8MJldgzF9OwcjzwD7F/9Cp2vzXZaq/s3RuTwXQV2ecab1
GLn4k3NNGJsnrWX8XLVNfqy8ZMRw0hANb6htpIMXffMO/QPcK8oXJ2bHeoXzD5RztJpU559wseZP
fNGa54GFTEJJeTfAkw9oh/WshbofmLDiTF7W+ua0degN7FriksMwzKQZCTY1tG0p/EXYsbF4D31b
/6QWMv1aSrs6N8OQP6ZBNxxGt5e/bN029NSRb8Z+lHrp+8J5+y5ZnnAbVWN6j8uxPvppbF5sIQFu
ybmc3oqxwY7r0GJFZiDs7O+FXo/6LumKVpAQrAcA1JWLPdQOwJxFtfB/qzyV9mqhi4yio1zRIZrW
OdXR/Rh37+TcFgo1iTfVGx4rcaoiL7vUlheatSsWlvJ+7IZbztuAwl7F1xWcaHga3C6DWVjxH9zX
U321MlU+CfzGH+iaHZUjtdPTaODB19s0k4ug1dQL1hysFVeUtfJsjOfuWFBF9Kmp2L3nVuU/W/Xc
Z1xaJZHZCW3oJINEPpaqwXhpu0ybQZr5e0th7iEI4VPGjFS0pjyi/NmRT34ZgybdcaEFgezGRALx
f1j1r8ieRkZZn+jduEQ6J1yKaC5YKjIeGLyXdOgZ/acdIut7sN3Z3WAQaE/prRt5JXvD8qUBj86O
xJZesWZnPN0y88sNYZss2dGjupgnZByaO8i4IDqV3/JcS507NuSWSCZHCH/Lfu7t8gHQTPY2liMl
fb1onuyqph2icz613Vj31HDpt5I+EdSnkP6AKMp4ohfKyU3UpJTgdtmt2g694sSpQHCaAsT0g4Dw
VO1xbyXcgF3QQzKagbxptiF3XVUn/JYDK6e+Lgg0sDF/vX3G0DLTFgE76pYAWVQh6/gAoD+Jb8Z0
SKbqXMSixKnN4zBn2j9JDD5rXFu0cahkuOTGKb/mqk2/2q4LaGypzYnjiiIpQvLPvOeG/QLwEuad
HuZnflW+Ph0Fji9oev59ldBphdEych75TT1+Qm+uL07cE2cOpTVuF5MiDA727PzxQUYV+4Q3OLpV
CbUkDpwJCDQn3qu00CSjnpECL4l/xJRJvaPty+rUD153ytraesRit9AjDpgULoKfvfmlfUPtoaIG
lei/C+1bO1pK40PBpAeWscl5JvOBIo1tlg59h5FdR1vuSPALA4ABP4Nl6EmrJEBtRwL0jJuLhyUm
cGOmPc/jlr6Kl2za0ilO/tc4w6mPkOdWlZTBhwQOi5onW1CddohTzM4Fxq1mTrPnrgl5bUQhK6MV
9taxBauqs6vMJV3UIyaJw+Kjba7TeKTbvsDD+setkmIN3R6lkPA1DX+cTU+6GEdnNYY45FdzLDtI
OviE2X+YPF/WpRDTsUrLiMDetFCNmOiCFKr12aBXvzqRJ3YD/3XDxSb7rj1cdTEoBigHMlv2N3r4
U11z3QHp2r5M3uiTO3LUocKZ+meqcve3on7ilXetOOtkxIMDs5WPOrGjl262aexz2DKrFeoLaYCw
lsMmud1GcQ76f4ZsHq7gsoorfVcgihcRdjsHF6G3k9P8wLjPxdor7ti3q58MJunWZBVJAZW0fKHL
Nn8iaRAK3unDTIVlWVxLp84vwdBlF96HXPeCCDBD4ntiP4gCadKyvGGPPgOJ1uKRvlfuyHxjG83C
QAJswFaHbVtV2OdndrE+z3CKOZg66DvjO+7V0Jil0FN0xZ0j13fKyShUdcC68ytrRFNDNoF/Vdxq
SxAjN0lQ60dXLsH9PGfjj2YIxXooREOHAQnbJ9fOSbyPTTJRbuDoZxK00YtredMjzgT/5zLO5nOo
sLFw0UwOWdjV31MfdltMbQU5/BTtYJgRakxvlosZqJ+dZDWC3y4xTYWxh1zD6/qt1VMxbZpwUq8N
4KLHEaEdiC9FTm8FtXx09PFnskLe2AFmv808dj3+UGLYrON8j/KTgNVmL3R4GIyufYKhUX+38HV6
gsih/VVStO2djK2EYgnDplEI8V6CoTtUeUcqFxPzgfAN9w3nf5F3HjuWI9uS/aHmBZ2kU0yP4NEi
dGRMiEhF6RROza9/69R7Ddy+gwZ63JNAJbIqKyMOxXbbZsva+tJQmr7J46h5nbMalq6nsPzhlzeP
pZcWjMKYMwnSADpzWfFfalUP3INdecICD83ZJeO29Q1RfCW68ZBeVbCTjqPekOFziMNsUw65U45X
RJ2Zhl+rQRHBYO6XBNs8Iy3RC4MBqqMuSyJZBmaFxh2LMG5gIvE9l8ex6h/L36YOx7yji2nqZ8tc
acTTLddv8M7zZUAnxov+mjWF8VxrEe8Qc+U+GC0KH53ONFHogKXVjzMN6g40YNyB0xXdZ9wHvb88
Y5AptuT8xAvnjvHWzLl+hvT8ACzMdAdVfuS/WEUafCSB8P9SQRO9B4+/BcJKX1BaX+YfvLAmNKfa
7vbSciKOBzL4wNUwH6eSDo+KFR5hNM79sqT5LxslLeV5Xm149mR7nhLjOeqj/lCZzBH43fPqMBDw
AzcxuswcRLhKCHdifnq0k597dA8Eg3l+Qc7EEUyokQ0Er3vrwnkvl4yiCQbosobD5ljW8pX2JCRX
evGDY+lm00euZuBhiT+ln4y7SJaynkCVBp7c+IDu8Bc7o/Uc1Q1NA1EWIeTUeO+6kY6flTQRSJO+
YZfV+f1dImK6K8OezVOXZPnfStjDC3yq4TBZc3RrCAJKfi4FXmyC9hw7XfeP8PVDPohk+WZNPiNl
z3PFQSrBY8HgtkoFp2iQpY3zonrf2EP8i2NqVaS+xVBHvmVJvYzIuYpXZUXXj+Ol0Hw6DIOehwWe
G4b0dI/NgWhW7tFXXtoZOmQBS8PK/OjEGphTUU2ogwEb2eDuyNQ4ODI3rk5ifdWdAkfrwzhO+Mbc
/DkO8nZXEA18LqP0xTIzKkVkXK6xto8Hi0F1K8ckP5Eqn95SAEehQ/gG7zNgRemN00+LiswNsYP8
I8hq9l4Y4ZNPLKvYU4OCxCSCCJUSqYdOZqQGXhJyuqdBlM7PdKEoBMK5cQqYf/Ac49cmojS/tPQl
7LkVKKpC3GbtZPbt3zwvZjZrMYyWRiyHYebqpKQs2Nam9ENoeOq2ZCUoaMV2YiZr9cgD0Ca2Qgvx
w0JLIySeaGw1K/AVrydi94FPsCNOjV2J2PXSDlg1vW5pT2lic6pFfYzoTLBn6y94muymMM/epjhJ
19xw6W4wevBk9KTqm6lq+0bZR+qtF9c33oZobuFQLmn32VHXe6QXALX6f4F0zLLMKmbWjyMcseah
bU8yKn7kVAOFiMSM0ISfjFsQ8Qp0yQDAj+LKehdkxZ5wJFpn1xiYl/+/dxa6WD//b9bC07cusRvm
/8E8/ee/+p9Euf8vKa1Hftsip0eEG5Pp/9gKnX+hJrmua3qPL+LfbYX+vxwp2EQ4D+8p/kL+o/9t
KxT/Iir78AFawuEfXP//yVco8Oj9u8UVM6HvWZKwbsAfZf+no9dtpcG6l+FBsiKcy/nmRvlf4Zfh
QHO5l7tbZNCN7b7YS/HZcJb970vm//A5/ruv0QLV+p9/A5yTFn5i2K9S8k09fv/fPMVxIu3FpRZq
21VQNu0eJ14zuRfEAKA+Cff81Pk0HOf91xxx3oQ+L3bac09m1TU07gjqpTKcYWkmv6G9excP1Ocm
allUJ451qXnRwHDM1SPsKHdJx4tSopZtEq0smmyDP5DScYkh3oWN9ZYSsPwRZN1Hlrne0+MffOYU
tj8maUTTuyWSQMLszA9ekvUJxjsR3YtTjxpHDIgKOt2PKX21So4+6NX0N1GCzxmz6bWiQgl3PkMq
cLdjpZINyHR5SNmeccRcQhRYXN9xfHHB5yx2KQ42Vr/TP19EB/i6GYN9hFJmw/0eWut3VbDdTlcs
/dtinxaOv5XJt8/MtaldlOreT7ut7rNn+oEpsB8xPfASJRL52F0vao3L8t21iIhYJYWLUSDRoRSM
v2hg61LH104SW+kE0tNEz5bFYLaCWbCsazcnEI11crQfpXAOHj+mYdTUJdmLVhxxyUciIWJTUDfc
5Ii0tKNCW2OT6WGij3llFFQkYHphwTg2giOkHWyzdpHrRze5GW18jOCoymA43KvbyWQtC9g8fXpb
BrwAWXQm0UsYrvJ6ukpGoCHFcHAmcR94DQepfo/9Wm+JMUA5hxGSsE2l5ViePF1uWSEwUyKY8eT9
Ar16NdkKyKCbn1HFqn1dClJqHjphrcrvEZsj0Q5yDFrcLaLYbL4SihLSmCjfwL+UwGv0Gt1ddGo/
QcMmqJyM7WGKWww/Iz9jMjVh3w7G2UnBGZkDdRuiKo5ai28UMrw+DnikIJmnlUt6dO26RG6bd6y9
+84q3utHY1uLIdK1NcnYnZ+jexuD/xeewdkWGc1yecTAJnNx8DQwMDfF7SJs8+omwYU8Ldda5eyi
yvpmCDpBWfxmW0FpH6cqbELy8VMyYuxrqtsCOeSMMvDDjgv3A8kkqWgnmQK0td5I74X5IA5rQmFb
9mfm2uokkPtCnqYJt4OoYfeY6uYL9T07VrGz5v5LlTDBHZ1tZE1ffV2IDRirnT+Q4FJRQH9d6/2a
05z6zDl7722OoVW2C2b4EXUuNsxqsP0c/3fsGGFL7bXKWDISW+o2+G9QSbCkHDxfb0Z2RPxtHcMK
lR/9BP9I5LYE3uuTwlTph2hkdZaEMbJ8VyzBa0OPBF0WivLKdYojAhgbn3C7rFT2ILIU4dJgkKCE
duMOzu+uLU+Rsmg1DJAuaZFgm6Bo0Y4Zt2yMpMhcPllCOW2m3Ps9pSOcUJFhMWwJ9hrbdmni9aLg
Ls5cgjfz8aWxmn3k6VDppT/qQJBGorgLEHB9HWQZJtHBmphCW482oaWgvAK1ah98ZG6w1ljxYJ2n
57pq2yfLsltSyVBlLKVNBBLkQNuvmn1fLI+oTHqyc9U9Uw1h69S/FozaoVkUBO1Zxq36CVgfUxve
HHd6jzBtHBNZ/KKvkJOZKL1QFBa+kcocDpZDQ1aeD39yj5BPkJX2uhuE8c7p2HpsJuSM0Cl+ubzE
NrKvKG+acO6ZeAGiNDiYBJjmaZ7vWk9/RkzKj8LfKvTw920kv3ICltS0GkqKn6N3u3THV1cgDVGE
sTKX1jmqRiK7d6SieXL7TjtfpoaqESN4TqNdXUflLspQbmY9Uj8DNnpVug3d7Ck96kEsqGrtlhMN
bHQheF80Rag9/jDaHLAThp7hxQflyHqTmvFWO13xBL9QX7uaOhmPNewpIgbq9To/GZN7NyLmP6mM
pyZYHjTRgOBtDi9EW9NTUn/33T+lzM3DOuAyTdZGfDHyoD1Zo3GseXiG+Dyp/CETWvpl9oQoXjDu
q/rQU2QbtL3AWhVFa6v0rvGD+Ne5dslta/OYk3EaWm5anx8EvbN8fMl44itFoZyl2bRF6socyURp
shcC1Lk2k/mjktX84U8gb4XXv8f5MK5HctFH9TzwOyRfBbQqL6I2h0tlheeQkKjRvYxotM9y1Eff
y+W6aiiMS6ksI403QjAvgmSzSF0dOR5EH2mpd2Azs0BWPyS9LZs+D9KtZVDtkEtHv8oeG8Ogvtqx
HbYWBM89jLitIQ9jCTt1VoVaY08n2imM7hKY26gyo7Ohq0dGtq3SExIPtDKMqWY9/Crn/GjEw7M2
lfiA/vEC1viToxoQzcBjnR0oRGTbuvmeF1bTPOKAwS4xvVrp7OCSd7sQ0QuvhUoR2/LuNFdWdzLj
1qxXlpdxvO4w2Neyxu2WFxjxiZwProOQ2zpdiKA8PFRlELLFjznl8vVxkIbRw1kcGQ3wjsn9iP3S
fa1r5MnMeeN5I15pzWLDXWO2+eE5hNFkNmP3gok7Z/piZt6PZDCDHxpvpgtgg2OyINOWWvriGH8I
VvVYEaurP0mQILh/jG75LbCI4mSSLjaX9Cl2CT2LWG0d1oYr1pwD3hJHwDzFVuh/DdC5Fl1TGe7Y
L7Ya0rt0MQU+VuSJKNIPurA2nAw2xOvHZxZxK+FbC76S6RnHVXbigF7vo3asVjhAxWkY7HmV8Izf
KjfqL6KQ63GgUc9NCAGb3QKLp8cfrrLiXPUXL3cKJIvGfZ8CJAsb4ELothU8vaZHk7arb3TME1iI
/jXwOrExBZUi/9C///ky29Y6wLd0gkRYXkoBXJsiq7F22uPk508Ruvhn/LiZGhWf5qb47U9zc4oe
X2Yqo+yllgfWIc0lR/y+tOo7scW8tR6O1LT2drno5I11JwlwUG6nKbGA0M9ufQGK/ausyBBon39f
ca7bVBYas5cb3WaUMcdBN2YOsNPypvCbRCwtbNgsQVTfKOah6NchDFKoeSu1TcalSH0WVsm8bwfH
2SY68laD3+NL7MbiGPCJsXnEid1Tb045rAaV4/TuxtApnTyGz0gMpXWt/NpHJqCwvi7rP05k5k8W
l8C1ybF/FVMqdsgODlZJlFMri+mxqasnaxAdtbSZvR+X+ScH++CI+3RZacwaYOLzP33kNzvffM/y
Xr0ZF6ihwWtmLMm69+Gv9QHFPkBD8RF48mVOluFcOUvNzEpBa7/gVGV9MOynpL5O2K5eadYt1g2M
xzeMjh8luJ0wGyval4WejlWeP1sqTjb9wKZ2kTB0iwnWuuN6Z1TmtzkyUMNzrXd2wNqiMCP7WaNX
I7LwzbmsLtdzlTL1tyRapBkdlHB/j/IbcC5FOViXRNKcXc9JzkzFDQTHjimNd84GsmMS2v5grR94
C8bU4hNKtD5QTdJvTaTNmhcnMgmgGEB4+MnGPcAUeXJn37qO5mdkLOML/BBjPVTxDSezhTvPC6Aa
g8caNavmUo4/JRf32jAt6yc3H5Est/ohxvFQxv9N95h3dCk5PAiH4blNp43yChOeSV2iYrQpQR2Y
ekGd07OSK7jSjR09UZrDcOTzM6oiMYTJkt2N2G+YgIf0VKLbHw2aBxC6D1VhvA6db+4nE4a+//CO
9olOLx05MbPQ/b129Lpw8D+mE9t7bWdX2+I10Q9u+9xXAoMLfGmzGmD647bEHgm/KesUQAd7Md/2
4++sYVCTXl6dyLSyyzKPzvInR/iJk2p5CYbobWyYXPJCDiumoZIwRGBc04VSQwct5TRatPmMc6xO
+F+2XkDXm+NMZGw1sAbHrIGEpnF+6XLz5FREPqigoIqbfafJ1btVJlJJ4uSaWgSvOWUJBWZtRwtX
JJTc9kCUQ2iv7XnOx2+P5OUpzYIQHkpwIosZXV3LjK6Z4jkSeVg/oAMcKN6gmmB0OLWViUfQvcqO
xjDTMzDpd5IqC82uR92I4TB286VqJwnlJBZvC26nzTgmJiNu1zwnmHcCwzrhSIWsUXEcGCQdFHGC
v9YUg1w5OvFOdiXGrV+dpkaCIo3gsizLLxBbmmyTzTEQ4/uWgHodDsmCm6jHIGaNbrJNWvla68R6
61rzyOfS484LftnYuFliY8+7G03s0OSRqZVXwJicrFPdvFoJg2dg1noPaIqcCdH2O21x43byFga6
AZuWlyYUSfYJjtSRV36MLXfj+0n6FAGocazsG/QZgGhli13QFxJ51TGfvNq9J1Vn3+YO+mqUMLCr
mH7zNvaJHEpfbIfM6G80FyT7sUQVhogm1raa4h1j2PhSorTQaj+Nx9wooE9WY7Ej+rCaOUD0VR6d
ZZ56F3spl+2kGs1mW4gr7+M1SRPz7jmdfexqoGbwRPVWQeg9eN4Vhx1kHElXBuGBY4/VGY3bPw5O
hjJfp58qdfdpU4M8kH0Mrm0h+INMA9rUi/euFxwbDPfnhTwTizlzAcHUiY+qXw56wTg+SlzkJie2
Xe6hkfMc0U9T+lG7vnNpucyoMsHXQlBtVl7zm9KuFzvOtrpcWpqwLX1uh+JTSMs4GGPzPrO8oRor
zde67/2jAc8YimZwi/p4AUSGSTuP3T+BUtYfgzXDbJ9jy/BuEZfcC+u3r2QO6KsL0h+1Kqyjpbov
w/CLI9l88TjBEjQuiPlbnfMHceBrSGJGbyTClYj97JoUwEGn0XviL+cd6LFichqfHUyrzx6nEK9w
njllrqzOc9cLPpadA6Lz2cIVEi6S2lylAOQNojk4fQyBtKsuUdIEO7+1/BOE83hfpzbLd2+iDINK
lw1jXbkjO2OEuTOlW8MyT3rJ8ysr+HSbp4r6TWnGjyf199RO5p439Dnw4uJksnm/DF3zh2aEj6Ex
5FPPiv+pqWt/ZYHZTRuyZQSmo0PGgyQDnnKujeTV4ph4SfEF8aHyBCoJtMC121WO1+0GL+13hnCj
zUjJxEnxx4TjUv9msVPeZ2gMa22LlUtGdceiqX3T3mRuxLTLGfF2ZZ+L99gtaIGsMAq5Fj0ALfSa
d6rGWDdV5t02OAfxYPb31sBhAao73iM8dp9q8l67PsmPQju3gsXHqQOdh23JO1lWcE8x/BxdiyWC
NbTc9Xiea4P7r6AOgOb1FGkKeb1+SDyZaYhjIup2Hw8dkJlJ1Ps8XjZ2on53HS2g/N9XGeGGXy18
1qyBVgCWlrubwWgHsIJEOZi0ZlzkxW1hVpHAe5KlR41F7hwjtmc7vLTLLiUBvGmi5I4CWP6cGEZ5
N5GaFDR2OKOf3IssNTaOto9FApffGinDZmjG1BLqgNgUpKHrzAJ1ZY74skuOQ4RL2aKAZYAlmCyb
bn6E4oC352n3u7VNN0znjRPT96ENPsgYX3bmxmFh1eUrPk/8E/MCvbX58klHE/IV6SMMS1VDP9xl
kF6FS66pSZuPwuMXMv6eRJkiSxAZaVOYjLKILvF25EEag55sQIikcFGGTtnA5woLlW3pcd9LNyya
4c03HMZVGVDbQL/lyI5eGyFyGvX0bfOX6GK7Yz11E4TDbo+lCu9KzsrYCVP2gcV3bw7pWdOQdHXQ
BiC370bbyUKb8rN1Nzpym/FHb7XB3FN7c3ZuEoR5mj0O3uP1VExGaCtrV7T1S5KYxqUex18p9ZNv
sbi4ZM82gPjAH+MzozwKML2GeCAHAxvLFBMFrN9LPIZr/MsY5ql8dss0Pog2w65VvzpOcnXK6Pc4
EZKgZ512V8fFktpmW1JfHqE9d6THfGC2sFpejn6S7CFV/DLysbw13Z2nbs1bhWRZAfmnMZhzMPFA
vSpC26byYcjnbz9yy43d6mdPNL87mqX4lCoM/Z5/TdLSP8eT+MOuncJzXIUdNbO8Dhmka14jAWyU
cBKUrrdsZldmEuR38PHdpponbz02VntqJuAlrUagrobyWA+chpOahCZKZvZpu/HZaAJ/VXFBh36g
qRjUU/AJgSne0IhIUTFeyG1rIb2Rg1drqQI4o7wyN5UxRRsncWJWYozWZWoAQU4U7zJKP0SknJvZ
23LNLOo/zdIrQng69YXKFc7sVfbbfxCSnT6/u9zNPxsuqbgLzhargFWn7RgNJT82UW+9DhQHyc6g
EauUxsUkw2472IIq10WTbFpO3A5lzrSOpn6+HEfHZdee8wrv61cQZrQgaBLelZs9eeLNMYfyZYjy
LWusfN30DCkV0/femnYAs/nWLXc3k26Fh5TIy0B2ccuzFwH9JfUeY1UaHwcJvESOf1s60TfxGPz2
6xQqKRNzMGdcvGkTWqr5EyfxdFZtT3V69BMY8rJxuuETXZfOjVEHx3ae/RXe6PSJ9px5naUWu23c
bGHkVzwdffIyHafGy4gdOkNZjb0MPGJC5R+53m1AISTfU9/xNwFV7Uz4D1JzgHJmYRA0gyELdS4A
n7X6rs2A2BuLbIJdtaLXyCAbQQIbUHPcbqNmAUyUEJUGFr4vZ7hNKlteaDtPTvzQ4h2hTv5s6arz
P1+yhCe2nppDJ7Q4WBSwbdMh33Dnf416se+BmYVVI4xTWo7HZMlPvkCrS6yAAw/F7JvhUSq+lKu8
L0kZVwZpQ5PQcGsFn26JwkHHVndOOEOHQ92rVW74FJfNtckPoP9gzfeazcsziL9lB/2MjNcQBKE3
dRunxbzPpGxd2TFj+Yo8yhcfv+w0XYY0afPqgwG/ayJz2/YL3dx6/mAvQpGU3d6a2LCfR2keZEPI
x7VPjAaEyEz3V8fnHWpnaA7JTOk7TburxaI+DfeDyXnZPmeLNR/wVifHxhvLUxvoce8T+LosU49m
63bRdegcb0ufVPwE3NDZNJ1QhwmzkD0n443odHOs4vLFagaekoJoC5XY4wsi+bx144vTC7mbeRHc
aqgnqIjmFcjgd7B0lI6R2wtNh8yciKitc93i1hZ9uZlAH25bz6nuMU8tQ5fBNcayy11Sf+E4DO7Q
Coq1VpXe5dYsjJWpIr2xCT1GejlnmfI53NkcH2eDp0tmBCu8Y8sNCG9EU1UGMfFY9JX+pSnrXtVF
fKEtQ7y4pRFviJ2lhzpfJlbsyiL4TsEeOgJsZZPa3JRXsJRx9Gf0+m/HiNF8e5jtZi+o0qpdxngb
a1LtOt4pVdik3LJS9ykSv7Kpne9x0OsHS/KzdDpFRG7213njy6ecu9YqZ3/Tz/bNJuqi/PIalNau
mUr4SWP6Zs4mR7aK85lNbEZUMDJViwVzQbCdu3SV0Jge8iFpgQtxcT0snhjYJ9sTlBm2C/t+gAuY
eYjxWaFtlV+FYdmhmxEuAGCCnQD7wdaIsZr0KsMcX3zXA2lN4nu7GIfPEs09QhN2sJyKnFMb86iG
AOCeaj04r7ntfBZN4l2QftaDKexXs5DboJgoPySpu4JeiGu4J61RxjXd9mz+mViwl9R5Ix9lr82x
MEfCzDxRgAgU+7jl4o8XNkXKVE2okwRMfxmU9xLLM57g6aPy6ZeIAurpzTjtXgfhypCEJPXrnn2P
/LE/YDnvjsryfzUWDSvImOB1hvpox+9x5Hn3kg5Tr/BOjifbKzPH9Dqnx9ZwfRBv0Hu12Tz7PobF
QT9M6jQ3Pyo3skOWKK7oEt3IJyb2XLg0diX58jFIt3xVZXSyI3evaip2AtehVGeo0PCgvOJtYo9j
j6MEBJTpoxmY+kiKgjUQevHGgH+2cbwHzohXGxsW4wA2uwortzNOsUWCS7GgwIlv0g9MaowL8tqO
dIPXTUZnlrm8pdRMwQhgE9oqnwOqM776wB2hTFKsoOqXRdjGOgsqP0w0xo7GW3aR22xm0hdbXB79
8+Q4+1RofSNi2W57wEMTbdwhZLb8UJjW6wzR5IQVEo5ozkunoH2VCVOcuvZ3PWF3acW9blja9oWQ
HwFve8K2nUb+SZmxJwZSfHZyC20/LCmRoAyNb70jH5ea5UeSme4O/dVgaCfv3rOexD0Cqo9dSrEd
Y8M7Jk6IXUqffFOkJ6xOnEhafUtBZbqZNV0nrnF7rDMecB0pa4yotyVorxnzAJ12mEe7KsVRnwcn
HSGdixHARlJJfZRm8xUj6O5aQOUb8Yhm2Kx1arx86ObjFdjjc9wMxqcnoi3+ubTmNJy43VNOCUw3
QWau/O7oKOFt0EGvTQOt08mabpvPvdzF2tSrNrFTYhWJCjOZVcSw6m5nYG1cNSCgT4XJMXfp2nA0
Kn/HFf3ZelQqo+aM98Ti8oKNvTN5SlzKnB13rsaj7aqJUaquvl19iIdR7fAHLxtU+o4TtTFeUQ6J
3PefOAzbV6bhIYwMyWI7/1ksyjn7bDkfgVF6FEGt7zBol7tO3slB1e/LdBw8OwvjaumuDwmXIhQe
hZaX7L2hX0IsYPgPCxXWEa4qZnSqxG1gYLUM9HPQt78U4FKl7e7ZnugDh7VHPsYf39qk7K/lIBxW
9dYuansLiHU9AToVDWKCaSY7q+m/LIm9lwcv05mfpzuLIOMsrQCWsZPvK1HCGEpt2j2BsCi7am6q
/xJed+yx2pxY74jz1L+PHIYvTOasf3nb7CovM3CMDugEbUJ0QoBuQzZPmX+2jhMHW5JJqxre9Lua
6TSn0OrdhsU6wh0EGZtgeJ0D1Egt3c2c9WlIWNNag5czQpy62cbT7LILypOPS88GXVnyNHgUpBUE
azuKXdk1BHgvY+r8xBOUr29scYcl72qCxyoEl3tnY/k6SM6BdjVwgjHdJ3QiJDvNOeox00W6fgHF
slIzuxYyPXx0ZxFnrHMGuL2G/8y6+1Vl5r2djw181rWO65kDBWs/lkycnPWKmdwLU5/mecfDJ2GR
H3awK3d6/IsmRJ+NqUc4KQaoukd/4cz6DExNvx4D6xPQ7nIyi9HjB8FeIbYQdnOCRlFAzRmEyleY
v7A/QA0c49T9KwHkrHyn2SkfqCYF3Mc4vqXNcuxcw38gbQlEC94jih1ikmVnq2rPQP3YfbJfbAaI
G13xG7A4u2cvKNcexEjySgjNdfrV8uFzWKcYy4SqRyLlY3H5vCmTSvQA+f0BAtXprbbTX61t3yZ7
clYQAYBHG0icZc2BKeFxnvJSXcT4V5ULqJuWkH8f/7GMMaC1t/zpgDVabLTMxmX4cql249pyaBdd
TSlugjp9nYdx8+AMrQnr4eBapi+nlRdQUAFVt1aLvrsnzUCwgDb2VSbntz4G5VR3D32uWuEOH085
uwzfTGiCHAFMujy8nehSOArgA3TLFXmvbCvqhkdscRCNaqD0ZsCyyN30+XD2yIGYY1/uEt5SeUTi
t+sZGdlkATq+w4beq4Wu2tp+lMb6K8kNeizBKk4SnTQyf5tpbK3zSeoVofodgdvPnImiHZFxkmBO
Qf06F5gYvz2zHNexQ7bXBT0KCcW+OM2tHjQDo+ZgqBZQ7a3yZDh3w7AWxVbLDqcGpoeC9fMaimey
G0hrW21mkOmK8x0oHzZQTtOFM3MAyY5yDFuT+X8ly9nGKR1Nu6CpODHnpPuSR3+qRrjrJQhhUpc9
w11DvzF4d8zCxZNlIDQgaVHVA+ApHE3z5iZZf1HSFbRfUpvAgJKTZTCHU03SklNST5hhuaa1f5G1
6/2snL8clUl4ptZw7Rb1igNEfBYPM0BWd2FOwDDMhA8WwbcHFL1yrzAsD6r0boWLq3Awtb0d/XxG
lqcVsvsJmbQKDbAr2wECpmk5UI+K7scyeIxD+jrxBD3PdBhuHYjJlPagydndgx2YZjcRLUPY2GZ+
7lIoS72dGTvE2RvTSg6fCdUQmPRmJDL87rUAe2luGKrKOei6Knd1JILNiBkdU7cRcVOpX0VTyysK
+t6rWl5f1WiHaQVIuQmCJ/hY+mjDKV+7JdAtIlnZtfISaMXUenHKnzds/rxT8/gyNd4Dcnowhqw5
tg0ZzynCPF7PRXN+hBgxXLZcYdgyNAtRf4ytk8iFcx5nHjnQDscwr4PuUnT2NaEzYOc/YiiFnrNT
OoMpIboHCsL2uj9xfvbyov7tJIJbN51GWorLaWdRTHGwdcsDH/8N9pkPT/jqRFBNnbrcbg9tbt+b
OfBOYzT8gJRRnX3DNzbX0Wu9fYGYdpmKpdoC9m3N+IDBM8Zg4l2SoAEJOrZ/uezBj1BJ2DbTBvGn
usTKfpIkP+YR7gQT6JrkE5yggr4AH+Uld+gv45k0f9XOt2V2fwxqUHl1jtW9T2b0ZVO8UyRLSrk1
l1NjCU3Ok7DcBLsKGykD0+LES2jTm7pGld7VllSfKmmf0774QQOv36x4sd0ith8vkas24Jv/TGNW
fBCi3NHsW39VlgeyKLHii6009DOjJ4UePOwmSfZW5kF2zmeVnxns30A6gctZsuhqz2IgWOw459Qo
3X1MVmYDAIxIqzIh9KX+iQgTAyhAEiBs1RHzXbpOs5T3MaVcZ6xUFXi24g8jE0C0FPVTcsnCNsrT
bakgOf3zZdZLcCEAy33YbPAS1ScirtORpeuqI8MEdv0Zadt9qT23JrdIYERAJ+kc89nt7k5jcy2b
Hpib4NVu2cJSyKSuI54dVvE9wkNjnKagvrWowwebGNYePDbcBiq0JSu2C7wQGj5n9uQlUJVwdBzy
P2Rjt+KxrZ8drcFYqQ/2kYCdYijfLKJwkDTzXVqNf/By792Iq/Hck06mbIRiSnjlXte1t1gP76Bz
221bEEcwPTPYDuCF2OANig39quvZoRdZ3mIumH7WJkgu5Rv1Ka4bnj70geRDI4/B1D3VWhdfhSfX
ypvjbeNNPDLqfL6UWf57orlIycbZEm40ryZtEOucXchGzRRUWMUoqL8u+3vl4f2lZWoDobbcmI/u
WetBQsXOc2lltXHhgLA+xkLZopCj3lTRxqjS6hDAIFwPJbtLc/LsvdvXFPKq6aJqIz4FZUUTdCtI
6wmucLIya38+cyZO3prM/Y0phzzR5LxngAO2yNkCZ2UyPJXzSElpNpzAX+R24t9JaFdP0LpZTwX+
wnIwq56MJZ2RXFuXHvgDW9LuXZF7v4uu+8ALxmjneHo3OWCECCx+sXtXIZ+RQbY4r7floorrf9F2
HjuSY113fSJ+oDeARsHwPtJVVk2IzKwsenPJS3P59P9iqQWhBUiQBhp0oqu70oUh7zl777VzktX9
FLFut6LsoBsB1gbU0OvsjPR8j98qleLTs/tTlin7YA+j3KmguQaoltxQ2n5v2Owk2tG5eqq7jL4L
wW9I4MxwE9uUBFlDxWqb1Dl509xwT3FEJoS7zd5FXqDOmQ/ADheHYOHu2LKj6ntA4lCr1jNSwLrB
YbKnCG8zdimNbRZLPcN9j3Tikr1vfddKcD8MSFrTSXTpC/to2j1l2JN+7IB4baE2+1wJ6hZtdPKA
YVJ/UhLhXCdDSq9b5f00hRnwVuSk6TX4InV7fnE7OLlDJL9d3K3Uf8Tl3vDpvANDQ9rC4/mPiG6G
pZzvrgWMOi/6JYu8MHcOZPfe/IjQf5DoWB0TAoGjzXlxlO67UvqVhTXBIqv7JWLJWicaKR2Ng09w
ZiwSCIYq7Hfj+JSlOndh3g5rCM59iEl3u6yQgiX1ZoQk5d7qimzOEGkHCt3wdcRLr7W4VpmZhVqJ
1D36zqfOznJd1vItAqTmLNQFBWRwssWbq8k7daoDIpN24HOMU8WaJ23Fa6L0e9ASVPXmnl9t2fMr
fabzcWkNybMnB/eaYUrIBhmcawU/xMdfjBFAOTsp8iFcip9oNX3DumaEfU3shpHxBJDn5rGJ3BFD
xFi5dkwZPbO4kzRqese5CX7LCkok1ImhUJTj2h/sLZ4VUIilRMPCCwxVydTAiFUOj72czPvfHxAU
Fjk73wtWjX3nJPApqvSN4ODZhJUcDbSTG8HPIeHCaYzm/CyK6EdpYylAqkV/inaDiZyyPJNBhdSC
swlkadUcbSOoblpxb7hrKN/jRttQLRQw4G6BNnmXrqF6iO49dwuAg1q/Pn/OXF5Rus+4q4vgwZbv
OHu9i7msZQ80i53IaaCelIYesjyRtVy+VZ5uoeGvSNI4V2PxmSgKKHb2UBdXtiNrCjUddq5Rg3iK
VzzQ8MjFoCu7nnrktCMz0/5q7dTbY+9bp7kc1qkYvhSMgVhQc1u4xyoFS8UKkd8xZaqmhGwNlzUH
1zQt8xUnm4QHAFLgZ9LgEU3sid0xmsy6aaewtalRoEfRCJFu2w1BQRNHVUo6uM0pPhHP/LTjfpjz
fTYFM0Fqi26Qtj60rX7AXNqcJFy/kBU1XJcokldW4Q56bTCtcSprZ6zgdmikKB1eP/Yh9G9Sl3ZP
Tqv9Qf5wPBixcyO7ssOf9ESxCmaXAlp9HnmKc8akLiA24MZRa0MFeVYu4DYANdxy4Ul7eNANpzjn
tkc6RfDItBmvlGZ08YhEtTjFNRYdE9GM+8281njJhCN9xhyaeKf3BRcFbwEPWRClhesRHi6tY7nY
8NISyYSLVSUSeKx+nvF0EbK0SqAqqewfLs3Du24qWSpS9cKyOUkOVJTNqx4bYUVn6KaIMQaLOspu
fz8Qdc9vsp9+pqWM1roz/O4bsE76SONXXUgBF9EYj3Zu4RYRPltMKlSbqPV3vvEEJjE/V4iLZxK/
L4Hp+IfacIcjAcfnQs/eatnhDRSQy7neEA1EV6xoKX3YOmxf2e0aeFfrnszNhLL8YDH/tiRgL3HX
7IhczbeSSlLMwlv9kcxskculsVlfupth6NtLf5O3Lv5WO5s2Lc9JLeh7/uvzVO2Oxp03r1k6oSNG
XRirqG+ld4+W5mh+mpmhizZpf+mVxlSUhmrpmnZIdV84hmCJ02mi1krjVS7d1PivO8xsLJmsKrgn
YzSfIVDS/CK4yhCNXnsWPdcRhdfB0nxtLR3Y+cAaxfct4v95Y52SQpN7qy9/oWzffUq05dKmbS69
2v7fhu0ihUdIMRBzvfuH0JV9zDxBippm7rmF8NIsbd04sOYtQpPcs8NqDghoOJkkD16+NH1HS+e3
5i3t3wOQDe4mR3hc+H0TuTUdjbnCCx5cc9UpnWdQpUujOLlYcBXDCl9Kci1qm3vq0j/utvluDNph
i0dSYmebAWQufeXZ0lw+UGEeLV3m8dJqPi795vFE07kGN3QfYOIK56UHHSjOQS7N6NbfkvRs6Uvn
jXi2BxrUaaJqD83Sql60LB78pWndWzrX2aB34CWw5BvA+Dc1ANE9TdzxivOrj9NayuNgUN9O5or+
haXXndvjtJ2WrveWjUq5tL8TwZ/2LHMxadBLMCUOyXqBzaRaeuNxXKdP0dIlvxjlzUSTYTdghRDL
h7//5nd+cGjqLcuMDvsz0x0f6Ko38bxiWi2/mZ0FrhjSlb1Htz2KIckW6u5ranGpuHDdlY8UdbQi
yIxGvJ/8wT3SAuhtGpW7kPbK/ix7/S3Hv7DKjDLeWAIKyQzLCvda6dMh9VbKQqxzeM+boh/Lg92N
BDYxA68QwK27waOv9EkDrt3JdTQ5n3S1fzkZJtY6awb2ZmqtTzXeEDbQK9eXoHcD9dEzTxCYzc+F
lpUh/YvdNtG9cV2WxidA5V8TGYCLj82SvpZNZZBvC8YeapGy4k1C3+MlowWWYxpFIakg+dgahEii
BkwhvcOX+T46pf1iZBj5p7RqNtOo3zMoKkfs52SWfJ40j/qyfLj4Lq1YfUtVL81/ASOJkKeuT995
60M8jU9y+VB3lnb8+0dSJhfOOfHRGfBkRgKveZ5J7KsR6MxucQb6oE06tvieefz/koO7pF9t3dV/
5H9b2P1fdaPaNE7kX0r8//zT7rteKPbd//qX/vU5oOT/4f8v8Pt//WHzt+j00X+36um764v//vWh
zi9/8//2f/6D039RDTj9j99luqgIsqUM+V9Nqq5BXg0U+f8pMXdMPlo4UNXv/81n/gPj9/5De6/t
6JbhWb5JQux/pOZ86z+Wpdu2jXoXWB4c/H9Q/KbzH9P3fJ9aCt2B7M1n/BOZM43/BB6mGkBGDv/P
de3/l8icaVsLbP9fobnA4irs+zpfz16yc/+OrOmlzpZKU3hmSG3QI7bhBSl+EOO6+Vna4wCJQazP
1aatbedP5wbIWRoB3o6FU1VvGx8Ti2yCaOcqY3wlTf0xN151pJ4Pw0JEQjyVtloJJhjcvk51hVH5
i4vtxZgzdfKyD1WRzSt7rg2zbc0PR5pbiogkX7MSvyrxohu29aG4Gmz8uXR2qV080VDwp2GNSO/m
RPAfdJgecP0hnQE8Z/GA5AFzOL33qdZ/1AGYT73XmGaMwOPLdlDdysZca7AS2vehFWMYaTULu4VV
6vuh1DVkSc78khZsTjlLqD1GXqNo6DdWu62I+3rd+HTBmkRzqoqEc03lW5P81DSwXUXgZ5fWbPrV
GAe/E1LMwZQeNQx8voCA4rflUU6sOmoZv9r+u2XmX3nEvJHS4MYQZGyifN7UqilfzHpINlCu0mtJ
bHiU2gT3uYvei77bQcBAaZZGu7eH9Nfgm86nk5mXCecRrMPnCFIRgncZUsdOFqvW21MqqqNpFdkt
KQqgpsM+wC+c4AW8+aCwISFM5qVwNbDWvv34+59qsn0YLRFqW9u9Wdio6bkGh2eB3secb5dbll/R
Y4Gth/ThjT8IUaGc5HFyGISKt209EAW2E+sV4lcMWghvq972ryoxi7OabZqCtPRYarF+9FR90+we
VspAo5PjvrRdcMb4OJ3rrHvHKZw9K6rscEUy7eAS3Qm7FR8Yly2LzgBpZsFvQH1r4Sxqco8rSJAC
fQZQwcnFoGGpcnc2gbdt1VIwl/Wae8PXutemK3D19OpMwdtsOOklcWGPa9qw1uJW7CeTljLc7bvW
KNc2XINTpvAlNS0QDQw4NiYJPtgK2FGRNww00s+v8CrIcJr5TzV1xrbGgHdh0fGG+aNgvNQxWho9
a3hDHfMRll2UDR8NcM49KEv8TF72iCpvepsUbM/Wu0RygqGQV/Od/P6RutKDihv9l+yDtaNPzk2X
Df2R1rC43ihONbGuw3wY6x2dcPgH6C3sHctdAxetVwDQfTQQ8Fj9QdOs45g7G8MNdnQ/nbsOosqw
ZNbdQd+OBMxXqcT0tRCFAwMpjcPhEAN3K3MwLFIB4PEmChdFwT4jkVjhGkMb9jBX39kAnKA1VbzO
kOFdwMsabzubn3ans7lZVdLE8JcY52w05DHJWenpdX7QlJMc9VLZp8CotjAopr1hsnQues6MQXqr
cP04RVm8tURx9gKeJmYapR6SUCenqOZVHyDxVoyDUOPkK1u8HXP5tKXNJtgIsJpnPZnSUFbQZuDC
j0dptitjktnNt8uzzc31xTLsJ5n05YHqDhsND391LnGdQ83aYZaE512O5sqq813K0Jf4bnQqGre9
JpYGmx/gtdF25yRg+RzYWER0v3qeLeMNtDYTHLTtSi0UD0Z32gF7jqYs904pjawhgIca2ID91kzZ
eKnISnSlSaw0CvJNjP8phTtR6PpBeo35bGAj4JWmL8Ak0DF2+lvNcQBvJaOJoEwPmujao1ubZx1r
6t7GqXe0CJJFqBhHF7A8z6MaiVcmYoc1azP4vB4Hd1ZrQ8ez4ovGvqa5Zq+NkppLEVk2q5Ys2xH2
TF+DUWHEc1fWZCTnIuVK6kVdd8hLrLYFJ1HE6ugyC6wYVq2q0PzZTa196g0j2EjDpXORVY0zV9q1
9MprkGXenozYVdN6m9N1sHFsnZ5DfO1Rjd94cJFySro1yj+GaL+0VjsMsfnFjH1wi+7eEl81q/rE
o/DRCO4Dvq79meUMWGlcmbGRk9HUXTgU7u+2HD/mNkCrltpLkiuMNJRXjh3QFV4+zxPpUEdWqKal
sYosTB9JlX/ZVsMuWVDB2gO0HJYyxl9Eo2kxyK8JTpr0yALlLoEvByect81mSMo9bJ1dI4Yn0ZBT
U/kMwbmNX7A8OzcpiuA4j5zrzbG71tS6NgTqjr2rvZY9dC+9SNDX7buBe5AXpk6OWU/uGWbqJWnB
iyE99MWdljg/h7xZxv7F2ubaTJLEJbuJ2BRqASdArm3iCG6wPXqUCm9wONDlLDwonq6aAU5WLwbV
s8fAau+pOXuMFuMOHPpjzKLxl2cTo5VCvWelwabT9mlkw46x1x0I0OuGa/Fzlsc0dgWESzKN4N6M
5k8vRQl02yEWMVdq2EcjaQFcWpiOmRijKH7MSn8TYwxhMZAvBurBpjdZoBm5e+vBGp5ANfV4wtTe
o91nmOyD8PmxI3iEYWKZI1vM9CXvo31LrmibCP+7bshgzQmXqbL03Q1dXBo4Ni3YiwBstDEbF3LR
Jst8wsMoB53Vins516+2TXXplJm4G6LJZythYODDvjNVfvKA7gXRuzacDcoeKE7DP4u3wXWPLbUr
aJh074GzY17tkc/8yOSXBKrok1mywOMHYDdW3pDd+6LY10A70tgSoRdnL3qM7E8wt66cZtMnXbf2
HLKwVh3wPkguqpBYQWdt1Tnei8wJvgngXysbGGWISN1CYTGHYk2qfWtg32D8MK0VaFlooIHTbnP9
ta/6+g6tZmUA02LjQ/Wd9MeQXmzM3waOhogqFimp2yVZrVFwhIlxxsZd6SEwn/PATS3vyfpUzHoG
owVNMNMa3gaNKmwb3XxjM57tOMbIVePqL7EzvAdR985pgbxQDkvdSdODZfC3Yfg0oW9Cixrrc5Vj
F6hQZZ18QJFgq8nK7sWpyfZ4nKRMxtX8qXXsR8c/oz7668pxrlIVnw1noan1jmiBcPiT7D1ddXuE
zyXslz8bDX0xnT2EWK3A15FlrwF7bmFMJ2scNrtW9/Cu59isNUEFE4ugzaQXX5WWPHMG/lQIK8XE
Us6zQF3nNFtTqBnS+oyKb1IElDfRRIOZWWxVlKuQpnosHaE+yTOGDPigdANsNVwjpVH/1lws0L5R
/XYopgJHGyeEGFyOiDRi68Gq16W1x1qxARb77hB8ZYFtXdCnjqIfTroc2MFfvciEI9McK0bZ1dTk
f0wefV1n6Y4APlaACTIQKUjWxDF6UHj4dP8MicxWkqJmuAXce63gpQ/Eu2yDl5x+Qfxiq2SiwWY+
K6wxnvk2pbq7liJF0a/axRfPuKxtUsWTDTP9PJldGuIgavg+npc3ITzIFbi2Tc/JEJThZqKgq7Ew
1qHy/dFtd4OOccB4PWFm5HOciM8hr/UiIHHGybRp5bsxz/sWsjuK38+ETabFUpdABQy1yD3UpY//
XfNfvNh6/P31rBHfvw8IC8gfiQA9+84aHg/T69cmGedV1kUv0SRNZDnzMKKlAwv/g4b96oKdZGr8
9EuRhPnV09zr9CaS+Re9uzu2zi8lLyo0tHPSls8lRlfNIbphPrxB4wuaD6fP/rS9f9B7QWcL3zLQ
5h2P4hpIb4YhGgxsm/2RRoGTIvsD2uNdh+WDu2BvNdajKqOXGQZSO6gP1jNYb6rg04sjssLOrqF0
IZ3jLXe7c1xknzAHsb2YLJs7+1pm0Utb0pk7aN9NxamzvAWN9pJW3XtZxVSAZ58gBD9723tKeR6l
d+A9dc/9Y8cneS6/AL9pMaafgWU+osY9FO60puf429M7jJZyFefA+Vxg85vl+wduFfooVmFXw1rj
WMw5tg7jgRIHr2h3doN1IO54v9fiHRf0J5yedZG+4zM/W1rzjifuURlguwPzgTLC3Urel19PiOKP
LPwDybxslWjpZ0XqMhr52ZPkQQ3Ak27XV3N3jRWyD/PUccqnVZ8dqsYgJJQFDe+VEVxt7TS/OtNH
FHAAMaj0wVjorqLuhymAyhKHB6kQaKuCo9ZKx6cRglV76hgLBBXuoWG3n5OgR43iSeiPlKCZRrYe
aDPktJN0CC+fUGDuZH1ohKXddhVE3h3nxpJV4aizVO9aqf5rmNLzlOeCT1ds6PTka/SC+0ymx2Wf
RqltB94cMSHI0y+KbeAXmCOOu2zvS4tpo/iRqIJSyKxzdxGgau5Ik3EpAlji+EagdBnANfKr1Vs9
y1ozYwJLUS9GKdZaQiGTXzYJm+YWt1xT9ae6BPOQR03Nkck/YEVXR9pCLByzqApDRuOSPWTztsBm
yP1qwTIIeW7SGQFyinZ+CniEMMB0z2pvqxRl19owiJNGG9kKX0j+k0F5dLsvS3PcWyAxNhjEuo64
ApLtUNACEPe5OLKcthkjnrncQszpmwcJsYyHnHdoMBBiVd4pYTqSOjFKn/FB6ykekvBDMLXQomHq
RIsszBIHp0x/Yv8Yzo2pM4U7CnfiAu7PfXEfu3ofoP/9RMk9gl/Q7g4F133SUGSmvDfVpMbBNbqH
v8jYNQddfQRsGPAkkXQehvPYAHbQl64+VWOVK2lmQxKlZZkc+mAYCI+ZRSgjj5ZIQ4LMiwRGhon5
JBDjgZvTtUqN/NiCqEMC2jWqLjYSq8eNP/jYESV7/jWbzeHCsmS4aCXuodTso4MNgQyffxQc8a32
AXU5uanp4TS9OU7rvdk8NQFvSZaBbr0fMSbe+th/i8kQbxQNDcemT39QpMz3j7BVBf342cv2OTdE
j1s3+CqTSJw1NB1Mg5wQXaB9R2/kUctnu4TI05B37oFN1GNrX6xAYOcdKUkocmOLYdZYVdRzYJrH
a4I4ne5rN9b2jVErRNzuQBFx+gzfE48chJBrR92HkbhPkc7LOm005L787ntlQPQoKc8NCiR9jtig
m6g/cnLAiIgnbt4Lcmth12n9o6Zz2Z6JMOSsS65W26/BPOqndPmAKPrtlBkjR5fVu7bDNs3yQq0x
m/P6mLz0hRVUtskM3NHsW0f0wJ1WR8UepfvSKn1ct1Eu73GMb0c353NkBatZ6MZW633jtRhSevmo
0ZkUbjXRTCeFBMME2+BRRWx90KtbrNmEN6s0BfZqE9aYR44hjaScIgZhsNRqj4afL4tw7oY2me0E
CEshXy0j1kK+74VMFrkbNdjh3Cr/HICfxCSMm1iPnO/aUv6v5V86jA2sqFjDcJx6ztjWcyXXP9JC
e8UTbq9hFtXzjQPKRZtwU45REu8q1GrC2SyHpsR75wK4snPDD6Nq0k7lMBNDzLBvCWt49Cpi/eYk
z1oVeFTv5b8z3IhGs5Z53G5MNk8bPxJrPZ4Y7YG1r2cfUY1ETb52rS3co6WdVoIUZG3d1Xq9yYWB
7KC4ctoUY54IGexjt7nRREl2aaYfWA0XE7H7pQYSM+qlw4rC8YnCacYpVgMBHXRU37Lxs2PG3rsa
2s54FP7IjDuw+2dphKMum97SuSHY3OpsTvJmXsr6cDoL8dNps3jTOSokrptvY5ZXIRRsFXYwRoBp
8NinGm2VVTuScNDcS/IDj5S1i03qBmwdWvnY5DtP30VRHm36OfnJUJqf2Lj8gDE5M4/lQAVpbSz9
Qa2TaYiIp+Lx1TIF6kOObJ6gTVdANPZmyUkKFqzGTZRIpj/qN6fgmkogAa86kvcQ+jBoWSgU/p6W
DiRFq0hxeA/B9e8HdzTM0EIa3HC6EaEJJSTUB2sB9QVGCKh+DMu5s/eOKBg/Kg6aFEg4ybxH5m4I
+WUgQ8C10/BwEVpW07KVsBHKPPZbiUqObnxN7cA9u6i4WeQPFKO3v4h970uj21mz8FfgtTn3xjfl
ZS8kE76MmewRGIBQ41K6gUzpEHJFnS4rpfZl175iKAGwpRN/0/T63nl4aTVzxsjLRtUb9DWeBuKb
3JX2czF/aVobcFMaeE/xhjzZfqRz8FJvrcS9ZagKb6KilcuXINtbZrrA4IY/wtr3jWJeU+KHjiJF
xxWo07Dtwfl32Xuux8D1ONQVn0XvcOzJg3daJ3NUQEWiwGt41sTvjnDaC9T5N/hyu6Gb6gcOm2Zg
9geTVdYFi1vlqENkul/WmPOyq0qoQU4DdGLm/TMsqvlk2C8267Y1vd/9wYERhDatFUn/Yhj9hy8D
ey+d2Q3bRN2opBhOqoc6i3vv0ksvO5STAjLv+cGdGM8DPj4VFF39IgoWdAjmwwjDPZvTnZwbrrlq
jp5dIdEYO4CmgDmYQzCiSsgNu6owkbZF32wWBWDvzgQyYrYfnenO6wBr9ZOnPbeoeOzQK5OJob2k
kTNsq4l6l34qadKQxA6c9AhJdI97jU1z1Z0NjU4UyJ5kemmUYXlY7hzFbwu+da/YavJg3xW7pyBO
H6JNvbWKHZM1S3d2G48V9sIcaG1v7blHYdVPmfScQ5NikwFbchlYfjayxDRLcPEa5OUHxYYc+Qty
QiPrzVI12s5kOFildhUgF5hyz3oLOzJotIuvucEly0aYNJ9EI38YSMZPdUaaPpvc3zBJxJXKicWV
THyJYaz7ED0Y+ylRf8gZrWhXpd7MbckHc3YZagMlXceSG0XTXs6xu6oScHRmcRL44C5j4lHRorxu
CwLzExK8feb1j0pguUfCm7e6LOZzPWbM47G1+Kn16EK4ky9Nf0iZ+fuqqOar8LVz3nTU62Ypkaol
OEj1Ab40rcIBZNIFQLMXB1TKP7aWR+GEiWt7BvjHGS1omNEJBcoJj8JfhEsOofO4/Am75QR/zuHg
2S7VgG10G9AcVr1plThmOSqmumPQ/TNTomDPMz7phmGQ2X07MsOPKMInMw6ilZCCm3xlfsLpwtSJ
ueyAkzoIYSjlIU5k/G4I2+AOy71HsU1eAmpJdFPt4gwM74Ay0Hv1cC4cgKqSXfq5L7ekT4BdMEac
i1j8YRBQR3NMFPUd6W/20PnVx4WwUpQGM8fZ2X4OOGhEBcvFxoijdVH46OMyeM6BcW4Lq3yfmk5t
vEGkcA9KJmm9dC9y8YPbKfD2FKTrCklEbhrT2BEggYxSwroRCTNz5KDB2+aXo3SCOAs1gYaObQFY
+1y61a6DbrdUoGJlSpN7D1ybC4xt71rHKmG0EjGh4oVDVsVqzNZdKoMoY12xlWl2pZi+G4fW1WAk
eWSgMYZN3ydnRAR/BQ0jWzeFHh99AhtI7l2MN49ViyxygSC87FF4kewih6u5MtF5+SvpAZP50i2Q
ntG7z0M3ipPlpSNtDIr07RDtsNKsMVmYe2du053nU/bUW/4+txcxFw/ftp/hitszJ063MDZdA1TM
Ye17z5qriKK7KYvqR24YZxNDWkjlSLMPwMbDZdjMFSHKySAWQovjAOdeEK+MaDy4OJH4Ycfs6ZDN
7oNGqs6TuX71aOGg0W6PySq/NdO0xidMnktn4dhqYqXXDhLCpD5rIOr7sg/2lZ5OBwHWiknDPTWq
c0/0iX5P+Tg/lQgExQDGyfLsV7hA3wRM9kZdz1en4tBWz+MNPG+PX9LeGgZv0cpCwc80bWekvE08
mgf27rZ8TYvYwPc7ECDm9JYvgIGWlWDTLokgic1gBJQZioZmuFoSJuw6R9B30nbhwDkKfYPjRC4d
BsYpZ8nq3EcLbjGduZt+6apMMlsLifQcDBv/xRD5qzRGIOn0zl8jZo7bInkgm+WHSiY/4q4lLzQg
K1ROvdfc5jeI53JX5jjYHKltG68NhR43B1nVXkicyb9nBh4rIyt2BQLUpujicd8UrIIRUP+23T25
Xcf9fPjRWyp+N3tq4zLZ4zkxylcvkXPoagkhtkKxELc+QYNMW6VzMfCW/aSM2n2R/S1V4UWW4MzF
jkAdlPwz2AW2e9uP8Xov81TUDXuds3U4ctG1DcKXJSaPYSkGIZZWUALRh6gOycEzUvImjbc0MEtn
M2X6dy0lrmz4TwfU3wuCySGe0g/HiMwNTg199fcF2+UoS54HIm9pZLOWqzGvsSQ+OHA3192S/fVT
5FXFQk0l2omJ0rnGro8SXD8pvKircX4gdL7Ntfk5C/fU7WqrHbcAEzoWkTwIr1S73ia60+yYdb3r
ipUIzC0uzO3YR0gj1NSMI8kahzI9Vx92Mq2fqTHBpL9oY4n/pRQFk3JeXHUl8zmwgwRzBgNbsBx0
8gE+zRzLjmHPjfDaFbSnFGYbegVExKJAFNPSUJhNcS6SjPHC4/KLl3Sg6LOBttdr35Vm56uESu4T
m8dnv48IFYNgk43kBYy7tvUVKabgAxoQ4fFeHKrZ5s6LGQq3t0u1eTbue/rd2klod6W1L9gMtZ3G
mshjRj4kkkCEKohEVUccHu2pxFu2IdEpCAjZhJ0bQbuo6rKwIuW05fU7gI8lGXXrIxFGsVPBXFd3
AJe0SVD8/ol1vtvJ4Nq3rReKRKNndAQ+FtvLHcaJsBnm3tEyMHO1GYAZdy5OdSu4XJn9jeeRRXSC
+hgNbwqvKB7Nhu74xUKltaO5U1HaswK050usHCrE/DZ9TKJhCrOpbYroxNiWvGW8OrF+BhVFQRQb
UzfcI77sOy3uf/aud4Fm759zPcFMu6zOa+sjqtFAeiOFdzQbqxoKy3ZeIo6jwvg0go/cj7gVpb3A
YEE03aTujs9RVx8NiVGqbJr6nFqk9vO23LISAPrjjx86FK31QIA0EaN2KjLvh2nGb3SLiYUDy07C
tcJM++PEM7QENz0U9lfe/64Qt6UdnTKnuEUd6R6w+wfS/jnEoLY86z+Ird59F19+E+Ng4gI1GAt/
kcqcEM3rJ0C4Ee0eN93cWs+cr7d1GROzkS0d1BTPhJZd7bUmuBe/VKKXRzsYPnEC0nGFo5BygW3i
orbrpkHhW+KSZkmpNXVJHqjga9Jsg4GMSkKqO2GmMSzltovvOT9rlbzVhavvB3gnMVpL3WkpzRlf
rMN2zqSRRuBK3QT4HuwpupWypXrmALWv2Dmm+7Pvm35jttrv3o0+FamOlaER5E18Xl1T+tw0MdRN
Tf/IiYCHGnFoZXbPQVs9uzBp2wpyvz8T+YM5Y6XpBoYfRSWzT5oYZolv909Uh7FqbEmopPoI2rAa
Hx1HTLOX9Mt4nb62qpoPfXAnif6DKPnvJLI3QCkoBLOTZEMhW8l5g+JIeaqmiSaoGUIvE9c3vk0i
yp77VbaHoUl+De5wcmbnZLDX0ILpM8g9Hp00+xji8pnsOmUE9FLo2B+BBTH3Lz98AiVoADW7VcH4
7EbgbtPF2ZFkI+rc1J4lLjyMHFgXLT8xN8XUqINdtoB3aCU6EBDYo6CS/DApWK9RBjBQUGglhrLc
jOx3QazQxw4mFjfhcGOU7k8D286dblPGbJ9nfTauoxi+MUj6G9eAwOjYkb2e5vyaW8jyGlsIrBem
9d7r9gGVzHhOuxcfrPsjisYQlKp4tifMDvEsLljwTbzUy/Io3mFtwSAYx9nZU6BeoBU5J56aORbA
9HPy7ZPVO1cd+8LLKICKieA19scFL9LRmKo+CMxzmzDQ4NfdxIUCKI0JxE/VkCdboquuae81B6iO
SOonf2m4atsm2/RWpF+LmOWi1VaPKBA0rwlrpQtHf479B5U46anoMxHW/aCejWxDr+aWzGL5bNnu
S+kGhHoJx+85hKztrArOJJb9FTNMhfFCWftEum96jR0htluSDrVnh/ZE6oCVoNzPJYQz7svDrtTt
jnrQoFqbTu+t/1opI2TrXZ7T46HSJ0355c2sAXgo4bESKZJqK/iFjwZGTNP2DSaUghlozMcVLfUB
z0SXEY90b5XMvFXXWHVoa/63KklNa7qY9umk8YK24zPneJ84k6Ofhyy6dBDUcfYw78WU1rDCLRb8
YJ/cmGOSgo1EAV7t0y00ghcb2hT6V8i/Hmlqo2bKJ9ZaY3rlKtSjV0J32bVJeUvgQN2aBobchD2f
3glEMt0rtw62s1+O+NI6xjEo7AHXpg4pphoL7Uh97+8IKw7fpK2APQ+H2WYTH3lIfTR/9T+CKuJg
msacmNi0b920DV6ZYT3d6dj5/xd759EkN6Jm1/+iPRjwZiEt0nvvqjaILAfvPX69DtjUG5LTw9bT
UjERHRVsmiokEgl85t5zIdHgW4N8Ardj47HGI05MCzaBObyeAA87PJmJ7av+0QGtecn8ctuwq1uV
mbVp2tY9lF1E+R64d3KOcF65+27AewaeU801yAeJKhooWHgvwgARGekxxRlVTjtq8nAoeSVpjK8T
cl9aAVKU8mzVBaEy2L1iziNChSLt+qXOtnpaMU6cZJWoLWpRRlubSO2WRcYRakm8rUwKOYs7RNhx
lGnSrlTbGcuuIi6COL3Dp3Y3Ui8y3kVPtUKxOWZGOOOyzfgssxxEvmTMFaN2d1H8UfEEd2JH2dLk
oOLPCMPyHDlZeVrw40tblMkqGjqlsiIZB+MvaJsFNt4lilb0K6awyuO6OPaAeWVN3H7/YmQdXntL
XosW6Sg+8b5ietbbxOMbR9xC66Wro5NFh9U9hmbFcBv6JJ38dyXbqrXefLghiKl46fZdfeBeNw3x
362QUYNKoju+QvaNVp5FGAlNF7wamI0TFArXBBTtoqmcdSBGFjGuGXbltgFXE5rxSociwvys2MUB
+4RUqqUltBkMSE14peBIDr2krguD+tmCJ4mBxrZHhRK2ZKFnyplOrVp6JRlLns5tmykfqlsZeCvG
ohc3tZxNmsr+IIaPyDLLXvoKbVbXu8G2ZdnmC0Aq6sYk2bRpVxZM9I1ZhP6sqChMW6VGTBY8jYZY
yaYjr6WePJrikMROtEIeTn5dafKhIUBECaN91HChFGCOCl8640eyrhaWEcR09rsYZ+Oyi513lDJX
sTHCK+Aug15V4Vgk8571wbNIWPwz21aGKx4LsR/vg0IWZwLCookSCchFRNQAmiPZm97PmhMKInVe
uCDfa6fg+zcoApk7aIzDfHcKhiecQLAodzr2KdiiirCvWMyMRa7nVZX5a364cEiJ1ppbFBmljm2F
1DdSqErh4dSU/y0UXRvY5rpITWA9tVns+hQpYy8zgrQimjxXURwGqwmqFJvoaLLfmBEWq6KVccKW
xjoG8pw3OPazWn5Fwj9psKKgPVhYGUjNNk/ZLkIyROSF20L3uWsPC1dzl5bxVxcMVkHoE6oRv1Me
HsqsbbHsYDklXnySh/SlTDyDuaS4T3Z/lOKqe1KHzbvZgq/E+DjCrLPgQQAt36FaFMnrdKM3kCBQ
u9lnE3HIJqidVY4oMrVXhAvehYoT6TYMIAawU7ghR+qgBs1EboylhGL8pdDZ/dVi+ezIYloL5Ebt
uaijqasjo8b+5KGcWQOKCif/raH+rsT+Bw21gYYUIumfFNTz5Je0kX/9ix95I+o3CGN8viWAcrph
6aixf+SNKN90jdBAAxUg+HVVMf+lnZa0b6ak6ha8edkio1VR/iWeltRvpom3XhQVVeLbmf9e3gjf
6FfpNEcm6jL9o6YbkiIOeSQ/pX3IRlPHBDo0U9+AJ2Z2FzttphXZXG2YMourBZhXYoLpXngWLJ9y
dBcqgo6x0aSPn07a4S+59s/RI/9JxP39SDgUDZEcp4rz9PORhI5SBDobJkTUBYG4qDRqWBW4vVEc
/PknqRpn9vdXjfKcTT+WM0To4vDnP73qStdkRXFdSiLWX+PeqDGXYEomkqDKGeCE1twMI4UoV3kl
oQZd0pysgu8OUayi8eAZLTGPkiHl7lrIwi2Yv8Yto71uGdNscJwKQCq5a2LGFVsvmbuduZAYO80N
T21GuqBjXR2+pCGl3+BoFQZva4bJFbhXs6xiFY2vWDBAdGMS4HxX58lSbfEVaViK8V8Pzln2TfG0
t9KdNrhqg8FfS2OyJp0oe2O78ylq5I0OXlzEi+5eGvy5rNXNhY9lNxq8u/SiKWYy9K9VFrMT8al/
2TOOKssr5v7g/5UxAseDI9gbvMGds0T4p08cEddwOPiHKc17uE6I2JhOJsdw8BkjG8eagu+4a46p
WtTHqCNfN3bhKxjYlKXBr0yf/pEODmar29QYmu3B2YwfUZkAGnXXcYrvucUADdlPWHB6IWYP7miG
gvHYYbS4JJaRBLiYDGx38FMbg7O6ZXE9aQXJONX4hvCWTnVLgdOuZ9eEff6mSPJjl+isO3UeXIIN
DFlrzNX3Ly3Ot1U9fNEby8UQk4hzxWbCbAS7VIamC/swZg2IFw9IRzWucquZO3WEMqZEcGU1LBYk
X+rXQuNbY9OALG7IvjxhGydOujwHVy7noNjMBKKRle9rpVs6DhIJ9oPGPOut8qRjHypNbOItQfKH
oLVmpNhLZ8ZlgwYgMUYZbiFWtUhW86CRp1bBNJXt6zUgVHXuF07PJap1Ux6Rb0ahLw1g0CiZaE/x
EEuotwQURHGnXwyzA3NqwE8d1DptHC+K0Ds2rvtV+4yBXIJZfAHxexMdA1+xVwhnVrXoP62qk8Z1
ph4HJU8wCK30XMP514Yb1Rmsx3Wx7idM6Rbw0Oux46WPOhXYhvCTiGI68uppQ21Gl40SbuJ112IQ
xkyKIgXhChx0VgxvMVJmCYmVbbD/soJbootvGdtTB+EXK0V/JMbGMnWSW0FeCokHxTJTjG3QKAoX
Usj+LFNmMMNoDjIEVfVnKLXvkQzB3IIMYhvkSICvg+xGDA5ps4p6Fbri4VlIf6IWpZ5pJkvZtXlO
p1sL71VbGzsixQ6am37A/7yTGzB2caaOC8N9+y7v0gSQAzbL/sCRj5XOe6jHuw6lIF7OsSLkz+Fs
ff8Bhs4pkyyEpvC+Fpo+FoOFlPsXDa6F2Wmo+6St00K8yNubKDlfg7wLdNt3eVfsu92I2i8LSJj1
pVThrhxvIJjEbNf8ew9dKnEZOug0byNZ52fMoYgeVY/sG9V9QtbD+KzmiKHGRmx9yUwIGk6wrDtv
bF82pJfPJXsAw9YJZbe2GoRtjLNSw9iaw3VEOtmFlUOJwv7QBVwCmM5Hg7KqKeK7IBCUYyxr5epn
jDecEKSUgaiMW7hl+e/JR6uJxzpg77hyV2B4GjIxVRKbuztdy3J4pMgZwIe4rHHviBNRRq8Z2PkD
XdIXk+6dwvUQWGRjoI/xBiGhLcWbqEN/J1XWTX1NOmy7CNZY0u10m5OWqcVIsdxZG5OICkUY3BAI
mEWrFinyHlpfA3U+7B2Wi46o+0cNFsuy1wEhwXPUhhQled4nZXUAkxJx890ZqZ3tpS4ZoVNptkg7
09Q3cWhouzT7RFOy1xEBBmQN+e3BMc1b3YqzAimj7YtzsjjGcmfNUgfFWuR5X5LLY+27Ti8nCwQ0
mgZ4RjjGNhMBJT1IfokmT1/YagoZlqQpJD6MqlSTCxHCi8PWRBJJS9SlY1VQj3eIPt0CsuxYMvDU
DierrPi+LLx3RcvWnTOiVM6B1vg11oUAa0f0MEnqVcLgDdIItzUTAasxqOvq4AUi64ZDX4k5/FrC
d0RaaDtGk0407KDVA54yd0d/CQpjcQJ66BF058aRLpHIcdoKI0UFTZynU+lWyyiuZ1ajvwqi8In0
841d0SWtkGF+l15qUrA1Y/lQG/UhchCXBgFvVjtcXHzGKWWjYy5alzrk9cRIAGup7EcpMwOtIeqm
tKdlzp/UcXL772r3/6baVURT+2O+3plcby/62Sr445/8sAma3yzZRCeu6aKm6uZgB/yr2DXNb98L
TepgQEA/2wTNbxIqAbyDpiqRzGf8R6krG9+GGg11l/F/CuTvZkzMkj/qSXyW/2W0nTEE1/2HS1C3
NFXhqGTJApZFnr32W6lrKy7wrFiWFyFhQ5O8kTa26J3lo3VObrLp7ZNEOyZP6yHe6ksQZquAiFYb
319RM7RW7EdaZxOHwX1mE87EHnZixeKLD98K7No2SN171Jo8s0wRjuA9bMXBHL8N3nJUqvP0vW7Z
asvGNLhBK39WN+sh39JCBlO8VDbZcMG75dHVSeMCvhcguSd7ciSr0kuiFCdXa4I9CslpruP4aBm6
zDwFyCpzUiQfwTW71DuVhdKIB2pzUvRubcYI52onh0Gms9vaWSwHEX637j/U0kMn8sezOvz5T6W0
JnQI8wiORnSQOFOqk1OoxfuCXZ7YTjsT2SfuCls+6THEdy3nZiXN2pz8U9MgTcli2e2uu2Ufv/fb
7Byd02tzL+4aZFLjI5Ozi60MURdkh3iH45+7AEv6p0Mn1PHnQ091TJR5qnSLxhM3IGM2hUpoleA1
HBz+iIATHNsCU3V411PnRFVazWu329kIKpVa3gWytm/rfIiLs6IJ/RogEYAdpr7mTgxirWe5AiF4
xCUmCHy/UGfwiGwNyCKz6SOG60EsIXdjQskjnD2Y9hT9rS11YptSZOS2iiBELPWJ2iH/8CwtnRe9
dwpN9VqzCOKsvwkYWOcC89tFzMMRDLk/JR6DZMOa9Y+QiDCvnQg/k/teqWq8DIjvxeYS2pPeiWs4
Mg7XETOXUvaqY8hGJHGjZN7Rx+4irV6jdo2WmgLJOiOfl5w2smK9qeYF9ZRhxltgmjIJxPqb0fqY
0AmZwMWuotiLmDmW8VYJFZgO1ZBCBd1ayPVuZoiVO8YJhuisHZ8c/6Dz1g5vcc57bX7ovO/lvb1n
1/icn0UgwO/eWtr0AecnqOGBCLw3QukLI6FPt0yX2hHdU47GzFmpuuMvMfofZBGEZM6uTY1DcVbq
qAlU/PVAyn2jem+oMFwh4ToskQqB/2sIYOjmdG87HnniyQdCFumoHdDr0IZqGBH6JCbx3snYhDvC
TJPElGAg/5ocvUImHeFeveJlWuGQRD/dmMm82iWi8iJj5+02wqN4RuSVElslrphXP9Qitta4MhYl
us5JhyRa7N1LhSnIZDCk6MXA/03X2TU4JsdSUb6Q4EnlXS3EIyyjGdivkug9Pat5x9G8XIfT5EhU
bBf3xXpY74FWTK2mXLqX6Kbs1S2rzII45Pys0tlZKrQPyd+FEDIBXmMOuOH5fSew817cUrrLEdyE
Vd1o8QiIL6ZmrVCQriPmckhCs9bKJjm51WAh8aM122nhUXEz82UNbM+jfkS5BmBUotourHLm1xh3
lEqmR30jJ1oG1ebtPIUolSiTptAmFtIm26lSddf6Yi4TpBdMQxMNXPjOnrtoV+Vb+ya94U9idgoA
r3dHieBPIMBesvgs8Fqjp/e01Pc8COfZSXg0N/irIPyojVmwqabJuI5lntu0dCOijAlBrueBUu1B
QqYoEL0jrJE54Z4sAYOXOMBME6yxi+fdPj6kF+/kX3wdRD4rtfRF2NtHw5zXdOg4ELy0XPKuZC4S
ciSBQ0TNU7OrYtLElQh7uyP9GjCGxjZ3Aal9g48ly8Vwky7kg3MNru29uLISOdaqOs7tWbZSNsWu
8/GeSG3VTuWITAH82O0FH3k2d9SuQEcFgC9GlvjWq5B6e9Qh/r76LF4ppqdKCsDHYRE8wrxQDOSN
uG2mQlpd4zRbAdfamYeWafMIocorCoFk2mbRNsIGAGqzmVgGvQ//GF4VN6IieUZX0hc2JfkpPUAU
lbQEY6T5pTSJUlWFZBoP+jOWMS7vPCd3IzIeFZ4sNwiBt7RnoXF0FYN49C+ZNQqrp3BVL6zu0DId
vGt07e/KPTn2ELgNMX3xXjOu514vmknWBDtWk7bdnblGA5/yzt+H+04JlwQ4Y2DN+znClJGrvzqv
7EqvWeDQro7FcjA9uNEy6eH6ydWzL0GHW/OM1JsK1dZUf0fBfcaPXY3RyuWhzxyjTV7zqbcUubzl
bnJAIoiaDgSoYH/CSt1YdAGhvJdkQuPoDdhZj7sNyeIr/4SxZgLXaR7kKpsdVykm9TRDwOqvM4tE
w/6turQ3/O8P+2ye9U6f+uR8S680rdhk3zIKg4gCIb/bQ7UQD3UD4967PRQSFBSt2r5I+HmHHnLl
lOYi7EBDpeYjM1KiZOsRmayjQkxW+ang56gP4EJHVOB756Id5b3dOGdF6zcEpIeY+l4UOSVRIXMf
Lc8mjIIZfjZJ+DRHT6PIX62a7KvoIhxtpkK0ODgawhAwAlxqqOfurV3V8Yd87mhMspHfmF/aqbwP
l9Fw76n3yFISE9OBobkTVK9TSYXpo1rb5FG0+kE6SmI27RsUIQ9LqgmSJLtn5DCUFaWRtXV4IlWL
2otIKym/AMd9VLgiijfLSC/dQz8XWnXwDVhGCGdu/k3Zug5TSbwQ7Bu+2iSdsaYcKf00Ovgnlzwz
IlbH4Js5D+oe6LZtLP1bt5dO9iUsxmqRzTQGRWPWRuw7QHcGjetN7LO8V7Zpal6UnXqwTtE1uxZX
tBqPQM64XIfnkXSvruGEVeqqXHhX+6W/R6/5uQAcsDeRsmP+aO89fyc/x3l0lNYVCfHIG8Jz066n
Bi9AfRdeJfMcpBfpCCG0LRDP4KZ6mOf+KO2wUd1NV5hXmCQjVmyFrN4scYkpZMRrGxjADE3EiWV6
6kidGcbaCe1V/bTfvYCQvKOwbYx62ha3qkWQhsAjck/KsVxJQXoHG0xS0YiwAMBhzrZcR65cs0x5
wRMS1HvFKvgFgX5jTZ1DSN0YubOMxerpWxKG2RpklDNPPR5/1GXpNTpn+2KPuOvqYGvtR8VBurU3
mVlVZh9zmWyOJ658hkfT3PJfMrmANG4ATQeOFezDY+4SQmrOhANwKazZ8jpMQqJW0en3U/8z/pTf
nI5w+2SivcSf/mv8ajEo8fwM7KeJDGEZH9NjnqWTATdkr7NDfEIdtmljbkes/jDDU5avSrKCcLSu
XWZ6kyJG5MkjtbPUK4MM+2akeAS6+lJze/RFEy2XFQLqkR+aT4ZBKgeblL9ONMCMp9caNh4QXRsX
Wla6Z8AjTMUM/8FyDZGibIy1OHe3Afr2Wnbg2cgoy/OQ48i6GOuIhWY50lY5HhykxrimO5uVt8o8
T2AIiUFoKXj5w22BQjAV+lS7jGxYtIAhxqNxU1U8eiO2Rlz5oEqQgOfsj/M3BIcNlitt1ILlBFck
gR0JvX0Z6AKtceFMmIEtezEnVlGwmPENePAcKxyrPYytLGVnRCF9JiHzT9s00mXWHJRKgnalilfG
E/I4wVIEawMAb9+jouIOBdI/os3uSZjrS1XALDsQ4JgtjQfVkCsVi8zBX5zq0H1ibIWIFduZWZK5
ExviRhaGoMzImtloG0cxfDPGKGE3CTNh56q6tAZZIRIzVExyAA9RKCnICsmubFSYbn7ijuteYW+Y
wc3oSOJAygyDAdDpwrHJE8jwagp9eae0Pdth5gBPB+eCIG3KFHrSGEDz8pSINEU0VpYYnCob69LR
RPp/qJV4G6nKTewt0p7Cct+04k41PEwceM78dm0VKGOTJvtSg8FuPhSbApHOnv8VGlEFQaPG+dHi
Y9E0Z41ace7HLEEdgwQ0oPbaFAA14lK59qeyp4DRtv2Dgz9MLJHAiP2nroT4BuMcRnN3MDsu3MiW
Fo6BkzVL+xO4j6OBCAy3t03MnxCd24L4wRAcFJCDs+Z8NIIvLc2qXBVYRiZBA2zizz2SZA1N8W9N
MzhBWmdNkhViW3/blJhJ3Phx0UuLfi8fo5tYEdaKHG/sevFzW3qEuastDm7Kk4t46o71owpW+ALV
Y3Jrm2RfY31l+3shiuFkaFObdVJZZrMUozeyA1xcpTXu9/Wjf5jJTgC4QAt28G7eM0UPpBlvqIsj
Qf1Qzforb2ICL+oFfsW9bpMRRtcecW23OpnLzlPBg+iiJtbOQWse1Fcn2YnDoyjgmdQODyfk0NaI
Qdo+O5dX9zW8Fnf15PE8E3mutQf7asgf4UYOg5v0zlxx5lvRtphGGoKV6OZfqlvrp6jerPI1G4lj
q/K+KLMxbhfJg63RBNbynPLG+JIHervvLSkGqpORfrin4JB5/WsdmTPM3tKXG7UHK3nH+yuHHziX
GbuSH7RN1RQNGK1NWA6PJggceTSyMm5r6jJeuHgRx6r5jHgEhLxg6lzyCjWgqDXYn96GJ63P9ZTx
ca6k/aRX0hPIaR4eg/fUYnNnxMqsECRohAGK5vq16A/2uWCrNMpsZ0Hsx0L11lWWZeN26FujHGSK
CP+9GmJxGdCN+PhVCresskjGEU+54TR29+aOaHFhuOcg2uf8HhrAu/XiXjHJrKIZRsor+kI6egUO
BHwWnqr5Nb2GV/OkHORdwlP3z1es/DdN/S8X7G9rRB9BMeHwGiu1FoueiRFqVYyCpUOYyUN+mI/+
FtrNhm19IL3Im0aM56bj37tLSAtXvlbl3aWpi48xDd4/HNmvS8fv8ydTN0RVEvmimvpvlCqpIQGr
DFppoZyDW/BUguitohBoD9pZlC5ueunfmy8SF8dbVV93mvrqEmoUKy86ye32SQoZwIouyDeKBINi
Ibvzkdv9+RiZxf3d5/2ng2Qa+PNMRPDsqOaKROfv1QcrlD9Nka1PJJnOKHlVaMjKtyDZzBnVQlI5
Wi44zfKNyuPW3dKDty5EX587O2vfhOq4UBBAPjw008PHvyCVtk7Gbhct7MC9UNuEHsKGsZSKU2kp
HodPveU1++yWPbsbe6OZdc5ugqSs2ZNY79ajXE6Mc/9QHsOflxcKF/UonJspyiB7hPZuIzjTwNJP
snIJTtEpPQTrtO0OOrx8Mj3IkWt9bdvmUTrSKrTwS8TMU5MJiHpqYBaVNLRrd6PsY/krSHY4BkcC
RA8tezFGSsVzcK7ZwG/wpV3wcizJYsC2VgljSToU3M4V6BMFVokcbnygFrMqFmtEk4yQ/Ft8i2Mg
3/IjuvQ32VpGTbC28i4cJQd/zRph6K2VzDpH3rDXcRMg4rmMohNuh+SRmRRccjW950/p1lzwBZM/
zg4kN9g9k9bQ8DBEGXbOhz7f2QBcOlvEYhZLkXib9NnepFvJoEVdDfO18hoxNNCG4cEwRaDnY6Sg
MFroaWZz3jDlKz76x/SqMoL486Ul/7rf/+vyNzVZAyAnAYc30FT8fGVJAgR5ISikRUNoo7F3Lzp1
sfzlfzQgApH2OwtNJJoIBqUIdgLWlDJzrHqUcr6An3ohPKNDzmTl7CcEOrsKgzrr/udj1IZj+P1p
9/Mx/jYiDso2xmLkKAsN0rqsS94M9My9f6sBLFevmQdEQceUdQt6Zd4u8/TSPpBwgzEJ9LdhOT9S
HwnvcXZQTDRf6XvHLSd98hvGKT2pm5iKhAJXYwnHSCN+Fd+at+Itb1egU6zwPWD4QcgEgxDE1nMn
K+7dxmXm1S3+/DKVv3mZjNslBFFA8/iwD5Pyn2a2JNbo9OKZtEib/O5uDITnp7psUXmQ7VOwYhFw
+Y16p7fH6Vs9+qz62pmLebo3ouiSk4vE/nzoGeSheyhoI8K5UL3gN2bwsxY2gq1MyFYc+o5/Kki0
4Sb52zv0y6H/Nm6WSzIXRVITFmpDVZHJUzc1ZlDAl95aMBmAq1NoSvPiaNwDBgT1vaisqRq/ldZr
eY5eg9f2TX8h1l07YliusUwHbcQDUEpHTMtN/VCV3rSult1RO7cPNyODsGt3puGUS11mcIkyfm7v
/V1tPDRkWGoxFY7eITzlO7Vq9vImX0XDFEls3RclDJ//D28bHyA0PxLCCtX6rRYLRXADaeRJC1m1
Z9bDfSlOZQ5ueZzRkJX7fB+fMyZLrANo2BIat5ARbmCUkz5qn7HmLmF97XU0GaT5TgfOVZIJ9yGe
sKo2VvBmpN46yN2vPx+1PEzRf3/Hfj7q3x7IVWMVxAQ56iIOnLnsq7STTD/9On8xwGPp1QUkG/BA
0CDDvqBIR8zi1ylBjTNG1uP0WF5zek//KlykQ/IPnwT5b57JnE5R41MgoUP9LhT66ZPgNp6Ql4kp
Lmw6zYTrI/nUX3BXY1ceKW/JZ/AJBGZqszqhU1VwsviT8OwcybAr6GWjY7hP6W0LelxVofKXpKfd
Wi9Gwo3rz6fx75YVvxzpb6eRZ6lSE/6sLsK6+OQXk0qJX7xhz8z4L38tP709uR9E89F/XntZ+4fb
t/R3b+NwksRBoIWB4vfqJbWqGCeyiJkw2uSX7KRtCtrwgnY8Y1KdgolGO+V068hEpwtn5c+v3/yb
us76+ef/VphwdVQldD91oYMCBL9nLSiRPX36Vu7Ls3LPmMrI8anVsangcd0mRyrUq3tWack12ohk
O3w4Ikav6KtHCn8jP4NNXqANutodHkIYVfv8XDGZbO8KEJzMlDfaW/YpOAhOn0W9VYKx2K9wo8n6
rmE/MXw3onsgUmX0XeZLqIgfJqPSbgHed6owPg2vLqPUYpip4n1CFESoJcNWUBzeqGH8Wg9z2KET
aYbJrHHQdzB1GNfajG3FYX77b59CVRQBr9KyA19lE/vrbd922yYzPFtZIK0wn1JS8ZxlqzJCxQPk
jLGtPcxvCwa5/UHd5ohOmW4naczqJ7DDeVqp4/YED3Lipcw/cIdN7E24DvrsfQOkeoouGJLkWNop
WyQs8G3Ow+Mvf9ade/CjEsksJqaxK02NZG1EwrOuRQeShbUxWwlAxTHYssI+KbY8zqVuKUciUQ1Y
GqQgOEPknNbX/FN4cfRX1NzgcPo5Br1i3TIYDvbe3h8mxYYPFqc7Z0C+GCN3wzwZlN3CfdUZMncM
m+OjfO/uvC9X5dAP02jlH9qP71XMr3c7VUTwYZnsxTnN2m8fU1Bd9Pz4pBZdZM2rOJjEl0oWVuw5
RBkTJ1CryGKZqe5Tey630SZU3S/sjtUwer5lwxjavHarmqlK/hrLiU60xEhwZTRfeXruviKUXWjR
5HG6jMH6TvqkfTpoz/Ka5V4uypgc1U2Lmy9EsxZo3SctH1OjNvvSulfHTUOi1JUSPwfcSuIobWeC
q2pSuax0Og/BXMH4W/eUI2xklPkPeWkvwvAri4I1QLVl4m0yk+j1upJZV2pgwNxZFvuvBuGXpuyB
XL+3Tluv2VIvM6scf79+f4CSD3+dxb82+v/CLf/2v//rkkT89zt7+Rdc8/93GGdDlRQ0TyLCdJ1f
oEz9o0Rj8/x4Bu7PEo2//QY/BBviN0U2GVyCSVUVRbO47f9QJ8vfNAVpsA7AmV8M5fwPsLMyyDKQ
J8N2phD5698UCekD//N/KPI3jg4hh6goYPg11fh3yM6SOAitfyoeBJmfoiLZ0H+7Vakh+UUg4t0F
KXfRrOLoWZXHobJnvkgQXSbp+GP6Im0OhhCbcxyS0r4ThW4FAMN7Ty23nrE/6cqx0qUWFpbYxFWJ
B6PY4C6OPlI/stjrq228QDOPrgNjnPIpBpZxj1Kf6jEgAG1s+BHGA8XoIaWjR3KEAcLi4HnLS5ow
SVMAAzGijdUEc7CGJVDWlFWBKHHW8qRa9HlYfRjoScnviErMJ0Ejfnaux7RUCWsV+W0YF1Qair8W
vN4viatVmxIqQ8c83QWjx3Cxjwt9XKWsXlaS4esnxHtMaFwNo3cb2RFUk1bC2SwKrNDDBNcvBjIJ
wqbtJ87eipuUkAQn+Mj9PgxnLPJQrSgqQIgJgLbIHVtBaZza2AMjoPlK/e5rAjYUP8JGhAnxmjrc
8jPTk88R/reLCmWB8IHYOfRWz3CXkK1xAV9srIYpqD6xjac62QjWwmhU/6tLtGwauDZSQ8q/jMS3
PKoIK6zcd7EKJRoKuwxl5r56DQEFK/4aZiL9J7utqR9yb9MSGumR10Q4KUxByN7loBAfkVNhVEua
aDCOhlZ/i1TfuaYAjllrWHlw5OV7x7yps5dG8ODZeJ6UL7u4gL/mO3VDQE3pzRikQgSwPHdgrRri
1awkBJaWnnXBlIjz8tHZkKR8qcnmaYRayBRr4mwRgqzBmhaH0DU9Mnk0kOB0opJww3lfbvzYzdmh
5qSJ6nIUT0F4QV/sCrjUY71IvBcLP+GLm6DjG/mgnCYeeumxhLfw7kR2e0F8iZO0UEsgOGYpmKBp
K3MLlEpH4ZzVBp1jHHTqqJSw4e0QnSh74t4yG2+PH7cQenPGq55eECPd9EbrjSLiIdndEjGB2VTt
jU81bzFw266h0cpEPoISPZNDiZ1tBBq01PL0tY+zZE2HWCwY1LfxXm5awMqFDNKRUxVGzcIwtdRA
tWHZxCyLDnbdqq442oJbiT8OTblnnsr5BEOBvKcgL0mxvzw/NaC/hTJBzXQxO1YWLGpNX3H0bZaD
fR2nlWj6i9Q12qsAjY7rqyOGCNZS9RniF23nruuBH7CGBEIpbKsa1rgTs2xgCCwgp3WdnSR4SUD/
VlmYZm2yR/2kbZ8WadNnLMLasialkBma5279uLeQlYCfzGQIPlJo2ARFo1ZunYBdWyu6UHq0nqh3
xSBeBCrxxMzJAo0hEo/9Wn33kCbGUXZwW6QkxPro08Rqk51nZt3WlCVnajbdkxeDdraLUudDsKXv
NvxwkqUerqoM0poqlmz0Y44plMKDEsspJmQVBq1k1NtEqd1Xx5DLeRJpL03VwEzLm5L7DSKBICTc
kSAhpt9WBtCjYEBFcgYBK57B+glBAs/iALWIoK5SSNl7cvPSDTJRHcC4Lo9UKdkDEwumWdS8BAqk
cNtN1VmCrGHUyXCu5VRdt3m/LcNmYbpBQrIpUVY4kQvGzW3wiasM7mOApH34jLKxIP0GP+64IvSc
jRP8M7MtNhFk1bGSCxG4N/2AMnUI3yr3slf0a1yscIFjjS2/mZBhl6husS2kQJ6osk4YVdk0y0jP
2nnqFsQ55jDFcnpECj5bmuS9pCwTOVIxW3WVOHUi7asq+iuzbxZZTQvBRN3TRE+0isGX0hL7jUwW
htKh8aoNjO25ENefDPTtURmQLQNaMO3MowELEAYseahy+sj/N3Vn0mQp0l7p/6K1qMYBB2chLe58
Y54jMjZYTsE844Dz6/WQX8k6K79SldRm3Wa9rCzLvBM473DOc8LkGxblG9+HsaoQzs0Mlec+uRij
5GkMLU4HbyFb7g3e4SGSxMdiIISfmYZvToIuSFXtXnIDDWq+F9T/APFPAnh6NFGdpie2pYicvXDX
F3Z4rOCwZLZ7bFsOV0VOpw4e2jZ8m0xJYlz0npP2m3A7Eh/UvWDZvvbCeU9S3nq7byLrIpjyDVNF
VeUE6KW7jpW3/9KQOq5ndYS+Tm3sClzS/jcUt6nfIgJjNdWsqyO+WHgZO2BAFxhWmeBMYHdGBMJc
JZeyXnZ4iAkiT/ITGD9iFpPwHYtOeOaTy6CYNrZFmmxp70kgI1jsMvPz+6S/KQ0JSfHWQneupyM0
nts8RL+Qcwp79bsT9cQht5YhiLrpH3hE39dd9dBN7cl125KIOCaB5ZTOuyLoLmtQs5soScBwA2uJ
sM9TC+gP4JJPAorzLMntA4rcdOm8hY6Bt9ZJGJ8OQtzSc2FTaPh85QJiXpcBUPWyXi2569N8iOod
D5LiUsmOkIBhsnYuqkMywmrCfLvcRtCIZDElK/w6hY/+1U/sFvXWDAPAIAcBcaqvpefoTTQV8S71
4/oc2NY3zp3xJNeIYGsMUTVjFqjwZ1Lxk9MpbdNu8qlp3nqI1fDsvBC2/eD1+rMz2AZC42Bd6yCJ
r0N0NOzDbZGtypH5C5E/WAzVFBwl381F0UfzJaFH7esYOmxViTIYz3Gtq7e6TgIIAw2myKnQj4RD
VVCwhnG5YCyYJngdRXzpC9BeFEEqe89Sz4YnEXbptmwHLE4Qgp5EvmR8ACUNC768dgO23P0gt6m7
2KQJdIPDIoJTqjshI5mBFiXQje3cb7/qpmVBEAg9vWW5sauzawvk5DwylnJrxBzWXEYkY27VNE7f
I5a8Xwrp+k8DeBHNz1BzT6qx619F7TVvsp0mqL+Oyb9NEZ/zoLKge2iLxMNINBnrbQnjSB+Y7jdH
hs/ZGQNslj8sjjuk94mAT7ctm7nxaL9WDCPIaR5cdVHXD7FIlHnOStsEh842vXvbAOi5xlAvmd9l
+BiCLkftNVXFNWP5/tOcxMkHhoLmWkVh/aAXk19kCAx3sSM4xoMiV8esjbIEvRAXWWRE02zjKkhP
HqKKGGhfGOitnTlgf4AvtN4OAXTenjJVp4c5TMlnbVp32XW8L/Z+A4jZR6/RzREgY3wACMBrFiA/
nBoqs924ydHr0BJUQ+B/NxxvH+5ciSuo7Wg1M+X28SGsQyQRdjY9lx0B0/TbY0tSOvkim06Pcjpq
R8grH3kcW56pL6GxVDO1TtTImlHcrEgHtEEdn5dhAKQvpti+d3vfeVXZFFFKTKTobbIySe/SISve
qz6FUDB6EpWW3yqM24qbo1q0/RHmqietjWiQqpkEbBInIQQhiY651ubdNIl8COMOYzvXkn92vSB6
S2PwsNsJPhRjNn85m6WVCz5bL7+j4ZUHhxv4cwKA8wFGR0fwYZpx9MdgzjaIENMHlAAJ7HArsr6L
OYYaCgCBpQ75ICLcpGZ0bztBpOvgjc0nf6Z83sZO3lwv/BCXOtEK+U8xVrcVOs/7HqP0sIG3Mj76
0sTIKQv1MCkzYfD2BT+qSPs76C/zCSJPgMQjKatjvGhilg0l3GU9Qa2EMZseJ40aEJFF8iYGrkJI
ZI5+N/joaVmgeEG78b8K2mt7P3vS/j7mZBcQfxjeo6fpv86xaO78gZQzS/T0AvnS9TxfcvhjwozX
sS/Tx7D2k4Nxlu55QXD/TrpJhj9IF/Oz76XcNXIq4+9R0ia3ZWQBYtINqxiEF4r0O9xAUzOw9B5q
rT+NgEZX/pl6tDx3tDetHcWfysZ43LBNU20sP7HerbJNR7SZur5pQvZ/iWqCW/BWZMzkKanySuJC
SlOJjybuzRd4soDqlHTBx+WL7DEVdWp4Cs2EMibrqap3bpwqZ8P3bCDmduoQGDm9LJ7vHwKcip9D
xw/X6ItiftAAul6kWwUPgFSqjoeKGx/D2JkIZI9RsDLv6u7TzgXDpHuH8lxoLQTWpZk4nkYnXXoR
ZLzzo2bnEp1HE8ZmV1pqxl5vouApt7R+zGMMeujMKiocgudIBQsCCrBkZN2HJiUaHtM44GhD1EyU
10jqWrJVQFDcrXZaP9xGZuo+TUOKaHAYw6Xb2l40X6S+4yJ1Gvzk3IsqXLa1kw6fyURjiT9Jwvmg
0LV60yuNZ7SUzXwbK04nbObtwwQr7l1hm2TbmfZcTTK58nK39sDfM6IBxN9X0OnlVBGCwF4EUhfV
32OZayf+LBugljth0cjfKXzq0WEaSSQJWJyzvMy9Rm247JW7q8digJ6a9tRJmUlFRhm4dGSU9P1y
XEIIOZskV+nHhI/L25l4jJ611s6XrkjS7yN/bTjNXVp1x46tPGd+a+oaSU/W7FMrKa4H6DZX/RCa
Z6vFSngVtdN8V62olsvB7u1rt1bsjr1ZsOUp8X5ufb+PPof0Zw92ZdUQMUQSWtuObqjYz41PmdfH
Xr5HJzeu3EE+0GYZW0LgBFLwXUS0ANlHmV1/hjTcOHfZGBf73EnMsy5AQbqRB9a6auqJx1iDLY1W
jvIlQmJ0t+Yd7SvKmGjHWJGc3w6SqbUteoNUWsWENF61qKW4flOPtyEoRF/WZGq0Paqdb+oidR5y
oufQYaaiyEA9zkiMFod1N3gS4AMA8T6buLN3PAGjizDvQAVWMcAj8h+WU1E7XFK0Rd7LSFp4Ca4e
6kgvI8/aRcj/52uRpdbTaI0geGUCkGnnMDRxjoPLv1Zz5X01RagHnvYifuApCKXSpVK9zOjQkGwO
6pu3TO2VbeEundsOAfCS6Ss7B6hBC+aa1ypzi0NcDd4Fx5X91jRzDr+TRXonAMLtTOXR9QEUmq/D
Ee4OzNeUfXuuH3yGy5cRiujrznUgQVhjDXIWsNJNYC8EzjCroVSAZXUZV0Lv415Vp5lO8min/G/G
Tj3Kxrx751eOPs8qA9eQFKl3CLU9Pcd9HdzHREqhEoabflkUXkACwYxJMRnEpzTQqFzEUOKehslP
lJTq7hh5qLPvN/nlbBz3AuCyE23gN8tjndvOa0uYULsBIYyLogUeeEam5t3aIxDfbQAoFCPcSIyU
yvWyl9zqp9TqV90BsQ3XuVgQF0wlyi/8FSeeNt51zUW6K4yyu23sLsU5nZbs1R9y/b2OE4LHiTi5
88lvfuRx5B4WS5qnupd0PH5N1nCc+eNTazUxjb1ynLOzODUppHDFPvkiU28ZBcu7AojKLY8qMYVr
bJc3FU9TkgsT/26kmcIeoZQhvsC382tpuZpOguUV2SmIVKMqy247dHNmx/rdghSng3NUxmCoI8h6
jy4cmJcks6bb0IrlV982w92gU/HR9kl/QFlEG4F9vlqLn9bdW5MnXhvEmCSB2Tb2DNl4GrIUwEE3
Dpp7CTXwXFQ6IQwkjk5gBeYzRRO4lcXDPG1b3j5iqVVQvdTyWpXhfLPUfDMsWQCv0Sw74V1qD8Vj
5BTqiagjxLFGN06PfWoitSInvCNxnfm6ri3QOnkxARfnF4Th68OaB8fjfARB5649K5lDu0C2C2zZ
OXjJNckxY56r6qGYvenF5/E44PtqA0ImRSXfsRKY7b92iyqaqHKhvPUl+1/so6D3U86o27ZrpWa7
k9n9/53J9/H/v2hC9rH/6z89fGsA4u/BhmvC4r/9y/MwfO6YZX/+83BC/u7vQ2zxGxqG0Ae/af/w
HbJ0+X2IHfxGz8ofi19ch674zfNZhbFGd4Ub+h7/2O8zbEf9tu7IyLIMyDX0sSb+T2bY7j8pqhit
M0a3Az+0g8CXatXF/LRipmb1XWlSkKT9gOyoxZXQh8UtfW4NhGrxkBnB0OkHF1YPwNPrmSrgO6Pt
+Z4RVg8fHGMT8r1Ykfe6VPOqSZAWgymijJgS4qqLsql49iw2cKFAfamHABdODKbkq5+CFgNigaZ+
TQ3y1kGImDAbtPjDDkuXwYPiIKcWLioiqxwUu0Xt+zuZqU9WRW+vMv/F2D6Zux2xeH1LRqAMgRUt
C/lP4BMfDOBNumB07UsdkQiEyBIPh6/gCoHi3QKSWzvKKGVkbecHr4CQ3nuNnKAY9tmV21fE0uj4
UZkxP2cxiUjWKPj3A/8RguPjOEWoLtWNVwM2bIoSr+DSWiRqC+Xd69z/kHC6eGMonk/4CuCmLs1w
yMck8Q8F46t8Y8ed/OYQG8Ni3ItB8xnSlpL9aIn6dXHKwiEgXuUQ0hN/BH0bmPOoEv/J14N1HmLH
v88TB6tYl48nb7Zv1/0YwnKv+MzoJN+bQR5g8aD0hGq3CQM2pQ3MI8YXkb93VcOKvMpoEDqFkrkl
aEF10zlz6k9lVgDkFfwJk//8XOvegwZg+Qzx7O89T4Nd43iPcMAviNXYAK64Jtb7C1lZFLTgscgO
BMxdFQAquzHLTkAnpq1wBi4Wgly9QVsnraaEHzMKEMXGYN6W5YV8Hxx8E8eZn79nBUCFssagN9SF
OGRKAjXuvCDZAsIuL4m414exn9/iHtqtPRHpVMGkOpCOgGDOHejPG/vrGANViGfGTB1hAtu8RL89
ZWXE9C5UzzFJGofB5vyMLSJTYMghs4m72gBu49EmnYRp8cjql2xdcB0y8bd9lHerJu16QW+16ZnA
cnWX/l0Xh+IgI7EOLEPrCII4QvlO1K5jmM5BEWagPkNcc9uhfQLQiy8eUcv9YCybZK0UMmZvyT1Z
fvmRHcHCbMhq7ibTvNPgDocgHPUDg4vwMp+j8VMoyoIUeT2ei8kWXEPLiDU+t/O9C0PlKjO5vJQS
mlRtx4DHGDO9l3VCWs1sojPTyJz8HRG+BbnUlwGOzofORIgYZRTcm4lkt8SCY9g7Q3ZoeX5tPT8r
9xIU4G3IOAHtUOk/WnAljwP42i2gkHiX5K71gD2vOcUJbQvj8uagOW/u0qzr8aeVDOIz9eimWbFb
nNndLkMfY4QZFdIgbKluWpGMPdALNBZrMWLZiNYY+oSlzaAQCTc4St1hheG3FhHJSQzDL8LJuJnm
5aIvY/+V8omq1beysxoAdIyjptOCX7+ZGXc8e3Hu3vlVCRJOSuqqol/2qgcFkcu5QNReMqzwG3KR
5fOIc/ya47q4L2aMFmamge+sW7tBH2C8ZuOW0UvjsRoIiNE75xM9R8USDBKoTT8jQHG2AbEwFKor
wnaC0TNbsr2Rgdct24oPJxiDuf6nXk7N0SjTE3KAF+4tLoz8kuZJ/tlZeujXFXuQgnJ1Vzld3aOX
drAyJComCmyYqMwAlSwzwXgM215szu8jxbe4tel3D7BzEEe3vKvNkiGmCpPObO2wPQnHegmDiaPT
Tfe0OdW2LVFMe3V5G87sykArMKXz8ZWfBgtLQ7wAHszs5KVtXe5Y9meHmhUw4kflk8bI30hmCIA5
NjmoqYhpixCZ0iaLdPe0NIijdD4vhK6b4QaoGGEpM4a1KbqEKH8j03JeLwNmOMp6MSFHU5dEXDuK
mBt0yM2rnTbxyU8SwubdMtynlfiI3cy/moLZ34W8Bv5jxHEAfB+WgkltQG+Qbti/1E9lWusnnRXV
BVRskpfI/zmMZc8IPElsBCVe3LFRrOLMKTcViJNtRSKHN5VPYR6xLoEZYjhPqhqJji0HEBM2qoN+
8M9J27HxS0a66qF+/Kl2+F098Ae+VLBqL37WZvz6JP5FwpREpukYMzoQ5GVZHAMIKbSJ09SC8qvt
t95EDiRPOqhc96EmKaUZQMJVKdjKQNoXYe8yC5Ql97wzkraBpeOY+Pj320WWb027EPzOJH1PJ+Zg
0Bzo3mhCKxd5v5IL8aB4CkEDpfbDDEn0puwL8ticOgPIpHlRz7fa/VS7LYDQgkhYoRfy4JsSsb/u
euuWLAjuHGrvq5gF0944bHHDYRGP3lCm+34ASJK5ItxWbOMekswNv3FygjmRcIMgl5fRITbGfwyW
NL3NGc4dqYJAiFIT4I8epuWiC2CAp0UR7gNBJvBGxhJwcLXaoO3WHcSmHuwwxDtm8mkNm/P2FaQu
du+MjPmIXvOlj4f0cUg1ataRIz3sIndfx04L+3RWD+0g5FuSQfLZkdFcFFvKMnEnLWiR9FRN8DW1
RozWdTFGMJMKsHkdg/aN1Q7VuenDMcHLobvHIeyQVlfaqT9brmWuoStF72E2y3O2qOauHDsXfG7o
Oru8HRilZqanobTsa5W21YcTLyh465JY1Soy0AOdgJ7bK6zHeExt6E/5cj+60mdEtAYGMOBSzS6b
wPNfsV8FuMLgLvzuUwAN3L8NysC0A0VvyqD9xhQN9T67/ubVH4Pa7L0A4SHbJdrdfRwV8+ekaevb
IhOoUc0wXNA8MZeoezG+ZjPOegbU3grzDi8Gi2sMGbhhGWG6KrrU1dDCVRprB2/1lICoTM3jnMYz
avJe3C0NaAUGSOtZVq7HWsnn3LrrUZeth16dJv4XIm3nt57zIGG+FDP8jKoUNdV6ZpKIkPIgjcu0
v8ElVWB1mkqrg0NgqU/CdPlHH5vhJYFQeHLGoT/mAQOiLUk/4d3o++XLmqxTYpWzvHGf/nh2WI3x
72BfFjNdVO4PW2aB6Q1xWgwDpw4c7bg+wXQwWGQemtS9hF/B4juq7Pbor4/DejEi3hVySJ8bZkLx
rjRRMW0XFRYRyTM8hT3HEW+2qanaemGRLqdBLyhvPom2acbjYrfp3ThBa80tmMdQhqk1PM+Cc7v4
6YnFBiiyoirMXTln045fzL+ynHq8wKSujszBOItJlCieoSwIbLpa1ESU4p8P+U2m/i2bbfuYRuOw
UolAqrP5X3BmARjwghjWQcoiFn5dmd+kAGLvHFOFgJMkS1xVd2Q2hEGAgCtX8IfCiBiKVB2MH3F+
B1Z7Z9VpdzvFuXp1IVy9hrEUZDXiXAxYgtzHuNd3IjcNKCcz8vEd+bJyklf2tJ3fxKQ6fmor5Pxu
UnOSk1gpuHtM+dgtpjnkbq5Z9HrNcsZLQ04JksFLu09AeZJ+BfS7jdkD4rh7Ar4Heo6d6IDd0Ekf
0j7Gu+Wg/zgp6KN7kXULxnG2QziFCnmRB6m6CooIG4XFOJVNKyyrCg2eQNV/8NmjI5/s17jeovpi
gmE8eMIp3x2dhu/MqrtbxKcZazIr3aWkZSYbRhXAPJ08ST5lZYVsoYjG7tLTHnSg1Qcwkvx+GsO8
uR0mstwdm0raXRz/0LMx3nssSuh96hxYHqELjHBDmzFjpR41z6WPRoXiacBYRiD0lIdoarMkJLCN
5zIat6r4ZhNMDBwr15ddVjFyiRSaWzPLXWdjLmpiV0GrauY9KY57QxTlDSopVI5dShqnyc3BrnLi
DZbYAXdbtqdmDLkzU1R32WSinhmdU4sNNCe3uMh4BG20nz01uLmyDXFG4tD0lp8C8dXzoWehzq3u
sGQlwiQ9dHld7QWW9vOoa5x0rQ+0gio1Sl+6pqlvUOEyGBI9qcgpw8dXNx3hPCvlI2dtNHvrUrOu
oBf70miXr2e0XidiOZ9mPVEV1C3cKsqQO23QaE5N7x/sZOw2zqTpeshf3A4BGTSL00RneLjOEdka
lcOCI7RUHinKNhqCQSbqkt1IQB428VqWkFjJEmHf2ktavZSEPxnyOjLG2la1sgeiGq+LTGxvp0qX
XTYAufd5zPsnwczrRVJhXblJN5zQJs80W/b8Vg7leFJOE1wMTrN8Zvuin4HyRY8JiBOs0pVqwcxS
fSrHDHv838mNiGfWC9z6FHtdfO0ErXss3Mq+6tO0fAPxTJ40JnN7i0FiBALvZP2ptp2cCPbQSiD/
hm4hLp1pccDD1uXyCBUXd11e0rTbUyC+xXULntvqK7842nNQNocxCWp3V8QWB92EuOdZ6k5uk7Pd
i0XtwA/OzU23kOvD3qDAiOSm30sEb4aM6h7pmpLgrmTWPjHFt3aZ56jtyPjiUfpTfQCV9U7mBlqf
cfKKvcoD91RGSXpwM3qiLvS6g4N04xiI2LvQQDsfKlVesRBgzg1oa+76s6TVO02zWx2qdKI5IPoC
Tal2yl2lQ5cIPOmld7FMl7NeNDDyIE0pgBwCy5pqfg96LGlc+T6mZ7vdxkrCCJbJk7NMdJFrvEwL
5IfM0GoMLpxSzzcDD4ljVAMVIX+OhHaJC8MDtnJdsKT+BrUh59KLwo1Vg3FR3Tw92OmU448L44sk
6jHkxGl8GSREFPTLOBzm0qoJwW3jZ9RV3ZWyxh5fUYRBuiCDZ4eLhyo0qOABblNZi8+t0j6T2zG8
l0AWd3HiwngP2ELVfSZJQketjVN83OvQgNdcFsYjWJzRNhB0LqmfBWk/1oCHx0mnYJ9EdnLICDwf
UN4LST9vF8RyIaYIEAztBbyBUzn74jEayG1sJ0deZQXAYmk8ojHNhDurgz/NBJOrVPfjMy/VB1vt
k4yziW0rfZMp1zxYjOYB0eWwAzY13XgZt6UKFvAtGJi/EttXn1pH4VKhvt9VbJb23qTyi1SU6hRE
g97ruKk+kIeoa7+XxTOO8uBAHzrv8YR4B+YJzUXcULIQOGOfPUFatilyCifqyC9Tr76H2vg73OHh
ZW8P99LuD2hXELuDAzuUrlUSdlx9tZBTNO2Aq28BwKmoyRDuZER2I7cka6isr4NhDYZwneqicez5
opHJgFW6Ancye3C+dV8PW1/zixLTpZm1lwiQaM2l/8SN6jKuHalG/7ov+CdnBWu2YJW+SqZ+NsLW
XwZ0YUdpw2xXHblMfvcXWm+s2G76e0KbK6IH/sZl+cNf9b8bkVWOi7LWCwPhEXfn2sHqtfhpJDhF
sVeCkYmOo6+iL0WNgXDLmmQksdANRyhMMovvWMMJUgQ9a/oQcuGi86L8I7OKkCyNBKSAmBrCvms7
hBOyRC5fHJNonaFvSNuXBY3DKw0ZoywIa8ifqpr0IV6zXE8/t30E8j3OW2aN4jCSJH1qnNl7KGui
BAqPCMtR2mRdLGnzUcNqfWoiKz3DjTKPBSQr2JZZOSJFS1jo7eOM6+PchUAYsxl1khe7FlCQ0in+
xp3n/VEMzNfmEYHqCd9nnsuuV/2ire/D0M3HtiVqRsyocIgU25u26C4Iiciem7HROM1H9rJ5ncbX
oxOIT71KsKkhW4q/KfBW29C1zW6wBIpbno13itHwW+LV3bGwaoyQiggAFzIB8pgGgqQzQdxZHdRX
xCugjEJEOt0JzxUeHsUgeSaMNED+4Zhip9eBohtSGm9VtFSfu0WDwyrZ7fK8XWeQcMMZR2Y/RpOL
6ADgR7IRVFXUq/c/Luj/Zzr59YV+FuD//sLreP7ffyjv4e+t/7H/QRS819878/C918Xw8yD/v/s/
fx/4/zco3I6LTfG/XhYcdcayYPiD7h1294+/9Y81QeD9RsMVQJSQaNelWL2F/1gT+DAIQylA88nQ
Vo7tIjf/XezueL/B55asCAKMT/wd3sR/Lgrs31gruIqLkT4DdIL3P1kUrKfMz2cCyGuiF/GOEKXJ
pfmrPTZ00pHp8hzsKZuYaS+LwUhvGmeXuShpf/pm/mQUsg46/vhaIBCdAJVE4CPc/eEP/en86X22
VlNccftMbf3FAm8HkWFh4poPoLTikt7pr19Q/NkrYjf1lG3boSvUL6OXsAThpnOm4swYQsaQpY3R
RKORmeB6utVOB2PwmsVheUzIqhPcM9qNMV+64lh5Y3qemd5finYkqqaK7Rsrn5gjiRmxzt+80T/a
zOBMQodcgex43NjX/NPRnAUWD+W5QrsVWOE1J5F/VP6AGKWiirtCw0PdP00jSDy769+hFs9UKvyc
D7HW+XOFrOSC3KT646/f1i8myt/flsujguPF5UrkKvz5iRGErd1kIRwpLRrvepiKVZLr1MmHj6zk
cnKs8MKtwPXY+ar0Yha0m2KSOVlVBK+OictbMydwY5uznVj3iP/qC9Jo8sto1ApAcBrm3yyvM2fX
ydpVbFB/0bHIj+jHm4e//iTADv7k4lMB9w1GFiIMV+r9zx9FpcvEFMuVqG+K5Ir6Lj5YcyguCgGe
pzZVcO+DEiwBo+juwar76VtFpRvRsVQYiou2eISAgo2j3g/Ev21USZfu6fizFRbp1ssAqNjZbQ3G
KF1Aq9iVS8JCJaAnTUF6DT6s3LrEgVUe5qmkfM7ghD7lbnYaqvRk0ZGiQMKfzooKlCaui8yxtwP0
3y2GZ0o8X13C0jloEpnCe2RRr/nA6jtbw4Zr4zzqDnLDWF0oRTLTYsh2Lo/RYG91Kw+1YMjqkXSq
J+YB8VOVPgxBUjD9RNPaRgSgFeSATsjRUmaRIpgJraFyDc3XeMrRoPagD01ZK5SRmpwgd3mpG32Z
hLRmyI6JYPuCEP5bovRuBCiYtf1l3/RbRoVXLuJC49SA53VyaGw8foXtPiO2+Yb3AbWsCx2lFTDs
luhhgA68Qbrmb7IgQCZrlIdYZXKvXVT17Dh6ZuiMJl0SnfwWfXhWcp+ycbcvkZsgF82RkCP4I765
/scS/L/kt67H/a+nVsCo3WPFys7W/9WBynStzyWCG3Kh3fK2tgnoqLPJvlKOOrrlTAJeEFto30o1
7wMfvtded8X0wYS2+wLtbnxmuWN9C+0ph1firdS4RjLlHMpyh2O9uauTuj+N41S/xQtWo0PM7PUb
hk3xqOHBX4bFbL0JNwd2txC9rD1m+xuxJHIfeLG6RBCSHQYNQfJvbpi1GPzlsOYcWh9k7KolB8Af
7xeyT5oxWG99EBHmmiHkEG8zx/LODY+wO/CreDHZjMNdLJZ7J+26qzJcAIFNgdVcCOS9zziGuw8K
QvHlr9/anxzqaj0wabhJewJv8Md3VsSmxJI8UeQrR6Lzrz+S0ZxbG0AJ+LS/OZn/5GvA8s7G3rZX
dEG4His/PbPqxPFRWxL1aEwfvMVdF4AvBQL1f/CRfnqVXw4nuJgI6t1O7lnopt9t4D5Xfe8F1OXS
Z0Q/VObw1y8ofi1q+f4UhWu41hDK9X5gM376XFyhWdM4rdxX0nUuZ5WTVyh7nYENW5jpIYCGPDgx
hE5wxL65tl3dkWjV/U1F8GdvI8RrB+CJJx+d269frzXJpk0YmVkxOpto9l8cOQTb2A9hLob4ynSM
fhly8rhxyuk5B1b7N1/Eaun7+TpH0UgtJSVoEKYH6oeO4qcvwkHYqgxYxn2xSINRVvf6GupaAo+o
VlRBk8E9zQDez0b3vs2XlCpB9IAQtEJF8Ndv5tdiTBKxQm/G41+wKKCv/uPFhhYJLqHPJZbERb73
hzLZVQ0pFgnk/b95qV9vIsoMCg6aBp9yTPyTPCQhuYg9PiECrKPiiwEh3LkU83Tt9pE+8S2Ff/c9
e79Y6SmAbcmJQt3HKRogAP7FXDk5g3RKMUX7ImrNHZLJCULzPL3hnlp6qDxRjHXNbc8cpUBigk5f
xsOAr8YIwtIIwjhSWxR725kFlNhuOg04j2/7BCoYg9jlUhBdjsiFbBuCEm2yRUvDVI31ur81VpF+
JZq0grJUMoNyrGEvFuFdRHFoXgwtHHYSwbBNKbd0dgTdt9cTgUjf+IaSm8Hrmu8lMvRPkdci9krl
92G0zdfQArg2OVG5LRa/PDYW68SunmtGEAjZdmGH6SMbUlJiC3YUhDMXN4v0KpSMiaSI9CO9oe7h
nWQYelIEIE+EbvSb3mVaUuK4PqQiFruhKb18Sy5reB6WFq1FNTNe3uSxCZ5r9NlEs+akK8PaJQ0M
QWGWXdjF1F01rj9/BJirZxdFdxi2ZzP3O1u7iowXCtGXFF7VYfKMgRad1Ideo7lF0SJe2ixz78fU
2HIL8Ex/9XI7O+M8ZxbV284VBYM+VCLCypc3ZbZJSc/dhbVUN5kq05NYCnk3jKr8Br+tv537PvY3
jZ2zHVgi8FyFXOMeeueixyv+Rmoxtg+nn+VhGjyDvSIf76y8YHkwx3Yit6XT4nVEn/KcDoS6uJHB
H+qwCiFkq3piZlifmtrKbwhji0/L3FkPedClN3CZEnbcjr0TxDojiPebm2ix9B6Xlr3XSCQ/Y43r
zggg9HWxOMMOLxxjtMa477MmVg0BOpuWmPzH2Cz6E7Jc3EjEFlyMWZBTVOX1107X45MTDtGH33nt
S0HIylyNPxQx1qv2p/aaRV3+aGGp+9QhEfk6E1ZDNGblwKaNpJcxKo4nmNK2sveTCL5XU2RdRrTt
hyieEGMjlfg0SxQ/G4/L9jqJfFCfZl1swRDYIwd01tBEWExzH+26sPNP9shMJOjrbCtd+FlemMyf
Qpwdlw0UjU3gwyy1RTId0C+aKxZfFVGE6zRRsrDLEV3DpYmWjC9uIYaRULGDgwPrcZxDtR/n0WKD
oxRhrg3T+MjiiBSzxKuXMOLEPIRgSOZHBrzLbVd78RqR2Aes/MiobMMkf6E7ro7BIgWCsSE5JKzA
tzg425saSPY+lLrZej9eGKPLa90m413r4UlD6pwdpIcYwViklavQ9M9JTNC4nxjsH0tU3HtBWRwm
v5+vnHj4D+rOo0dyJb2if0gUgp7cJpnelHe9IdpV0HsGGfz1OjmaAQQBWgjQRpt6eJh5XV2VZMRn
7j33E8iufkasy7bSXiQ7hiLYJoiod20wwXI0Fuu3PedUxEGHMD6zEHGLYbxZRoVnKuE340EO9ZzT
uM6MUTqcakiUgG+hjHbAUTBAvNliMaNSZ9afojGSJw3WkZVe30nm/qanGYh3MGBz2ezSQruRnpDg
rw62iTEtvG0nrOxQQrO4DbjAr6SbhnjnJnt4SM0FK6Qq+9F9JcRm4NuNqXVYdFnfJBqI/chwKEpn
Vk2oMLz5uNDSQvzuDGMr1OT+aWyD98fMup2TuuPFSRCxN73zE1yC+KoTFwi1Ifojthv/Kw1FfzBJ
rHyXySL3EysAVIHmrOLJMjLIC+a4C5eA3A2vTX+GppGfkNOTkd6tyYkwAJaQ+NUvlmj8PGpMozyv
dkd8Jf6166DMrI89Um5eg9GvI88wy8i3mmA/5tJ+9lgwntu+1GdtVPKnWJqKupIE8qx1u8/Fnxry
8krzWS3cAkaBLhlBXI7raMx+oNBdeUJ7Nkx1W70M6x3VVTrJbSDmiM0KYeFQ4OWnO/bqVvJofxn4
9DeTLejjTGU1RH4gelxAGm65UGjYTJq6PoE+HHTzfgjMhYNerWgFG5IoRbuvpi7DjEudQBOE0EWZ
gbEP0xSRVtlSGtaNwqObGwGKgxLPfi5n57db2salcPpmOwBeuaymrkxOeQJE5klYrz55R3Fauz3A
wACqXVfY+6oCtrNRTVOf/EGohA7/HviooZiIaJVF/VWPbPpzUa5/+LAQZkoDlfk9AqC9YjJfj3Ug
PuoaPH5KV/5hsDCIUCXZ1wUVtLu1y56cYYYb225Ki0+WR/63su/xolY1HvXd19nNAblQqMO5C4tc
vMGon24jsq43+gTUCabXt3ufVwjx/KDgT2HHfvd733zubexFZsNSzEjq5Losy/BncPErb1SXpq9z
vcpHQzjuX3sR4W9CuOoT+1YSG6ukP5sQTuPeq0kClq5HgAy+/K9usfVPe0nqpwDfBQRPz5ivC7vE
o2ks646kV+jDfFqXcl7w7+W20Z7Rtqu9Uzvjd83E5ZiFwXBwjLtiz1/tJDaRlV/lWPY7fHHBJ61L
ck0qmF4bx5rFmXeJtKbZcOASs0RC/Q3NSne2W2KypT7Z+K1/34U1/VeOuO1d4TbGhNA0oK0b1+Cz
JXLefZmn0SbzMzNuaCDUTlRztW110ivkbYb75SBB2q14nXD718VprqTzOgi4hyt6w71bjf60SYOK
bxquub3lHOgojzpjfVgKBmzxmhH0SD9m7cj6Kk+jkvORJAU9bOZK5UfpE9Ph2a7INsLyce/DCIP1
adFj3PNll13mzh032JCcHKJsmfXXRve8LEX126nghNfGlH6PXjW9+6A8XZwghIUx4Q6KMcbNMx9Q
DdjffePazb4YjIW9O4wylJz1FSVC+pJNuL7aNutPJRlG2CZUOLNXcSYwvsDxc9C0SNnwYFrTI9+r
DtAqLMXzgnGpwVgp2CSKef5bdOvw0xFwaLn2ml3dtv4BmztKnaHochpka4kbp24OzjDzIblohbdl
pud3k4oZMD2fYU0SK8HrflI8F03Z/2hZmj8Iy+HnGMf5sSpVscUzmvdg/tf5zyKyUW8mEsy/zYHf
4VpO1o/Vac2a+KwF3oRbTbPCVVuHz9JK20ivynrsSaxYdyyVO4IMbWc9hllJCEGI1nOTOSg3wnkp
iXpnJ8ufk1XOZ23a/Xs5+uJsN7AXeInL7LWh8iUHCj70fXGefI84An90SdE9rknn7KkysByQXNYc
3VXY17ueA4moceeYrc343Zhlsw+NkZ+c2u4ZgkjwE642vF/8BC+OZS9bLJT935L1Tpykyn/shqL6
ps2yblNhWZybItnwp8jfKBsNkiWa9GXCGedyYZrWae3mFgC6Eb75ODJfW2h4Nof60iHvMJy4NIr2
gH5ueZuFzvK4yMH1B5ngMJhVEYNU6BBl4OVO0ZNfyjEDmkB29lNDFFy+QY4efKTUL9d09oevtjTF
h4OD/LecDBKWfcigcdEmARADBWA5cHR97BQayI2Y0uxBDVK9Fw5TkwWx22mAfPEYTFb6qAXgEHPl
phg8HQAYL9TdeqTFXYGBNX5lgfpk82Q9pYbvzDXLbK3YylpOFyC+rolrWwxekWgAOfbV5SCYtjZG
FTZl3SrgERI/9zaZbhiv1LfHWvewUv2qong1O1thT3fCj9kK+AyFFPcTFfXcGYeeRZizvh+hkLB5
HcBxXGevWH+IFKnmiY163m9Tc8xnvE4OZCIk1Muu8u3qY/FGPW2apYIVJ7PuN+L0pN6WXl2LfdDR
6sYJS1QVBXZbJFvUm0wgSZwc97hkUhEbq566s7JMyksrSLpnRgPJsmwWgrcZNBghgKtTqFnkbtbE
9IFl64Jg8EJSYDwIl4n0GTr8Ii/8d8V7ZmSd3lSqQYq+el2O2CJJrSZmTiB5nwE9jt18B7WtK4VX
2Swp2RB+a27TsEuquCFvvHhktJAI4E+gLEZX+nHn+eoNZHd1M8IcPq5Yxse27KbtbAj4Dp0PTVmP
CBVrOi/osF69XPom6Z8Vn9QlmesWzaj2CRkRs7IvFeK4DwvF4HdKFCnevylbOJJM9wpAxRb08nK6
9EMJvi6UAxoSPVVBf3MDqW9doRcqQtE0J+Uqcen9pPIBZbuCsjBp2geAWumDCu3uKxADlbw/d8Gv
PO+LCqenU3808Fgygu3q4Dg2Sr7A7FkeVgRExIysRQtexg/fhg4FEIZQhAQTTxxjrAx7T9a8LCP4
HDgv2v1p5JaJZLjZ2jNaF1xhy5YSJdwJs/nyuxW1ogPGe3YV+vwsJHaTfW74l0gPbAn0sKcpGOVj
4RZGjXoIC+3G6pfyoOuVa7+CZtlrgs0ZF6/rZQIe9+Y3niIpJrHfGqLHKX+51r7r0iEU2hxOudO5
vzzLb7dD0BqMiZrx0KRZcdBZ5j+iaCe9xZnEgHt+KrNnpJFcnZR95rBBLq0qNA4rh+Wi1mtY+90v
kdjzT1GYzQF5s9oiNke2j4AtqoZenizte1t0N/iUxT0NhhgGGl/dXYKwDS9W7hl/u9XGaeFZJrnx
Nup/3xjbXV2JMN+MFO6/xxKuKoa7auu7TfWLSXuC4GQdQOUmWWP8KnOsVihh5zF8FjMuzvPKr9je
eOyVOAMAOKLmCum0u2XdoJ2d4iBNqo8gxFVf2PO0047H/9BYNQ2VN9bPAWZfm2xXeiZifGSe3VMG
7Y0NxVpzlSuZbKeGqEUHyz6OyfJRdL79GVCHnQZMBhtoCbxGkOTvPJcHRzZ/VOgeJvxEsdAE/tlz
47C1TzB4iMHvTrICewa3hvmV31JHJE6MDTncgNFC14uCOhKgqH7YAUEbNJDgyqsJNUxbqcgARxKN
ZQ1wEEhJzvM+FfatBlX1XfXBuktG1Io889briOSdNYKkmreDNbIReOxZ0DeRxKDacqtroCpWiV4C
KTVRSInqprgrfZ/qS1bT1uJjj3TbGa82qJYp6pKgv2b4GA99YIO6DAtry5LceKgrs90NHLoocYkn
aRbcwhvTZSu0lS4iOuX56dFy8pwbSecCtbzf72cTJPnEtiBeBJlniBnv/UI1vLG3IEgNdcKnMr38
PCwCzycPGznmmo3GFJDjRxoEChwk+wYSEBUIJwNcsoR72mYEk2WCdbq09G2GEvhNiFj7IuW0PhuG
9N9ZmEIR6pN10uRwlc4xIL0hGhd+2EOoTPMPUMwgNjPP/OhrGTyUnljeXNTFP4gVhVQy5O0UtQ33
/8asGn6azBc034WbpDHkLBLrkc2/kZk7gu+RuQm/r1r1gbUfn4Eeupbsh2xWt6n2CbZIkwQnLp3t
vJlQWdBYuDOs2FLnt65pklMJCOFFFK18NP3OP5k9fzvKFCuBHMD783ZfsWzarGp2XaNxf8oxdx4d
6nJ2RCA1LlKm4rml9ouQeQanBiHEy9A2NehDfqaH1Gof/d5xXitjxPpZ2+GEAzKxrV/17Fl/E2OV
L95aQe8dew9cmfoVSHc9z7VDxBnLm4vQYfacuP7y2I5VCzOlF7s8Hb8Nw0RCyExcn9e8wW+fOgTo
kAS6rUWLJblqvPtFmqvnutLOX+1a61Zmrjo6QFho26ax59n1gvGGZsU5GJObXieNtNjLwvypnBtA
15amXZrRerBHaAJNPLGtxWnskmRvN8o9tmF4n0cPxZW/L0D7BCZFbmDCcFrbfBgrDFLIr7MdvSjm
1zQHAJePSIgW0wRIL1z2aNLKvioncb55PAI6dtAn1ISdhypWZ/OLa8KgFgtT290c1GBlaFdx1IRh
3R6TLhh282Qkm6xzs4OktcAWpbtbxt7lBxpj+5I1KcM/XxYqLjP3V8N184JWMf3FkAC9cNTjepI/
tdco/w1emnUNVjYpJFyt+HlQQGeUFl0BSeue1QzeIBNhRPbwOv6d/K5sUTGHrCR/y8Iz5y/fYmx6
C5Ks9bdURgMMKTURTmQkuHNcwUnlyMqvd0vn9H8Qqztf6F3tK0H1Oi58Nou9E044x0LaIiDQctg6
TmCRbgFoD3FQ7tlfBMl53a5vmPZN7Fzils7ynZBqzld8hUSNBmP6GhoE8fp6qD9dOctfPVQcKo6m
46NfDDueiookCAbhyOVSoosqt0NUjG55Ok5NPezCzrynP6gBklAnPbLPUGMwIlYrImVHiShoUoAK
ueUyx5FTu26WzO4ex1EOD4RGV+cy8ZP3etKsWBk91AiTyHaLXTmhAW/s8Qf4AoSBhNAtZ222MCCa
ZnB2FnqrTyAdxD13hRMlywj9oJuG9LknG+6zmzGeOTODk4zBdMRZ9De3ysgOOZ6YFJDYp4flmjVu
zy/FYeTgOqn1BorGJls8H8SvVnAdd6VG42cyf0Azet8xd6VLmUMY67mZ5tY7c5yUtFb3o7IaZPJg
63T4jXhvPtN5JrdMyZpchh6X/QYFl78+GcbSkACzOMx0h87XxdGbZuNZsyElQswlF2STzdrHDGW0
9rEt0MhvAwLKthnLbGaBeO3hsNT4+Y8+pcMTOsfy5HhOd3TJafiTSx7XuKoM/B71GBS7NcDCsXMq
KtpOc1dSN/gXn+b4zVq8od/nqbVWG2na7Y+MswWtvyyeQhnePzF3DZbY7Up6X6ea12eoV8U92XbI
iN/jGcdah9ejbiaJnS/PP2e/Yp4zteWrmyZLxF8SMZ4UdJmqV1XkVQlxLqoOpdh3vlMTMWI27k7f
00PYO3OFFz4aumV1iJvKIP8SokQ0ZbYZ6TjjCV9DToJmlf1E/kn1SqKV85nWpqE3XJs1Ys9iSB6a
Yrn7EqsFKgERJch9s2c2Cuu+7jOYveuCu6BarIcJ5kpUjjZGcNfCzNJa/bsoPXsbsJSIC6PMd7Ay
edYwH0Uh4Q8RbzrRu5UXvihyDPch/T89lQi3VYPkF2+bdS1ctGO66enTC9jkH1WRcsJPnb9jKh5s
m7bihALqd6W4Nt6h0Kq4GKuF1zfri/3se469HWWCGbDPUvdlHQEypDjmLoqkzhMbeod4CaBCk+c1
HBmjS5XVWKdlNDF4tWlm7Xuj1K9gLmvC0iDg5QT5IAeARJW744bo+Km8LfehbTcZzrOrCE9V/Tga
MYNlKTaNaq2LEZR383LTBT8BnLFTnAS2WWdhz3fAvFKIeETKp6/hyuZh31JPT/sEuhZXLl69DfEc
wyOmQx7nGcfuEb6FfPM7ATesZEQj4iYs9QK40PcfzQWYX61QMTrUN39nvGPPjeUbz+Xc9iQ03H1H
U+/bj1Xhei9O64sv3NbGh6P8PHYSq4/F6hknChf/jFCSKgmDG1rCWaVkYeb5s+G7/Qc52f3OCSqQ
LPlqBkfEuTCjvcl8CSU67jbBIBp6K/jhWrl0t2WLDBYOyWiHY8w0r9y5mviehHKQaE90racRPN5Z
OquKQ8Pytk6eQKZ3ivIwZY46G2M4oqPsefONbDC2Rh2q26IswlJZNhFZKL13UVT9YRxE+CD79U/P
uo0IAtxnDymyUUAY3XRXrsjV3+ne5/WCdfLhER/4Va+G+Z3388s6iPm5Rv58J2hYlY79ysbBV2cM
h2dfWeOZs0M8Sqy+MzIJbzUZdgmSOLVJrbGumfvRI237JWabB3DRof/ArYsOxb0bpwOK0LPg+Inr
HMKM8JhQb3oNa6NAC/eh+tDcW/5A4CHuirI5wGJr4mHuW/BLuo+zJkdYbk8d1oOAPx93rfRfcayp
5yIf9DOl5/RZNN7w6EqPSstM6WLishELNBcgV8yKB7EvZVo9wjud96LryDNQybDrgJdGfaWyHVv1
9jQPaxIvkyh3XZ/SgS6qUwVt2EwbwNTxXHie8UiUDF68Ra7DzqhU+95kRIQjlwcVxwus494ddQw+
cnqyTWmdndDk8KrksBsEQdheKD1iCIqZ8EFSExtIMdwV9Ma1zb4pz846G/Req1HvmWoTeMnS+Ngq
kT6Q+Ui+JZSifVj2BR0drrKfhjbq7WBOztcyV8uTYNYYO32IOMfNTB9pe+Z8d/YUfvhhmP1tZwH3
SnbaO/hm0O6dLiz32vT8e4PkHIaAAFfHHC0i1nPj1SXOdG8oFFGcynn7siYj8eRmNXy49crlUVj4
RxDobv8Nz0rAXKIGPTCF2Y/Qrq0b9SgFsr9a8bh43o9/LOb/r7Wt/49IGIiCETr9z7pW7K4/+/+q
av3P/+Cf5Ivg3+H+kwiBjtz9p3D1n3nbNiRmlvyIpW2XDdFd7PovSStQDAQW6E4gYCKksdB6/EvS
6vz7XcwToIMWLjorEf5vJK0WAs//Jurg+wS2aZrOXVTCn8mP+l9VOx0+L/JuK9JShqdgnecdYgDE
HBx6jOrCDYyw6UJByyIhMJgvZ0gIamOLCpCx0uw/WolbnETmQR7VgJ4IQ4tX4AFRYd7ZbBgKbl4x
J5EKWMYZg61PTe/1RzAsXOvUeVXXLmerUtu0lOa1fMsOyh79AxtqoqhaiBw2cAPLtMo7OGhntGIi
7Y28yAVAxWLp9aZH4mq8/G8rGveN3Lk/INs3I6PTZ+Gtf9mbe+d2bvyzbu/w8wyWzRSSy5vyZdG/
CleiKVz6zTDT02azx9W4LDEm3eIBJ/fBE1jqx0LcJmPMNtlaudx4zOYTop2syb222NBWke/ogRag
Vnt+K3ovMIZsg+Rch32L1cdigN/bl4lR7AeN0JNab2Y6MXd1mmYH+8zcyrl6mLhVoqQ39K7wFjbp
iA8OSuTXkG5n78+ZdRAkHvclIFJBitE60KRMw9ydQ58YgyW7BDpTcdcRz+xNVrFNiCKOmGbme0a3
KlrSrttaMx5zD7MbYWKMyNnSyVOTAnNbNKuF0rfTS+u3GB0sZh8m06GzlYm/8+i1+4D1DTd+0ZLl
CLzMZoywVX7m7A0DMF3bSpeyOOvikMDodppU3LfY3Rm27kGE2xdWDju2V+LRAZX56DrW7yoLfWQ7
zqGrYANDMTD3jWXutZ7GbZdoe9OAXzm1AmZ078xMI+1OR7WesggmgN62RftZZNm0s7XxQhpWt29M
mcRhOVjYwAgwR9maH8gKCjc+bjyGiBrhQ1P+sZpOn1y58sUdvrWb6wsijmbDjZO2JslLuRo29KYK
qQAwk5zRxD0AfF9S06J5sXYMlYnHosXyoN7GFbyUqDLWMMrqImV0yWLGQ+jpUUjubBnCrVqb+bxk
d8+DwNecTECGe4d5xOq4sccQGL2IZPVC3QJZDKO11ycPHquSyAxc3qNmXS64mwCTLPKUCL87p3AA
NyKcnW1n02ZraU+n1BJ6a/nyQlYsLQx0Jzjevh+tmGGjgvjNmKHQBFqNOUfeDiZ+ehDL67LeyqIP
Di4kNGzdm9RMyHGVLLe58IBNVFgIGcmCQLO9U0LEeSUa59IIlxhQVDf45uZdCx3jCqC1SimGQDaB
Q0iS5TDXwrhMjRkDJEWFWXv9H3Z4cJiGzbik+rudcLWuJYsrjMMUUQIUB2P6W7Z4f+qcJTt3efUM
5+mjDn5l+bzxDS+8WlWQX1GjYENkUHFg/xPe8bCSuOvM2Cvtva+laew80jyxWlY/JSbTWzOiFSK/
4RzY2bXJSIfORp8hhd08E+C1wFSJzUYPF5f+vFfDZZGuBRIm82Mcjk+LJobT49mF+RIivD84mmq+
96t936s9RuB5KwwgmKoeiKhnf9Xq9OBlJ5RxpN+WPSS6kYFAnrhqN/g9C+bOQrjsT6d6eG07V+Ke
k4IXhi2EtyLs8vPwMFLzbFd6gI1b2dY+7xjgDVhzpyFjGRziowkZH+CiHNA8Zl62Z+LcH7qPtlz0
pRyaV6F6Bz5291SDmHmcHMAuk8qLox1UNMPCPHWLnM8qWR/cxQHrQr97SImqyM1xelV2VNbLKWF8
e2RLoOLZdF4n6KVben1vkwI6IHy9sje+SS2eDOFvWn59JCu24jPgV5ACHjlXm9UNmifLIJgtrN7v
kpfX0f1TVwo9wuL3J5s04l1YhJ/F5MpdVZW/FBaMrZvA+045+bd0XnyWdzxA6mgPUxVW5gX2AjFq
gRXbxWUIhXo1LJ6d1hzq2BZN92O1xXuzoD0kAGE+s4iqdnlvhuTkmr/zijslQ7t+DmhQ1MSoqoZP
A5kt+ZlI2T6GnYzkiKl9EuPbJD19CAfiOWRduPu+q9st2rNogXca9ybEvrSiB3tArWUyI2cThsRp
XzJ+NrvpByq5+aBDJC0wEy5Zf6NgTk+ZgXLGJDkALnTbwPQYri4g8MOY5dcu6NqoW9v1MPjnzAD8
E3R+PCnhgDZKGXE1ZL+C1hWcFhDMnFmiqOa23nqlBxi188LbP75M1pDtFQm7G1aruAtlV+6GxboP
BpyRKACdd+xfxIOmXj76iTZiE/PzpoJ9clCo6rnmxImtdY+Ch6SlbFFJhEBfx+sy9hGU0o3bSmKG
kuCjQ4J3TtLiq2r6ZEvOgzPPBQY1tAwSeta6UljIj2IyvCsAiBP78SJaWJKT+Aqc2RsnHckiL6Jw
gDvVu9Cmq0puPZQo5ByQGV4pGH7CVXHKr2XX50QZw03aYFUtozaYc4B//ErFo7bZqvo2Jua5h8tr
0OkUtWGeWyrxjYJ8sKkD42CSGfiKjCiFxmG6bHG0Qz9Xrkw9lzy8Jc2fyhn1ET0EocxlYH+unnpP
WEkwk0/ORhtueIXEle5aXJPyEfSNdyyKGrr2ND7Vqble//FFzstTr2yInEqlLFP0sVlcI/IL1IkM
Cg9reLcSR3k2Joe8b3Hr2ikb7RGVYcRgrH20FzwCadMfC2P4Kufuqx5oDnjj5us/vlRQMPMBQIJF
0M6cm1sg/+AiV3UreoA1Kb1KGhCmWY1QeoL2ebaq594pSB4dROxaQEFZwr4IOM3aOCORgfXXentn
xJSP85kWy7SPsvXuuaSY+O9pFZmbfeJ2Ck+t+e5jrIkKZ37BqNDebd7EJOpx77DN3thVC/TU2lby
hUUm12NdwYeSKfR/Rv1syd4XWuwt6avnWfQ/iNNmREauw0hluUF2zGJQzEek7DG5qqw4ykOZkivA
GIQH1X6zdf9GCwNz04HMpQr/RaXLTrTydWjNNWZR9MEAYrv0TMBHRsN97b60k/1mZDscGk+a6af7
YfVddtNlt11Ml7A5kPubeXCqFwSC407mNJNpN3wWlU7iap7sRxcH4IZTcNgVM0NDlDnGyWDBxI/u
lW/9hBeLVOspYqy9s7TdsfcNs1sDUH9j4/thYuT9SoDK9RkdYK/t5zplBoeoKjZsMzYTTBvh2gJB
1F3civpmVPkO0Bti1fyUotSKh0DGckzAV4x1+eTj8O0S66L9/Bd+7O8U5Pi2QVOzUbLispmsI+iJ
yBCaFG8WzXXo1NfZzn/mLXv8Gq+/W72vvnO1Bm+vCA3aZrw4z4VPii6ejGgwK3kAeUpoiCnXHWN6
xVNBOpRTqCP8FgKPKg2F1SdGyrAem4ZVmp0voCH5yXNq6SUDQMFHZ5+EIC2l9Gt9Itb26rXrdIFo
Ad6/oSIzrfDN6v/KxSqPHCXnYCj1pSUqgeftie2IfkKXu9435FjKvAxRUy5ZXQsyif3c/dv3/Zt8
niarvVSzgCpz/0LT/KPM77JYu7j1XlpQtPR677jKfMrSOxxvHlDqeYZ71NZXn67W75SRInFWXfJg
MT7hFI/QvWVXbt3mTspnnG1REcoW8WhhEqjOig0+2+CD01iQ1NgtY9TerrJzm6s33tUFUpaV7A3o
Ycy1GCJLmKTXmXVZFCIWiwYRrI/5bPuH0usgx93/tfZqccfqQiJAjXDiQKl63ziJ3o47Bjqx5Hxg
IirfTM+pLqqVzKOwvw4gObKqJpF75lwuWsg0Zk8cTFeuO5ssL2EQTzunxXWpxi+hHLHNRB3hPUNi
ViL37X2CEHkEwf1KuCYLOh60dtdqTdmp8EB61trubQuNzOj+6IlK4fVGTazKT1ToQCf6a9fVN0wm
xyoty7iswgkwRVZFwl8WZFfOc1OFEJLoxDbejCtfsP3kcF8QbhtRu6j7Mp/vnwwuvczwXkgHfIPW
5kmjiBy9Io+ywq9eS0xVZ1O3VzG1D/mcBoR19+o8o7WRvOTpND2i4e2j0EmuFHJJBKuhiO1qZvib
/ZqmujvTcdmbIUV2kdvdbgiTR2JgK5hdGkYBWcQRq69DkCdfs6Q6WWxNpUUM7ZRS0eiUUSPRbOx7
kTVvU0rOzIIm4BruHzvEA4ENX8a+6SF0NB8tamkKwuXbseuPeig/RdNuq2FGPG8iJ3fni9vXP1Rn
EAdjwaVYMi/qJePpRT8saodVu9mhP2ENXQ72GQwGTOX6qrJw2PfVH8sFMTJeKfbcGCU/87nkj1MO
D2jO5p2/ls/tbF9SylYQvPptmXubrR8r2sSEhVaEBHnT+mzW3vktho7npVOfCPeizqAH0Fmw5+dq
YpW6Ruyswe/MTRWXGBtPkZPjUgnuV1YqFx5umzSyd4D1yY67Amd8dWIp+d0jSt3B9wYGZyE+IXEn
Y72ymSz8slxN1r70x92a+sPT0KLeRYX1a8S+HsHmfnbouc1+VIfeEBuToLsL/RVoMg4tnBKEKjd7
VWOEyAqrjaXx13U8yoWV5f7iNAlRUDJDVVcWkRSg6vQaMinF43ZIkJnzfG4so6BkR+cyW66KYON/
MmThRodhYIX+h2vCAit9ec7dbOvo9JedyGPODPWQER0/47yJ0MpmGyhOpzlxL53vN1DbAG2FK6pn
5FXuIbGAdjqquCIFLw+ePb5aNtAvSzJXCPkN8ucOX3Ve25AIcQ/ySb5m0jThP+TTZQzXrd3MfTQj
4iOXpGeagldVW/4Dr80FHMfTLCZylMFGbMbaYGILumBT+dwfZPyIY95za6KzuWT1pZMrCa+yg/zh
HUwn5NwqFJtqj1hq6dif4UjmU9ifxiD4ynU9n2xHGnCu8BI27Hoj+AfLVoHcKLL0nA1qfATCGecA
JmMoDxM2/Tbk7ek6fsfNuKtBGccVrhZoQEWPCVIPGHOUg4A3f8UNnE0puv0CZSoLDlrZkU36bJ5a
nBMRwPMZzcjwlbXlupeWQa6HPGT8NXt5U5A/A6fon4Xb5bu1Xh+6O3APuQSjbebVPlXeWVSkmqiy
umFoje7/BDuYfTlcuV6wlVISsJTXrEK8ipXjm69GQHEVEPzupXXJPuAQ0yftV9lrkdwxkjCoEHLm
+6xey2hmA7IdWAdMgXw2fzVu7M5Oe+iVJfe1sovdKDnUVbV8l53511YckCkjjciZ8uA0y99dkU7H
PBA/UyFug8egAsqjIG2yEUi+EIGsdIOlI6cdOxJ/Uw4kWmSZ/Vibd6gqeA1H9fy/x5KZDWxYF0fE
LsGWG/UkPSGydYODZ5mbPvBiXuZ6P07L912G/9YtbKPsrDgCiSvilqCTYGryx3Ti42pS5ijS4SBO
h6w5G07ZRVkZyr3KvJ94eGxI6+jUed73oUouHAcypuRH9Ld89WQ3kGvj3qZlIdnWY8EqFO/IUkZ8
ynfnKZS0BDs2Sn/qqi7cqib46FP9vGB5ImRAwRa/VITr0KAxDKB5SGICOCn4+SycYP4P6s5jSXIk
y7L/Mnu0gJPFbIxzMzfnvoG4B1FAwYkqyNf3sZyWqe4WmcUsZjGLKqmsrMqIMDco9N1377lQOwly
L6jbW1sVNYvI1/hw+9eylZwYUnzS7jPgLN4LicE1BOTEhea5g2jJuCO3EcNd53Tb3ByQj6DE9GHK
ejBM+LLM8lrMNO8Sg2FT3AmmJNkbm0SwPYZCd5v5LiXYaAks88BMLgtH39wOY/xFCteDo1FeqzQI
aSCii4ZBI+P+hMavybhxbXwLSHVtE+k/V0D9V60JVCoYblo7DUZg5DAyfQu6TW6z1yfnXgW8V4V+
yd/dBBJ9jETITAwlh0cQpXYfdfPGyji4tGhfxEiNacz7eEUe5CvIyw0QNfrSKTLh83V/u138lVTe
O4z1cQHKXS5wfIX7PFx5loY6yEfbmlJjHmQt7snnvsgkT2Xdr+fqjWHujwX0j0s99wzMSDu/5L1I
xdjvtmH2JHfix3iy6CMdt/WDvZryghBKB+DB3S0Oz+4QGVAWHy0keaWugglkAVkM2n9kuMdyzI9D
B5/YEkPDGCO9je8V4ZYMKduagKa+wifqNPQuWWsTyq+ti31BvwNKJp4YYGUrQGn+gTDa0cnoLKEU
xuS9lO9oo5f3vsfySEtIsRvR6LhXUw4Q8ZCrbN8sKi/gzlU4+drOHL63PwOrkTkI000fQghnnCAG
3VSpD8BAdYdH57qD04PfBzR6/lEp3C5jQ9qSo+1Bg6zBssePAjBnorVz/rQc+zMOiw5vGi7VYhT4
PML1KOono7LjXeBRMKh6rleJ3rNxM4F0fpnE3XYGd1JMSahspj57lVthhsHrmmUs+delnXXbAo8w
VIVX2gfuZcFbWgQjqT1CTljDwLeILUaDYInQ6ULpDc8i1JpvJWuzIWerP9fAztJygqx/JHfeHJ0o
v80aljwtMyRzS2JinGmDDJn4DThWhdODc6JMb2t1oFmbkStmHyWaCqGHZqv4vbOsciu5zkrOQT0X
J4dsTDmyKG6jT50mjAiqWuGCDJf2bJ2gHBIOoAvJ7qELg4x0a4wCTdPb6E0EZP3Cebbt2LinHLfU
hg0fImKaI4RAhMra9F70KlIMko01ci6jHAhr+IodjieqgsY2/PBNDfTPtp+9tn1qDfvJ8KprqfB1
ja56fPantnBuRuN1uyiWO5OnIMLDEPjm68jwDfcxPvFzZJEsOjy2AdUakLgz/xnfT7zMs+GuI96u
cO4WvujvHjd2bkJocXCleI+Y9WoKapRM1sWwx9ZMmu0aRBfyPAaA94m/udSD1x15FSZnlvIRzVr3
uiuGSwHoCO6xPkAaYa8ccJ5kbmqcfZ2fiM+Uaz1AKVaV6516I8PITSiDeoB4hbZg77xE3eJ4vrEe
71ay6y71fA7x3JQKuGU+xRfmqbM0pTqEZYwIQ3JhTIuYeoNfQRfUJ3SlbeE2cq/A2lll22yJikHp
rlkRJPKE55ioAFa9weCOOIRv+QNb3MbxNez8/lRRjoxhiaohuh8WtSs2ZdalG6jUSxUgMggbBVC1
xbhA8h4oBjEvwvJWgypvOMwrnFpEKGX+qmRW7XoTaXYCPVwWaKZR0LywF9IgeCPoYPpB2MSDFMPo
xRpsLrqCpy4HnIbzf/gonEM7ZPu+xMiI+oBdc/D33aPGpNA8kMhJB6zkvm9FCzrWXcqxela1Ykbp
elit4Q3RKYfVfBOZgTrXyuXXBQK35I/LXZON+xbVYsHqDu7X8ElN03QcuEtHZk3Opufx64Z10xAg
G0YNdtatN6mBLXmO1Sow3KcHC5xyDHtB5tDHtaZInqYsi4ac+2coXfi1o0mMTFY8D5m/azvqpwkw
rQvLShcjvzQERBYc9AkTQebtRt1oCc2E8SpJ0PPxIncZMMTAzTaZpV+k3f1OGdxOYSs3hTHtw4eN
t+MWs3ZayLe1Vy1U0eYIDb8CzsaJsWFSxn5MOlZsfr5EteSE1NlmTPNiDb6e2YcywSI19invwlom
3alQ79gofnLLkVSOze7SrisBenn+S4NLyoPp4oFvTAGv3AkWhmir8zQW9xoj5FtnxLB3FTTXWlcX
u3MsTl78+6lnRluWb1xjUMOeZVnjMMg3NQLnnoY2udQBfYNsLa5tyfncYw9YtZm/Emkf3bi3nsd+
+swdEhyW9a6z1l8TcD4QeQTmi1mKCEvEzaa8kiP4ZVT8lA3f2ZWBfOcuudB8deg6q5LdIMF/QADG
halR1JplThx8lYUYXGKX1cUARqRrXuyARafE4bRLDeODr1UUXk0AKBxw7ACHXXu23rIiRi/nZhK1
uDvqeFh7VC8hnvNtzIi52eUp8Vk7JP6zwkS/sMf0CtOGqkRsynCroSv73pPq/C/XtGFeDnSnDQkj
M5xdVhEL8J+IoyQPLZWsp7Cmy2rCM9kFfwbTPrC+ohiAF8wCSTpKwx+MQJgn+cJow/3xivm7GY0n
YHRfpCNhFyM8LQZNeGEYTvOkQTBG99xsHKqveRErK/jCbnhIrXr8RL6h+oxRuAZV8AIytSjarIR1
0h5Cu4Tx77QJwH4yBn4dP6WaPxO7E+/SUiP1krC4C7P51eE2tKvF42MkBbz2omY+uowRC1sbzcKZ
euNuJOUmyzlSucrt2cSEj6juNi+d4UyTyXj+5z+hkI5n1fZfRp+J3b/+prC1DUymC5fIVsHFfAxG
OXcH7c5/fK69B5lWUF8wSi7csRdPbaKTTWYPzQXzm7Mtgw+PYMgR0GFCoyxCo9VJua8qhqMuNNVd
jJ2+x7HY2VKu81a8DGnQn8t5raVnb+yEy+mCVKG5g1/pQynW74QED6IF4WpTWneN8sEk3TGHy3mw
H13qPJ0j+WzWyNLekvVl/6tRPJ1kNNE+uXl0Otm5VE1syd4kVxx5TmnYBMalOME1PPcUo12LwDzV
w9SeHOH9EMiNNspUm2AY1kHs2VsN/DrGu72yWSiXs98ue7avKsg55i29joC9L1DL1wg1VLOUF3wl
OFV6tP7W4YCEtIm6AcuUPpmFPUD8T8T8Sq+FQ80EvuBOcIKy7XH1aD/7BXssfgiIGOyL+FH0P+wE
90bpU2yY02zgFls6SvOF8grcX0ixXZGQo2G3vs7o9KI9VT13XfZhsKUJ5yznk0GNpsv3V9Nxc/fq
4nWiu5MMDY460tvjEJp7+n+2dtzHe1mbBwlysqrJ8zdwfPEOJ1uvwnaa2cGefjHsUwq3EdpBalbB
JSEVWMq3eXQxPDgVvQqmfjI0I3RS64AzEd9rf/ScDtVKw1yux5e6dpwtyE6xVNK6hJF6lZQpbp3B
1TtWqpgj6oROELKct1ZNawSSC6EJYAbTBPDZVB/JkN2bTHdbtmznmJqenXIpXZvqgUt1rg/x9zTE
8YbMkgC1PperRtDUVkXOS+DM9bHWezOUz2KACM5xS6QD9jHTtQMdjJSFO9G9U+jnzKNpQQRQG0rN
PlMoHsqQz9wYyBYBTc1Wbu7kpxlX+VIqozqJ2fPgVrosJlJSPDq+jkGglw760YaagUNs1KBTq2+d
NPm9ZPLUgfGui6nc6dm8jgUkBIvcLJEH2pg8xLCNzC8UWXHHzMd5ORNvyQLjje0/wxs28SUuSpIP
E1UX5dEDk4sLUqxMfLpYdLc1Y//C93S6wsS1FCMSSTHyUwtTdbME9SqBKH+lkWL7ino2YfPvEqTQ
FDwheg8TRyrybmOl2CrI0tBFQh1r4AxbYOoUUFiWXNc0bi9iZKMF0BQUPkXTURCh7sI12TcZ/gkT
vnKA1/H0z7917VRvs6JEs2oTkFKP1G7VOE+9lvowp92e63+HDst4mzuskyPxpWogA3baQGXO27Pf
fWVOXP+IID6wDr40Y+tRoKg+MBDAkNLuRkXe+0RadwXK6Ke3DKxcDPvrPMrcTZdm6jzoz1SggpDK
uLIE21ChUq/hHijuMvaSJrsB1aM7dH7hHSg/ImuR9duJzEfIpLyo4jMetuh50PHfYPK3ElWaUEfm
bwFieqs0+Okackx+DkG0PFYMX9ACoDDMjdoA0eCUpsJ5Se85oUaD8oJW8/CnYtP1XMOc5GwhZK9S
YeO5oyvKrCK+I3K+z2Uxr+O+2GA1hTkv8fWAiKHzL4UVXLiMg03FX06t4qRENc4w+61s+qr5YhC7
4hhGEaJx0RrZcGU01Jqu+al0F2CxaX5RovlEWbyBbNA/D0mMp0UJUt0e9g0XdyZSlKHj33y0cl1l
Bn0w6bAMa36CrqceiODBRRt0zSX/FdopLGne+ULtTeutG4inYsb+HbSEcgT8eS5o3qVr8+fMD1Dq
SeADHRBrBHqYADQcZqNzk2W+G9rgY7Y/LDf9oeSVPyVt0xDzMFjabXQJJOsD1gLxKuu6LZzfs13z
hnF1BX2vLNiJtu8h65AoRRm7JsnwAdO+WcKJP8nE2cfRHD3cnH8U49zCBEXepMlbFnyFQcjcVvpf
uqT/K03NdeYaG05J7OSGVSMnr4n5UAqgT+BRTmVPVnRuH6TbMxm999hAuW0fyU0c8N0qnflLbxAu
EkoMZWb2VkY+fFEihEWnu4YOMhZlG4o+u9h36DhjG4CZiOANBRfk9hT/eLIoZytO5dJs27NoGl40
iKhMCLus6lYdS9mlGNJDKgzI0YhK2nDW5Jff/OjVp6FHMVIoGzGLclyZUogEa+IlT5KtCgA6OFQR
ISKY+1J0xyLw3vM5POZdirG5WBJdb5eQQtJmvlcDXBAWQqn7qEl5ZGAYhcCCtp8AiN/jLKVHz6Ib
iczCyqasg3o0QSSBbrZo62N6RVldlXhsF0xFxzFjw8wmDITcGljensg6bbCh+EmDYVkaNXjwEU4/
gfvc79ZkXluyUsaLNLGZVeNDXJkoBCrHaA9JedfKYCvpREipCUzxkbB5i7lvOb96+05s9dxb9al2
Ey6Q15B/fuK0WysHoRM8aA/duMNcc7HxCSVTsc+DlAKSGYcwSIRtpSx2f+ieET3umH1jDEkPv01i
xPg28j0EfNo+rPyzjmI4OHG0gq1K7a9C3+SVwmPtsOBeQA97m7tyWNbfDhHEZTRQdhg7pDU0JmY7
MEFDs8+kP4uNFhN2B8x+CsxdhyufJai7j5S/IVUApquMl1Lqq5bNbYDQiuMf9ZjFjEuzc1cXT3Zf
Zxzr4qTzjrfy+CRDNp94XNoF33QWRem8ALC2z1puDYabLKc+3IZ2da2Vz0RvECMh8HzpZ8c9ziqG
NeLSLGDQ0D26XXv0A2oMbFm+KH4320lgkYcvALQxVIfR4/Y0Qp/ewxi4c+SzCWr9t7IK54MzD9SG
RPF+9p0fuHL2Ju1danVUc0jZWtVS8bum14ifSX6esX4seU09tpbkIl4Uqw13FAxYKZN/savZBPPp
NmiybnmEd7Elw70RBRfSSYw/bQgtnGu6tSrqpuS+Qgx9Da2oIzSsy41plxSkYH1Zdt1+9N+dEMO+
Mw6Unk4a3ZGKkwWK7mvnh+m21lb22icmvb+8G5oOy1xoaswINMLvTCd8qUSzmmntOWSkC/AoTB1e
D1BJ02jZNAhN2Wrq42mhIwgW45+qsNxnCxg09gBaiwXLK/BM/mqk0HUVArdfedgn5Wye+35MLxHL
DYLc9PXxZolTm30mLjaVDZgUqiuWp37LD8v+CUmCLBvTvFGiUJ56LPFZ2V5b5r4jBSip2aIudPKR
iEw3lc0MbtWE0nNfMzxSf3M0y8MgdXvKWUggLab7eBb4s11jmxbqhVU13nBZ7/0KFpY50LuRsslp
PWndigg3qsOnUk/ip85yjpjZ3jXd3J+DdBWoWG6Dqn+2sB4eW8FwWLNyl9lY7PD5YHMs9Ij4UFsb
Qun5iRAGFwO/pxWswjjOJdstu3BdBjx3tB12B6ndAY3NxBXgRlAoHCxM5V9JlN2CW8Wzmf6MSfgr
ILJXoXqx4q2ePVNv4RcuXQ3HoEjrcCes8Nwk/aaO7A3eCGYmgfHFtPYDLySW1q+tj4xUn8rH3N+C
5fCP2px/6AZ50zOGNlpX6+pukNwmI2t4lzFBWJ3YdgSpIvoWRRu4III0vNir5h36JKJYMDQr6tfu
1Bps/3GnjqlrAhpBVXXT/LuRFlDyDmIIhQeVngpKhe0/MP890jCwyHx6pflO62SvM72c0jE/BX3P
IVIX22qMHGiRQGWo/F3WNvsEj8DUCjgprB2KaRms2r9TVjORJsXB7El1ZdLDE9TsDPJDW9/zHuCs
dtzEzg9NJMHOY4Bc+EnPhRA/w6sneeAsVRD1mMSHgHvjdWxcVTbeA5muqzxKAXQIrt7Utq5pc380
SlIaETjhrSurYFkjB+8rOjJd9gU59vpn/GnMkH79m86LipRkvTTah+7S8wqVTrb/f+KqP6e/WoiH
f/t/KND/GxH9D/b5X3/1/5H3nmZGtAXXxAD/fzbg42P+7nuKTb7b5D/78P/T//k/zPjwpU3uhcAD
nYD4ygMV/R9mfPPfbM+LsBearmX+L4h0WbV98j//B3xpC8iTGcF9ZoHjW/8y41vBvwFMjsDjQCH0
oa06/1dm/MD571RDP8Sgb1sg+W12z5Cu/6sZ34ylzvjXuBmVly9nL7cIUsLITZOW0UCRdpzwhEye
Ve2Tm9VO3nVMSrVJAi2OhIrultQ09iWWfPUiha4xgD+xE+fm4jaYu7a+qGHAdtpjPyPWfRofWGnb
cmDoAjDLhr+EEdjIeUSIkiBxdpyyPznEkWPqgp6h9ug2slF1GoJqWKFgYbg8cZ58Sx5PgP8dzzpk
xKT3rb2h6F8ans21a1A/SWn50ny4rZEUgvC1jUNgqTVpeYowm23K/BYrkr3BzA+6mASH2lJU/hNl
AvGCgCoTWux84iri8vulxvjU5O67m4t8S2IU8GN59sfGWYA/rCm+qJl42DeAFV4NDJ4r1JNTaFGN
RCq4TWfcJ9nenpKZZWqJiySy13bvLSkvIVpXty86n/6MdCItoogGiaR/ZRuS7+CLlY2IkSnr16BO
93WXO1uqywH0Q+kPND7cVPY9UhGeAjPIvnOJxpyMkOjtwj56pzb2EYn9KVlaTn8RY5KsGQD+UghG
mK9d5WXyxw4UEp1D+zjdT/5m0HySnjKeQ1THOC/DYxYXtNZM1cmMUVLMdZ2618rhelQBUlMTac0Z
aILZRowTFWXQ1DkzdNSb3qkA+5ESXHqR+1rR6sFdKg9YibHMmZpoicbNdD2BWXG9GbcrzSSZT3Mf
GaQA5soi68A2JaS4CR9GX6i0izTLvok1zgsweiXHo2LNgI+Ur5C0bw7DaUGVKMnUOcUaMe5xEEHv
ydIP5cpspSsAggj6zJ0Rhd8R0e1FS8R7PTZltFeF/5Gk1T6HunYYkdPoI8nP5BKX/JTHm9mVJUFT
x9pZGD3WdhKcdFzpH56PFydi3+2Y7SvNh8mKi0B1D0Rwy2CIHkhMLvxijf+n/ur4xJPGq5fgRePv
Tjyh4r/AHsLxoV5805Y/eMCWplc1R7P5hkHh3lsBvNphk/po7M6OfVf8NDSLoLw6055lzLjMeTcs
9EwsN01EvGG/4C8Cx+B9L7Bag8B76tyZL7kIkid4j3pZl1wLsJnMO+Dr9cGY6IjOgxG4K52k2w7v
PKSfmrVF+UbqNQtwGSeRXAuzr9ehrs6ZRPTMf6VOa5NhZZvhDwyMce5w6Wz/KlpIyBFRYMfU2XrV
KoixZtFRjeWCtUzpK/pusbY+ao56Ysa8eBvu/f3Ot6543HbKEo9F4KJscZEaRfeCM5kdkT/ssAQe
6EvHXM0XlPV6xq/hf6J6wSMISsJzkbOmBTOFpMMVwYkL9g4qiHDCVjdz4tf3g5nilrT+0Hi3lug3
H5Dq6Kfu5/zLswfF7G1uMyLs/ArmeJVx9ByVHwUauwK1/+LIjjZSf2ajF0BEs23mftGfOg6GANwk
kdx2G7bGN4S/4+iPm2FCUQ0KIelGLNhg4BvLnCsKgAEslP1ebwTbOiIsaTgZ7VUxM4VgzzTSaTRL
eS6BowXVGZ8ihyBA8K1B9xYEp7fGV1AB8QIe/KC5Gq4pTrAUJyAReb2r423exd55iIY7VtKCldda
QEG5xpht+N1tuRL/iijbuypwgDp0rZ+gbYB6D+Yxccd55/jJ0uEiukpCyGSCqPm+ysWd6nH7GI7q
WZorLrbtpQZqkgVBcampK1viUSB37zJ5G4QCH8zKk5O7v8ia7kH7vso++qSywIauyNUauCo0H+y7
AkNmmvx2INoskoAW0lBWw2Pduq5wmkpab6AP5HSh0VjrUSUpBw1ii53qIm1vUk/uqvKbcBOX86GO
8l+hsu9lWX+1WpPHys7NufayX0r0ONc7quGa5MN0DtXsOBcrZNsD2YCNsexZNsJ3Zn1X18ewHs4l
8eJjry3+5PLBaLdm1p2KH4MDAGGZP2Iq02zvYxG/dbpAS7LYYsZCF5uICdEV6UH5Aimvi39r0mDD
yAV6QpwXJvFthZOToAIce1ok93oKg6X2rXblQLcipjBzpYyw7C8Ixf3tUYhHK3/LLPvOuKW2HQ2k
S4m1oDaGH4atah2U3MPVpPZM2ss4EwaVbphohMnGyvLDVzHPzhphnBeBujsdMCDLUm9GRFtWBvIJ
3AVd0REuV2yPm0z5L8WjOCUOxyMRk2gVNIAvq0Y8CaLVl6nM+iVzUL0uk9Q9z9I7owa3ADw9ci1t
dszxGqL2jb8zB3uuG0Ikqyv3jfgtOV01is/H8okpudQwe6v83g4wrdowGRH85rs1GeKPV1jHcJLO
yo6dfmMa/aFNXeegYITkgzHc6j6ddvQT0b0ZyW4Pw5E/spDE7vEhLmsGPtuvPFRv/g17rXtx+PFP
5UdM5ctL36m1xny5ofedU9JuqIiz/BvQuvwI7KpaOOx+4VyWmD08pDRXlutB59GJCTBbNnTU7mKL
icTy8u4NoZN+ZOruN1Xluzu/fewxHfMnwb33MiZ/asAXrDEq/+I9bDSUd7hb4onTRlQUdAP32thW
lh2NnJKxEv85EuqgmFtN5xhM3s5M537jjUV7rAz3lsVRdMR3+kfPSLVJA2RSaWNHGRyn0zTZZ5Kg
iDnVPbLS+RIgy5Gowf5S/1YyghluckKnzQ3AqL2JRPYDLm0y5+K50qzn7ezst+LaqcbblbonD134
y+ax+5jz8sxLg7CQAInPZ43+UPgsDjzzRu3Pp5OU31mT0GgmGyA5mAQ3UHmwv2X6Gay1cc0x1i5R
ylcW3yvc4eisdmb+9jaWNY+76vHyw9tpwFOy2o+c4JEwNJ9J5aGkS/GR2nULVZYpXolwlaGF0o3s
2OvBDagXVFOzxYoV4NG2CYh6vnHspj7bYsWwMMw3p0BRG20z8AOgnuZjlJg/LKbV1sWUduwjwVGG
vCEZ4VaRHUCDdJzbYITlgaprcXV9uGN2uU59vVX8MideYEBtKbpO+Z6ssX0Bq42BV/PTDXTwI4me
9bl6qqYK5wz8SyHPRRi8eXaJbP+TYaNhof1AA3wW0v/gmpRxbJjDqkef0P06cP+kmWVij21e2Hw4
aJ9+sEzRn9hRtfWeJUN4s13qQ3H0EZWz8oX0WQlEbmHdIAVw+dPiVLAXWMpifG5mLnsN25xLHof3
VktMIDibDjRcQKbKsbq4BUWJmZGJF4f/ykuHV8/uvrApDQdWz8ktsqNPH9xjIK2ClC4c3hL1bkWf
eLxmYf+AQYK1xdagdjhAoyXVn+E60fGz9lL/xgv84ETWpRpM/aKFuOCB6k4tkburjJSmLnCaucK6
vAMg50ADV/VljPi8DY0KAN3PuFFB/kM43fyISshxie7OhOS6c2Ok/bky5t/YsiLmaWNlYuF4KhxM
LfmD3cENk+ZDjsa7cFgsySwc32KeiEVZjNYBEO5rM6iXvIaHoxpYRdV0t33noiOL8xE2B7bf7k/I
572CKgOccELcFDU+Hjg83NtJRxkeO7mPYnyEG7gwGAZ3SUAvpxQsGeTr6JWwDfadIvmyRU2ZBD1d
/WR+ggcYVlMCCdSThPxb03uzQ/08U+8qKZxm5Hx4MMz4ZqbmZejr1ziatoGHkA2O7i0bV7mZq1UB
e+RIZby9jAMMu17OewXrHGpZkV9EUH3TMLbipfQnkH27RlRtFok/nilQ3dRzAQ/VdTFji7OdDn9R
QjD5B+otL8ZTGLq0dzEg0e3H6r10fnXgyogmuNu0IYfkCjBiem4qnlcWbT4pkaIeMYNN8sMwuvT2
FnmpOHWhTLZNxDPsdI9C8JFN71zX/sLrWn+VpDhqonDa49vEhN+6YNJ8iMZzeMGpy/GV0KljvZZT
XW5sX5/NtDtDFKUMhZVlhCy27h0uu4JxYnDyjz7uebw0zs8eq0RJCihtijtxbgvcdfzBQoe7r39K
p+Ils8ZDHmTYo4dnbn7JNqb7Tyf2xohrLkbc1CC/nDxfffWxw/UA/3LN9/+z5Rth2Eb5jj/IXzJj
yvsg0ie3SfutVWVEwcexXnCB5yyZtU8QLTM55Vd1GKpTOkY9O4P+xRvaEUpa0WcbnADZcgaKvQk5
3A9+3TVsdBhTXaRWYDVAmkewN7cJJxOfjs2J09jDsfCPZp9C9mLhT6d5oM/V0Fwhvy1k1YlDyytr
W9gRFwLh62vhJremzoylcufhNmDx4Rr0tyhH/1gK1mMNP2LPSMMVOf36zlqyvrf2+FMRQ0cmLRK6
mgmdDyrx3+t53kG9gyYV+bCIQ7qKI3mVGU8x30B9gni/d5rBO7l6Gqipxo5nF9a4UYqV9FyLajeO
GOIz0z/nejQ2AbHJawUNxeqLH8ft1RtNlOzYz4gU7EzHnhCn9l7aR1gP5+IQ2G9jZ/M3mCmyanqT
XvJd2/U6mml81on7Ecf0GWZmsEN22w7+KCHD+8GiwEhIPoHdJaLLKay2PYXbB/KEl1gU8TYc9LaX
eXpycITWIqzXWYQzpGy5NLvNcMkyZeCwHLpd6WI0pgEmh4bR6n0csgnLdL0CU+mDA/FMxFDm/UpY
LMtLAFuiNskXFW23CTE7LxgO0xVHyfhieMVnQtPAtjGSj/TxzWzK4mgHFrjz3MrYAVRgcoHOHYxu
xvnRAoCxmmHe1ElG/tqsjR8l6oPNG+TN8yzMg0OA1txKeKH2tCsM6F3QSYeDZMTtSM0TxCTT6UGz
OVqipVoa6aKZs2lhg81aWA6e5DF36Q8w8VRnefLcy0/SqZoYrKE5+oJLKMA/OXj6NpYk8zyk/Xg2
GtaOtWSTDAn6EDq4fee6Yq03DICuHbkcHAxPXjydKgqS1mQpA7b/bX8l1j8cAVGdLS++Ff5UXnwq
Tp9zL2nXMXjDTR0k3ynu8VspiOkNcZS/t77hLguu91vaxXP61wf/ZFvMuahn3zUXeNAIvbw59aiA
72KsbJn5UUkbsgVASci4OOnxAVXpzUeDCGuOrgZtL5xeXE2nQ/J1uCz0Nvl4gvr9vvflGZD5oR1j
jEyF94ljGH8DgTsQ/OeZCP3WmPFGTFXsLtqiZRkDqWofau8bOjKwAjJOS88MiaYGSb8P2OQJN3ql
sdjcuLGktrVnJpbwld9VyWNpGGXzlesBGvZcwk303HVbJb+LITcODSsXsMSWC6+xmMFcer8s2fhf
k0zLTTt3Pmyc0OZB99bpMNfUbRRXTBfTVj7YidUDFtOaTPhJjhTSFNhifdp5wBWuJ+JXY4aEwdRC
EzTFzpyJ1zrl8CFK6G4EMEBerMJay8g4F5O0TuMwhQeMvBQ6PqS9fgLnafNJuq7xJxyZS6oed3wZ
+FfRd9QKg9dFumJ56TmkpxHWacil4Bs3WnFAayo2c8OQ6VSFuRBzWFzRIu45+kKRUfimrKw/xGUd
rPqY5lwCRVSYe7HmdprA0sU3zEYibdfFZLvLxMVIRiw8XKS9/1Zkk7PrUlSBMPH5uMF3nSBfr+ha
N3axgAPouv4LAJXiOeCZtjFkKD09F5RSLBVFtuRYnyye6mfwjQ7QXW6STls+jUN+iPOaBCKlyesu
Jp9AtOLemoyViRM/eDnDV2+P/bFXA5jGbArzI18v1RfWG4sIEUzfFo3laIKYQZKA6SzDq9RkLz1J
74uTjTBxOfxPXroJ/cjjnBbyxGpSnmoJi4BriNgS3sq8EiEhDpuza+GADdzmWbkjxgdPPE3uY4Sz
n4lvY02ynQ/RT3qTO7yqpjm7+LANCY0x6Y7slQCqdH+Mx5+o1qfOMu+Sspnt7HfqWKbqCvHQ3SY5
y9sUykBLDcJat0m7rD2THJqdsT7OjP4GUWYXDE6y94rWWnAnmvZumHBBbicUv6Llf5sG1KzL4SYN
GwBz3JSLORqeh5i2DYpfV2XXbMo40PiUEhdN1CSGyuc1iOJZSPkdgyM8UYHwY5vuoQer0qrxOHvy
S837Zox+VXmpsHzoP6OmQx6UitwbbQ/kKWdH62Dt5iLcwkBfpLHLHzn8XaTpx6yMG3RyEAgB8WRH
9eOyB9YAcf0JZOmAWSKwkZkCm/u1ugdZHy4x1B4D6bIMpARqXXAMaAqhH7/51JlW9QARye6eiSEc
chGppTbMb4sBmq+kIPpQnGyjxnznsErWfvzjtMZvrWq19pGx0piCRY2JoW9BI8RXq+9QjKHM5ORh
/p29M9lxHTu77Kv88Lho8JCHXQGeSFQvRShaRd4JES178rBvnr4W01WAnc7KHzWvyQXszJuKEMnD
r9l77X0UNeRyfKpGY0MLNXM1FFsFp3Qfli244vScpNLmYQ/9qIcY4IAvY8qPCLn5Gm3KXq+PBdrl
yPaFIbaxXQHRD/qJd0r97KHQsLz+Y470/Jj/cpR2dRK170b27hg8LZ9WSF+lmrHFGAryGMWBRaPH
1MP+rSHSEB0fict6HWDRBxvn2e52dL2ruBVhTfLr5EBBL80DwdfDFoAdyJngxAxmnXVfkfpUsKwP
djjfpdpPZ1Pa2KmzHhPKd9MIX3Ea3OJq0LDEqnVjFtigVPc+l7QezP0YblXRqZNDzstUaBtSn8VF
JvUdyOwvtOPNNVHtsEoVk3d63AqZLe8BXivRQ1os8h+4ulAeJtAmk8TZrqEKcabpWC1/YE49GBkd
slv7QU6X2keJPOFDoBcXvlFZJYL1mwV1E/mHrdMXq1/YYqqj4fS8nl3jy4MuCdgjiE+11+/cxnwY
e5PHldKsY7QyxHhzBuX2G8nEpZIpPbI7YzqaTGyFFogflQwnG7bnopqMBuPF07P3Tk1H2zDOQWnP
a2KE9/RJWBWm6RLZ06/Aqu4LA+yIHh0oAe9a032dRfLUjwmo09q5jN3wDhF2l4zYGKRzxcaezd1V
qc80WIo0Au8n0wywPwm+N/3g8E1XltGuxax/WnmyaMwGbw+3hdprIm2iipiyI0VUoLnRvtBP9qjW
Ad8AdXE+4JY4dIqZ7U8dghPOpYMssRQgDTQ2pPH+4At6S3v2Kc5+kq+dtmSyGA/ZPG6aGl0jZjr0
8w3/QVmGT97kPNtGenZb9RaK9JdrVnILef2lQgsdJe46UsbDHLrPmkmXfqrk8NFa7i0nuK+ex2jd
QpbE78CuZgPqgBl0jTGcE/6O+WEjwO4XA8cB+dnRGGx0ROR+Yr+4Bdul1iImHlCP73Y9nCezuO8H
rQB+2dcnYFrpIs4Xq87Vhju9ZiJYtvSlYdZ4WyszGmZ7rntAIHdm9D4+195TKjM0Y/iO70pCJszM
Mm6s6NABhs1naeUSEfLwFWI/32px+t6o4t12RfoAnZDqP6kqGA/hYN/VHU5B23jXyVXhi9sLMC2L
6mOVd0hAmmiYd0PEQwNzEvoHp+oxq8aJe4ligdXxl2hLc++ler0RokoIGos7ZFa0MoTOeuveNF/K
urs1Wf5rdGL8gCMaGbP41tSSaNiwC4rhJq6IE0SYwfhsPxIbgPuc/6iZVLCGkr66y8D3zHCcIA+j
onCxWeOqYoAZpCZdhgZQmtXkfi7jPThC48zCE8hkLiGo1BpIuXHpAtJ8M/NmZp+UoxRtfEncyQOT
Hb6O6a6OaTP7TjvHREXxUs5ZhGEFgqbwmnvFBmrGhox6/TCb2p1KxUNhReFlqqczW5HkMhJUTbsm
dkPDjsUq7S1IGfdUNQjAHPhiXeQMD0Rr3WWVYe3GQAifKf6rMWjJgzUtwptU3dl0Sifs/c2+qnX2
e1il8NAiTUtQGVUerxgq0D2y3YBfeYKxYRfEPEuroULuTORGzU6yYtk70v5siVJogNuSMZQzXl0A
5l7eCI5/Zzuaal+1g3gDfsBLQfcebRtVisqM8g5M5ksNL/c4gJXe6S0qn0npF168CdGX5ldm9qQg
0FTDAulesedHr77uZLjNBAsJcALUj7Eb7IpFRTzrnOt24P54gcMMj060gdnzlaZ0xXW6Fk45vdQt
dV0aEx5RFloGJZdfEeMQJXvOCjQwe8GrFvxzPmN8XcYjIyCFPV8empfqiVF+cDVmCyc0w3slxnsF
HvaoHbEpmSjGYKVEgI2xAYGDGVdWRsdAGsiD0Q+QSnUaNPKxeaQd/WcOy3JjlywLCHq979w6RReY
vQI5xAvmmUjglPhpEP6fICAyhcGf1LKyQr7BidO3+bk8d7XKftOV/kLi3maqLXlzAuNVOXhgGLur
gypRAxqV6o6QleWGVnFD0PBZhglkoF6dtfHgTMgJ8a7s+7p7LBcoS9NYiKEqsdWZjxL6UFxcVZxU
IT9AyJVHTIQY41Kwq4F5JZ/9jhGieZRkseAAmVgvNNLzGw/tqZ2kzE+EAXEnr/S1qaoftxy/CwhU
G0Fm7VPfuzfhOa+lkcxX7ThFDnuepot9s3rJlb4a5Nl1qPHbSeZ7ECA8pJzyvtVa76FJJzKq7Ge0
CyoljPdVVw47ZCY/YaexjCyIBMszHYUumdfriU6QsRreI29hPkcoNYvi0S5I4bHYjqzmdWWSOCd5
rRHphv0eHcG6r8zGVy17RM2gMy6Z0edz/Z3avbVh54k3Y2XZsek3YYMNfSqHVQVPYI+mfqdPeXdm
HgJPJFTjtu/qbSqsat+h+AsynYl4vhTIxldb9bSnY9j5s1WAXTEIUifwBkC95RZbiwu+MpQTsN7q
v6WHYyZ24w1uhUOWeM5Bcy6FLFsinHDRMaXct+a9SdrYXseu9AjNTO6ytpuhI5E5853x3D+Zyc0K
pQVCyD3GyHd2RolvmgRaZJULKJQQABBM42EGeruexuRWZ9HkQ+e0NpZrZ1vNqAy/CeoRiknqYyKo
draHRjzXGVhNxmQxvKiDfS4AGcxDCAILm661jCRtXT8xfGA11kaPIqVttxwopYQvSfwx3kcX894R
jKEqsww3NZnetGXINucpDFYBD62nyCJBOPYzL9qGIDFodtHRBYgaAIPzTdVDiwvWW1W6lDcTOTeV
3Kfqh5nhKOOq0Va30CPVY2DdNEA5YF4XDS+Z2182el6ZTwtk5YiwYQSbP53iSVLttXq9c7rKeUky
6yvD45l0MRsQHVA/66cc6V6ap1hq1GsxJ3LTdegWwoqhkWc2EOTWsizY9Jng5tLCOLVj9pI0bQZs
WVzRFGzdGkjVOIl+bWTOe0mssY3AX+KwDtFreC60I5zr/UVlMHen6qObeYRBva1GMo19oMhou1Jn
q2m5sSbEjnVkmRzdsgYM7tRPcMYoG8iJX9XCe3MHirOoyl+We3+FNgyfwIBqw/0wsc75Cb5EjJvT
k9LNDy9PCfwBnKZHSe+PbftQjs2iJO+1XRVkn86kMLYCNDLi4FW6yfAQJtXFJm2AQp+L0ngtlRZD
QaXf//6YoezV+aGbQ6RAy0qHeh4TDSxI4snS0JSXvNeH/VAHaHInhsOgqxwKlEahnAez02Hsx8FW
neQ/ux4+vXHk41DDH0k70LqW+oHEgqF5wEgygjZbafF0s0iY5HYY4McruDRwlamW4qzYMDA9hT2+
z7R8Yzdv7PAMfcOjdDaj1nJoTCxsEn0XZJNNMTnsMW0HF7d/iyfL2YncMldBT8GhlZF3ThcDr87Y
PHI5SlqF6DSd0DyYYXDUQvmO7RcfdyKTE9sgzIs8ufvQFtFWKzieTaGCTckY/2T1NSyMZow3PfaI
m6OAPCJhj+LMeKOg0bcV/N7dpEzxpnn6tRlYWOUxLOK205qnJje2/NofQcTtQo6KjoZ25GVhHhkX
ds9G691lMtLYeEALhDL0VE4mRnQClXB7xSwjewdcRGbcNcSn78hdh9FDRe8FzfgUaQTGwqs/olkv
wXgmfgNe4Noib6ogo0O/0t/467xQ2sX4b3P7Dx1Cqa4B4iuxbtRO1V1mzpfU0OHMaDiNJjIqPFku
HoR5vPz+h0yTbu26zPAmpMj3bO5ajyNrig33XLuqXOsNlvBuoEpSWDFMjgEpjPlhCvQXPW1KXx9U
satCjniHXqPKY/PUGBCSrSA+RmnfPDB43LW9dC4dsY27am4Ze2JtWo0ZdshZDo9NwUB0YB/W6Hd0
AhE1Nqd8RYpnkBI8nqpHL7LnixXCKaUK6QAMjO020M1v1+mTy8Rz4kwc7aJYDpFw8LPWUueSfayN
TfVSVvAESTAj2BWeMDSccceoe4RNgrdZAjctZgn2Ezb6AfyqDf8Ry5yXx9+4xl57Jqlka0Yh7Aqj
3HVkv6/MzD02bdgexth7ANkkd8rEgudY1bSp0PDzRhnyvdPnpI3wgu9nw7yfwYC39oz9tJb6vgfN
gsqUKijo0SrkaeheNaf5QY1gLOQex3ex4vmNBhxHUuBssgGqdpmyBEnHqt6YHtKsOFEPrUdyvJmj
2k0buTETHcpPHZbHudwRwoRjMzEov5eUl4ysJCKOun7Pxb4leoOkbvkjDlEXt7LZuwCP7NbpmYWS
iMSdiaqkOqee0+wzVEzbaEAhEBmXHLrhr+CAbRZ6K+y6zYweCx8PRY/ZlmC5GH7Ay/tFMZvu0ynD
07PoYBL6COAANu8ebIQ1a1pbxfpBBjkr3AqmAEzzaG3Viq/WecuQUoWon57bmMdkRNYRBuHHVF2M
1HtBcZIyZU/EhSmns9e8ut8ktXrI3Mi5H0dLXru8kbvGs6HRtu/MPZtLUZgxDI/qG1R3zlJr8PwU
esqKM0RdSIQc7zGJ+swSk7PtYlvBEzHTwaf1wR5dShMnoKdLHF/zNGcfBHaxNkgHvBGeGKJPBMGk
SHSxTAyHZZecbF1L96PO2iDOJwDEeryvKtLjBthFK7OqiUfE0wvqorvUnSGZh2ePEdz9dSOaflvl
0NJsa9qYHSVmI5ii4VZkbjILdtjafIE2xYyrABivGUG6yRwW370iAtCtwvxVwjdAe6Jk0iDK6iQ4
LHB6LPOCHU6do96MqKFMrl5uEfrE2DHb6lB/r06P4CFu+8tsRo8am/lDuBhOMg2DUg8MX9j5MW7m
N5J74H6bXbIz8uw3JueF77lBsTOsuSB5ztu1AscFaQDTrtZV7qs5Yt1YkfMi1DzdFXXwiNaxPRFT
talQb9Fh6udKr5EMRN1zMlc/1kMbzME1iaxrUttLj1PXz7IbPosYvhujP7ss/NAacdBTDG27Uv1o
FOWtYd1MdE77CFRkSfAUsjbtlStMHxYhWzJdA2IF2oBcC270cdAsO+cYMAxO2UtjXDOmtRtYh4pl
5FSUwcp2khLPY32pRRndV451SRZA7MBdt2keMXxs0xIjeNTcBeAtT3zDKP4HvNoVvFKtqwkKS/dZ
i3mt7T8GL2fWyftzhtVDiuYOKUTvS5aQa1cg4WrchuIQBV9tzWddJ0SX0525ZiaGNVm0Ao9qYcD6
RF6Km5VyMEUvPs+XpABoZ9BN39spAyExbJsoPubCeYNkDIWgbIuN6rIfw6Ny0AKkmZpBfNhcxGfb
o0qKkd7i3yswKNKvPEaYP80CPqzS2i2kRxRpTv6qwYRP5vizmAUwnolkUd4D0UweJzL2PaQq4Q9W
8gxYtcS7z1i/CUaKzvHda7FA1tmAywgfRY4xt2x2tkLNQGZVsaoEhhLyViHZTxqmxe4Uo9ji8TqV
Ida8Sgq8JeWrV0t6pS/Zxum28sxfo1lvRxqYDSews+UWjwgUg0OEOtTtk21tmZxB1YgVBzFmFI9+
xwX2EadQ3krm/hbk/xXTsWyq61OdeF8mw+1FX/CtD462DSfU9/HiojW6ikFwE0ObmuEMOBHJSon4
sWbrOM+WDrZrhF+j28NmA8B22E4ZLxCjM+ejS+KcAHti49xA6sflbCiqVM8OJi2uA/atDa1HV5V7
z0LjJoGaEej7UqHMP3l5+1HCfmNnvnWs8pHizIYDEecXdphUxjM9rMrIz4rcc5IES9gHM2U9tvZZ
5jEq8SryRKrlix/QpFkNJSW7iYxGm+3hjK3VjdqKTQMq5Soh2QQ2pi96Zxv29qMZ/yLcQJ66gSo/
Y0WZDt1AyLs1UbSLANs3Gl2vxmRZeM6VlBLI82Xy7qToaczWunVJ/S7SYKs7oXGXTHXw1M0e0i5Q
ZAABVGEne48E8FPQ6p/morQUsUXiXsAbr9tR1xRvdU03ms4K7VfmQbzLeFVY3riPiCFnB9m2m5QL
7IsoO6V9Mu4aq7cYtzNIYYhvQkugJQAQlWI3iZi2hzaR7mxsHqKmxd7ZW4b/+/80Ant6MCudEVGQ
a6jU2K+4BSQ8pPlPjbeLOrf/wp/EqpSdhWUaj6NunTT42r2c2ifHaRkS16dYVeIklPc4YLnd2TXp
sIBC4VlApmcqSkXDAN2qyvTdpMnQpW9CPfix8KvwGqX/n3clYtuTNbr1vkyCACx6djb0vtgjlF+5
mPb2aqKoViWR6x6AFOaD607ZR0to5WZo2bhoODsdJAoMNni95NZLPyMeE/SzWvMTLwSCQl0M0zwM
sTCeAwZ2R4TSHPZjoSAIg3SRlXuyWh7ZqU3yewheq3yaFa5t191Pqa0dAhOJkYsvc3BQVFmu7sI0
nM+jgfaVYJzhWeTk6YRTYRwmfOsr1qNcmKnSTpEAdacxVlmAXeJOo4hbJczWd+0CQdPl6fc/0FQW
u6jqn2LpcCw07oWWF7ZgtkyLJjan/9+rUrT4yJ4n9f2Pv72zlCr8uGnr+LP9V7uJScGLoeP/7lO5
fTftf62+i/A9+5O/90+Liqf/XUchaEvDk9IkOIK8hv9tUbH+jivEcIntcNjdOHzU/3GoOH83sLmy
jXMs1HGOyd9pYO8s5hXxd0vqTKQc3XGZXEvj/8WhIpYwiHKJvioOX//4G1NPBqxouT2TqCTHse0/
+FMw1MGSdm04kUXyW5xnF0fqz6Nt7b1E/dIa/Jch3AXi/zSAfgion8pK3/3LV3b954f9V9Hl1zIu
2uYff7P0//wZpBCGdBzCBT1+u3/3yCTGGJge49hdzVZoqyzvx3F0pkbsb6oaa4D3SfC4Rm5ZB0PH
trfNq+OA5BynfvD7ZMmXrHjuTAbvhksK0zyQIxgOsBqi2VqP6CLB/JsHNnM8VMK5nxjJWaWieiZK
sDWp4+sWVGjUwjlJ9hb7Ln+2+ccSOzNysxHdVIB1h5D0NRWwGaC/NopxkzgEgzG9WdelQSdPLbud
RHKVLXHoRJrxEx24tHibpfbx11/Y4k/640WT4KRcqVucppazXNTP90dW1Hy94n94TYPlecJgbwXy
ee5PkYZFAToJCxtvVRZyP2lEZOHx5ihPOfDcUG2igZ/fwIuJxZAllpftWwXETY//mRbzOf7P8Lv8
k6spxJ/8cCboGV3HZQ1L9g8/XOpWdjAmHethHYkPG+uNi6HJNaJPMbjPlobPmDoMKVbVHGGg5WRP
ac9//QV5f/Ij8AVZrmN6DrYrclj+9ftxuDMYcCcu0YXW3kqH25ghn+9r/SaZYA9xhttFR0FCPt76
rz/5T66MZer82hJpmOS5+fdPro1a6GPiejvTwcyt58CgmvE2ugSADFnlrLlBV3/9if9hMPNcj9MA
Ww3TRts1/vDw0NAgYbICZ2dF4G1J7cXfkdFF5/HnX3/Qn3ypnpCY5Tx+N95df/ggi0iMfz6ljpt9
FkRd5Fry03L3UfQiSi+uscIwatz/9aeKPzkcPGEv56YJDMLS//CxY0eoitPg7NZy51M4JoSr7BhO
6sUTFgljLlznln4P2NWY2Pu//nCHY/aPD5pnCAJYJWekNN0/XM6YRchcY+9hhwRTRiOVrlHABFwD
5UtjD8GRECvki76TeSxTx1jfT62K6ePOevMSx4JKKnW3oSGfEo0ldJSOt15U7bpuSvg9y7/PNCtf
mzo9M0raGsg0OsWOsISxTjaePOAwrnZJ77KlpgelS1vXWNDRyEqY7n1srZ2ZTOTYGm6zhhpL2fLD
ydWdJgUc0xaZgS0g0E/CXBt2UJ4CAmFiZu770OsJrwaQyAEB7jcoKfJZQOx0ncbSGPOPMjOnVcA4
wifb/TqK0UBUTNR9ODMqR8K9pWxBKG9Cmk9iDsuyqHxGbCAGTB7piIAWqD9q06C+gw8t3kib6RBv
jgBRCVr/b66T+SdnjkciEy9TXbr/+dgNBVIpaMdY4uz0R4PWsEoIb49D65SPdBBGf7U7+zd3Sn9J
PfvpjXE3juOetcRxSssrprhzWaorUWzMf204hVVJ+xjCtPk2wvinkusamuYqTZyG7OvBWssYsUnP
v40+ClTfhOLUKa5/ffP96Z3v8X6XnoAzioLrD2dJMskC9LS3QxR8FAmRSz2KdLvu7tEY3nn4R6eA
414KySjJ8v/605f/+L/XBZ6uU3hwILmW/R93fqQiZrcJAUiyrJ6d0rlqXooSzn6uy/wXcPNLhCzh
vzk8OUfMP/lYUD66wUYLSbn5h5O7yhFNOkbDA4eFcNPkTKKA1fOD6Gu9yn/V3nBD1cxhyjSP64En
ZtKceI/qeIPv704PGWUEUbIrJ/IMzS680Ghzv591nAf0zBVjjZBXsw1t1KQvb0yXYYMLGY6Ga0Xa
3bjTZBWxKaNfH2zrjgABtGU2zNahMI9hWuBzocfrwS/ptGQrBRNu1YYdueQlVOwKDAITMngxyW9s
m1gaMT8IFKHPtvU8z82OzcwPQnUCuCOCjJK6f7TGCrUMDnqVj7e5KrR11TzarfcZ9+2uyfTPRNuj
wNlaiCK6jhPCYe6Xkqc7eqQTScYDukl3WoI+LWqiSsq3mUanU+i8ZF4YvqrB4tjWeal6BLYTUROM
JAdkgfaAMNMxMN65vDQaMB6kaX0wmUl9QgHOhZERgTwwfaHKeagG+7ZUMrVC7VHX2a88lLzDvYVh
F96MAV4i4KS7TI36JjDfy4b/QyC9LBHV4lh5BOu4d4kkHmfCJczxGyw+gUYOS6Xf7S9xzW6sf0uY
b6UaLrDOxtY3IBUbjRmad5T/YjqSbJmkYJYCvBD4gURv1vS3vEdoDr5g0+K9rdCtrJsi+8mDaQsh
foPU6ilr923P9bSy/HNOuidvCVMWM5O0aXy0Sz6NAGvEOcw/RAsnw2TD3VncWghSB8PBezllP3MP
+z3sd8giNrSvd8iaZ0KJxnNn1SQiJWSxFHG1C+LJWGDJz8HIeWLY/pB2GG8KnDY1o4+O4pdlmfaW
JiFOKw4QAm2R2NbcSnnQ7gwd7hPw4ndREXlZUJKClWw/Gq3ccjAjqwkwGzEahjPxPDbtA4rzxM8E
Kz8l8SkA317VZrGiHHg25TIsCD22ukP62TjJa86EdwXw/Tq2BtdAHwduQP4Gvhqu8fSlEYukGmBN
I/QPbV7Sf6vBZ7DQsnQmhKBg2eFW3hUWccnetNy25FevM6Mu/cFDIRDyKJQWJgyizblQbsomr7Fv
HKTxpuV/+mPXXdgO9NCMRDJBu2/NjW7J7wgt+UpYvDeAaeYLM/BUEouE2Dz5LeW9xbNHgIUooj1j
ALKcrVXS0mlXJXL8bGT5brThy3LHCFiLZgN3LnacWzlgQFUQhXCi6xC5tRzfHZmvanIgFAaVHyug
keRoYiGp2hsIgdQfHHThYQoDy4vXTa9t01rEG0iD1ppk7HFVG56ibQ+/NBOBm0fVsjZjz1jZiql8
MvpGpnn4QSJnGy9vVE7wVeqw2hxyynCzP7B/dNOnoZIfTbTs4QI4LBYZAQLkRYJ5aCFO0I5YLot0
tUIPyDGTiQdScphQ5Tw5gr0oRoxkXwXcwJSa4PfigUceAKmu1NVuqfIRrPJpaDJJZ4n3wpEYu0D+
iFgQnR03ZBYIWDbaYuOGlJpz7ytNvcZIU1fQHkm1UNVVd5nDpFR4OTdyVAw3OLqfQUcqR8ZXlOr5
tW/YpYV66i8t2gDcJWhRqNSI4xThagVbqj6aD44wMeTYxeCrgvIX1Pi6atvBj4Z2X+oaObsNi5sR
rTE/RsIvbShFs7W8W3Ot5wAqlrDfXJ1sHkg7gNOUizfEWQipZ+1DKa5MxlgQjN4y9jUt/sJw61Dv
ry22nURMwD5t8QT1CfDwIW+3VS0uaJFDtuv161hU1W6Gf8JA82aOPIoIIpAOMTbsO3NHBwVQNix/
h151xPkw0VE911sqMOZp+ePVnQWLrHVWTQ9/SrdRupXTkjNNTERd804JHPzyBAX+svtxpVsNu0TJ
bBUn3h03zCMBTcIvZ7+CT7QvXPBLWmI8a2HzUCjKtWE5pRr+CD2+kNhNPm2Ze5vBayhs+oNVZqg8
6WaGEUSC0ant7zcJLyZW3DjcVaPvAyV3nT7dA4LfkV3AZgNJi2+UyQNtksbrcGJyjkHLStG8y2qj
ifwsScFdewdjxuKZl1c74GUbUGRR/CBEqkZfN/U7VMwHI63vbXymkP3Wbsxp2g3ehpSbaqXPzqsH
/KlnWD552b0+CHFRBqqAqRI1PJmyQq7SAcIdpyct43QQDD3By5KQh6+MLMgRmSsRgOAg8680G0mT
KN4nMyJtIav3sbmsq1EwagahZbZRvhceN1Dbupz/AZsBbGdk6mo0/PmVkuLCGuRzIPwYKIK4IDG7
6anb+KHdHwqT7U1qQF3mlTkY1TsZOU+kcBf+iBEA7t7ZhX+3amR+BUmRrSrJu0QHb6hLAlzZ969t
ruaWXJywG5ma6zzvQbkgPEN/TPVfXcoR8vsrFm68XFXVzAWskA+6nsNutABEgTbdViCRStyzBWNf
0uc486U8F0V0DzsS968xHNjhU+ksJ7qjBda6F9xiLbmKbWeyC6g5IrAui+2s9eeUhcHAsHNlRbaH
oiVDkXdX6tj+K0CQGIH6DbRtiJZefZ6GFpHGUsH0/KAq9Iw1Lh7CBMr62OvqSYYMMaxpgGrVvCU9
X0US83tY5lMGH3el8oCEQxKLfImsHQw/ex1G9+TeOVt7CSkwx+A0IqbfdGXwrbfiMXCTn9AsKRwS
TlpXtbd+pK625b3IoOim/PfIFGCtT3IYhHr6GzPiU2WeP9UlAn4ZIq3SEdgyiR4gOASmjlQKc1Kv
4did0P6QpLfEl8YvykacYLUq2iE9AaR85yrzBtuw8pO6a9ZZmO8HLcwf0TywOrVxbDJQ9SFqHxxV
6lezhdtNOcUavorKgxaLyJ9lra1yd/zoa3SAg3AhWZG2YUEH2Yka5K2dpjfVM7vCeRJDLCKsREwZ
VhKNiD1QqyXLXnWXpCCANfxWVk/N+PtwTc943Te4BGkMl7zuod3hDrynZ8NNpVmnqizeRKUlVyS+
6CRuESOpY0ucZgkfjbZRB2JOwApxF2THj8hDURAfZIKuLn6aRWTwRUT6XhrJgZYZFbbhXrDRGsRv
IjtBVHlvoL0pgjI6cKVnv6Vu3jqjvTVFP+36Sm+PYJqD1ZS2He0ShznorMlON06UHWKYrpx1sFm6
grUhwY4ZtZdiHc+A35HZV4yJlcl7nu3SxNvZVXdL6+lR4zFKzPGuZxqD7OnKE7cD29Bt63TYDbqz
FYG4Qj0QPhfhGyb1BtPUastgRaGy0o6Rmq6QI29dqR9SF1xJ3EIabEC8g0ffUrX0hzDL1uRAWz6U
npzdP55I6WC+GuB5Qqd6aGVxBfjRUrqm6P+s22zOJ2WZ30G8jAkv7AMygklQbgRec0XcusiaOPwN
5MHoxL22w2dCgNmOBS8sSmI1umXkBuBCUj+hXeQVHxr1wudv762KYinhBCdC0dqIE/LUn4ZuyhcF
rV2ZArerI7Nd4fLCX0xqVl6HEfL4s1kjcdLA6gGmdJ8HJD/rDDm3T9CegVNg3XRmtq/n19ptbey7
VQplcrhEOHwAwF9cEe2blrtRl1CBkHDkbT9udI89VlnJvZZYrzaN9XqsxUtMdy7d6WNObGo6AcvB
7VW9rog56gayY+3n1jaDgx1L0kxCZgG5n5Qsb1oYD9sia0+ROVcbeOrBgAnczKOPrEWZozcewbbo
FwtJOy1q7WyyGm5D7WqqlFW3zhEqy/lo28arXtJ5OCHf0hxjY4peU4lxNeKXmp3u1YyIxTWtBoAp
NmwAqYK0R1usWi2KT0EoilUWE8xpCZ31n198uSOQk9wAY9ojsDSSh0FpS57guI17gdyejB6rkyeI
Ebj9UIeQ2EN5Wl9nezxPrI23YaM9T4QO0hKPqIoJcPSU8YXfCyy9EZx7Dsi16ZmAPauNp+HUZFpl
r0iEPRkVzBteKZTYT3ABQeJHwYPTx+ClT07QM85unlRlkHXhEvk3dL+G0IStWjjbGtkOFQgDBgGM
2u0RN4NBCWIcHEjhv60q/9S0+hzFRDQMxaPrLlVSO1NcYd8UgJ43lcfyNVDJEw0BaJjB2npgKFO2
u/hOy4SuN995LcEKXtwBqlgYGWYDIxM89sEYkcdZKvENXO28XZGeFxXvhKQjV1nFWJWwIPqGV+I9
H5+kcB+sytA2FvqtEFaBlkmyDavFbruUZYMGKDSE5uyFD44nnhK+Grg7HTXW2ezbN6tn/c/TxkAK
qjm9lL0t6oEQsbD/tuzQQQVPiTM3jkFEKfr80GQMrwIbUGH00glri04/9b1xfijApddpDejUcC6V
rm/Zw2Jsq8OdjoxuCu86yfAtlkO1FRPSn3bWdyIL8UkNb1O3B6xdYn/d1h1EkZGQjhU4ZBTb2keA
t2fVff/+D2pGfD6ZyWLLEg8OoubuSC/B8ylpw6IgInQFccmq1PZzfN+EqES8Ojz08byOaetXKROA
pMwX9nX7oAX4UcaPccEgc5AwoqgBkVK5hxodvtFMX2h7KabgtazaeBlhyMLZgM3wi4WoGpDN0Ep9
4EJ2i20S+mQ6nHvNV1VJjzubX7JE1mG2xZvTw3yaolPGNpljztdR1q2KIv8S3qFVAxSHMTrrifot
SKe1Se6kzqBhlTvqVNlgtplAvo5WjN0p57Yy0jBYD+Nr3fMQavoWDuRK5NO3HKdNmWvMBaXzWMni
i2XPzuzF84hXE9xY/ZY42kcVIcW1u4NbwghNGE2iDCGEKqDh1KMUT0r0hCzzHtHZtq71gA4KsjCm
BjpGb5eNNVTVBJebsRa0KJS09T4peVxB6sqKnCbbs/czOv3/xdF5LEeKRFH0i4jAJG5blLcqeWlD
qGXwnoSEr5/DbCamYyZaUgkyn7n33B6tZzhD1o9p7GsX3QYbIpa24W4s6Y+yae9oRbiGs0C8lTHw
QyDQIoArIP/Rpx/+Cx3CRQhH22S2RAiR50e6ZbJDEOpisu+LTctsAEtiTUwFwhcVs/VrcciOWI3n
mKfQUq15lHK65MkMIqeKslXDKp4Gk8gH1zzwvrwVqKH21AF3oBtc7sjuR9YETXt2Y2xnDplUTiNw
kRWgHHzmTQumGigZOtt95pXwnlC1Jvo9JHh+BbPjgJz81rrLGLO/pQ1GXB+/diNfDPSRq35fe+qh
jwdAo1C1V6C73qw53Lg8PqKyT31Fyp5buzSEEnKoML7GFMJ5BiiLr1h8w5HbV4TOgOxW3zKufmMc
XGMmuHblN7sDMrcN3qa+/W7sdNfzEsNHS7DKIgZJJ0Auo01PHhvFZVT5osnB2ROFMoUIn4KqbIt/
5EAGToXuzxmr34beZOsTdLeJTWpIbI1Qken5vQ4VsMhBF4h0lykGBF6NUrNx9fe+8B+9WfeCNrPp
KAiAqU0XhKkNij9llV4B4FiPTv1m1R8sGxJCAmwk+2X0Dd4ZLL+AeG4AK8Xgs3KcaMPEc5sgnCl1
coOiJFYU0PZRuQBX3CVTvYFAGBSD+JYtJ5MDITjx83U9ZP7Rgm+wNhO1hH3Nh64rbj4aNm7IeMUs
b1O73kU5oHaT/p4a6Pv8RrvHbv/pf0/hEx/WvOtH9Oeh/JaPRj4zQYo439sSJ0CSvefEuYC9q7j7
RsIl7BFrEuapq9+XD6EBxN7zh3PUintDWnb5opftttctKyi0HPdk5HHZNphVQT9UDucOsAJmktX8
LvPsju8BcaRrfSboIstyXogBhPwq88vsULyXWXmY3JLsk6rbuyDANnGcb9LCxK7f2yfCGbW1mfl3
bAPo1AaEan14H1Ad4qaxSvQJyXvOaGwXovIJel0nSwHIQEWkF5MFjQ0Sa8zLYGbTkTtkk6IICiav
wss3hr9IVbkY/JrGmRghU+rRoXqMKuuiTWyAqmwJC4SYnbQJPqjSf/ZUZZ/hRsMbnfQ9dnWdSxAh
FiHUHV8RDh2pZrqAcOQKUv1ERpkB0BQ3EM5xdZc1ka+kFVwdoNu+yp8bhpN3ny8t7VFDtFPVO6aj
uEqscCcg/q3DZonNBK5dG7xlo8eNqUZFpEdq1CtyPQXHXFwy843w2IZeLw5Z2a0RFGINxnQhkXgg
1YlxTiHDJxQojfHEaqRebECrL8h4p6EZyTgaVOljsSzID9O9PzfTiSFH/trV3repReqV+AO1cjjm
Nx6TR0RjPSurqKi2qQDbwhwG1MvcLACyz8JK7U1Ks1xo5nw2FTlBrWBBHC58tdRDCi+NGnXxHJ5K
XT/brpxO1PXeoXN72BzlF6ugvV3W3ksz4jPWY4kE1kuCjLH8oak8TvhZi5AmrYapGXZTIQCr6O6B
RoK5QsSoNp0mvgBglvVoRN4z1qjPSO+WMWQJhaGtrTVNNPx9RBG4Z62fRFHudpZ9sfT+Clto0Oo9
Wi/CcgDnpS50gLm8kZFwxVcdk+dg8mx0YXPGLUx5gtpYtDUHaUYKlVMm3/wemWzmb3oomRXb0FRI
7F1nue0GUJB/OrYeo0DEHw99YPPpAAveVKLboJpCPa+5QVFhGHAhHeykZV5yKAxDuDOcsIMK7sGw
6l/MqG2PrsKI6MgWRv1YLCX0rsW7uWo6pyaVtzmQGILccZEA+7piEuRS57qP/xcEcz88653Ujzw3
fwijqWBbenbmViwMCskUxkYXzSSOKCJ3Jbr+bGbYBCvTPvix/mj5834s4mgTCjsOio4xxkQcVdSS
XZzZnwarr31kfQl02UPsk85mwiHSCXYPFGP+1ggDsfR+mlF9gPV8T+cMXpHRI6rJzqPbvpte/5Lq
4BfHpFhzlbwrnwOpI/U6CMOyQjxXNRvRR9yuuOpsl31nWWnZxuQCYV76RHzhSw2ZHS/rdFAlTtKp
lo+jErCYZfaGg6rfTM5YkMICUl7bkPNDZto84CukQB2dCwtAFhkhJiJL/EE1jk6MvM8OrwPOaB1z
Rmb/jlP0TFgP0JrkMY5Il/drdEFdkFR5gYGjbxlJx/9Ypm9Vgd6kbC0NuymzL9QM2Ubm6dOYM+9D
ZorKMS0/0Nv/oFXWoDVoxgZK+6WpToMJwn6iIkRyzbCzbO0sYHX51bjdi2HqxCsR7MkMGkgmuVZT
60w7W0VkGPA4dt6nsm95Q7XBZ7+Oi3jfiP5lnn19l5Q12QXmGiw4YGLNo+AQ9iEszImOv/1NWl44
iCkgntgEmF3Pz12lyCCZ7W1bfXrIkwzOJCRSj+BDQj3pY3PO39Gh40DBh2XuRlzxQ6cTXJlXJNll
3oCzs6VlI9ABvBhOjBA60KEwqiCctUcLDuDK8sIHmZYljlwqKvbAkii9NfOLh3gBMXQp1REvxzeS
TOMRveFxajATS2B5275Y+OzYhkk6eCsMZNk5CShG+1dJ5JDEo69b71+2CC6jhre6cRckhCf+CSYm
wRI3M7jkkSV44E04kcQrrelrUOJ75ttcqHlBm0HUa4orUUzYZEHwWjrzVd+u3yUVwKEZzRtD+O1Y
cIC7jPdXqb3UoIj0ALcbitFo+NYCfl5SW2doFPMHaDsM1r3jrfmtMRU0iOyOHnB/lswZY//k+QA3
tdlydwrPvlapZYTOFasi6EGo/ZhpvedPoL8iMJj9szvkL1y8/2whCFe2OAI9c9kfIGY/RGO7iXOg
+8ATPPoZrsZBEVRfqxe9qRFIAf0g7AVQrEn6QU4p2Aol9w2xkrvUbHeoiyt3FO9QwrljIV91ZDBu
sy7/NLFOsapRrHeQvFp+9FqXxhPU1lsbOxI2IFj8cGAS2ZBuV0blzrDF89gJc+uaf74/vNSo+LEQ
MbFXNt7nsE42jXT+UmGQtIjKdW1k5ecocL3WZb5xCxajscSSVOVcGCEi2wmPYB+ynOsEoY9TyezU
9tbtzKp1WlidOvjEPUb/khcEC7W7inKbmJCZBFo04Ig90MZnU/UwOEi5p5Hk02Fon8w8LtcxY4ok
Z8yL9uGY2xMzB4hBiWW6u29BkbylfQVFpQOr1cd3ZvMEKiZH2yHOzRv9y2yGh0TFzEgcOjS/b6yd
3nTfgnCMtYJnxyWIHDir04eZgQB/4aWb8nDj19l0KbMm4PphbDw3byFn4M5jmASjdmsb0xazKlsv
yTilbMFBUpZvEDX/YJsw10rv9C0BY2vDJb6nAyXBawWUwRysoIPMKYlHzId/dpzc+6ktsAM52iZh
5Z2H4AWNzLz2RYK9IKbFa8znzGeet8zbr1E+MxJfPlZb14Iq8n+6CkJG4Tw747CFekQUT5y9ETU2
HToDZkLj5Ae/vcuYCjwrW6hlmsP5ahHbS4hk4RKGHI/8DsdwPAxDYVKKD38lnsdVGhN6lvv6lUex
ehEeS+sS06dtDVuGFHDeOgIzmEgjssZizI6seSst+3uS6q2JiJVqZPka1YO26sfixsWcbVhiPWQD
nSWuGWpbyc1dO6YK+ra4DMvVl0LsaAv72yN4CWrhxovLu2HSUrgMtKj+FgHxtKU0Y8PTT6sYVF6f
kgfstzMeKgaGDhIXY2pnvEcWHsQZbxAaql2UberlexSAglZF7GgwPsQzEmRGAS5xkLH92g/2ukwx
SrS6wQpSO7uaYIFw6uGcohDsPm1h/1BMyUBlw2toTK+0nd5QAARLPY01ohcFo0i/jALOQ4y7oohM
qnn7RvzFsZiqXUGFQaQh1xnJagwA6w4n2G1S6jAanY5xMnn3tGZJt1zNDQJNo8xhvuHIREDF3HPO
tixwgFpgOaaJmcVX3lfPdcUPHJvzSxiZNy/UYKLl4l/ShGo96OzrMIP9aC6dJg/Fw+TXn2OCU86T
b8ROE2jkEVs1O7if9eM0azs5IOh3Hfc9lCSPwQ7HkFqudMs8x42JS9+qtgKrQEx2lSvZ69spl/4c
SfrYlgazVmAEOzcJck285BUzwK6mrlakVK6asnnXMfnXFgpPe2KoXmrepx6O67abPgvSarhs0Tcg
50hS0p4m06P3zNOfIpSX1C23yrD3KApupTV/NgN2W8cqjipkJmOmibFLumvro5ajjRObQutOqtS5
5RFsrEmu9KGDwDyWNWlAmr3SasSVRW61BxvWOnyp8jSFNlUbJVqTIlvwEsjjHYtIF+PgfhH+Rbat
bSY/grki7hGIw5XfVrSiyfSlRzecR20wMSRvNHHQ0jMhEAxYGvDwsvgb+EgORomoO0OXSzVHLkQG
DzzFEbqaBqLujaIlvy6Pv53URPXQcleU0iHbp4EdCr69zaZNNPTztpndiQeD7WWsly+2zvnZKVKz
h7L4dZwwKFzQPi0J7NiY2GfCSQJKyjw3YAPDJqyXP6L1jq5oJoqj9KhmcjYz/m2lQ3pchXTsyC0C
Jd1zi705qBqu7ZrqKhuMR6N0r07MFS79k5LmvU63ecoez+7TVdynd5Y59mrS20+ygra8VcZKzxp+
+0l4j2sGsuLaT/bBtJ+V7byxDBq2UVQAjWdJF4whJampjh1hD0fPVKdIx0ZTXPLMNfYQ5XAtZOhd
UJysup4XBBrPOizLfzHxwu2SM+yn8xsTwpeRmgma8x5XNB3wmPFKA9cbxD3revUk1ccUQ9Kuhu7B
mRiB2yQa9wDbMX/nzj5ptSsS/c8h1gbsQzet8d2nljFE3MV/GHnxZFhwvHQffrH1jMNxPLoFMGYk
epxjIggJwisieyNs4GkaJkUma2sXr3ep2xlnEMW2qZ50PYd+MdywiAVJO+SB1ul8wvY+cV7zph+C
oWX6AXUsCJeFVounuNSdctsAElmhQIKnH2akDThE7FQ2SQI5vLJaT6Fn96MN4ZXJL65lOtIXPA7a
quahAbDnUodmOSsgsD1zj9JBy7Mtp+S0wxxzIZ84gznc/LpjSj0pySFKXYBgc714FearUxFeJAeW
gQx5+oZrP/4fKKTJjZdX9sqcImBMzJUGWhCTQQ48lW7bp9GzPtqY8MvhtUnd5GxoZrLuFSsCtSOg
+9QSlzpmzbcZeS2pbD6512p8gRyLsKal6cGz7JrVoS76M4FsCY1erxZCBRIZu3x1AZtEIRJOyyVA
q/d6LiF071HGir20/rRmeTTn6Qlt7y8iP4uDofY2vRqZ1tcvuMaMbWYlZPgppBojyhMjfvZg1K6M
jJ2dVMi+U7/4nCVXkYPjPIwYJ1f6ybTVU+Km8y4jX5IoLnDNxoRupLURXIVbrKDVPqmBBzqvDsKe
Aj4xwbyfc7sw2ZbIwSGZcnw50SaS7q01zNc8TRoYJlw1WWjNa1jRzGX9hCh2GZKsxVwgizgawqZC
NtRAbscGW/LCWxbPn0sxs6pqXF2A4AZeE+z3Nd7sjBk3s9dlVzA/5pBT2e+Jc+QjnTF7dzFFivXI
1nbtm9pW9PHV7Ph7rYUMnZZoMwyJ2o0nPvO0ZG1o7h9A6+OUWHUgpkHHwUqWcIqEwOy9KlAFKrJU
tPGO6+URKDgxcdC6XcIC6EjWldHgiOQbWQ32gTYG+2Ai3gsteiyc6o08JkqJ0WDrmw9FEE4O81BR
+1TeJ3/BRMnIBZ4wTdrGd4dtqXdntlv6lZHnCaUJ7QmBrYUTyYe/tiQdg0YRVUC1QR46rVzSADc6
07+UhToJyVxiI8sla5hQ7bo87owhUU3UlReMYEUDpmcogsCF0LMP78CAaFHtM7SQnxaLz8m1vnqh
dmEf311Z3i2ubrshFbfknAR6MgRuMWwKt1AMslWyzmscS4MkGbh3pmAQwD6bOXyt7A5/L2pfXTC1
xYjwV9jdrp6Kh17FL6oDAmHZXrMum0smCSeDZNQD7i1PEiVL4M2tDrltxtnucQWLAvEMHQgj2j99
Jp/T6cwrpddOm4gk5oJNltSOC8k+jDfnOiACx18CVP1h0/ooUUedPWtdH6f+OIMvkg2fZhZVXwmx
ikRHkeGlpzbrmulB6sZjvUTdF+w1Ew2OJXPu0R1OrV3HWzyI1IacxjncEbbHE/M47FvzOorLp9rW
tmNYEgreJDwzJXATpIXAfGFsSa1Av4KSJKz7h7po76RQvcnI3xUzl4rVA7K3hnID9vo2m6DI4GSD
f3ceFCOeFfPGlRkugiASW/MIFYIJRox9BEsXCxQ0Yu3jGKMzszMD8Zs9eixeSHFELReUnk89Vmlk
iDIUy8f8UDCPJLE3/3FHjO7E6ILKrqPHFrzkqhg0f6vlHwyy2FJ2l9Syv7KcTZbRkLoKK2dnwHg6
5U75SxzpiS71K8RcXaX+GiPkAZofc2ackrmXfPSxf1DNyzhOJ1ev2TPb5S7XS1rzokLatkMfQWJ8
37/ZSJyIcRN/RqFdZ118uRTaIsXVqfcnPe7/FOdh0KvyW1r/PIba+AgtBNHAaRwJVkiNgqZPT0KE
FxGHiua+y7T4muAvVsDoaxKgsaWOdDzqYOgGWbaSHMb71NIYV0TMV8SBo2R3PybDLUhTZQU8a9a8
tc38MObQj7kyYGlTPno6OgrXUcxp7o6YnKPx5DC3ZHNO7TjKbguiNbBbM3oGbkXsrOY/JCxXV0PG
0DA1CevLkXboLFKRFW7VDJK29l/JCf+n9RVT7dQ/DX4TEXdgP3CK5Zx+4lWxfzzAXjhaJv11Gkl5
bKZw41jNWz4N4Z5E8DeR1x9mP/LEggcNDF6ntKfI78KIXAvrwIeqndN68Rh5HT0ayBCzY+3UoOeF
YrGBgwnYTOJ+jdSL4Sf8fyCqyNe7G6l2mnvRPMuEKbnyi2ur4cLNjVPJ0Qta/AX9jh8QwUFDa7IY
rNPjlDfZAdnYU5caDMsFryuilDPpFc1KQL0+avNbVxSLIDqoigcdhvg2HSq8yhMJn37nwlWzMV6y
3JG1GnFp0l8T1XVNO+u3KfRfxeYyNNA0lyVTTAOu7iaeEBNmvoduNSqKLVQs4v+0GRmDsygowmqn
xdq2aw15J+z70eCwaCQBZFnC9MPptlbuPtDtvSusxSjb/aNWVscixJbskPtTA7euaqc6G33zGMbG
UcWMWObmFoqYyiYcQ25W2jy0iXw+03tukSXEqPot7uks/NnZQIOyJ7ppNEfNxqoyWMKEaLZtuERC
XySDnCjfx2qkbfd/evlbF757lWkS4KV6bBxom+MMkQe6CGZQEkvJTrR9fkNQMleDH14GG0hcxb50
6A21i2I2GTI5kV0yM3WAC1UOz0nDMzI4zJe6+OAK212Nc7uj4CUrPnMlqWuocLPS+vKE5qxRclHf
xgzudefH8y3mWBzCK7TuTC9gk+VxCLa7s29pBwwaLwB/YFpfdaYiP8dMkAERc+TJ5QUJbDllr6HK
UUU7JJYXLvKUxnmn6q+fmMAnU+sfpipZxoD6gelSE7DtsA/SZKgRxTdGMsUpT9Jsy2Glky3Q70VG
PHdc2cmTa6T7WNAa5+jf9yEAA7at6cbSwLLDL2SPthBLc364I8jQ53hsXubcN6A/42ZVdTkiZDDn
E+CA+aRytzhU5B2XUvgXr5L+JTXlEaDZdErH+Q/bYXJo62LYDyNxgZRhJwq38SS0cd6AOudiH9G1
RZ4RrTW8a8+KeeqNDdvFh8i5iAQ32iQeMq7FbbMQyEqERGC87bcefuUuLar5HItKIdiqkyDNKyaG
VnzX849ZZsikPaWxs5rXXK2E4zmgGxKTfKN6ENep8xlTifnHCe++CMHO9uXRAStit9k90n06m5ZE
FI5fXSeUrh9YFhQpGY192J3n2GDQmg2QI7OQmDkyDxAgg2EwVNBO7Er1DJM5DnSAXxHsc66QTRXJ
5ExOfbCkgBxiAyKHaNxNyK+BUWv1nGoMQBmRi03C6+SVz37H6czH8NFNVQylV7ETVPU6wiCIDr58
i/WHkGZjXdiedWQ4tdY8ZS2uhC9lsNqaBmMK5sT5UgXKIPS4C9DO5F5J9IuZpu5NDPZjjzIRGP7V
0D/ihrO20c0lTwWPWVtx7kDibDImbjqS44BcMk4L1HnrSmd8Jav8U1DoJjEXMgJ9d+N4iKfBJJyL
0Nm6hXRIiC6JYqoVUKn5yUZPEtia+TgaoeT7DLOTkeC4wXUQwfvqExDy4ZlDmY7apxA1B0adRY1g
P2On2rt8rdhl7dgq2lOZEhHQGRDqwAUecmhQtoemxBTj6wgKiN8zm2o9gouBPxSxEww40m1thKVT
d7M6c+V2ebNus3xjwm9Yp7NUW0dgdOhs3WIXhjo9ziK+Iz0JhPwQQOgDk/qprJiT99SHGxV2hxZH
UlDbB2abxQmu2pkYsPloLzM3YRlnwyqYgipmI4vAi9ydTWm7C2eVXCEXLctDHbLfbFDnpYrvaJT+
Gqme33ALyGzaTsngn7uMnOOYQaQp9/HETx5LC7JK6OyzLGYjFKqnbiR9oihjNNaHwaS66EYRMD8c
D2L2VhFQb4v9XTopbW2P2FNKs763+cTFKwuA5/CFWwyGq3zWkQCx7RL++ILTjDmPk0VbkNfoLTpg
ICMBLZreQX2J4UkQy7NBJ+ARzbEw8NPO3gKEQKqesrhsYWEx5tkzBmbCoxDkYBcFao5+kV9rgXI0
gZAGS6ydLHI06t+QDdLu/6wnM5F3X40FjwrUrwievGNzKnFHkkAmRHnQm/jbjpviEqfztpfwb12T
ViJpRbppe/8ws8/dz2Rr7pJq/NdKAW3FfNGN7DFlL0AaBBO/Jq2WIzs/GSQu26KLKADEv7Qf1qkt
sLbpYE+6cIAJ3KR3/B4gK3IcyOGnGG2Gf/dM87GfZOdYIzKsRMcYivaR/oUCV5ChqZXowIXFK2Ze
Q1FCWRuvWtdoW2O+0YpXm7Z0YdCAU8lhxC6zq0zU2W5I9DOTpHM+CjoViD6E+rZHxOrGYVbfsWJh
1tScKR2uDpDOT3nD8tLjpA5ERkFaz4+mIACNpR1yP43NjD09sL/fCJGg6RpvEyZLqoPyaHv5Qwcn
C8kcIG6z4oDTrMneMIUdOZEU+fLdwuyKTr3y3bOHMw4iFKMeM0n/VIurIbQg71UeXtDyjxMzOXh8
tCm6PttNtkrpaMS6V0vxjpXCep2H+gIPR3/YmS7T1WhwXjnXd6XUssCZ3HidYJDkGt2MCTrHGBj5
jgHQzdWGtxxC7qYahmPSAGwdvVcRUwUazaLLBcoTFCnlvVDI0Gj3N23tLZ7uT/JC1oJdylZiAGOk
8ldkBbnoiWmvlGCCMXbILpSfH1igo98lan07TYvNVO4jj4n4YiWKMy/funXebDIn/CvG+G+poMec
ThHBNSBxG1FXSA5vPqVU7RLSBZQNFFratarM9xkxv9f6035AroFHlD0RO32ysob0BqdCW0nTOCxp
SCf01jg+43rNM21Y9nTMxvwFF4o6F8zbqyxLXmxIJc0U3Yyi7o6m8N8ydpfKgjIaLZnjs6NpyENX
xCTgRAWByhLe8jD5/HqkX6xsEs0Cf35vO/YibUfR6Dgw31Ek3bARh8fQsh6h5TyASoOVkbnv+mD+
+oJxi9UhajWjQjtYlnsFOtHwEE24ozSEVC0T457159D0d0IvxnNdqXsPjI9dpDcTTlDqD2aaffdo
A4///8lDQwUEaLaA4y41XYX4Wwobgx/SY+KXNJ7R2n2fcOsdF9rJ3cibeR/G8IPy5S2bobgg7wFs
Fmm0DyB1kDL1vnckbTq+SINwbglu2o2TG/yOKTCxcX/Hi05Th2vm52TvdrQ9na4rpGtOtMOJI45D
ZrcXzBkvSZ9+dh7VDgMlEq3m4rfU+9dRFvpP5PaUaXrzyNHfLHM1jRQVlg/SQMDbLf8wmqtehflZ
NtGVQsTd5xoFn1X7L6AXV3Y9y7O7/CMyo0uSdZBM2z4NSJGzjl0J3wDEdLua4/qUeP2phlC7Cj1Y
zZp6GkWP5anNHFS65Q7ZprEmIChno6Z525SZTlAWCOQqD5SQu0xJ2zxn3jJRXCQg1hPrIorkVS9d
krCeJ8P5qXxBLBW6/HwJCbLYV3XSPLhdbARjRYQPuboxjC3vd3bTf5XXH7OyubrslB8GC/iPHkUQ
nTGYeIbYaUDk3CRhBZMDqqvXtpfxrBWL0nS0eKli8s/i+rOZECE4pVzrKLBCRWUzKcn6PUN7kzCw
vs65IVk7x/eoYaPSSO5az3XyF32Y2dLYJQzzkW1Y2jJ1p7LJqLfm+EE2hI4YXv1eOWZ6YmYUbnvb
rB87208DQ+vlV5qWe6MlwduZ7Dd1cSJxcZfy0XjB6/Y0E8XsD8w2namFNeG+9jU4fa+WDwip9qkm
nswQpUjtUFLMTf3Sd+IemzGCnljt2qbcQ6TexLYKRt86oaLRVnGE9gGgPiMcJYN5Lj4hWZ24B0ek
nNZrzIwPFqU17qOyK2AhAx6CRAYud9OaBYIY9l311O8Qs9E88GFyTMAounYhsi++45WvEIhaHAv2
dekWEh69oPOrI/oolpmmfkhj4GU2NiZoUBbKV8zbWgWRmUi2LHuqTIPPn5KzlAwVlFk8Oh5Cq5FW
2K+t9wTaYgf/FjHPcLU050+hWbZ4Ich7w7tkofQA/MebBiFnDl2gG2Q2KUAbq3Qob/MI9tobhvqh
nrIsANbzPbQ8AQEGo+bAcpskxds0skgnNgcnTagFdlF/WBkaiG6woKsudbecWOR17LZRlmik0XbO
gRVznksdTxcSqM6BnTQCRk0rl9lI+9ohjH/Xyqxez3PdHk22hV6bX4nIRegyCQ1aKKvEXNwhUniI
txBJFoY4jwCDEMDZp6lov2NelTU1L5oszsgQUBoDngW9Pd+r1GOf4mKHKXjkNrke9Rsb8Tk403Sj
G2zGu/GBX+vN6ZCKsBs/s+CD8GT6+06ou1I8ti0lAc2nIrA7Mzw8uB9xZX2PkpO6bzv9agwtG/KJ
goMe4sKdNt9OyP3U2tbEuxTqq4mW7UqoFU8p+zz4lswRK++DKs/7SvmXMWzMgwrLYhdzZp+xv8Rr
NTqEnvADjrwva0SJL7GLXBrOLO1MdGbNwlsUjuiy6yjozdJf66O+r8UEpxi0Uerhm/al7qNv0XuC
MbxhO7OPoQ6q1WmaOp5L5yvBqMi76BkveJiw4DAhsXUUZjAmVpOw8nuEG3/deWwU5hGQqT7ha2SV
Jdtqm+OuWLcFWvnG7BVXJ+qcLkFuFrp0spZfI4/Uwi+6vKHhEpvJRvPiK9gPYxN1LEb9Wd4pTJlK
EFRMJRNENZdPWIfyGBo+cjfoga7bEYgIHnUt4/TBTWrmmsYCKJ77JyhYQneTawU9bKVXXvlIIucZ
RuUU6Iac9uOMYBw4WHRQM86+WYwG43cKiSQeiaaDyJYXVsWLQPvK2UMuk8RcrnyRrsci7E56NFpA
BjVgenNlneKYsSuGHfnopPbZoPhZJTS1L87s6Bc7139hHybHcHZIT8q1D5s25ZpSu+JsHukj2uko
7JYjSq5DhxmyGZKJ1M97QsXIrqriCvduAYRyGXfrRThcvKIZLsJvsM3LQ0q0qUhvXdMgsop3cNQZ
5Ze6PLZuv0SghEc1ceRg2vDWbsHGYYJYFvR1me1Mn9rcZ6i1ytouv+r1h1FK68zGvjmOGIF8mQ9E
roTRmSTYUxr5d83Rh7NrdPcGifshLwzqgwgHWhLvaAa4cqhB4zLMP1pP520p2ls9QMQSfbbOfZKO
3NEYzr2RfSiscAcjjPWNpbOF75BTraMhytY6ylblhvOxF1RGYeWeUPINlDQiO2S/zH1j1KjN+1TE
+RNZSV5kHDsszbSd6DQwgyJSav2/Fv/yLTO5jTQLKX2RfSDd/hK5lZ/VRLpeQ2RfPxvjQ50baj2O
SQinvWf3naUXI8qwMEXc3tNU0IckhId0ebvtJhbwbA+no+7opxIFNa7/NKNzVP7JsnASaWY1UHRw
DMFl8gNT1mSNmjLdC8kB2yXZtZl4IrKFuoeWEGmncakWnXBYuO3OlOS2ZgL8IAudvEn2vjke40Lm
4OO6j76HJaIIWK5Yv1w039g7k4kNq3sZTaIDOJabwIWUaSv1aTfDxrVMtKw1yWthiNuObnDFaFVH
S18/zO0/qlDGuRPCr9hBhZraPAdwlPqe8IK6Ht+RUdMON+lTM5SPBkRO4ohTNoysT/wMO0ASczUI
Opspulc9N2ljjPaJYcFqwEX+OeriTzq2s22bkTqBcmq4OmhLl+HwCTXKh+U6EMYRZeh8eMSMbEXH
Ypx0kC4YXYyrXfQXO/ketw93GeADr6OjZsfxQVreM9Sgaw8c3CoMVKko0BjXOupA4HGLOq35cTIc
wqVR/TAYzDRGTDZo1pXutgRQ2WWQgaUmVQSeps1sw6gWPTAVW+pz0SYNa1rP4gmB4cyLQyPXoQMx
2H3p/XDtev8l9r162yBCHjNcLFqIBC93gQd45IeNdcOzY8YPDQrVARMOIEnrZ7bFDWDox4BFL7KS
P1Fb97EfV3XrfMY54gt/CfDArOK76tGqQjzrCbEz4VfbslNks1WD10YX0Hf/DHHxQ3IiS4yzpc9/
7erx32xV93iuPhfsBRRdJKnFOWwh6g1s61c9wV0zscrVSHCy1bx7U+qvWtPN0LyEzwmZOVhMV4PM
/qPsvHZrR7Js+yv3B1gdZJAMEmjUg7b3e8tLL4TMEb33/Po7eKpuozK7O7svkBBSR24bMmLFWnOO
WS8DNIJ3JqhAjjOO1ZEsKXZCeDnT66VVMVKykl+EOCSzu55VCXU6Mt1lGpIZURJV2OiQ1iMNl4A0
bNorfQMSnNTJ+aoxJrTnQ3vX9tWjw4RmQg1ZmJB49DEELzlsSQhHO9IrpjGoosu2AbTuNwvNAgwf
5OR5u+4KQSL7hReCUSD2dtCQxAYcDTJmQkvfsJ2FxOvQUQFdSXEYKkJj0hYjeZFOqBMwZt5prrXO
iSSDS47DwCXkqkkY6jGMrWNzxgw4D2o/pLuxNLncdCxhmXWDLXF2LAsloKArV2RWsYL4oPvk3Wq2
/6hXbcnsCyh45+yNSbs4xizihEIjOKMC7nk3GfHjG5lBz4NkuuHO1L+UaxQB9CYN7yHFHE1N6btq
igIK7ta4c50+uDUVYSMhdAESO0f0ZU3COdiwAJnlTyBS0iutJOGIeePkLMgU5UwX66rVElVEQPgn
MejlGmDGTyVo7sP9uDeikopMaRSp0YfdoSkwCjFXBQn5VN1g7qh8sO1AgER8xjEUUmIwIufnKgFs
6691u28es37aTkFzo6Z8brlpfDSm0AosauTMTLac7GD7jkMDtRbhg9ZGBX1VWAfVnD1t9gO+K7E0
KVW5C8UWIpCLfo7hhOO1wyvHvwUUn/bD9OWtDIjhgFO8I2mH5zWk+0Y9lMxg95MsMITEMY9bIZRb
keXHfFAzte6OlQ+XGDSDgl4ik/ZtlPrOSbTDUUYw23+VpB7RFsQrKOkFWO7FGGYGdMpYEQXgVSFU
MhtM0EGunkoNL4ijnNVomk/tgIKo6YJ2L/CwXBneXXtt7OF9OsOyyZp7zYH0KIk8Sqd+NZ0Gi+7L
OFwD0KvpWuDRyOmBrpSBhbjbWbJ5qIfp0aQXt0S49eVKRDl6+dTVuC56SZ+jTx6GmhxeF5z0xE6O
+EZ7ZD3Lmej4z9In7n1IBHr3sPSXKSGsrPB3Smg/bsFhj07BRyvSQ4DlL8zKa1R2O1VOX64aNxLF
KKSx+EcU6dnHyrOpK+zlQsMHybysbJ1Dw4D2pGz/4tBTJn0+PztlBa4c/XYQQidpPUURSs/ooL8x
0KX2Hzq57qbWO8VxtqoNxkCBZTo0z3nAU2U3x6HbEhd20aDtPEEKjjYjNPIFgHk8Z8HsGLVhFrDe
UKig/oSsILxLZPh3JaeMTevzUiM4ek2dPj4adHoxPrj7CezhFnTK0SVDee8kabjLBppPZumeFLNd
j3MbpyZHHCyL04cqjIcxEWJHG/GjJFpxnNx05Q8mOj1UzUPTnzo/edRzD1+eNSAWyGVxNJN02g9m
Gc3Tt+/Izzh6MnKDXvBZxDaTMBLPoqo0uG/mKR2Kug6Sc1ByQtdFPxxLFG1GjjColrxLQdsvWN1p
ixJJdM9TXQtvLtrwLO7Kqr/QJ84fTeABlhsSJtrdC8f29qpOuSZHUmdpXVkHt5nytSN9JGNkTtlj
kD7rnvElKveQen7xZKHQk447cpciHiljC/9WKL1HitOVE4I99dN3AWVl6QRWuiuGdD1EMcH3KS4F
MuinLXHB10KKcB/5gX6cxnE/1bwXkGesTWhxzBvxsx4R+XYM4i+utA/+SAAP2ZhbvzFT7EI5r57L
maQbJ5ZWFHEzjpKaviXZGD8KPQf0FrSHRn34gea+a72EHo9g8UTHdNSJJE9T7IGtAWlQa3fePMSE
HJJA6GgsaXOXGiWY9emuFxV4jMDxtzxg9E4VlYNIiJvqo846j2a1HaCbvU9muLMB/1StmvDdqfE4
NHILBO0LicTwXKjoVlb2Fz3JcesmyQsRKljwjDDeR7V+G1isD9LVfgaz+cgqNZyGodbX/mQ9cJpH
lAQg/DwE4pcyOZ00Rs54q3Ml0n2CSGj+YZ6YI89qnYhe1gvscc7jqHRjY9rFRi8Dk82kC09uqp61
zgrO/ngeZomNXtgXzn/sclE+oCdIojObzTYhc3XTFALa3Fwfg+npkROmCM2EZoNsoGEvYnmY2io8
tEl5aMvOvAqu9pXKlFo5jcIoHibHrrXif3wg3TVhNk7UsKHMeIV+6qtCnP9iz1DihPE39loLUidu
+wYJzKpL8+TBCJnDEZrYlO0IT++RrJLgGs4f6LYbaTkeba7RLSauYNV6HvtErNJHt2H4C6QoXFaS
srGIaxTiXtac4hrbbm4366Gvvo3Yjgm5P1sa0YyIin4FhABiuqFRgy9HYqkCbpxt2qpaVozrHjNz
nhoNcl9VJOdkFeh9uC7NOW78j5JL3un8hTQlUmxgDm0e6wvd8Z7qiASEGsdALZFB0L1E1AbUN3Pl
pq+1F/BHYSTeBBRohunTG7K2L3yWWU9zRzbCXXdWjRSF+jJtad73QQOSHKz3XZN1+J7bKlkJg9tB
TEsEXvovRDLzTODABj8rf+X4K+2kOsiQDBoGLNU6gUOBd192VzeK6p3AFGcGojomRG9qsuZYRfDw
JqbdQO+5vhpoxzZp5N57WuUeR994mW9oWtfDc1vbyCadekMGi3+yVFpu+o7qOClR7nhvtuPfJhdb
ZsJUbuXqBawHPQlPJgteii+6DTTnaLhiDtZJUNpDaAmclI4GoAvXGPRVnLGzEwC8hGxAVhJxNQs7
qk/DhC+v1qMvkTEXrOGdctse0Ew5B1cixu1FcdVzZLlBCgfWxnYkkWPS04aU02Y+BkwNkCzTyaOG
GpMWePJFpOaDywEgq+D9NWa8tHQcjJTRT4M3hBvNK7+6wol3Om8jnMd6BbJE3GW2zRSzIb+CqT01
dtutwThYi7CW1s6J91Lb6v0tCO+pqcYlzwhVl6esg6HZx5aTMk6jDyP4qcvpQa+qa0CPttDnJ5/x
IajJsOOdxM6Sufm7XSPXdhB1PC0FTYM29bUdist2l6OYViuqNO9qRgjegJpuypQmWhhichDIAZrR
MDaZ/e0HqJuC6SXHxLJyRF3j8BQH30S1XStsAAH9k6K1jhgbvCv7JoFCzJFSdNxNkBxDI6OB81hD
VqOVSGjWZG0VGWyc7+SSqu1a+jPKapxhFB95xUyimZXyENwTfyKr3fe4yXWjvDo9HWoQBD1uRXa/
rFh5gZppM48mWat3Qo+crWm9Mlym5MisFZPvnyhAX4b4YxmVBgkFPQXYwJMgZMZlLTcWORzy0abi
LHGnsSYzF/BD+ogXlZHFwhMHrhID3+N3bQTZ2gnCsG2h348TE4VycDjgCevzXqxawUOJJ6gg9IWB
ZoVzUVU7DEN9fqmI401d+tuqYJ7j9YBPqhGRszUAiEjcj84BwTPo/ms94TvqKy7aslSvqY670RvE
AsbLVx5KNJ/TIUlAUXSqBYiE4i/SIOabLSZVfchIXnVXbtl+wxtj9O7AlQBFYddJz2QbHyYY+J/c
V9dKTx6ZuaBuSt/LXoboGSFCtL/Dwjh8JYHadoAbFhPzJUqWZUIPC5Bf+GPUDPmVDVMF23CGobBx
6s+ooOaCtwV/18VqZzf0Ck2iIzjPeqRWRb5g4hyyixeKk0vBelQ1AOCGCaU6KHlaAnRIR/u7TocH
Kx85fHKoHisQ/72uIbbNX3qdJW6cgy39IPigSGwHvswg+OJrmiICDTnwYLB64XBadOOIwCJ5noyR
dIKK1CCTUZuVcs7IoEDd1UYH6a/kJNMY6aUxsBAotKEeExqcf3xICbg23YBkcER1fgc5MXK7dRp2
zx3wW73glWfinowBAdz0uez6nUy5YWNAK0DVXFy7af6RERqyRdWNr5KqtfmdttMKRATm2uQw4xNd
1rC3LnTaxl2r/Qra6KgDfQVa3BvpD/fMEXM+QLMMogv1x+mvOZy/iZf5HwDdrjBpR9BuNkycYDP/
919YzwH+p6IISmfTeXJYeW4N0A3QXqf7X9zli9FlMoNYCdXeDMCqRXjsm/qaSfsVusX3rFRe2AMS
6L4y94r6Gxn7xigepTJOU5oUe6zBJ3QQ4WLKP/Ogf2OrvI/jDjp2mt8E6QHQUCgSkTKws7iF89np
B9ic9f+AMdblf2a48kQd2xBQsQ1Dd/4E+p1YM53QHZwNlXZy5wFrvyt8fIijhVgHOQBCvdeuqu2N
Y5DrLTvC9wgRBNaWWzADOq7tyjr5bb1lUsTEcwYhu6xgkj4YB7rslmeMR6TH5BwmGy1GY2lPxSe6
iqTIAa/QtYqcfePjsK3o5+uEv7IE5QeZ2/uk4aapyoekQPIxzDSS2o5vnUzeQOi8akl/6TVtvoxo
nzAJxAvhPU/8yjsGtQcSeazF2CPYi4Ny63oaPg+9rzbopYmUpdrYm/nGEMAVW2mRfhTzxwO516SL
MLuYVxgWDBSwBxSI+Dm1iLlHw7+ShkS1d4SpKxDF+C6XLON8J3z+feMUFiBGsEV7OTovGBfgDa39
qs13JuRbkDbLSrN3qbKHOxWhX6iT5iFp5A6hp6LxiW8FlJYtg5fabs5TFP8AzvnJyuirEDgII25f
UpQ0vKTjTvgMKkptA4sMPoXNlWhEySVxx3VtR+9NMY9h8VCV88yz74YtA033jmk6/Q/DeFI6QIDk
kTxG2HF4aTqAXaWGSWHobn0oXuDjoaCkFcK6Jr6GuixWTmpT3RjmPhD8RckzjvT1X991v2HWf7rr
XFO48PrpM0mmiX+869KsNrkgTdi7jkeCHnVFQZMTTgjhFDQ1UBSUNqSM9DuvK2+DSRVbGFu6gy4b
R2R5cob2e1KpsawUXeTZA0ra5ztHIHzNyU+tVzWmMvsF7zUIFBvjhhtu7QrthhHlxjIACZRifGWK
zG/I8ciSm3efDglfssqfTJDV12jJARPFtBUVEwr82rNJKn+2I58/zuYwWN6rGtpHb7aiFCCEF4yI
2CagbIJq4WlU9V7McDWvQCOu8nR+YXeuBVzbpN9q8EydFObQaOsAUyhM//oVtv6L2921dNIQHD6C
GZ7R2/+yroVZ54FSrNxNVb8GXfiiF/tEaw4jOVzLKKD1o+t2h8gl2cE2BK1rkp8b+wz79VFQPJpv
fc0hWHXEKpfxsuk60HuB/+VaNHVajQlnHsFwKIpnZnq00YatCrsvP+QOTT6sGoao7p8kOTnQ6vZF
3bxkKVeuq6sXx+i3vc0LgzEYixhYAEt4qFuS4++9k6Ifw4hKlnRRdjzar6RA7FZG72FGdeSEVcZe
9OuvX6w5dOLPNGZQObbDwgguFLv4H18s3wg0mzwpdzMY+fsooy8dWSGg2uf3oZ5LCobGsMGT97H3
fhxzYIw9B9ZY5sojEWAprO7lrx+Q+i84za5rGmJerHXh6n96QEXEzUHPx90ohGAMb8IPJ3lIYohR
Zr8s+36fCe1t6gB4ToGzy7x9W1QPxElQZhmI+NDPc7rn9hil/AJyakQBXYACv0xLePXALcCE6z1M
i705QzlNA6qp51ivEnoHWWEpI+r4O/4VhT3lWNK9pE6+z+Menx373bKtXZ1LHibUmD4auQcqp8TU
PxvoEuMEA6NfugAV7zpiLcFmNPe9r6rbnJ7YpwA8bY0BeS+rhfadEYQ7E2dfpnLwT+gEhT4Lv/2E
0iZ1l1ImmzRLjvNCJ0uut84M3/yBs5/SSTgIRjYl3hnoc+99YT0ExfT61++D+Wc6vhLMtix0h2Bq
4UXKP4UtoMucIMCzTuU8ymU6FmRTgLcdaI81Kj4W8b1ZJrcwDL8gwO5GkX1GHhV9QgiD2UflYpjx
ygw9sjs8wHeGxikgggAbjlzgLMdhCx4a5YLsHWTujrWsG3OckwxWcuQk0o1PnU05TeTFV5rg/tTK
/DbQIljCVV2hf3MWduhf6vnmhNnEC1E4/1hH/u0PeRP13/+dz7/yYqxCxut/+vTvj3nKf/8+/8x/
fM8ff+Lvp/CLdTL/af7yuza/8vNH+qv+8zf94Tfz1//56JYfzccfPln9DpW5AQIb73/VbdL8fhTk
Zszf+b/94v9h/hH+j9E01IIuN+V/H01z+Q7r4ONfU2n++SP/SKVx1N9Mm9vXMWzb5hKyuXL+mUqj
/80UppDKVJbFWiNBw/+/WBrjbxb/SNSEEhx/+an/iKXR1d8cIGgYqVx93jYt9/8nlsYgkerPS55j
Ee8ubSEdaQr7d3DNv+4PnV06APqnda4wbyCE9O/6YmqYehhPWq5eEATAN6pPOIZ2JsdFYSL2VYT2
DWH9a3LcRa6Z1Z0pvAypEwIKlEl3aRgUm6ww96NqWsLmOAfU/Sl5FV1zZ4H8Zo3RDkUTcvgI2H4Z
BZwChuKzjFVtYJ1v/XxyqZV8Oiiej9KDwWarmYs4d+xF5EUzQOvE8fGpTjm2qMF7kPbMAEVNEgo2
cVzWy3GY3lqf7Yv+w7octPiYdQqszKBB0vCjr3E+NOdxGfMj2i8dmEmBZxonqNVClUYoflApOtM+
2o1DoG/qPtS2vTSv6aQnl6naWnpnPDA3X/qOt4hUX+98HTEOyxP2deCoK1pCF9PN8aOXzySLeUtA
iDD0QYi5n2j8GEs+jUD+17mV8GoXIHISTGe+ybnbj3ihIxtAbSzJdS3ZqtuIKiNfo9EFBpDjaFCZ
wXkSafhdV4lnPe6fpEtHrqxeGjt7tKr+20r0U1aiJzatc1e3wdYpiRZigArMxYHGR/8SXQnxGq9T
AWNnRO3VGv1X5IcXIcxuXQ3QfhBSiIWfdMMZU8UFsf6wy0TF2A3aCw0fSAg1bW+4eb8YOEX7MK6a
pbSJAy9iR6zdwLGPYQ19niHafdEV5WnWFcogik+kxTtrBjKMAif7Re+0Vz2hI11ZFlj9nDx0Ju3l
sjGzvUefCh8qct0y7iPOXvo7bv3ocWRy38QgNNCtiWteouEUplmf/WG4hB5t1arzx2UTQ9wMzclf
44d97JQd3Cb04qWHCy8dzZA6jNjbiHqf8wgN7cKRF0IsAdIOeX6sytrbqgD5aC5T7KyNdiHlFPtJ
SbwB+jf71qGZGj6KWGFwaUt9FTTwL6cZpDUI+upD9+mlbbdyWvPI3AWKYmBfdcIpEV3SQ6+mCaM1
+XCOhnGhTuWh8O1Xw00PlfQ3mTQ/Wzo8CjVTUJFUSkYNxGDj0rpqMRX9Q2VIxqSaItjNfhjxddJV
gWvqTbTUlebWCxs+J+01+si6rjrYFA3nE8vPkbhb2wkJ6HKwY5eWj/VuqzpfG11DZT3CIEAOgR9T
c9+12noXoGxn9zTtwirYtiXUcGKNdnrqrb1cuxJQDWIZOZGGkx3t0dIs1KdD/wwlxnvpy3fw8FQi
MFtRV9iqPcckhp+yiSF7FvyyZPiWNWpPbx8NkODFaAvvhjPL0xCdR1H0RPJNn0bfTq3ia9GCtXTc
dmVpdXXhaBLB0VQ9hpoGgW3a7HWUA4c6x8Jf5fctRm6kP+y+sgTz6UTIlDocwl++9wAM7VlPENZy
8Djio8vWhoDnZNHyczJ7tqfSYiYaO7+vqurb7R69nDCFSbnevtSdcOlj7Vg2tkSD5Jv3JvNyGsdG
ddAbOEe9n4/H3uo3UZ7X696MqNlg825DUXz7ZWtetZbo1wiZ7xIfhnPsipz46Pn/EMMUVMhaP9OX
9pY3uBRBB7jw6S9Olo+YWNZTVj1kmr/xlDA2XA8vQ/wIN38i99q5K834HOZ5ebAtA09nH0wL25bm
sfVGF8ACkdS1A66ptN1PL4nr89SlH0zMmjXev3CN4p7FSRUj1eDUrQSqt/1kT282GdGnNiSUKxvx
JHpAr0clgzNDWOL38ODuUx6x1Fr/fa6IIlQ3mPoa7WzAHtm0hA8iM88aVlXgVdKqrkS9oitALLTx
J/DEmtZEZ+G9WpOX79uGpoShtGMXdsDaEn1T1lZC0rN4K+B3PtVwYuyb75f6pwe86o7J3nDNdas4
9A0KAboew1aMxScbaLptTZJCtLjzVmy0n/i/pkvNpoePwit2g8N6PVQ8G0AvNJZGyz24mn41iqGj
w2M/kkygrzpJ3HiDGb0tcgTttiY2rC14RKODsCxi6lUm72LRcpWZoLiK3MrXNbCUpnBIsNC6HdFv
6C0q/1u16EmN0SByzTYkm4c5h/EWL7Ejv2rGpFt4sVuzEt9ELaHO76dobqrQqhfYJhsLzJwk1xGC
7GvX8kJRTZqbwGr3WmgefF5Ki/FjJ1+TiSwwg+8mt7M8E5Ab9Nk5jYd5cGuvSXSYMzJ6+7nGlV/V
8muIUujQk3yo8SKdtJ65tplGW3Kcy7Vi0TuLrtx2tQwvCjb9nZ8malUECJ2xsBbw+WISeTuWGwe/
/wr7ec8FwIfaQETB8M3ZFsSoILWzPmwKz7vKNlk4pnDaAdnQ74oGAGXUV7gAE8wlmm8/9pqxqHpX
e0Y+Q93RYB6Fsrx2q7AjRzKS656jAoI8Pg1ie9g0qlF0ubt4yS8zD9WkXlojTk7+TF3xEuAQoYTH
LPYTBgbgbmS+hwZTeaGCaTXxLoDZNd7SmFJgIrxNTXKVBNMHLM1SfHYpkKWhrWnFu+g3uk5MGzeB
iSlAMZWU3qht4s8CStASzhM7JXPa2IkhVsbRLRbeLV6LKXyNbF4HY8ClPNOLfDCU07RskQ+gGJh5
p/WlYzlclp26zgO3RGod4sIR1ZsZaUtboWxq/KhhoAExNehPvE4RG5EnkHcHz2HqH/o0fiKUx2rA
UHuXZOpMlj36s7Qr76scZxFYP7s+WJpI6NkG34OLl3yIx4Ot8eWSsyMIa9ykr1VSHxvLe5rgj5ce
iiZr8Pq96/fDXraAjj0JGbYypuhY+pG3ZiWG602qg4YubAEEydy2gbsJbYI2q1i/6iKnoT7fjGR0
cf36w87IHOdmaLGDaMeUKxomPTVRwRp71oNSflRel6/GpkZ3plcBc/lRX7gkYi9xdxgLMLXt1qK8
YLBe4qVwyeqqNLWp68liIuMn59JlNNlOP+jJ4l1X+cD+8lxy8rXZxiWX/VRN6A7S7pnuHm59Ki6z
d5yd4xYEzEe3yfRm6bHhvnbywW3wCRWislAKknyTVymK4zCj6RhBLXH7CdIbC95yQBW34ULRDjjD
MFN0b4lTy3VOFN4G85R3N0mzh4sOBJPI6mUfCO1r7vkoznu43ZxsPVbmV4jWqkwCJAzobI5uKW9G
G2n7sDDyVeGNjPPciSls6o4rIxgyXBX2VfJvvIvpDp8gBXiUiZsCJXQMAqUvCLAG9JhOT9t1QHn1
abTNW21T5CsrxXddvHWFNX68TwblmaEXb7XHfMPggPqoSZhP3cBvDvwbgTo+c1w/ehEuCi0MAsg6
q47zcIYebJixoUn2YWUTFiSwI5qwqpVTktns597wFrhQoBpRAGiwzkMxtqdG1GQyxURqDHiljox5
7nWpPlkhnzVLxpcAltqibiM0QELduFZxb4dJ8S01BnhekX/6dqoYRsD6R/d9jKpensdUpos0i7SP
KmxPLmrzJ7RF7Tav3WDDiksSXNZhcnIfjKbpn2vfnc6GR2cWvY31YiKX2NSN3UL/FvgP0ubJUUG2
9ol/XVUOhrUsqKsN+RT1lhLBW8SikY9BMxnHwq6YhoWBfOS5n9PaV4cMoLyoMvk0oeW+zp/pnY0N
jlX8Wo7jNsDVkTj9sWqjd3yj4halnr4ytUJn9IrYjqucpo/dIWL8/WUXiPrBItVWU1G/rM2cdGJ7
dC6TmzmXMdPCQ9ykmJvTZ5dgut2AfPhimXm0RE+JZsFpS1DybrN16vyTcSZmmfmDpRMyVHiXNmo4
VA3Vuiun/NrMH2zK8KvvLIgqzPErVcl+0gd57+YyO/nNsRzSC+Yd6EfVuO6SSL+5fc5WlPT1Snp6
sYZaSZap62S7wNGbbfqbuMhJb90ak0dHcEH8D/cLCkfwwUAo/DhacAplyzNJzKPP0zwqWklrxJ0u
Uow6v9gYB+l7OCSkNt03M5c+KegLzJkqOapMuEz2SRWOfgXLig5WPFeePX4x59CT7GyVVfsL/90+
D/tF2TX5i92AFfZq+131gNuN+b0Kuv7T6o34zI7m6uXNQqG9C3EoaWzeHiOJrs2h9sZJs6ltJpEJ
+RvW4OIOsnG6YvND382xyCGt54lQs6fKLNE2Jlo0S+GTD6P7IDJT7uMO+3UYdObeLYJL29iK8cQi
jPydxvx+qVSkNugFYOhlxmfa5vBBkCUhksTtOcj2vs0nMuLN7DbEWblqOTqYgbNoRleiGvdBtnix
trDjHpCyHet7otwmd9cXA4Y221bLJrhnU8Eg06ag6EukP0aojmGfQwKZHLVNR8bYmTK2yPaTSyPL
EDc/J3C7eB5oKL7NqgSNt+C+CqZ5m2dWL8ZOvGdG/4L5R93bJMoe7YKXVwOy+t6ic0pDL33wA889
IAIKIaPz/UyiSCss8+/5qARIOF9YvvEqx5SlHJCh7V7bOORsylxCk5lzws2L1iaKtjpaXKlyCALz
bH3STRS99bOnSDIDO7NIDZPHjzceOld+Z/qt/Rjq/sYv2EXwOdhb2MERJUUTbKrS5OVSdYaAXILk
aR2oDW6J6xefl5oLzvTcFRS5pkJyGSTx+BomwKGyqC7PtgrkfQFNYDyFaVuca1h0Z8ICirX0TMUh
qZslOEWCv7EFPR2rCvTBNDwWYWjecnqgkDDBhusvdd4YB4eccW42DhzswrcExuuCzJr+1mqQ3Dqh
WNlI3jsQ/JoSaQHWtnMD7olpIFqIBImVjLoJ7Jgxx1bR8QdhEjwZ6fhMbzl+8EaB6Am4lx1OLSTJ
DmgZjQR6KExdczDK5NO35S4lLGxsGaQAz6c8i4lUKKqIcxiBcgQ2QlBotLZED+hopyoYtZO0OSo4
SMGX0tcYGHpJfaHdRacT9+e6KAGdtV1UrAl/wDRK9RtK331oRfDKPV4FMYanTNzrNUOXEDZjanH2
ZOUNMHGghYnSxIDSN7x1vnhTs16mjpzH1tTdY9FYT+wQaGoq41Q7XP61DT2RBlV8SpHgVCQI7KPI
P3izOseT3TX9LdiJZ+2OOat4qmow91GDVVzAb3tA202KHYofqz1nCHJ/ANIQHIUtS0+IQW7H4o6n
jGIomrVDgAZgEVm/YotM9FK5a91qmQ0ljwa6owr90dgD84JL+HaBH/lBN2mjz3KlmPcyLnuYS2rA
rM9hNpLuWzeLnJCIAADOYkwRFRSU5pKgh+pnYVQ+S6Q0EzKcxiF0PwXiWHokdkQszEWabtCT0vqd
xVZ1e/NAo25EZL7bsxyrDs/eOMR718q/K33Cf2n7ALGQcNlmV6+0JrMOkd6FS+BJJY7KNn0czfhd
tyYDLS25SYL1+dhvcGi6lzjpgqunIZeKm3zf5WOBw+bSz/qyMULop03sCSKNM1b38gqOmr8/K9PI
rX0e6W6s4lm1hg4gOar5Qz9r2n5/6iJzCx1oMXEu27U32Oa1VMmuoL10YIyxa+fxaVgaKOb6oFqa
JLfCIWGk1s7KOkJC0NhFYm1FfXTGamKtcMME6ynNUGCVLrEl8a1q3ObBaAMfMJI3Z9RAfTVAJ5oS
5bvjPldmVX4gnsAqUWI1mlKCbxyMFUVUv1pQC4917R6z1LIfwfj5NDKfOhQTbWqifqhkuB/BFkyB
kRz1qn2iTTCtE7/3V6zM3GV5h+UZ//C6jP1glyZI76Mh6V9SFO+LUJPeLYNWssaJy3Q3T3Hktw67
amXal1GhyizKYO96vUm57Ji31MYOLAYDiwH/FKokv3iC39NtwyTBNigT5Khltle5qA6NI5OFGMg8
s9rpFGiRfGCAAdbwhHXI+rS68F1v9AoXUzysMVFtaOC5r3ltDavWxqgAQYRTfBFgiXK5vElmtIue
Rpc2N2MFAnoj/vK7VzPxHuedc6mqdK9KEHkga1+tINiT9ggL3/0uDWh5EG+ikwd26S4P3vS8zxdt
0zBBc1dYwLG0+MC4BNjmRAXfNUJVBlg4P2tyBU+G069rZoxcQM7CBHxkzGGBRAL0XNAEcj5LYh6W
8C3bRa7TIYsbO1nmSK7v7Lr+yMPuiMuqACQAXkmfB79OjOpdSsKLGiy3QMwXum/82Hp0H9PW3tgN
rkeAMvJDuQ9BiFumiklB1jN9zZl8unmpr1ZllkNF0N+HZoYs1eKkAv89z6zsjAgLDug8ySm8Uq2L
2PCXnTFm+0w1H6B1+qe6cL1N7qge/ES2lqN9grpc/IJKs9VoIvwMIwD0gUCW2JToA/yRG7AvX6rA
sle2d8KpnyxDAXBqCPch55hFIlI00kY2XqbSGQ69aD4QBVRzR0S+yV7tzHAg30i7DrJMjo7zaulN
j7cCMiyQY/8J/rGAW1EOkC9GogYj0ixJxEg/6yHAVk0QQZkhGggnYxtxZ0LbCfemibrBNLSbr6DW
4F96r0OHm6hAuN6QOpghpFzyK+caZUJsmnyhegai56drd4p/UM8qg80KcWdUpSm1H86WsSIbBGNT
e+cZcjs0KCiB01ed8V73kItynY29Uaw96Lpw8e6VpfwVPvt1XuXuPpQIaQZO2tvOjs2tQDx3N8sr
z/Rj0Drlnn4YfQBMHVfi0GivltEjSuJa33i6/VZmwqPz2mnXrowOejFO+w5978Iaa+0CnhpHZt2y
JHuzOSWb5xOUP0uLJIVl75P62ARFv4hC9X/ZO5PdyLE0S79KI/cM8HK+i9zYPMskmSbfEJK7nJfz
eDk9fX+WkYWKyqruQi960UADAQciPOQumdHI+5//nO843IPr4cmLRMhJCL9F09i8bGOkVymlBZt0
dHI2BMlisJlzzDJNrgR1P6nLfCP9RyG08P2tYAX+IoV+0RPlGTS9LpUR/kT3H06oHfKlS8RzZ0eb
YpjmPZ/z/CEeiLTLDi8YAfkKH8JhbK+neemUXvJGkGJ8GKT6zPrupdOke2hQTDZVI4pTGs/QEQ1O
Nm1R3rpebjzdpGeDYXlVdt1HlwT5JqskQDWR02/tJh8JqsDT3Fnz2nOAnNYd6wabU8h+8i37OTC6
cU+qjJNdElgrJJp8awrn2FLYeHVaCAtVLVa16MW+JPW5KHNqPbwEC4qTlgeYWsPKIHB9v6jliW3v
3RqYY5X0XgoA7NQ/6GQTm9Q9hdLKD+Z9tmI5Q8cwY9PBbu211EV/9beUg9/LYFiJ+BHRZSrjQBnj
6U/r9ZQNHOc8WgKoMEvcnFGcne5BVM/YZ8JDkEcUF5jWseDqxb9hnv/xiz3tDCdpH6WcjUPqYwcu
wv0QkoGz1DnjGLktOvk8tTwiE5cf5c9fIosfqibrixtvXJapZZ31QN2Z/ZOZR10MbIZblwaKO8u+
AkBig+rkxjYyLbgmz+eEB/eJQ+AbP5XJTM23NhrDoWqmG6s0JpTAx7g+MZoRC1P0qZ39FEPNNLZE
Gu5HOJ908Lrjet7HWeuh7QPPonTDXmaiqel4IxdpwS1bVL5gKGhQXVms8/nCJficp9zGetfnd8nr
rj3fxi4f6e2Mg/OB/h/6E7N1n6o3Td7zivfpDgbgXStdcWiS7qyG3rwZiZM8uhoDJYD3JQZ5MgL3
AwDgGvKU0voEppbu65zvZixDCCfzXKymmchGxLx1Nvp+y8FyG8RQhGoCf4WMDm4cn/M4BueUgmBP
ioaTu43tm48TgRj2YEtBDqCcSNcxO2Yziz0qKsRaM5Ot8PMp4pTE5ag10vsISsY1axCyzNr/tHzl
wXjJvVOKiLQOx4Iu+YQtVGkO2VsTco6Dtu9cRWX80FaRbMbA54qqff85HErGTTe4qig8K/JnnDii
7sGMGn9ZwnpZ+9hrTtCrKHyiDTjpcsIsSVTyN+ljOmsitUMDakVFiyhOxnNVTnComJ2QWtku8dQm
CoRtJ58w5bYJZVKZeg5ILwyZk+xN2xBLXYPGYhKZYMtDE+WxQiILuKsReMkyME2iODLapIgm+IFG
TNX1uJuFAV8z6vUNfwd8+TzxXru7/m9WBqZFAEUmB1faoixvHcINXJB/TQ4mpnAKvbp0r/WkF7WZ
HuPUhgw8GW/oIRD5vfxDxPl4S6wcXG+KN8gy03bD5x1aoYPLLJpYg8xWd9J+zoGCGnJvaUV1tbI6
a19qbijwLSDBTGQA4evcxRfsu9GgL3nT8tyQIIrKCA6FxdzRJll88od+KyPW1KTbLm4yzodAbR1L
dadg1mc+nmqTRlBsRm9M3jtKLTPT3xlhHuwG5byP2Qj3UJCcKIwfAEcxz7It7jiVRaP5WtfyRxGJ
ZV/aNxKFlGfS9Lnx6lacu+0sIv1aecmX49nHPoqLB/I9xgb9/yyUNywN4RS7Tjcs2Cg/2NgJxx2o
pziSayrtcoJ9REv7U5yyM0xl8lBZQfngS+9Wx6G+lIyaZYhSpUyerrIhq1fBfYGPOH55QlRPzv0X
D7bDqnGsAyh6QfvY6B3t9jd+s/tmsByuNZH+JUfIh7Do+7v4gHnYibJt7yTRwUjp3Z3Lh4bXAOAg
LRv4XiwocccphRsXYLjcxC6mFUkZ1JUkkoFw6lEX0GMHpymwfgg6TIOoWPnGgCG3HN2c+uMQZCZw
ieaWwPHa1kGgT6pc5eQKN+ncewyrBIq5byA8MgrtXMyXzN/xY2wkyVPdUl2XtBPd4LQQZE5uf5Q1
2Fod4pj39I/AQycNJQZUq9w2EBa4IS0jInFb2x6eWU7dTGJhtPjcgsg7BURsU4DqjUMgOKnzpxL0
x9wNYOl7iz+TZe9QJ++YPXFjc4Ik3NWtwzA/t6pAFaprbjj6jApRbEolXqyYVTNEzd6ag4sgXIsa
DmjjTgM2zWkvOkZuItOrvs+gp489DUttz+iLbQ+/eKK2Icj703WO4vjqZ+o9H1pEdzQxX8Ah1FgK
IUJiilQ1ZyKMQttGES1Thf0zNXrrUN9pnwELhDQf6YjRr/m9K5dmXPyLFEMl1F9bKuLsVG06lgZh
TobAyAtqL/zwVyVNwkzlp5ZEonJuMk6WUWc4dDQ/YIpc5gEVyFXLkSVoVuOYp692ZJ/po90OWUHb
1QS2LrjKGKqC4VPBZfesnIhL2pX9KjEILzxLU6CRcYRQyfSRTS2oq8zhP4cfIADZibX+S2zIYdmV
9imKbLgJYXHMK/bXQr1b+DZxr/Vck8gv3FyaKaZg250oY0FZX1V29W1Cv0Y0IQCoDXGxsuEpJFCn
VK1XXtXe+O2XEpD6wahZ1qRpML4qio8p+CINaKdlvczJzy0K2/fWzAz1o9AEHwKCA2U5/pp49p2l
6lu4JxSh0ZsK96Mx39sy+0ru5J6QWsrVIK1i7d/1Hwzk7dbric2NLfCCWPIprhtTP3BxtCdsM2cn
KvvbHJsXZN3DPNpQU/vw2WMbsoboLOngrvWuxucMcQuDv+goCAJkka0YAsngJCJ/xKa2Cyz5ATNR
XSc/GA6O1f7ovO6lgYeLd8N4juw7oQA7woaIT7aQxGQPvW0XT6PnPVVDGF6qWak1N+XnDCLqMk2g
kVSdyVjim1eGMx5KmmSCjeVuIZxp3aguuE52U+0n9EWwr0AKmyjhK9Pyho5provqO56hHoxLTMcD
Fy+sYdCb7yyrPuJ23LWEF8rgU4boQaP7mkbgO/J5U0zlU5vpx9hk2+s7XzUaxxh6PKKScaHs3lq7
pJkTc4gOXYBGqbyeZTCvt+2dxiqPHnojKA6JbV8DFsaX2GzGVU6FCHEmalEDXR6bYtbbQJl40Kf5
KBr6Zz2d3vOL9YliToG82KVb7bKsahNuQtDq/UVByR/3Q9oCvUxa69ae5Cane4OqLBffcNUAD47e
Q443KDJ9ekxd6o6EaN5N6O6OpzsA9bIZd2KN3IhwHOuDitSd4j6vUnAVS+FJ48FI+uemwuMjJjby
AiVwCWwt2/p9+pk1PNch7lzjKnDPrKOApQoeuWEUPdlddm4CYAsip8Oo74Ztp/Fz+A1aDKSIM6KS
ZwGq4ZxUmfnXbEX2hujxtUUv6RMJ8bitEIM6fQwY8kQ8Y8gon3z8jaRFrDO6IAE53Ru7XnH+Tjq+
ujC/g8mUcEOtq9CyPgZ9222KHGevZZJeHAa9Y7dKOzwlmydL+MkRR3K4KYnAqAKUIjBle+uNJnfD
pvTYz8H7mNR3PInipmzzC7ePXlclG9e0btWm83jaWm7WvtI2DSayd71dXRNFGvtMntykWFtukTGO
FsHa6a1+7zgkXNsapKXPoYxBJ9xF92Mu4aJoo4moGmiEt7l4d0AC0HjnXFwPgpN9/6WWLpoDiHUv
SvptboOGCyWiYTRX/rYzvXE3NuZw1WCu29ixD2CtDvRhdxuJ6kWySxytyYi+q2x+4i9BBhgwUWin
zJ44q1/i5ILTtp2T6GO8i+5Z4tuvAzzzFjLpIhjr8ReRBqjD5D+T0d23RcCyvbbPCVS4M4p/uaaq
C8ACH7MLjq5Hwlkx9tla0sA9HrM6aw4JCjdhiWQTSB5F7O5JVuiRn6LbmUK/JjgxFnWon9x8PhkT
223TC16ADXe0EUIPkimXbcDHuSMIxxaX3rwG3njX6C8YyGzimTZ8q+ZzNJpPg8heKW6k2KX7jYmR
IF/i8XT6Nceco7H4rvQdMh87ep8VHW2Y5YgdOSCY4XHDLyfuC8lsfatUfefjfTIbk0Plq73uOTF0
YlILkG08hJrorZG+tWd+Ieh5N3FpaPqdoCyhSGC7VkU3wJ20U2jz+oyPozo6GREMkSAnYXmH8cQx
cVXMtn0J9MGb3xCZYfa0JFpKN/1ZnQWUg7rvf/lgv8zGfOrK5Cfv8cEJsab1RkvhZnTloZAs4gHa
Oa0a9cb2SHVEPk6ftqfF2zoZ5rA2TSa1zMEFMd+7pZX6xaEbBbzAEeIpOMMK2bKyCNt18gPw8EuI
X3D2vZ+jmk70/dGJ7GAXNmIad8sK5Srx/fxS+jV5atFwU1v5o34uWpdJNIueDDMf9hGbSa5j1sh+
Qp1pWM07w5+O9pgD27s7Y3SbHnnGGpdBuj+toDG2cjgYga8fGnK0EwDUXg5PGFrcs7S2XhKWO/pg
ET4BDp4ou3kw49Y/VIgAO5lqehb6xdj5ajtYvA2I9tCX9lMChQcb1Rhha64CjxBolC5x53WLUXhb
VXgYG+KBqF1qP7BTPYTYuGkrhv2BPL6Q5rDBUX2UjfEZAG727u3LqRechuSE48zAbBU2R/q/k52V
tJxkcA7esnsXTPEeh/LZbs3xIQEZfSRlwvF+0MTt5uyHX977T6WmeaqihlPk7xPMzfV8N4qPLdtN
7ctD4yI1KLz3CwCMakufur02qNfIodM8hZb3MWo3OTm8+0zA/ZET8qH0hl1M1zaXeX3zVc1b7RL6
Y7M0BAxUd8Gs3UnJ6Wxkk2bAp105vEszdYc8wdYq4O83HEz2fUCHVsBM4QbyxLd9iYryt8T5Bgif
LkBTIf9z6NlUU0xr4jawqXKl2Hod02dlZj7NBsBgrOI1u3vFupKFsQr67RjecWl4XTkK+eWhAc2w
68p7byucbdgrvXrEiEshBygg07f6I9VQuMzi2KNt3gW6P5b5ynUg+WjdjxTTUhI4KT6Qyk2+KjtL
GWN7a1tHGXTcKHSe5vpzdnGaCZCnE5bMr1TfJhwC9NQXN3wfXNDhpyAYv+QssjL6oPwB1tDAbQWY
yT5Q8XSVjM5PEzH0VWcUzQvyPVjt9kbAWn9ZtXsarYRsnEluM61pEYw7Y7gONvqEa2Zn4UF8Kk04
CGa+1479PtFssecpl6zDnuxcCDxjQ18VZcEl0EPmm3Sl0vjdyC1uVXpk2zUTVHEAUls8KoLEuprD
b6p6V6Lptn4KayIAFr7AxPBZuAh/vfdD1HImfwJd0ADCjLKabum+2hB0g9VJgdzCET0WYDC7BDnR
tuOEGl8Dj1wNIpiaj5dythN2rqg9Oi03yrZgyEiVEdsMQMxgvNOWWoGRWRc2hUQytR7MlakISLRx
VZ5aRGquXrTPvLyhxj33PTYmECzehvUlDe8+0Y6xD39RbGjDlNxyVvhtDBz2TCTkwMGW1/O4XIZH
PZnHrukdhHy4fWTqPlWP7bq2YWHBlysXWd6My56qEKqzkD4C3lYqbqHhhNsm25oIeDuhcEiwtaUS
nSK/rv8uq+YGnjPm4Er0lJOTZGw9crFA9Ah2GGBBKFnNJmiaVym6UzTKGqQVXcEMlNR90g9ajhUu
7doGp3w2KTxa8c6lcCzEW86NoZzCj+43KKePpoRyD/oIybn0HkFCa+YX+LLGDyvGrFqb033Wrglh
MiDVYfCPBe7LJJlSg5+5Y1JumJFwJR8E2DC+9Bej44WMWGdnZQsxC0Q0T+rkdYAGmzR6Z3d1yiBH
jhp5ktLpWO+Nrn8xY+1s8lF/RrGkbh1lrivbD5yDNoXxNIHYxD/rfvmXiMH1z4Dc/yh0fi3jomv/
/jfxn3NBnrSl63vSNKXveXdX/19c+wi9dc77NLOHbdv1ZClrlY1+sKFabZQsWSD0QihtJJtJkzRa
CrvW7ss3UIMHr0v0fxMyE/6/hgikbxLhw34ceL4l7Pu3+5dvx4pFCYoyHbelgypGl+PDMJTNup77
jjJMpmunTr9ZfPGwEPEPpzPOVR3Qb9B6335hEA0tKt668cVrQi5JS6z+m5frHpP6jzFD8lHEJv6R
tiBQ9S+Z18p1kdHzdt6OBGaWqY8NqHLCYhf4DjjhBvCjQu1beBQOdmwfYPy375P/ZSXVPSpJi7BS
7roYmgHLAFfkP767/x+tuU3V99//9vkrv9+XW4LEP7v/kJPh4v3fRmuuoP0/v/6LL/kzWuN7f8Cq
YTeETCNcy3aINv4ZrfHtP4LAJe+OquYTv5H8zj+jNTbRGmH5TuALIjlEuPnktKXu1N//Zsk/XIdr
hK/kg0Vax/o/idb4/ylMaPqux7eFb9Rx+cch3/PXD0UURakXk9LYhqhiQJ3NIIVsbYfXqKHWsQgm
bx27hboWeCYPtKLoI+Ao+0wY1EzIRJDhc3uzuNF2wwhFLCI89GFNXbIPU6GNwniX81zZUQsGcalK
oewL08UB1hhXjyzCUmJI+6IIEswRQju2EPA5cCOGhGbBLDngAS+vCob0JaydeEAl1O0XFZL2Di9A
sJmbwnqIFKRmDl7yR+U50SvbfLUNUq3QxwNT7mztyE0t/Ophdqg4mWR77wTxo+bXFBj5moCkivks
YXNLxMSGpa2T25CzJyoV4d5F25ZYKFgcOodsGOezkULzLBF1n2Jd2sy+A77Mcs7UfspU+WKlwrmA
SCcRCp2MkvMZMDw+ybi5L3Bw0/TtHa01Zucc5sjF5dukKqgS77RqVJsc4X9dVsmE5lO7e04P7LNx
2qTbFN8uak0Ur4Ymcn7KqMRAMPJQDlsbT0vbTATBUXiZXCL32cF2fRaQ2KjRZpXcaq9+9+KJFlpn
qn56c/jbx9z/OShN63iZ05s68wyuqxyyA1vR9EpUSL6zMa1OPPLkziyj6az1nP0ibo8Li8vgtXWH
GA+OTB9qURvXYq4CZDGHU3yFQ2eLQeS+eqileelSd9y2KSYiHTrRWU4yxHFjMkImDc4QVTThnpPs
iLlZtKem7TBVBw7b/ERzliwtxJ2qMWi2MComj0nk+TXyoIKrcEQAr516fhvsDE6wU9Zvhjan80zP
3DbmyIH/RPhHQA7s+XNRkw8q+V8XLmbdXdX1Dkaedm7RMWu5aQQFCwMSwz4yiQxkTofeq61hE8c8
s9qp8W8SLXODsyz79JTBpNjG1NEjyVCQxDz0DELCWI4ThnNjwu5RGQEgxNS3zJ05GPxhssue7qTI
B1E5NsHYoiG17l3rUh1KhfHJxfy7qsherNzQ8m8VEu3WzUq59QRAKnqh6wPukeYzjceJavV4huBT
j4rWwZw0fUP0Hriyd53DFAu30Tj8SHl4pOOWWYDFiL2pfVwAVZQEizwjAsXeIDmACqalx6oRl7jG
dh58X779Gi9fHTvyKUHHv5cVWBurADUFmE0czSTqDrlKIa7PlF1jDCbpRgo4XPAIp+ZK6YCYHW4E
uBKArHI8307rTmBbynnDVXSv44LuzHeLdrWQg4/R2fbocGFqsQjZj8WJKcB7LxxaeO+c9a320vSR
pYFeQd1QG1xyQIMrl3RLw4tPDzIDn99Q3JiDiocJqMNvek5ZO+Yqfs4d39p0MhyxwieCuFoZvoFd
HVfpRDlzJ4f+YIJVOBTZECChOIhJrRV3Gyse2A96dUUmABl6UZozr8VAiXwFWgYQ9KKbsmodeTOs
PImk8hnmNNH7oJBTjtVR8JA5rd7mxlQdUi8r99qM7YfBDPsBDT8u7ntQOpNndl3vDcbnNdCu9Dnj
Hgfu6I4BDXM221Zx3ztQgAnwVcRbzine72YWUPymwb/0Wdc/9HYdciQuEkT4rqg80HnQa5q5+ydp
m+RDcGp9NMmUT9Mhhl5NNjq1nl2RzMsRmzyLxrn/noeSDsYeVy/bSeAyVj949HPZbBgLoCBPU0vt
zKrpUsH9HYu/ZnHfLeNM0g/Tte25R0Fb1PCATDEe+gI5eDLQomnlMJg1W3VqDBNVr0ydfTnC5rUm
Gb+mVeN89I4JWMdPRbybak0JgSAtjkOcNMX7ONPfHuIL2FW6bq7kyLpvP0FPX7SuJ1GcW/kUz2O0
10MyX1i+d1vLHdlCBZP/ZuZGSPOf6t37fbRgvmTNdqKbxoOAoDhK+xCy00cb+OapCr6LQQNC6oLo
xXCC9qEeUxhHIYKG2zVBse2HuPNW9KPyAipjKp/xfAfsCkv9nBN9AQnhjfVd6ujnm6lNNi6TKpSz
nPtMuVCXsRENWVw/4qwrT9UIH4bKCRineOJIR2ovWdUVl2nJsXmtraBem3zoVjNbhJUe7v2CdVec
3Fo4z6HXpL+UrnL7FBYRsSUMCsWx4UrY+aSYqB4hLrtjBRKMkHkmAolx7fQHjFvomW1aAirGhpdJ
/lsbjtFOw9OrV7UTcUctBs//km1Fw5ZvQpfhuQknghsjLcQjXL3CEObaLUZCIOPgXioSTps4Q4xK
bat86Nmvb0wjJi0VTW30Q4iErKRUjr5UjmK/q7R4LaCQs/6yoi/bT4LTBC6cT1NvOGsGigLuVnyx
HUVPQkrX1kiJfNwP9q6eW/NxaILpWdpq2DrCN646UNFmdHqIdL3ZgdnVZ6Bh5SHtcF5p2cK9yFzM
usRtwZJO7ZGLMdxJukEuOXWyOwAA3YvEAP/KG1EfUissj5avf1kc1LeOG7YbZzbV0QaV+QTaGiNw
w16MaZySE8rBXZJ4zkwE0btrplMQtD8ay+3eMydOr57HWYjrx6o/fScJiBVPMaav0QDrKSV8u3EO
1+hU9pV+ymiJ3AtLCG8XzJ3OC/dClsOpK0LvSBlrdTUy6tzsrtBvlepqONpB84FpCcLBZIfYRD2w
K0mdwjeIJ2MLBxhyfSSNDXy2jv36pOpHM7LYDXCoYFcfTY8+Ct25pIhlP1XsSzk42T9n3sktgi19
NJ0bLKm1h78Z5vWzCeWJgBKmnqfS9eZVFuEasIRDaHE2CloBWWBiusEB+5SbmsgLoH20sCSu1o4i
VFLiOnotHVe+cdiIHnE8A3mfc0hX8GsvcVslW42lb4WrsfzKZe6xQUr1k9H5Mwp7TohWDwM9KC73
bcGEmNZJ9lwOIw2NAfmNBf2QBVadLF5HwkmWLRtQjEVoSbCbQDGauyyR0U2r0NkZ9OJcfLsPlx4b
X97gwb3lJvBm1hrAnExFz2roWBFPBCJf1WiHG2Gk4ss0cnWgR8V+GmaPSEprVY8k+YYX6Ybdi2EN
3RlgVfvqR4FeyyEZ92piL16MbX8MzHj4xFLXEH9ubKdbhXGjn80mGZ4oagJzhXmEPQQBc16pJDtk
toCq3/nCPrlDk/4mie1s5kFgWUtaqpS9HoNC45nuRlqx5IFqmg/4pvtD4kccWNukrIjKRfqHjInh
4Hodd1nbjisBgejN8Jv+vTNDXMIsdqITbm/uc4ULdsiuDbCxdqPke8W4/ATwjJtHl2lIKkHVKtwG
0Rgf6yz0XnK/h46amuPKEQEMaHSld1BDI1TPht8J6VT4csK2vbCdGs+yYh9TzYE4IsEDwiShua21
b79FVkYvXhfi5zHLpL7wR8CnDW3J3Xkwq13CaEXne2NGh3iElgS/Fcl6Qz3j8OqGEgo+dj/clTmC
eApzeWx4iMXNePHLPjjNqLHPthLhz4bSPlYmygdfj18SUlLJuZBth5t3+b5x+gAwEsuEhVPQM1Li
D77ElsIsNkXkDAZVRavEGOddMXCUxIsjxmgpDPk+irl8SRmtULgKT6MCeSBFJbGNhc0iBK4hjw4v
x1DgE5t+aoCzHXIgqHskWfuhNYdipyt7/OY6pDClYhf1OSSZ/2V3M0EGLeQxhODKEiEcoCDZcbI0
kSBWFQWAu17H+bMbF2ZO9CXuOE1lnnjgQDbSmoU12FR2DqwAorswah7mjtuchlbUBxrC0ifTT7DO
EuhMXzE+RDczdqOda6gBQjk3JMcPuf23TlJuEODbYwmF5wztUP9ISqNdWW7lEFMWyToNvDagGqWH
r8mIvXGZFh8qWgZJAJat9yijxnst64J4WKLU4/8VZeL/IZyHMIVl+Tb61f+a6HH+LDB7NX/VHf79
y/6UHqTzh+/YpmkHjPbCCf5depDWH3dsh+RCdPAEBT6IoX9KD5b7B4oHeoVwBLF82wUF8m/SA4KF
zR2FP9HmZGVDp/s3pMk/1cA/WSxEmf4LddByff6ovwheAYwaTzgekheKV+D7/r9oD27dYpAyU7nT
QQ7HN2nedeLv0f5f86q9rKjU2zOzlnStOon+KqcXgS9k2Y7ZbxrQ1a63tLujWPXW+d/5Dv/SB7RY
e5M0axRJtRAtne+005OAd1xsWMDzDad6jpPs835z3afFGxmBm8Xg6Ho+AEH+OngVwbbBkLy1Wvps
6/46QeFDlaRRa84cEMExJjXxvBEF3g8znxAnZnSPND4o5xemPAp6UvWIRZzM8W6uK/Pod+KXgIW8
9k2MMTI4toQoM9gc5PmueM73MMPouWbtDMZdbXB0wqgdUEvBp06juZvk3Ys9Zode4F9KRvXlGuBo
naLGct8ui451VTBNGzOLqCd0akzaWXtNPmaM2hwdo2BRtcFn2PEcxnGjp/kC3vSwYSWFyrjiDHzk
yHyZ6KzDawplugI10LIYX1plK57d+oaR/OxW8WPPUZTnYXOai3CpKp9mJtD3K67ApSU5Sce2Q1IL
RXeqrd8pjdqUAbaQu0IdLXtdG8tcY7WR40RAcijhU8PU84ni3AmRrRYbzeDF42j8WeWdXHW9+eqR
JeFA2EXvNuw1OP9sjq7WVOdbWePAyhr4e7q9ybj54hBaLHxPA6wk8LXIJQ2feY3rzTHi55p1xTQR
GhzielzpQAdbRd38pqObahEhXW/mU977AlUXVL2nI86H8tY/MFW9x1byNWPVsc45p4rcJt3mjg/i
/r6p7Bw7Ds+I+BxW6cFyNzSwb6cy+5Sg1FhZ/xoztimrYJw3XlWsXT5nC+QaNsPO9NvF/mdb36uO
XjXJ8ljlcLdnPA0sjQaapFALFrz6zHQcdSDEATtEnKnsaRn2LoDHWJ5k6u7q3HhxYGbwTEqXTXxv
mNLVS5KNb47XwLBx4nY1GOnbEPIRK4HjQke9DBS6ulZeLHT2VsXDaz8Oe6Og28GPXujlPUeUVXFF
7i0eubNdXz0sPxWs3qKDqFPdWkXZhKkowLLy8GdKIfkCt469MzWBCH5iHdT43zgS7xrcqUfCs2fH
TCQrQJvdoWvtSoHzr6CroSgeFVH8ssdEDTUGP0hFc85MLw6W6isnm/Rg2NYzeZV2YZ9kn38MufUQ
tOaP4WUIK+toORY2eK0exnwYV5OFA4CDwXtc+qeKDVAsknLV+kW5pBmHLRH+PH8g3mfYx8nvH7FC
ALwacKZPfbbqcqvD7kkrsTM8p1P6oyU74PpoTkkK1T4ps3uEd+viElhFnY8PxGFcVmSFdmVKt+ng
sUNy53rP1+9ASFJi6mTrIhaXGGVnYah0R9eHfdQ15o9a7AFTvFnmD5hedHQ2+ILN9P5d39vs7OhX
jedjFdsWV4seHXJm7ARc/cY4PmyDQUP3KcalLcx+AUINa/mO1GPd2A1ewXnrpuMFHSF9g4SagxlB
scju/0ofkN64tfPh32ksrKkEe8gHd+JmpgYcU9UE1kwO7itzT+pTixUomS6jBPUjcLl6G37udUqw
cG2FPWGEGAI5aPtomanx1+AEwUopC0w7FhRqZYOdm2crQi+s60sjBXtxqtnnZrpfkUYA/R3ehNMe
wsbiZZw7qhv8I5DOtk0fS5vzB22oPneE8NaxFVyMmo0kw+orH7Y7Dfvkjd6lrLo3/Bu8rRAYkrw4
sUS+8TpG+MiNEDw7s6j4rh0XpoidLsjEg5YzSdAbgD8wG4GQ99yne3B5YcwPLK6nQwFcZoUDb5GK
AvXMgqQuYaE+yxmriSt/huFoAT6mOjCJWgwxWUofhUz8VwkwiWn0nKMmH8FspRff7YErkkTeUImN
Hxhf9EGFU39wrYnSCNpXdWzfm8+nlUlZ1dFSg3F0dEwGPTe9XVmo/KV1iY4bA33AWRFznprT+ISP
+RNKE5nezKAEBFcwIHflnm1e5Zn2mJA0KiMkobvMOmSeZR0sh1TiAioa5tw256YKDkuuVVMcQOVw
Vw5cvP7mjvQ4EOqmIcNpuzuzNcRa5s84xvYeHoq6Vi84aTdII0elXbSTfD42aj0ZOiHNX2Z7CTsO
NZLyBkYUadGgUacCRmvx2eNnZB0pgy2el4/aGDvyyiycK/SBRV2P0y724FHR9fZ7YlXe5BblBQmS
MQWGyO9m9pOmt13FMy1EZVjOboRxLwl+drBpMOeYTywuomVTed8VVNeFygzc4h5vK1a7Y+QN3ND8
AC6JQXTIJrDFqFwBiKnCN9qt/X2T9dUKbTh884DCLxX3oxYPqVf9EHkanpuJEglrpEZziIufiTLL
34SHxqb/BSTFf5LcF9azEMW6H7mjJA0maRuJapsxyiHhZrQxBuULmhlOu8rAlGjNBI06Dt+GjIgM
RfkRJhevlM3n2WSEw9xc28+0VIEXQleN8LGhS1mKWSSsNwHethUgiPBoQCJepU3KlQTDYoHJi+UF
LSk652lhduTcK4fmr57ZxKzI3LASoQwkoM4jSQh6jWKf04680D4ckHb2rlkLGSaJmh3luN2jbUZ7
7kfW/+TuzHZbx9Is/Sp1VXdMkNzcHFB3EiVqtuTZviF8zrE5k5vz8PT9KSo7u7PR3UBdVKHRgQxn
BOzjsCWS+x/W+taqcYpoZbI0ocvoP4rK+c5fHIuNjzdXK1PYf6AuMLXulnXsugXWseGC6gDxsII0
hYFjNnHIleEZ/ugnPdQO++s+w9tre0SreTH8gJJOw0Y4uibROd6YuvYLJfG+nrgXYmc8ZVoPQjEx
rlNri1VTXyt92uruDjkyT8MIh3/MJYgBljnRVq9zAuS1t/tbLEVzHBmrjMp6BvYWbZyY8FWRp39M
iD/psC0FIic9OS+q2HfdSQ6SwCNZ0YYvqFikweS//srJMuxyA3li9Udr5E0QQ38X5q1UcldwKeOj
E8EyIgDWJg2QIiYchrD31IoenUvUolORjLW3MOMv1EkWw0e285kWf+vRfJza9r1pyI0ueTotNgud
zB0Ip7hrykLXFachTVARWOSIUev4qpFXfereKVl+d1FNK0qkeIIV5tIZGnY1U6NGQLEPLx0+Sp0E
bJp+Sin+5Mm0SVGc+OZWq6IYujrSkbiJtoUgnAtt2jEiVddi/Gukqto2YqBg1F0smdbyBt0F318/
r1VEsTfZ1akob1ZkbmISa8+x0z2gqkOhQhR1rg9fod7zXIMxUlYzsxua3FU/xLucEQLki+Zs2VQ6
dYMAUb/aKRzNtOofx5pgZYF5d6mOfa+XqA3tRxOLA9cIYtmI11KyZkDzwmM4gxzaTg7fG+F3n1dq
02qZRLTt7EXtfCx942wrOfxKPGoHKH0p75WfDUyDFvU8JKiwIGrhsnLPGo0yASZs3oZfdt4Zfpfy
dJnqeasuhavjNhEy2Vo1Mc3ZtLNU/VoqZo2chwXgaZyW5bwe7lSwppuvslbH3uBONQyqY2Oy/byT
12UgF04X3Eo2/iUSE6pBcVuVyCAdjlwdfbCfRj/InozaAZbfyIKUMbJ4FoHkHUndqjHJNrST8Xen
4ucypPootOXKZiPmUisOfJpk5NR9SHsnIWUkMx+VsS+FYvBiUBXVVEp+JRxjo1LAUF1SBn/RcqK7
ErPSFuhL9qhguEHj0RXJshGKwNwrw9U8NuiCosyjtuP5DCx3MZf6V6bksZ/SntjpYbm7iob7mNt4
qjx5zQz3tUyd9pxVi3yENerlmXVJl6h9uFtk1/MEbobslXaI9oO0OAmGCz66DKnbkI8E7JF4gw00
tCYkSNMKkyTjlC+RgT50YHWwEJzvajD5noa7Ak7b+JoCxpsvZnQzomON+UzcnOa2dbrAntuzwq/k
uTt2JjaTfOc8zMcBomwFr+rRK24sJDnOHi2BlvHqyBfLYgxMq7XMqy1CV37SBzleBvNx1D/vyyBK
dlI5t3X+hEkbm3F/snFc22fDOeT9LkRTFbVgvVFV9ubHoL8t/Pguj84QNJKskJ59YyHMplP4TZSQ
i+bfPJEns04Y/SnM/Mbw7MaYEJ7RcXreqR4vYj4M9i5R30b40My4kHnSb1mju0ilHDRy26R7nLw9
8JKyOzI9xh/WgL+15BWbeRHtRXdMaIWoIlsq8eWCaXQkxlEFGPv3JG9H7pHjeFSPsX0AS2DoASQN
wePQu032xuSPzg1lBfUTfMSt1C+i/Ajl0TYfGvNNhyfxipoTRWVO2Zs9zN7z0hATdK4vfGMhTqQ7
A/yAtFLJDf+LgQrgmtvY1QF/NrN1t6N53mBZNqsdek9bbtZqpoK4QCcMrQ03jorxEx0TeFUcGfn7
pKFu2rTNrceUhfxSsWPbcvaEMliqGzQ7ER3uqTKkXRi3WQ/K+lzoewtmU0+GMFEggc3gKt9AZ+Kb
91R7GtfbsSdj1NhykrCJ2MtsU4OGTNZOGkBRYaBtNJsy3/7VRvuIwIm3MzgUhYn9/oi3bJiDJIOv
QeV1suQ2Vhw3t14F9ovqgceLzzVGUOBhwt1z08DTQoN+LpNdZ18tsW/lwZieQAakaNC87hwNzAZe
e0Rm2YnnZwZxBzp//t6GRyxWq7UYz4WHGGkrenSH1Ngr+ZUi/CmZCKJNfV+iwKfmqclP7H0eNxlO
GvYTagPtQXkPyfQqsqtMr1F/dbnZtJU9+qxxavP4XH1mj4TpZY6PK9+u9ma1F9a1U1gEt4W2ZrOJ
/WMFFWev6Jjjw9xfevPFKNkU+jF7m3pn3FVd70p78NSZuE4MZC7sHO9AMAYmhMk8klCUFluUjdtR
u/TLnqAIo32HWKiyrdahF/cFfOA4Y5kYpBa6wu2QBbbamdo6l2vZrccHJAIMwf1C9z1tPzeYIg6J
tRUO7BO/FnwMxLRF+tpnTOx3aKKYqY8DCtK1wuwS+ryz+LltitdiGwvQf6tuogDx5wpfz0XLtkkd
5PLqM7jhS+sWQSvgyzWRPzOvhwFkxHeM7TqMiXnYFoycAAmpw9Rtuvhk5ju6J8APx1xs1eAv4y6H
ZlHQ469zHpMoPXNCZ+WGtUVOLWvBdWIufb+kKP/oRqHMsujThI+evsXrkfoCxB/Aao4soAF4Wtbw
ZDDhQuMcF5/MHUbGZJhwnVGOeSuFTjlwqfaSbYF5jKa/X7GpxTZCB4z4fLyRtmKqtZv7Pq28qL6a
lxDENaD5bmWTGgPilfCcASX4bmpX3Se7ESQGDMCYESTISAR6ghXoV5r9Jnpukp+p+6yJyMtvy53Z
tmrSMxx7sAcJ71gacMw6wlfTemFbmnD3rDjSKyTY5gb9ZAy+QPmju1qDoLGe5nCFRpEpkfFVfhIS
En4RiZyQisIXGed7ec0d8hNp/tT7MIQMTK8PAPHubjTWpzQFq4GOvfT5cao/zlddPFMnpkDIx30+
frHBY/c72Gs4Jp9RtyP6u1oRmbFmhybxE5d/WMZW/gguo86Wx56gXGjfPxGPyYH5VDGYV7NLNL+c
3FuURQErtAHaCxoaMw7f0imhWJv2znC3iyLJY3/xSyw3EDt+ZYQ3HSAOoyi/+y7kp9S1DWyr9RIS
rchN7qblvDXz8KEsiu+O6sYmEz0j+RMISIMpu1ObcerfJMl2TMJ6klH1wz3FD3+CH2akiddePlOr
VKQC1ckfpIMPTYHYJcQt3clRkCAQPcHi8mXSQ/hhyyo45clX4iWrKnXNelq0cXZWTkU4qFqe8pTl
ooif2xwYS62RwRFq00dx/xV6N115sDTxIMoHOzE2tl2gCdbys07Ak7Yc52B2WSf1eDfQsj/kJVyg
boShr7p2nY4EC8K54ZkzhdiWCLgdSQbXdVRgFZvN3VRiP+4xKgKiWBVOdCDwew/U/BOGy0vo8YiT
zid522vGLs49c72Wy4bU1B77k14FI+MCHYoqAdkwbJUJI96oqmxTpuTusD5/Y6xM/FK8ukP93W7k
kCW70dPMdxIiazqV9HGCOWjEQLTiNnkrT6F61QD2MchMt7amueu6AisJUc5Im98usFNdsAHJkxKj
JGJsrH4QqhODmwk2YU4RhAA3KAeMrmMkqUJRI1v58jDxihf4eEwc4I3FqeklH8xVYHCuDYeYucrF
C6d28fSMnc8ch3MCP5XL4TQmFi+cfGdO8gY1vyvkRmSur6EhXE3F3DOZq69zZv/pEGPXAn4uBU16
J0IK85I7UYt3zDu5d0qF9RBl4YOIEScwdcBJTz7HVJtf/P1WNCqYO45W0jrR2Ekf4Dee2ugpoguz
zOmTHVMwds676RbjUZvnDVKTiCKOOzAsdv8pi57/7+juJGL83+nuh6+i6P/lX78K9W//cvxqgf3+
817o3//8P/SoLFpc4Rnc3iaUdlY//9CjCo9kGRcVMv9nu/8D9S7k3wxCBSRaVUI6DIT7/1gKIVU1
HRsyi2Uw6bdty/iPLIWs+5Lrf9oJaeypHEsyGv5fMiRKs4+Mvkf83JiTSfCTY7zWd7kIiqMB4Qib
iY1l2tGni12EPcq/i0zq+jjjIthXdwnKHDvyQvJV7Bd3gUp5l6rkd9GK7oYcGSmXqMPckcAbvOvs
gmKHPXcNK4/RNWTIqpv3BVu5FYrD8smGnrYjZcqhq7dHBEWGQRC7mb3JRdMOLkwNXKdIoHKcShBH
PW9fLvcnbFIikinj5kDyFCuOKjE+PMMj4zwxHWKi58GDhZNN3tZNLRWwryq2pW6Xb+MY1QYQ0yj7
PU62uCSETWi4jB32HOiRxFbion7uCHV5xP6CZEjkYQmLK9Sr52Vpp4dMFWXgMDYLZjZRjICyS9to
+ftfY/3KKZv1XNhMsG3X7p/Z+k5XEdXdeVksWiJAlxdiPWK4nI4IlJsmgRFmEmpIPD/3Gbr6Y0uq
q1hbcxwnmylDiQWs0OwuZWMxkzTznh5yDI8ydeAZY5VnCoimIYFvukk7nj9eqzffVVpmb0Y5FL9J
Ilk2SFPN9zk3ilfXzBmFIX6Pn5bc67s10YpF56MvC6NtTAYRtCmVxNQmbtfOK00riMuE/GoBnA0h
eaA7xtUWoc95HcyJJjrUDXkbK3d8QE04vZjW4OEM1KhnLaP6KuYJ3mgvmo4mAnVylobmTThDGPlR
0puPgzImSCfVQlUPeeSm5SXnu8vSKXop2pkYXvyVnrZebPAv6yoH3+vH0qBShFJ3ZbFirg3VcOpW
iuw67GEa5KIhhyltpq481ljdjhbfzbw2qY6tPWXJj2olSjEstfb8XEaiDBa56O8xO+Bl3UXkZ87K
njICDwjl2QxGzH/e4GqIicmrzUfHbsMvT++Rq/WdlMelAHyD5ZOQvJNWj9NVOt3YQldURoICkzDx
mU3deZlVhxczTH5PIfMTvcFQgx9F4FHNGUjdSwwtDVck6pIW1OZx8k0q8/wlSId/dQYlkKXVqfmN
bogbLI4wWfnNFAPnmexR51WKCOz8VQylK4CpWMpduVjBgLnT8+88WQzh1tSgAlxtdihEaJKBGX31
Wdw+lXj4iClQGqilTrYlQQVcMjTUTtL8jKhTcbXcs6A6kuQbsk9Lh7gRPaSJmu9nm5F73uNgD4zd
tGZpqWDDKb5ZPZnKzCQZMhquml4nLY2+4rrqP7NiKU6GCmnYLKvc5M3gAdMpqj+MqwoCT9g/iTWF
Hi/6WI3GMcyTApNnqrmB5ZEAiO7PQ6ucp5a4Sdq9c67VQBhgIycOPLNJ/AEL634n5BQ4Ky1DFAWI
IGkYfJn9KcVz3OFk1Sqgu8ZsfWrNDDdSSxrrQhqxvqkMm2TDzOBQn7IJb1o5EIqNdARQrAgMvCC7
MGVgwfgFJ1gPgb9FmvIGmDZv17MBssoyCkYqRRiTK80uce0MeIEuQ9yW0IpgYNMhhgBAXX028z0W
qvkyiEUNa/SaNYlKjdOS2phjvM+8OXotmt7jatBddgkU/MOYMf2q9VUz0ffWxDvRYDhl+eZSGOwt
qcOp7Xvrt1RaeWDBicOxdh3Wo3J5JqY0YS9K+q9Yqmxnko7mG0OLdjrCj0N6e4M+zkmIYejDnR1N
1odIkeGvslwOgYoW4SNssh5mCs9jjE3gPKChwc+UsiAv1LIRhMw8jlxv0D977VLL0X0iOs45WX3r
bqU3zg+inylnUr5yZTgluoEF6/lOimYm9BxJXT04JbuJXAWQDIoH5uJiM5qmUa5RBIyKI4QVI6wS
/Kl1QygOWi7xMVszPqwY3iEiv+5GHHSPX3cwJNgqGXN/YAN85piezsZiWp86TNMX+DXtiq0vWrmp
tvW3Oad6PzUTZDsgfFX8k6fSEIFpVdBakoS+zBpJflplKqo2cpkbv2w6UEyim87SzNldeqWhbYlV
sNipDqNzKyZBwnKz2L7dZs7FbBbtEcpTS4meyeIyUds9dPHQ3lo7Cf8kDbrLsPCilzAmj8GodVKS
FhU33zpZCPGFaKHlS58aG6JOLVH5L7pJRnBFnnwad7sGIMcm4sGB/qAvL0gBhjezjVJmDKN+nRIV
fah51B/CsJWswgTWP0DIAKiFuug99E3G5t3whCGsvMRuN23KwgBWofO5lWzpZKy6w3qRA9r5NGt3
3M9gRtk96xb3XFRH2Re6OLZcpWdGcOYyAztqn4ACx+FPhost9sCRCI5s3IjcVLcQq6HQyYLS9D5o
lmTc26oufmuIDPbIzbNTobTl5qD9ZtKEihlCV32Ioq7GJc3h2sZwyZI+Aal6V6XKsBoDjTSQ5zb1
BqJeUa8uxaz5PILYmJ5dzb7E4Dz37V3zOv0lf0WL5Zy8uyb2v7Zs/n8w78gQ0qVA/D+ro3ZfzfxV
/lPg0d//zN+rYOdv0nMMHj6uLiladb7b36tgiygkVE4UCK6NCOr+mf/uytL/5tIeeZ6hm+wKUS39
owo2nb/ZFM98CmuWJ9BT/QeUUQbip3+qgrkhDdODiCQd0o7+N0leGfsDEzh7GSS6+aIma+MArtDp
VJ+rRGuDHMRzMDZL82nmh25gq1AsZbEt9OwXURVoWymVBOHqoXw3Ky7RyTwtPGPbLCexB4lyr1zt
ZJsSxn/aneZsopCs7E1hvtNbG8Ewm9YaIR/qaAdR4JwWm8EBCZd4VXfFudFf2iIjIjQ7I22VQQOX
z59MiuEZPK6tnGGPAJgBDzaurVsT2lzju9x31HurKa6M7Zjj9raXZg7aZSr91nMKJhsuEExNXNr+
W/OodJRkVgXCkOik2IatYGPKtSeETpmGGaWcAIc1trxHE9jtl44ao7Yq7Flt89h3o35QFYUT6Nck
EPgz0Ga8a3z3N/S3FkOc/Do6RvkQ6dQ7eS4c4oK96eB20Wur37vf3i8auJfmc96nue923TPhvICj
6kX3e6c/ywh4TtnYV1KOk7p+wDxHzBsnkWn7sRDsX7svcP7NnalgonJCw1M5jL/qdovxwtnyPX6s
OcQwBYWc/jzz9cRj4lOeJUfNqo+zN8zmQJo0jEKkAhH7iRBGLoE+UEVBu6cWefeS6QBcjmUInMFC
eARPKKe5n2Lvhhnu09w89SPThGZmrYg8nCJDIekITV737M2maWHojtQos8h+Gy0BzBVPyzgzGG6w
R9TOtG3shojT5BMxx06bBp7l3oMhVXSwgJSH6VCRyUNyFZR3jijGSK3B4TxE2u9CMzn689M06zM6
qw6gLGT9KDSeWU7wi/9qhPFWwRrfA4EH6tHzSeDMaOQqfC4tj3jQYYC8WbdYJdwCF2YCszXzPjsl
ZuCWNT3JtX2xc4EA2e6yi9l6oZubj46ZPESebfroDJ7J9v6grcXTEDfHxEr/gGKGOds3f6yfpjmX
Mcow1mw4TRx9MzcGuUZUnKIrcOWDo2ETBcnLYnLtdg+pU38NCayvxNvnS7oc+nJcg6XZ8S8Wi3Ww
eh6jpruG+KfknRt5+e9hr6WJjkulfqsR4B5m5aFSKOWWpMYn2GA4RzE8E8ocCw2Srm7Rl/W3XCEl
7BZmnEQssGWtiRKwfo9dPmwtDUaAlciNwpDZGCBBKdFnuMjYvUh498NBf56gYOTj8jIm8mpECBT1
qHxwe0nWeE8A48TtNOSfcHWzQ4wlDBrTvbVo0msqOpi1GordqlkP0v3Jw+RMGj1+IUbbOc8SUOVG
sbbrBgilTh1TUzgbuJEJEvzBd9W+WEX8jTuifaHTjPjZkivkiyaoYmbcmd6Pl1YLse53Trh1+qL0
ca0/C6k1m3CxPFLMB0HN6sI7qlnEmLp6ivIX1O3qPKJWDob+S5G7daXrIR3UyA79PDfnTOlbLQ9v
czjk+yWe7WNcjpYv+55NVm2e7UjiIRtjbzuk8YvFVX9t3P6xDWGP0eZkPnynbtsOEuRvV+4QTaXH
vup3fU2pjYmtPQ4NVW0tm3JjNVp9qAVzcJV0z/i6CDgb8YGm4Rve8dts1E9Zkb8VEoh1YqBC6Rfd
PnizzgCaUAo1dPsww8uDQFc/j2AKzpM0v6PqOnBbbNHE9BtXOc+WXr22kLNMU1FnOIxSIyfXN2ZH
kbVAHwgQAbqrkIldoLDWDIXTnwp+FciBGMDMmfJwdMFD6C7B41MnxVYMXhHI3rVWMlKQZryQe7wC
1F8W2BN4iiEkM72HiZD4ppmfvDzqj215dbvY2Y5dEx97UI8sLuDkuGYIBywWx3hyMSJm2ioOszoY
1TWS9bLOxr9wJEBjkwJbQMT5kcXs2/sF+7oZ58OhallTWfBm1538ZVr5c9LH7/S3ejC0sQM2znyq
L/1ITq3SMVoW0nof++wxjCyEta3brDoLJI/uvXep8Vvo3rFR7BKjGNVWZfeQ25B3JTMNlR7TR+ZN
/Qt85rxuab/MZXkyy/t/mAUtOle6k5Dukc7q4IaXCirEehzCXxmQzrUVuTYrZ/cntT/Rtae+mZcT
eWz6FiUj4YGz0DcuiRo85dSGo5DN5mS9woPC7DyTWjYDOcBrAR9vVD9N2v8M3T3xYa/IK1h7SfFR
1N5TmRBkm8oF+UeT07rVLmad/sajqd3A9+L1lT+yIEnV1qN34jKeuqRr9s0kXyKHyTmP4ydOvMon
NW09X0QXfSQNyh5d2dscBHjZUuTO3ntpA8CNGFm1jI7WTpFui4qgb4tdkV69Sc34UgrEYigt+ud7
sNyJbPpr2Wt38mFQVaQ81OB7g7mun1rjOMbFyRnercQC3H7PVcoRb9UmMuc7gqTvnB9Yjfkaey1H
Q1PfIgFqiIUJl0q5POZmSCMcTSgKjXTmlx4+uY9rf9Em9jx0jystJ1GMUc4SAIhq0uFVzwFiyPJW
gOhH/pXDZyXstm2Y3Q33dOwFnQ5SOI93mYs9UiZpAGbz1mlbw56+6rFFJJg2CYtGfHqDQt0LSHXL
sxNxiVa+80QzWcY7+TZD/9X0ANbNWiFcDLGdx8Ca1oOezaidoZDoKRFzzK1+SSQXJWroBKRRmpS3
GlINm7EuSOLvsJkqXrIZywMnfzdqRYDb+UFD44JkRTEkJ8J7008dbCZATYzACFeCEEoUwsS62MXy
qF3iuBCgReZyPVht5dNGhCuLMJhoAOlry1tqIJvqBrAk4+C4K3NKdmKAoR6r+CP1Om7r6abTYJ3y
EMcWN30X5Se0H2SAzN7NUupXiO7GJwyFvht6dOnGtxk3E8EQsGgbcVcxa98UixU8gqBPl2nDSuB+
GsCzsktGEC2DxFbFW+cu06/ydh/LbwsLOW5HSIteXuVI2tvnpnezPVU160t3eKf+TBEWR+c4I4Tc
wHG1UZloz3rS3TrbCNcDI9xdWBEbqDlglwfnKZ6enKgrUSoufBi0J8dDIkV79kcDT7WeXPexdd+h
lWhcZbCLRBb+pDSUZFpspBd/N+OybFUh95ElEYdlzquTfmn9lG1iQi3nihlO76BCmLv5YzG5dWPn
ZBNK/aRA/O10h0jDTmn7dODz2Lp3U4asHQPFtAtbxsV3VE84Uhzdq4YJpcrag07DNj/xE7apCr1e
Av6Z/N15RX7ui6VCg+wYXGm8Vdswzh/T2X3J8xsYN2ONgJNy8v6BMZyBIzfaNZH9i/iXBBU98xp8
tQDSF+XPxI0JxoTMBPNvPH/usXIRFmENb891qNgw9zgOPX6hiUi9eO7nI3TnTSkztReEaO5Kezm5
8xAxm3ZTn5VidTZhxWRN9EqJHO8j8HXkrpbSrF4rbX6GpIQjLZY/ulfM625KLmSNpMgzZtOPCiiT
vdcfesybgZnBk2iXXD2zBrRlffZa1miT+xyTKhTNcmYQXo+BbucfyZg3Rzfi/M+ZmfgqtXBI2pAD
yX8Mr50Orf+upkS1itDG6gHdUW0erXBEfVAS+creM9xOeXiIW1PdEuumN3+aUKuO09Dkp+H+AQxq
6BhkHCZxvp+jyADdrd4L4TabURg5ki0mEL01Mm5zjQ9Q18lHm+i3EIsrUDyrRGKhZYghKb8RlTMJ
oLlhwBMvJKqSsDR7pP8Z2dUs6USqXOjcQXG5LhcyAjOpz5uax/lakX66i+/B5USs+6TZdZcR68s2
M7mv+8zJArMgg6xw4uwU2mz0844wgcHKxSOMrrc6d97zYpmf67hPn3tYA3KKD0OkBlh1BSTIvgXZ
qO6gLkNdsNXdesBU6KHQtbea/otR2khoGws6vdO1c+U4Ok8EPO9YZ9cLit/V2CfNkYQtYmpha716
E4vHuNwRF9g967meXEAccJ2nRM+7bcxZMACzt8kUK6CLXvqepIHFJdq+8q4lDAMUJv2yjS2NZ3Rs
IENtC3/RDR2djTS3gOdTrmL5J7crd2+bPFuqUZ3BcRV+glJ7M8oFUV7RXglorYPKVPYmjiMHz1nV
gfN1xecoskdT21NqZkRDxZyVSjM3/QJlz+Akg9DgqN2Ym1CVrW5DFE+07Zi+XjP51+WnEO4nUAzI
Nn0mYSwiz7GV9e82WvgKr3mlE4E3xiW271vRPC4TyEFTEEQjrfHZmgwzyCaD4gay3jbxSm9TSALl
vDH8xPIJBdOoXBRBWMSdcn7LB927wOXaGW4pt07T3rTIfsDZce8xHwjKPORqwdRRx+JsLuxDLOSU
DllJjwjUxGMy1nuB/NRUMvQbx4WRkFZEk7qkvLSS1yAXkKqMY5pn8auRGDGaAELp5ZAWb4MEXKS8
oz5I8+jNZAGbTRftJhb86OuRjcjOBVyNAJi4SkZirR3kg+neJnD3uDivyCftVTst2BBSZ6Z2dv0w
NKJTnVRfuurdc2aP504fxFOXI/5O4HwFA9cGyiuD3Aps/VzdGuEUuf6FL/tgCfokR4pwgzZuOEbw
wHeyDT+bjAcc28zuwpRzeLCbZcvgnO6stfWP2tHeqWadPy1YTS0jOsnLJztQozK3NmLiFbgUw088
OmpVs7ohAq5c/6WAn4j4IMAJtLNe6vVx1AjtGwiq+/To89QkcbtX8t6mL0DHq7jc1Jqm3ape8y0E
W3gg7efCXqbH2n0pjYPXe9OlcqEKk9CVrQQF6mUcby4hBmib2Y41LZv0xPDewPzeothS3xILl8fr
9B7bBDEkFkTXGJ3j5FBgeFWZoDOrkEqpztkWEzlgmLPhPvYe9Q3cwh3nhH6JqTNtATtgsLS9mvrX
aWaETeaZw3GhFyQIR0RHVs0rhhTrIxK/9ULqB45sRFKqwm8MKPqRyc6x1Fu4uRhx0a+RnpNhf6Hi
nZMrd1R8TQcxBGw0HJQt0Hk7nkLPDnjBNRpy/T1t1Heh7Pm3GeNMq3LjT8PmhyEmftmQSYnwyAzV
bPgDqZHMr5HWxb4hLGMzWT0/jLDULuRHWuVmckK3ywwa2YoZ2Xjp2U7ygoXxmogSg3lXJXZCoeSM
muYyd2H0WGr1YzXdJIbeH9FPfv2dD5n1brWo4OCx5ZzNFcOMrGsfOi2HDdTNp94y6nVZtMaDcpcE
Jk9UPzg5o/l5SXM2X/OHKeNLtJRpEE7pAC5OksfYRyc7QpgzjNVOK5ropa/ZhZVu9jGUpRGI2u0D
0pUQYZkDfgcyPtghIw/OQyc/4kX+qaOAqm98FSZHuCZtjQ7f2825TDZjNmN51yN2ypXiFYmCOcO6
7HSwakrhIgJK75X5E2OD+BGYMoMvhGkN7EKEhZqAAA9n02tCHtoA5HUQFkEoFMrCGqkP+zbeOYHV
yqxGey9mQgIm01J+30MQrudy2ldEf3YT0zgqmVNukofgtTwP3YnJgmstZIUQ/dkmdbZrEy2+Cqc4
qoLcTieHQoKwTc5T8hC6NXW065xgqDe+6RJ4pWrk8XYbZ/dIcPGQDTteL3lt4iY96cK+tjMIg5Ex
G4I1T+z60ZxXepUUAeUbstieEcKYluoyIu7tkO3s3MX0NrJBXefOUxrUYZkSSSu0l6zTX9h7g4Rk
1bFRkkxQkc24hwov3nVU9iyCe+NIgNDEGMDvI9RqVFvVUd4zpLW+oFicxbpybCvoIbQgR4N0jCna
vaBUIOPEhSTc1oploqujNLIy8gjmsNmkLSGehkr35dy4p5KUTxVKkAxhbq66BHEUc8yg6BNQAG2/
r6PpfcFh/1qXQFO7opdYzFsPgSFW/NrSgqplB+6mGtPA1t6mc5ht3IKAelpygrSiPWCJalP1l9g0
34D3GIcoxiCUdxevRoi2sAYk8sAyHtv6AyMX6KLELjcKrvbxrw/N/Z+WShYBKQNNID6MUWbnmIkN
A9Vq5BTiQpBD9RSDOO0j5iauU5wNvMGr0mSgiEkm9t1FMmhS/DRDFxvs85Fgo3TSgQFBTNJamDau
VzI+SQEJUXjgPbJZ/QARmYsiP8yi8PghB+8gUv2P5tkzOQn6WzH2M78Zy5JscZ/yITlMy2Q89GSX
62ZEbvbkMrOyQfnsQru7WjkKrbQUawwW875urd9uHc1XhXVmXXocvXNrVNvecKqLGLAePWWW0x81
c17Dds5PYee99UZDepwZBU2nQ8bRW3HCnn60ZpkcSw3RY8JfmBh14ZtOC08V2PYGoLfb6X86ZKOF
Ut1xht63wQMKAhKOLPwc8wz67RecDAHNQeEMzsU+B/O8F/bgHNNa46so10FCRTbFMXuqrh62ADtt
bLvjr0gzyqAq4VnUmhGAi8c9XNNyjXd/2n+j7ryW7TayLfsr9QNQAEggAXR09MPe2N4d714Qx5Dw
3uPre4BSl8gjiWrduNHRFVFFiaLZBkDmyrXmHFOf7xonKnHBYstLdA1Vrx+gPdMWBnhM8oT66ig0
2Tw6Bd8MSQIJWGkiJzprk9UBRjwNDHCCUtwsOsRm6qiuREoP2/HVF80v3ibyKsjkFDcmE4+VDtN/
o1v7uG2QzSasWHld0Y5ymrepnimiMiO8YCRAGulec0zt22LQXKy9C6lJ75J2NXAZh4MYsjrUxkaJ
qNhEfeyXBIx3AWfkqqnVRWiM8Z51v+ZQq020TNpgvVCZMJeSU0aOHDnrbojipOdeVhdyArpLwJ3O
FYPyX9HP6a3wCgfd4Eq9Dk70Tk0Gett+oGvbRszcRoTWJs2B0zjHqH34npVuM5GKfRgg/FZBO/ky
Ayjie/JYYLmekq/ILtLL2CntBi95tlEcc7gTaHnQbuS3pezvaOdltyOJTRZBM6inCTweHCrmVC9u
YdhRPQUFlUaEkaIlGsLFc66/cIBYmV7woadRe2zIVLzG6WYw3Na11befjkHurBrNxm83kAHX4eva
ekUwPTfTkzP04uTPbzmVm9CJg/tvP+i9vdIPadpN134U+yutLwjS7Cmc/Qq6jOKPgOCRAB6LpCUK
j9bGYvD7FJeX1exlV1hLveE4zi2yYhzQu4XVkiDq7dJMV8/KlMQXMRfS3/6tATZuVLm/ZSx5jglC
OcgR8q8tJ2tD9suDMwK3LhmI3Mo3yKu4YRy05JToKLS5fJ4w7Mek8LU5/zI7xWPOHKfnCDRkj45F
bjN90prk8PIOPdW4BwR1b00l02CJkkuSs21JcZ9ONyOTnXMCbmIhI+TRXsOclk8XrTNtzouJJ2+X
2B6K0jatUH+vyVynOu5DdjxtPMCbRoIpcnJnc4XlVx7RxjlXfjfYS0/Fh9xWmBDqRkMBPB/U5EvU
yuI6yOw3rcj6i8poH8Lfweosgn7bojo3XYXExvDI/sjrYsMNg8NNs+5EBFFbjrok0CMHn4w/Ze0L
BfbNMO0GggtQuDrO05RpLyT8hMds7I9Ta1hHH7fKhGyUQsTaZun0ZVQy/9rovV2b1/AR+87fp2kh
nhyf5NhTZjTlFifGLQH37eHbDz1k3EUTJ9oKBv8hHqgF/SD+aNIxBX7SXxhUY4UjlnXMpuorPB40
deK2zqx7+tndOcgbk6AGb9xpqIc6eLVo2QeWFIOQnlaZZc9jfHEGkCYGA76zXiSHwiiNrTnQLmzI
xuYY8GT7TohBAx+oXWTlAeIPLrgkWjUIDY+5UiLB6UiaAby6I4IGV2YfKdvIaAwaOumwVHHtmX0E
f1zB0EBzJCYaiOW6GHLmV2ZNSSS5g4qwvibwwbtMbfSkmVEwI/YR0MI4sdoiWWrjCAiCku1MZgys
/ZNtDdT1rXky9BdDiXucY+qdF47GTSK5k0JGBUcUQvMIDT3eQlVo4wyQJ3dGE+34zOw/XQWAGk1R
hP+PWDPJocYnTJ7fj2BgGG+kSrS4zyiupNe1FGbTrwize1CMVNkGQHhXzI18t9GhJdJyb3dBhE2g
cqZXfTxOsmCTzMpzmV1P7F8PNsU/8RjEpQ5YrkVcP6QaVYCBAGwd6jBXfGNKd33bUYP02tFulRs1
z+SuLDTlkHp4LkNmitKk9mvR5Kk6wwOntg4SFOFeqi2ZlV1tLYgwZ9Sik3fAwn1WfVVch7hfrAqd
Goxk/z6HfCfs0KNFQ+xUOmbBqdL0K1CmyZagMkAPzDt2HqG+zATWcUuXWnHyl2AC85DnRKXFDl3i
Aj0FPxuXmYcymH5fCRCSoGoAvRtgz4CHywqXbjOyEohcXwv2YNDaRESQF12kODi70SZirtL1Myoq
Y6ewkW44OiXrrnE+nHqtxIl/V2mFK4wS8ZY0lFuOFqSgyTWzgHJl6dzTgMR7lgram3nVaq5OJelG
Axn2QSNiAnpr7Buo85hmzZWKnaNNnzNcAUa1H31hHotY7e6s2Q6mD2nI1m0XGwsGwhYR4CHPTP9s
TZDcfUO31h7xX+t8hF+NLb441Ek2IjIf6ReBvbvgl8atyWRoEyOpYd+f4H2NHpsOCGcsxuMWDNX7
/1v5x/vwP97zYqxCP2j+138SRIe4KRTMf60ROb7GdfD60X/5UvxA0fn1z/2mEzF+AcUDilnFdWvx
3ICw+U0nov+CRgSltGGbqKm/wXV+04lo2i+WSqQEOhBDwLiZmbqgPWZ6r/0LON9Z22E5uqUbQH//
iVBEzMTq34nRM1wbEQtdOk1K3Va1WSX+PbzXzHsvqERmuLJP9zQzaD3ZydFPq5emZmxhWKpLZwbQ
ZtViS4DIYlrqQ+BJ9cgA7gmw1/O8p9FmGTdRqGNn5eC3bMrmKkJRueSjhC5eEE4OOGpanBUMuvKZ
fGheq0781Ju5SxN+j3Jcx04gC0zWylLvo8t3l+XqjxzxWfr96VPaQmimKmz8qbbx6VNGNGObCQSp
i8LA1cwWzMrXrCquECsv/9krcZ01U9oa4nikP8Ysc//++wR9JCaRppRpDY1U9ZHJ7GVscreprNXP
XwlZ/PcfyjJQuCPzmf8hTP4xy/C/f6kRJy/2mVJxowRbiRI1JK7kRFkrcEhoOOKd1wCoYdxNZEdk
Z2U0hFZk2boXCAf9EpuJ1jfbCYMherdnftNdlqWnNua4MXb5jZycva/0h1wSERhwFVVn2RKzi7cl
gDdQR+9Axo+jgURFH2i/MDgJF0Qi1TtRB/Wywei8MpAluhTbr7KbnssyfMFWjag1Vs2/+do1SNff
XeFvXwYh1KqpSx4xEw3Vj1+GR2Jjx9HecXMbNA9bOskV7Fn1B6RD0GPexsmfilS+KsROcAReDHBH
FkaXfiQ46H9+YfSZsv773Ta/FxKQhC4sVTV0/A6f3ssYDANzDDNYEZEZ4qZKmkVTkIiodBpxrVry
zv534Gy6qfHJKrqar0ktNJZolXHnOejI2+oWG5g7mECQfeuVQJ2XdCTiKjFv/uFbhf9tCx4IXaqW
ZbKo/Pi1ZZFtIyYeglVgeM+xT1fAUvu7wCHpFnYWTqvwrma+FjlyO9EpDTlMKsGAJ5LheYBPgsLH
7bRpYTUa9V4SLAMp7/qCXLifv9E/XF/eqGPaOqBzHiqTxe/HN2r6pSWhKMP3DpPbUGrmRojqDV36
pTcRGXgQKHTFp4M/fZW6/xFX00vHyWJkY25r/2/ezWdt3ac3Y3/C7KuyICidEGDXm3MICpWsZw2n
BX4mW9/Uf/tyxvwkf39Dza+HnlA1wBTaHBE/3VAW+RggjC3HhefHKdVnfGo3xA+lPfeFcav5CYNn
JFoM31AtVJai7eMUinEUefWK41uChDV78loYZkwjUoapMDpjWkGMv1vPGdYk810XdvmCev5LQ+9P
EdMxLG1Czf0Ke1xk3hZzJG8FKMXuUbZxO7s94g5cLNGS+QsDjJyZODiRdCWS4b5w6nrbIAbHrU16
RekpNyGsZS4RJVQjpquf3x1/+v3oKih7DdS9wZb440oo1KTOG64HXpTVZGD4MJ4N4n5//irf1pAf
LwO+JsFmacOFNYT5aRcxJ/AymcdzLSLr4NPvXExl92DAtFzSkCTtOB/3BQ2MaOiRFk+7poXCPurP
ns2QgFn9S+WBQzXrD9+aFpkab+kCHoakeRwIdf/5ezU/r0GW/PG9zuvld0kVKp1En9I9RhMlOSmT
Jw5vealG6ZPH5s1T3nVuUHTkRSsBbw6u7WLAkgDpjulL3k/KWRq1shoIKNnGEwBxEA3ZNtL7eGtm
trfRupGpstlW7gRH+KHtDYQ2ZXOWNblHGDqNomUw0qC4VKKAFFGYxlLtRjeYsCBD4tc5zWLs5PCH
AAJChQvJ0lhkRv44NNGrFzCBziKfYOfU93ej2T7oQK7daQi6r2nRJSCn/WrttaV/yCRI8DhIHn7+
Df5YMjCPkNRFpkF9xD5OBMmnZ5zWCgR4I3Pw1Uomas2y4DLbFZmNtvJ3m9cf15NvRYkFKpFJhvkt
YeG7i4XNrGQ6mDsu6Ylir9PsQ23fdNtUYpYNes2A5ZMuy0bdmDC+Yiasq4a0N4Arfr0y4SNAQ21d
Z9K2aR4FV3NK68+/jD8+YJZAMM13wUKEee/TnT/KKWeOGXtYr3VwTc3WKTEevf/8Rf7s+SJOgfXN
mgMrdCTQP9yzMLxgg8jEX0VQ/vzIw11OkxNIR4g72SRyNiRJdaxR3VkE9qjJ2J2S0iRKabw2ScHG
CGUsLXwSq3IiRrSswmyFuYxoYdULCP+FwFp5xBr//F1r1O+fFmfLlnDFcDUydNScT4sP2DW2VtwO
jM+8A9X+LvYMqMVtsKKuXqIxyVgXCRs1jXFtZL2b8B/wbP/NljS/yg9rk2VT+9hSEsZBIMfntamz
SXjK/dxjUmc9eP1cbDwh04Zi6IpMZ2rXLkMQbX/z2f/sVYFv6tJw2JeJE/3xiqHfUBkxm+TzzexH
nc4yJaWxywqSjhrp3JWK91TNzp/C2YKmf41C+SqdwRW5lWwDJc/JSEiBE5jXje8fubxIX6u/eZPG
H5ZCW6cidyiTuQ42T9qPbxKakpareqO4gKncMKrIofXWXjRTj/qADLl4Sg52W9yT0gXMbUKnl1cD
uYzec1VOjCGlcaP33Vews/Node3T4MKBFV71klCNYHgsMx8ycf5ejXrsmuDTLjm/0jhih5oepIfd
33WtdjUyN1nHZv1lTNW7djSeNXI86jFbd7Ar8jnTyCntZSfot//8Kll/8gVIzh30JU2eLOdzbZyR
Gs6JJbDcurPu9NQkgzRzkVy0S59TGfmEMCScpsIMHpC/qSLdUuts0/j1TVP1NznJ53BKs2EVwggb
9OpoN+h27VR9skpyyaB/9QtNVEe/bhpoXizyJSjwqpfawkrjo+UjPGT8nOLO71+lb98itnvWQF7C
LnbxE+wUp/gCRD9ZppG3LC0f8NL0EUTg1Fq9PGO5cbuBzpyaXpJkOA5RdIwTME1Dab52DagAoATQ
GsgGbeQJfN2mNNEpktWqzNUzPIhMkBRGQkEJ5dilpcq5dGRN1WK5FgNWdUXVQG8W7+RfXPKELD1n
FTZf/uYifH4+cXtInn5UXpqKyOjTKtHKzMsYzVDC6XgZtnRqu3xbCigWvxWn/90xS/9JfRi6JLCM
2XT+uhXjvn5Ur/96zT7+dX71X6t/bV+7L0n4Q1fm33/Lb40Z8QtYOXoes1+cNopgXfh3Y+bXszsu
HICTWNz/beDR1V/YCB1ghpy56eWw4P3Wl+FX1PkSq4aqf3P2/CMX++eKwHRoPcAYxhCk0URQP1Uf
UdToMOMTkIOwO0zWxZLkQWkEzMzh6oBh+u67uvp1n/g+Z018XiKw62NV0kg1AwfPUvnp9XyCcfIC
/QyhDDnmdvyDrUnS2mNtnwNxE2iUawyyC/6f5ebaluayz2K3ofAAHsJpvukfHbGGLLWuA0Ao4Z0P
v8WyxrdAPCU+5qIwXYIBBIk4Y/xfZaZvf/4JvnU7vt8Av30CoRuA1PgoHGt/XOXR5+SQAEtvRQW+
auIS2ZLO2magz70MSn8b3fY0VzW/WtEyX8KdXMpKru0YKajfuaoN68pBeMBb5JgUt4+eX2zABMFh
hkNhup78uzA5NOSf1gTeMlmb8BAEEGsqzE9vOQ0sBtCqD4VjahmdRsau80lIR7b8olhbp6uLyxDQ
MmuUCJWzM0XrhGzpoY/3VZPFz8N85BokpsE8g4wykcwcIe3BvZC9qJMTnmxZ7dGYew3ixHLuZWsK
Ml/DCHeFla2TadrbuqEuRNa/6N7X3o7duA9WHVVUP/RYtnvEbxsCOxcpjBToCgwwXmi+LJom4fQH
ZM0Ga5RT2D9pbAiCUbVunlQaUg5qkgLBo+d0a+VNT5kgo6Qbd2P8OufMD4TRSWITc5uwqS9+bcJA
Io9TAY4NGSrtuuW+KW+44WYp6MKEpRmTdDO8lQwce6zCNGBOYTdsQvDDkzBB12Zo9hEbL+w5ob7p
UDAm57iq9kYv9vhzEt3YorreqH69V0wmZoEE1FDeanV3KVCydEAEC9PYoGKFrpRD2mT6iH59eoFj
flBLeze/qSw0NiohLAZv2DbHVWp5ezNo3BiAjuMlx1l+oYNDwfZ/JRgkDrXY1sgVkzGnYZI26ySC
x8IgyWtPWEHx10FAmt9tbnkrkK7Iw/0DXVUgw4/zs4JmG2JjtyTBZdGg7ozUM2RM3MJUSdVjTIqW
NhhIQIn1cZxFh6oDgs08s7Hrt1ZpXYuJghVAhiH4Jxrf+onvszjmBcHU3P2tY7jCewM8gMUCmm44
rqLJch2NF1LEltp1kRU8rMQL+XXk9vabzMlyXTt8xfiRUDk5eM7t7qKVb4O9t/0LOzcIi1kIYS97
Pp6ZzM2RAcYxodDOtdKn8/lzCU07nlVRaLIKHsiowPy7nPgkXeStDOMNV/8yMDoGb3iu/PcS7Exa
EGJptO7MeEeJSSopJhA+la3xazbwOuZ/VZG+1FNWuUlvvBuZ8mDDBTiGjfeCdm2D7U/Zj6WPP6yN
L9+mUaZWXvcO+gktRly38Hl8JgshrtIiOKfWRUg3IUYfNXxMyFvRQQY4kcuuZi3kENoVEdL2zt6Y
QbYzlTQmxgJak1T4UDZywS1RY/0y0toS9qVm3gt+Dx7fVU7ulAz0aZ0Pwdbqjdsygolb1AgQ9W4n
QQTBWCPMwjfBk/UdT1/oAPasAxSho1h30lNOcW29G0EHlJJ8p41FYb+SBb0ch5HQIsNAXtg0hHXP
PjuJKejmFDXStsjfd4q80yOWZjseW1wNteVGms6jaaOmH2mv7q0U0YvpKc+DBE9lmTEGwFbeG1l9
MkWNrhE/AbSwCEyY2Tx3jr3z1No/tsVjQJzIUbTigpsfbrDQkGjH5RWrT3dSjGw+rRYv3xb9f1Tq
/N+xev7yd/3/aE3+NbuBhsRflztzkZNQ7XwqcHTdEvy5Xwscx/yFkxkHamZMRC2YczrkrwWOI6hi
mB1xdPtDgSN/cfiPDkMn1n7aEfyh/1PhgPChLCH6lLqJKAbd+ieTJ4Yhc9fg9y17Dm8gMpJWLsdn
HJQUHj9u2egsrVzUKMOsrhQnoKkSwv7SDxPlURSg2qReWrsCw8pjZpS7qTRBLk+OiqcK/m4fof1V
lfHgtWw+Wh/jTlHQBEO1/6LZgJw5893UM9o5gfEsTBCpaMuR1Q4WcVvJNhcREBmZAKfgrxSFByw6
JQkoB1NVer2+GiNz3DqqgQNHSawV6tJmZ1reMxIyZ4O4BOtzTiy0WmmbeuZUsz7haMLKB8A6m0nW
JevmAmNwZjrjga9nYQK9ToBfVzzwFjBsHSh2MN2qqMtXXmRt6wEAa6fViOh71CFCLquZrO2D2LZX
tjAgEczkbSUEl1hPwLhxtgHn9lt9L7zZhTtTu3VOQBP8ioCNZqZ6GzPf25tJ34TJv/oz+zvOwnZh
0TVe1gb7g48k5j6IbbkV37jhM0F8mlnicN6ab3DxsAc3jPZxh7Sv29tV3O91y6m3pK6vMxh3qLIc
BR1QZAWH+RAJdxnlwWA9DFpTHDP01Uu0a+ElZbC5GDr/I9CKVdE2/a2WMHpUQbgdIox3aQc3PdTq
cW95lxhD7aL1EnmDvbBcsHPQtHZ2Rk/3O01xdoxCunXyVeLIQkao7GLmz25clXfUBcdwprnHYN0z
8O7oTM4FNimPi8kk/sEpkWmTR4PgKbDvlMSRkMgw41Rg40e0A0DkfWDyuJ5m7Vu7pxS/M8DNx2Dn
yd86wHLIch3/UgufkLhkUszwQGQhPwlGBZELWJuibD+ymWvfzIR7zcNFHadtu0LVAf++mXFHMZt6
7BjxEoKzpELAXCQe8pmfr6m0AB12BoiFl2xm7MuZto9m5tmZ+fvxTOKvZia/0kLnJ8wofjQA9oeA
+7MYx54clWVmvfpW6CxiynQ89HtbwGeZMn3pJR17eJPdF9IB8aMSB2/f1xl+sqxG4xjDGzZW6oSV
EpGPSle2JkQ6lk61zu0QXLmw16Jj7DdU0Q2W6oMmgm2d7CsH81Pl3wRFf5VmClYsY2Vk9n1ZhGtz
Lh8DpolW4BVulYb4IYv4liAEjYnw43ScTfV5y37OKPnNQ8xLrmt2RDgI4FMXFdbnzCQ+EfeE3dYx
2j6vw7qqXWrtGdzPftB4HGI17JazkhOHBaWVriVf47K5QPfw08RfFx1oFsZoXZGeMVFCuq0WLgmU
dTZmV4xT9Ipakztkagm+6lOVLnmoJZsudlYjoRgy5J4TvYS629/LPEWcB6GmL3HzeZ2FMRKkwiIi
/p24SbIu6qHdQFRAvdbSYPfG6jbXO/IHCcwSPe2xAMooddAm5DRiYBGkBUNYLvYD08t2OZ7KyEb1
V3Hjo8sbOz5p3FwpJGuqcLxRwGmWC1lq0/f3OXrbpoLQmlTyLQoU+6QP8LWlluIK0Ak+7DkX6GQx
BtUtWXh2+AJjf4mOJN4Kr8LmjZUU4KVSbEI0f80HQZZ4P5Fwd80VHtt+4vqVTgAjtSCDouiGdSji
s5GBtG2rtaKOVwMQz6woIQ9YfI1G4mYIHOf/gB54mfbVGuADLKYE9V3pXNN+6xZ5tmkNLqn3YObm
ToHgGiL4rPLr0pA7pg7LrqoZY7Pk1asgVQiaCNHbRfvKNVWuG1N4f80ECoQzY4VNkkzXmb3lBlVq
3pZj1LsuF0+T2kYrR0ZrfeLgWl8Psxc36GHDh+uu24s2X+vg0WLDxA3izK7m+7gi8691SvydBU14
cuaTcBf49I3wnStTtB0lYx9NXg+x8pYSBbyI+2jEeHtMnVbZUomCIUjsAVElWxB2hVWmv4VVfYWy
m31FZ+jsozbPRpOemXXd6Xl4SqulWgPq9vA08UBXxBd33NLDCG/DMoFJhOMTRLSVXrePIkjXPHZW
Fj0lJiRTKbB1cWssRl+JNuNYb7Vm2g4pKaCmbe68SV1KVJwXL4kR7+Y3MSS+jWZNmHxQpHE/JXBS
owdsAiCX8KCtrBJiEjCuBAbPawgEqmdafYS9U2w01IFLKuNkNciTDrkyspFkCgjvNyLYNLtuYirA
UqGSHLE0OQJswlGiBW97GgQEplrnCvBwm7zq+nlRMfwhhaEu2A5XdKlnppTjNtCQvFUDmIgxUva4
BPHZLLuIk6liLPPwxlJ3mO/s6DX1V0zyjfoippsaoh07v+Y9F/6xH05WKJZe+hDKx647E1ebvPv5
phXXQ7MXDXjqe5tueIyn6tTHu7h+LxXA8P5Tmw4LGEUEpZdfUvUlz1FWFaeh2Xgd7w6BbL1TJEH0
LjaQtVtVbnXMmuBgfFW7NwXRtaZHJ3hlpJvmApN7ej+QbpwpZzLflzwASxWfbv0EAXExIVW20dfR
INW/5l7+EGe3lXXTdzcjq3Cb3ib+VYaotn0vQhJ7ENIEFWS4pcw2kfMWoKMsvFfLp1ma492MX3Js
nA5iuKhnzGCLi9PDw21RcKDImLBxVWom3biF0mCthLlX222Q78XklikWja+ZcVGKAGvzRS2OaYnX
YqPBZtWA5+PZ0ju5SZ3ibsJK5llns3foh1yK0D+lEBtABPQTBvJ60ZbIzg0gwRzvqquIv4DCbLGO
mPRN+kfczZp3Bh/4ssOENV8tFnk5IhUx79R7LtZ6im7SqrlyM+eVCU54QOe6QL0fWZwAFyluAjSQ
y9hWl6E33nGRHbSryb1PEB/yGngPz21juyXoFVUaRMiK1NppaeA2eJONVtzN/+R4T9eYjQHVn3My
ipFOlWK2mEVtHp9me5q8RQZfoNb6FWGuQCJWqIEPVv2ESx9NvbGIwlcPx7livo/xo2490SLk9Z6C
SsMl3uCxuXL1/jXoGYyDEjmUw3EsgDY86+rGwMoNBDb78As0mncpZBHHoSP/oIlzII/1RKYkyQjm
e2+fs+5WgpSQ+rVarzEBpcG1Kb6ClGDnpB+gPWtmv8y/OoGP7HO4RrD7JUceQEIg8GaS+hw2Itva
OeiHdqQUl0tgOxUr4s7R2/4ZOss42PH94IwvE9ADcCziCwHtEQP8oHgHX4vtvxIq1qDBW6DucLay
bQhmsfXbkRn8KYfDIlEmE4YWqa9hg887bFXrOsL/SQJvTfy7c4EeRrC69C/k7Tib2rIU7LL8MJmx
T7HHDCXuJmBvWlJeoGmSh1TgrbGqnp/OP7SJ9UjA4HipRaljYcpU5gY5hCIEmcdQx8mYjdquU4rB
tYNJeZ28s4mB/h1fD0L/1gAsSS7skonq7aCb9t6ISXkN4a27oqyw5YWErIWgKDDLlM/TJAicH8aY
lK8sGE4BE6BTirx14cQ2ZAdznFl9KTlOvpeap7ytDXyfrbJo6nWF9+ID1gAWjyQ0bvH9jZQ7MZRy
OZQngWFppZfauNcdi+TOuAQc3Xu4Eg3RvZkxzBkcA07pN7fZSCmBlFXe1GinXKPzNBwxXXSoOYpc
oOI0EuZA4RA2QwcEUWhFtaPRJTHLtjmjRK3cUfS0j8I8OVSMrF0CQ6qXNFFvBPPh2zhGpZUm0elb
RYq3ODr4IT/odm3t824ZZ/pwY+QpcVvpgIFPoyum9SLamyxkPK7o5+Bo5+oKB0ay9037iCgNq2xQ
N5c0DzgnmTAOYCnVrqNXxYngQG6RwM6u/ZH1SDWHr87GSCsQb55GSdTWlHDlCl8CsdpgGRexopSb
ukyfZa2uuI2jnRJGu6HIBzdxRL2qIrxKVtK5IcczVOjGHZGSEnh+z05G0pLCItQyUnFS1jUPCF4q
DYqrJhuvi7w+1X0ZPHITnwyF9XIKQnFKJIj3SeGyAzGACZs0FnB8mykqsYKrGjbndRow+6dtzXEg
C8H0TxXNk8reyInnJXZy/1DFjPv8NrkeOU0ffIuWYGGhaAB6M8HBS3OqZVFR8aC9Af8SHacUQDkR
rvg2jKimF4h9f6yCi88S3qTKcMW8DimdbpUbkTNANGpxdogAPluznkIHnEMom6fe5vATNhYoToog
wn1I4JnuBnQUINY956bwKuFOPD3XRJy4aluXC5jY+BJ1Ny2bkp2kJpMOPcayLxlc2/wNaj2SRoXW
S4+9fpkFhLewCUvy21aeZxzDK0aMxSkJ+nM2dSdGqt5SJFSK6pxw2lRviSz2uC3SBQb4CiBYP+Hv
MJdpXmC7GSCmdIIDoKPkBPtB35Ety3gIqR2KANELNacPsnrvPbXsz0l7nDqVzBst34jBGfD3zVk9
bHCh6r+NJhT9HCdA3NmKK/pXuxIwNua5pF/HtypmqFTLz2nzCub3uTMhOnJ92lTIdRX4HH4D+0pI
61btYO41BcTrlOxhAPrJyhqyj6ikZT2lXuOKwbguRo0QwJh4lbTX1mpVT3zVzi3F6WMeiruyC5nr
Byxs+LWbaNyqvkLPdGSIwk5hC3KSAhvgfpGl54n+IsbvYFeoFRoP3OaBbqSEyqP2Tgk2SGTFnyel
2MU4yBy1GRS3iJmV+2X1Hs9JUPpMMQjndKh2zoka58Qoe86OGvSOCoI4KRBHIQTzr8TDv2tz3hS0
ShtHERlU5n+lAXeXp/zvf/7QSPuGrvtd8/2X3bf/VGX4rLz+6Tjy5jV6rZvgNfu+Qffbn/pt/IiQ
G40Ruom5NTfz/n5rzknnF4ZYls7IHlXvr5mrv+MDZ+n3nzbnxC/IA5lMIvfBwq6a/4gfaGjz9PO7
5hzCYqQsSMhsC4E40oHPE8FcLQYlU9jf/IHoCgzJNrUFKcL+acAKH9hhfZe28aoV5biKwQ+zEhjh
OepvmzxLbqtIO2R6sdWMUd+y+r2KUJ/2qQ6vLvWNYoXOh5qrIYPI9uM9q5+DQVKIlZ87tymW52ub
OLl2oBgzP1pmJCvplLSpi9iEZ4ZewTOcN9MyvQ+1IjVDNy8hjt9jb4TlloEb5U/HXGzwp2nrRP4J
CzFoIUNV9haJXDmcFBcnqeoaumbC04TT7/cDKWCdKQ4gYnclep0DbbGNncrCDaeyXBO2hehytLOT
39Dso0GYX8KWk6hMOPMqwkBIYU35TZ/07WoMlLsMuMoJqNKbXfvOms5TuM5si3WynapnsDxy43SG
yZGZDogZ0GrLRFYdkyBqLxYtxiX5Zvqb5hQbMBZ09Zx8YMHjXCkZLrg1FCm3mXPtAIJ1F8piz+3s
8pyxCFyZinhR7dCk9u0FKah6cFQ9ksoznRZW0+G4Yin+iDT7BvK1tTWGVNvnI++fQgig7/AiUhX1
OLGPD1q7a5kEH7Gg5m5tmi34ab3fG6ASrLg3DnGovqnAg/CNyRCiWvPsGyQ+pF3ZHjp/IDRgyqmI
fW/HfZ6QHqF7zDDJ2iysGoKURsJc0PFiRWpHTFyNemVTbRSwVhzpb2SFoDLKy7fCUD+myQe+UCKf
YNhTMNdNRO+8KqHkMhdyMZ8WxAmqUobHNzuNoM3cUWewqTT6IdbrowWdOssEjRcdEUtI9zZK70YF
7BmhrFqeXZvVJFc461voCAerfdJ87IV9gpS9uigDWMrQx5A2Voh+QsKvg/4pmCxr2xirRPGUtZ0k
W7tnx2L3CtZRIZ970rXRgyYQIczuSOvUvE8rcQuvrXbbXmsw9WXRJXMqkjRsMqocMSZrOXBQmZis
rpUCJxrZYW5cvzSyZhCa6oKk3QFMM+/x8O2HajJ3RRERaRyaziWQw5UazV2THkr86huErpysJ+gK
+QrOnH8UnkKN4WfhTTrqS3jKj1Ya9g8hsmLfNiGn+OFGlmkAiuOjVY3gcZqDwxwicPe5nJmWRvwa
N7rzFtrNe2l1+I2pKBdagy0WXgC4TRPos1Zbxk1dZuZN2nr3grDDI/1o8ziKkV0asekRo9sqpFS6
CboJtm0WHOX4kuTOuaKp89xnanEO4x0nNBfz5/glasL7ps7H61Bo980UFveWTytiotmCOq3fFNnY
be3auTI8o2bE2aBPioOnMPOTi7DI8tNIllt4NREdY8VVHJL2OkTSaQXhNSmN2tpRyX+qw+ZgiBKb
dmI+xT4JcolX5P+bpvNYrhtp1uATIQJoNNz24HhHT0raICiSA28b/un/bN24G4U0McOhDoE2VV9l
XqzBApQCNjQBph82pjM9FX0mNouxQyJvfFWLUYeOi/51AFq2oeaU7NeeU0JWjdW1Uu3ZGRq4PpT+
Hv/9zldAltOibPf//lkiKFMIZjjoXQzVw5rAIF5ba2V8QewmloBPWM/WVnriwxf9m1uSYUz9wrpx
UIhD2OvAPOBPhFOcfnsdTL4pJ8Lgr/IlbyImWDt61lHsTPf8AzIJOMmmU0910PwdYgmDXzK7CNub
axRkEZsC1hmqGsWSxnOuVvOMGoCGYD0seypGLa39ibk/xruBkoVdJeq7z+33PqE+cMpuAcctvm3F
pGxvN3sFQCcUo5CHFRhLCCqCiDzYlz3wWev+75fVXC1QKEyUWOBhDZPqItF64P+5a+/97t4xdHzu
VsmXNwsta+a5hk/Lgcw1xXZtsPqCp1Ss+PQ1z32al8f8r0hzDfycH4ZxpkPR1cY2yQEIomJS1m5K
QN+OGbgHT/hom4DxJ6SgD3ZLFVYhRoWJiahVL2Q8zbvOxSu2un1/IBCP9s1c4e3E/XBoSrTTxAS9
xzrgzBvHAwdU0yLrwvjulM3Wi4ELNk9BqJvK2LeASY/R0jIpH19YCFrAEx7jrcNUPXjxEM5l9XdO
kxaOOT340oA66KVG/9Tyv9jAkwe7Owd3DELQ8ATXv2Qdf4OVfe8kCYaZpGFIfzba2i7eNuGxILl0
gkc5qmPgDdW+kkEGOApnwhKbv9x0Ufvkc/T5pMoEMIIGBB3aop0P9TiTZ29f/G4Q+LLpPdsQ9naF
3XCkx9d9qW3vZkZmTesdyUAZgPdLseya5JIfC2D4oZ38G2O3v2iDZELdZBfHh2iC8ZeUDR7O9kN0
TnNmqhuWrDLocMvIPlutuDINDipqFN5FznOJz2xklmzob/9+GRrZ36JYFFcn+C7zILsGBqJF5UYn
f0VjpYrpv5qxZ1RVXvJ3srha1rWiq0dBlSCihz0tjU5jBF5WKgm5pCx2XVnQ2prH4m60djhLj4nb
DC5sNGDwmOmuE1/vpu+YL5+p9ABWtHzM7dR5glaFGCBbrzw/JbfahHeSyasDAU+eZ6DqYVWk2yAz
jGuBiPhm28WBIUDjODFMjobUR/PlxMXNKe1sX7swbGpuZ1s1O8Y50vnMOYETyWpW3sbe4bNW7V8X
PEOYJvF48kT0nZVcn4oMsj3Qx603Co4yWXt34fHuKvgBobP6BVtfgHYCLFo0pIjxGvWZWkt3jqfK
vpbFzFIH/deEiHa12SDHJHgf8FI81gsKLzotL44hLkPDNwBTy6OUDMPBWVZ/w333nKs1eFb+bF1g
Ix6MUlwwbSNXSrOF/hmXIPL5+WUx4vc6d7in5+oslri7LM1K6NKfXxtGg18LiuBQK51YsCePLjsc
CPVu6t4pY5x6l+y795Wn2cBUl4NSupkYt3HtP1QSUZab5l8yPz9W19z54bZhEIAwQuk1FCoF81we
zKUluySMPPTpAe2YgGYOcZCn3Jg4zjpL+pI5ZfrSdQ56jRnwXirn87j8djJnvvgAnw4JzGrWKvUa
VKlBkdmZPkTiXWiaBPTaYvPUMSudyNj5awk8h61jtCcfm8M26ug6zFHU76ygdZ6k8+I102fRL+1D
XAsRsidXQn6kjIEP8TA/uBGg+MT4WCov3/tGctKd5G4sJuael5PqcBkmGM/sxMBFS4p86wag5Bhk
a+g3R9WGKyNT/H6G3rWyfmyDacx0rD/yxj1mIyVuQiFHjr75ERjK3pUr49yp+iEB+0wBbfpFpqSs
OTozXlRslDmbxzxSPThsqu92D11zdT/ZUOAvKLMF9ct0nxPTQc0mUjEm/uM+6Fia1Z+GEdLNGswf
/dx3xzSaObct02GC/aVYyTeJm54CDxalrYmgMfoUGFvLUS4/Xk4i9t9XpeJMKdmKkU9NWJWb8eD1
9ivTamFppdw1ajABFSYtyt0xdGh7eptnRz7OQfktMDQcCq8yrkENnLdMX2tgOFdaee0O8u6yX20b
hpxR97sIRw/mvf6JZg10lyWhutDT02onKkocYiwao/PwwN7+No6AhtLVfFTF6JwnfHlqRrrozTOt
nvXZTJFicWwBs50FKWVdx9gCcqPHRH/qXDEGGa7LfqnV/KnE78Sy14sF+tqJKaFIUku73nPEc5S4
3snMi6cGBzIUK87IXRGIY8OTt5cq3Vj64Ge1A/TaoK8ObArCycezWVBL4vBR7Iy4STednwQ0lX5K
B+a3N8B1ZX+jRdq9FvDnGN2fKtoXbnvr0vS9jk2eupap8q52uwstfMI8awDNljF0ZuyiWxFkr/6Q
RKzQgXkWGKqD+WecExguAcyzqrXn3WgVzlnZ1C9VUO0tp8VdaHUCQq0ZVh2XEj9qrmblvTZrx1m8
KdaQJjzQo9l7M3Nm62eKUZM97Pupf62xRRDla4xz4SsjHJA00OOKH6oZ9aYxQ5CZfSPm8OWNF/hD
5o55KhrXfkjtqXtZREk3E3xfWUV00qolpnq4rA9mMm1EOs0nudi3vIrHm0UdkCb2yCam1HonLmGc
vOjHW4oHx7dnMqwHZvTXY8nw22XQVg2mScpjkMrnTF8OYhDYL0TRmzCxSSjY0qi3hpeshxIb7rZL
sW7bAf26QApCWMGiXqBFjgGi9ZFAxGraN2/Jj9Gqfk1T193WrkRI55A7lBbq3gjDay3m+1jTYxT8
7RToubcOw0+bJbAkreFF1sxEgf8pOFAZe6fFQZhRbGLRYMCsaxYeJIs1TVNTroPPIYkD8XjD6kLQ
NWhP/UpXOKcRfyADoOXctbGP7JlvgPZiuJC2uHNM86fsK4qT5RmOWr5LszSmVEdFbGTcgxMgijxE
MqcIke8ut1zzWSTBKaP/GNWjfC/YB3ZRveSXCKCQbGT6FCPW4NjkqAuFhQ6JeJDi8IHg0pXRwkvI
bbIDfBDaFnihYXBgVY7eW4LKBL5i1sPhR9zYr8kU8oLll8qZPkc55CHqDIRG7SRvxqjVvgMI4zgo
+r3tyvmw9pzdysngzen6/EDtgDGjfhKHxGONMAbrPNpDfyigySKEbfZuQZjv/54Sc9pEq2GeTDff
T2vx2q5V/tU4z0FRPVpOPj1XVsstF8H7ph1kd1oZzTsMEOi3a8VT0nXGDj7PZ8Z0/RbMLy0zMFvs
45GzY02652k3El1KYJNE5WWJTGdXWjlg6Vz8OJ34hfKwOHZA8j8y+hF0RDirNeM5aNswdhq19Qsy
Qd4w3ZZxzvdM7T8NVQHPR1ivSoA3R4B0W9zhv3aA3KzTOqHFQ7opQcgoI9vTZxs2vcnCk3rcAvOa
OnGBfiWMD8KEbZFHRoCVECAhkUd4dsN73Y7teQwuwsDRRyn8q/PVC34fHn7zq+kNEFzleAYij149
tU9TBrSorXliZmiwx6F23wYIGUA0zHozNfRU+tL9QizG8cRnV4i45h5GnwnJBEhoFQz22ajty0of
2CLyqI7mKO/x9F1jzDwGYnqOCF9uhuDDUtZby4H3UMT+oyFnEPEiIchqOZd0ecZFQKk3synsyOZt
IlK8x9P9u/dBbrfRatF4H/hyIgujFr6J7RJkTCEUZgCylyp4Eqofjt6YMCFJrFcyJI94oQ/z2vQv
C00p7s8pbTsZkVDIq11qgbSBTkPdO05PsRBMt1TLfHVcb9bhIaoG2Vtq6jO5IPnjdx0d88E+MjtK
0ylQFUnT4Jhxwj6rs4M9kxYadbOiEWhJGzwJMDiXcPHcYyWm92Ac7T3Ozw0KqG27Ol99b5lhXtQv
cC99gPsCYzavFB0Zuvjxl7csnziwzJ0pObTRJqRVgpciqh5bp6VekajkUdYdHUhaZUHqsxu6kEKt
Cs6Rv4jx2hhKbgybvnvm3WzGEDe15U963p8cFjeXhrq/jvP1LGbsr5Xrig3FaXWMKDVuBpdwx4At
bldhMngpelWFsgvEYSCbQ+fJPHIftb8MSY8xYHQ5zA3XZlqe9LucA+Mqau2P52hMRrbYNWs7XwSa
D5hJq+I/Ha6pC2AdCA/l/DK290KVBEoYiz4axG/gzuFCC1hsgAGs+95pTnJgVDkXFMvtpCPzNcT6
0k5fzqW/O1bOy2jgarNMSpXx8q28oT1Clv1H2m7QSyXDoQDYsonSBPylz7ZMWZLY4Oo9RAEGciyf
Uej3FQKJ1kYt51E3jIRDoXAjk/Izgl7JRT9XgGKdh0a1xzx3rpkxiOdaEPN2bNIzvcMlrE/oyNu1
ne8LJ//BhTecBR/XM6SaR4p2zUNCSecVnmzcxMvbUPr1PurjZCenOiYaB8hTGmN/SobgQUy+c3Qo
pWz6On31Rxp0UfIzegSCXFHJlyTJ1r3XrNvFybMdL8f8WH3MhQv63p1fgMX1fQ3CbfD+m6lknPzE
2KFSyzfC4UrelMDvoB1x5KlGAVuItnyVZ2fOKUNYDLZ7MpwsLHRosCUVJEG5vSC+yPZsiIoXBSJo
ly/zTdHQPAYDmuAxz34Zykp3KiujAwuNqvOnNUoOHFbq04qIkekrIMLsn/s1GR9mUifEHWSyMVhN
mZ5wRgBpFQ3hlQqJNX9zdzyYefVVT+NytznqxV4eUSeJp523iDUs0ha8cK9zSQJbNVn2aAgi2Ivq
sUnm84z+DLK56+48400u1hP0ZCPM+zneqA3Ty8dOgBJN2qg/ZY74k0C0Wgc7O3Lpfeqx+RECkyyu
izuHgHxeWx7yYdURgtSeQ98uX5yhvloei0E/5xhBmJUj2W3KXWynFwcbyzTbpKi67MC+3vNGjS9m
SQDRXSrG+la3ueWrE3aCE04xlNQ/mGVpkza+jr7HSetdBu5wMqOUWoxodwyuRSh3p9Pai88uy8mS
regwc07F9qy6w7qifoEYfGynEnVwGn3yiBDvhnU1BBnCzQmyoyfjXRQTgnMqVVOfkY+yc3E+zH5/
SleN4p/FMW5sJIFq2HfC3c0xtd9M+eZ9NEmKman1OBAtJ/Ua+pLka5d4v6aGfZWC8q6py+jce+2b
YGaGSWn499Fks2GJXm+rRwBzeRiY3Xsz3cdAlfvI9f4bmvijhlPI00pUozrhDEPpWQiau4wL0XMI
3HCw+2w/W/9JmxuhHL0tnDAWCD1ZMuQEPqlmJC0Jt9KUX3YxOMck5h6YukTcYA8ufufuDMeCfF86
JKcq/s3BFiAx4CEPbmw+TQCMF+NRatK7Xyaboc5+q1HMhFTcP3VJgj8iNY1nQkdHPRiZZVuQqM2U
HdpkTLo5/hv5Ef4b9IQ7YwQpMjbR79iHzJr2JvZIerxhDjzNLumf23H9mjNFfeRI8F0UbQuc3EHC
nPr3dE2/27geuK5Feynkd/7Xlb3GAd9NO6X6JoKfPraeI/qnW5n7v5eaWGIDyndmLYQJ4z3UVfQJ
AWsz0jTaxsrqt5Yi5WyUXHXUVF4hHTM51BdoyGrqbVV3IyS69eTob9oY5UETITWkmk4PP6ZVtNSU
SqmPqXelWmtby4ilBphFDCz2MJnQgQoyo9K0/WM+9c+016MG0xOHRK67lFN7O8v3s0P1rajWX8Ro
YddSNU80I5OnjH3nc8KlBIrcTTg/mywUgAWAIzzhD/iPPqsgVFCfOYLK0Cgsdxe8dilxa24kykzb
LbquG5NOoUBLuEh32rSquNUphlNjnX8o3REfyzo9AfcjmDcD7jAw+NyoA4npKUQjwgQITac4fW9N
+uQtL+4RZqe7qQu09OknCsq3xXKKi1dnj8bYljAQYe1yivnLz/+m1hugOTCiKHoktVSmproVbrb3
m1vv+8CFV7k8afXcN7t4qB32Kg4ciheivIuepwLo4LCdgwC7nAGi2XAmDuNoaODeEyztqNev1nCz
uAziReX7j2feB2H/Vn1Qbl3vVxSj9hF2CcN2wr3Owfg4kKQiLUHB0poFgzUSSStZb8ZdTC906GRt
anelSiFY0So7eMtb8V+A2oqhQngGaEP9tmGLIXIp8YTVBNdpd+AdgcB3qyxkOWPxPGYWLYySsEOW
DkSQCj0PY2D6WUijACJ4Mj1nb5pNvYdJmnNvxGZbM/rDt1AQjcCBDvEoJyxFJXOemmNGcX4zEmpE
YEmNJCnHYyQZw5GKWRkmZVYGvykdMApoMukXw8fwoS5Ptn+YHIuDdc9ffeVJ6OlBNrX3tBpc6MCp
IHnvB+632XOBASLKsm9BubOdGIok3L6VUn87NdObFUL28VlN4r/Syb4Zm0+4AQF8J3mxSZ3+r0Ni
yxjR1lQONxzPkH84KscXXzGFJdaaMCwq2Mbnb4EKd58vxlsQE+mIvoel+u3QxOgD89tMAWosK6r7
uuQwImnEkqeA5tcUxHMjupA2sNaNY5CXS+tHouAo2vL2ZY3AgKxeerZS+cQ8VhbOyfxQCSqjY040
QgrjfWSYPyDOJBs+grjBpE7YabtkWN3NOP5D++TZT4PjuI75k2cyi1EryzkWVnYjvTPuVkUdsKhb
OMV8eTBNL1ydueMuy5fsurduCj5gCOsQcfrqLinAvXQJU8e7zDHyCkHqG3bfI/FvRqJIwbVOwdiD
Q3mLD1j23FJaFb3RzFG7sS8nDhbDlhPddKvnQ19wxBmbdkTUG+w9/y6M4JW2N+j6uyRZ1C7qRDaC
sK/BSKMMZtJL0/KWG+lT19j3lshmYhFCjYuRCXdu0zIHIltL+xmcU3PsaqpBQ0BIWRde3Li7jkOV
3RKzuQRAy2O/IxbtbWZDYUswVHV35iq7N5ds4Z12/OUjJxK0zbKSrTGFdVr0gXVzPXXowWU9uaeC
6sglGOP1ksZjfCj8/Kfxk+mRV/4L9SAFDld+V671EFWBPJZLMW1NINvnoXe42/jIfTqQ0/08NFuU
x87vpPmurCzZGSCZuSjbO5Re3ckjVXXuTOebxs6HEsre0yNuPoqJJQ9kLxOCHBZxaqCq46QAYTwy
LqSkX5uG85zli5E1NTO3C9CrbQnX4LzOXOpXgnue5P5u0wjIBzKUyZj7R9RrjmVyq5c79JkL/EfD
J5TviBuTSVvQ7x6jYtHNThOfFGuWwv4YOOpQdkusqbt1+McGn/p48T1aLTftWLo3UEeiBE/eylvR
MWGgnOGHz6F5IICALAeVFoFSclNND43aJ4+0pTJCKUXZBZzjCOA/DZHg5HHMV0o/bigDVEHj3bO7
dCtK7W6JmvxQ8JGFuRxO0BF+0MzsjUp8Amg55f26FXV0moroZv6nlmaLWxnlLgN5Vtf/SrFszGTd
Iw4+/rzDJMqNZ6r+BMWApqxe8GGVMTMZwwXdUcaZyDontf13WIE0mCz3M2gNzsGsh962nsS9Xym9
2pP5183xiHNtrjb2DEYzvaWG+2Z0dMS7EudawUQjr0l0LYz4P7ftbmZAF60vOPUMtLgncmlpOjBU
0ZKLbdW5RNF8iS33ncUBoBfqJk6mtxT2zmHhbL5lAIk5jiE+u5b5X2C/GWv7n5xzM4T8pL/Lm8Xr
kyNBs+ePNSj3UJiQD2KlTfsKrEsWbFzvuagj5gYcU9ff852psRwzU5W9pEFkLOS6X4bPIKBRtlo2
59Og4e8eTAxP0KAm+0KuFoXsLvGVT5BLMn0zGa8Ardvj2EzPHXKSM9yIX1zKmUSK/Br5anNNpj4J
J072J/IO5Gph4Gark/0ppoSd4b/FowBWJNJ6AYiqjqmxuLiKIN56bDmbhOGnqwqyggAyPz2T33RN
Mz73EV3aTM0viuLgdUWaYJmsJBlNJRyPiMYQGGVXprpQBHLx39sOwXiCn9Z2igQ9u7a9227VA4GQ
6d61asVUGxMCedCsryKS8GZ5z4gARHum/LA4qULtFipi26bOz6VMjZuczsbIoZ7n69JXq7j0diwu
nrUevKr2kDo3yZNB1SSPsc7ytrHPB8j3LIizz7L7E6CefumhLYeOkiSRqwnmeF/v0yxgpsQ03LPl
0suzF3GP0p5qc9E5+zxTyy4hmkb/3E3ONfWQRkzHUibDnyIC/ea7TEGLJWVnnksZ+tD3t4GsWM2Z
kYDOgZUzjtAF9sNPg1HzTlYOIRbvLxUVuhrc/GioUTwt2sTaJ73VbDpt/wy0B7TRRlCLAhKev3U8
NXkstlag8HTqonZROAcTqWiPXFSQub9n2jc6ebSWFXssHuzopRoL9+h5s6RZxAmkEL9Q7XIXQWHq
CVymDn2ovkFYRdkDnQg4fzakEPMQOZYWefuvlTcVZcqmoQ99B+P1N8op8jr4zzYl82lZ0f1pvKg+
1GRWuZ0l02tVELwZ7F3bmW+V6XytmtMa59m70ORW38YzSk3e2eLVgHIUEdHxNeu10gHSXvNfZew2
F7kSWI9WAR12DRgy1sTYRrNjMyCyVdbAcpyy9hCt+OdsCzkCx67pdYq9a+JO3wwWVzpaSKZ3RkeZ
OWDr6C52oE44vulwPlkLzbVtON9vi5Jacu+xmxhLTfaZWMQOvHsDBiaMNDGXDat5Ghd8a+Mcv87r
fgKna2iubrxC2I1dWLtrx6DHpPm7rSbxkp56wOPsHCWQ3trWtF7N7S00wTem3UnJ3zu4nlvuqUa3
aGMg/sbEy0LT4FSdgQOuNBeYOBa1mL78k8dIyEYV40OF7aJpwow4yI1q1+JoWOZjKYMYgxUp5qwh
al8vxoOt8vgNNyz5U/gWkA3tJ2G294XHce/S0AuFSZkLrvqwJ9GenxvpXFSatOeMVXJj9rN7crny
Jpzf2qAzLr4XOSfmfp5rzVKegSpLsytP6egqejsQl6t/7OVcvXuaxqw0lzkA0GxqUnMHsRlws6kJ
zvZyJQO3fqagnT3NeG56ke4qiVUr1gToSMKCBtD2kbkr9XHNiU4ARnuaHD1phjSCd87AYKVZ/8Vh
dGLcYDTk9OG9w9BOXJ0yZDBgS7U0oXrlX2/IyrLXuE3tXnMXlnXAZePZBW8d4zs9TPUfH+w12Xxa
yfI2OIwAmGTM6G+WeFUw84mA9mih2/q9S7QoSX6NmqzdpvriBWtbaep2q/nboyZxO5rJ3cfLsCsq
l8+1FXu87XNoGNxkmRaNjqmNusqzsuKUeBbXPkaMlAP9ewIDbmseuKfJ4IlmhHuaFu7CV608hOSN
zfMiIYoDfmAsBMa4PzMlM2jueA+AfNEkct4uO+xKIhAOkylmL5YTY3POMUVYfleRfEsHxA/AzVdN
Oc/14u+3xocJAH3QJPQEJHqh2eitiR00MfB8xT4V+awZLv9+wTPwUkt2FkVMgd1cM9cjTV+nhRNT
3o1OHM7jpxpEO3iBo5nCbE+At49l6l9XLAczReOrLe0/XtdFv/qF2p+MrVO80rqMV3jwiSbDs4m5
odczVdj7wStF6GYXdGtzGFYOkU7HVTsdmu7ua+I8Wr6LBYJeaBZ9CpQ+H6DTF+6fRtPqp2TmYklY
+DwklHMaAZ6QzflxHH1i4pNxas32oVkp+qI5JfoCB6LTdHxAKqmm5eeam89kGqbgFU1PMGPSMDRf
39Ok/TKrjc2q6fvoGpk7s988Um2azu9rTn9bFG+GXa/nVajX1p3VAVygIif34WvKP9QMQTkE8n+p
HQAkLH2MqHgB7MYNm3+mAO0M8P522iAQaZdAsQ7vgbYL0MFjAouC0MXP3Dt6l/g4ICOITfwEUvsJ
/v2u0s4CUdIUcPI7bWxI49prYCM4INjm6dmK/gz4G4KH9iC0BdORnnYj0Axbt4n2JazanCAmHAqJ
tilwyVuf7IuNZCHTyoV/v1QuEQI8DNE82bdh/cWs1fqbSCQQfm1tGCz8DWS+gt2gFQ9C2x1amEXb
f3+0tfvBRQJBu2ZnaSvEqP0QrTZFsLWhKnFhowi3e7HIQoRWyYrta8cEyMYzVcvqJU3W16Lz6xev
4OYWYaYg4VodXKscDwQuy4emr/+zoLexQV8ZE1n3hUmYL+M7rrX1ItH+i59VuzBcbcVYU/vPqD0Z
BHToNzjHnqX06mmXBpNZ83b20kcSV9MGFERYmCWNJNMZHwJkHJG2ciTazzEg6ug6jB3WZhvYZkKA
nglas4r7rdt4+blKSHl4fheF5IlwMNFP3hTaCJKOuEEkryNDzNZ4JkEaPRiMFlsL3YvxRXqRuiZ+
xhNYR/2VwcFu0zbdX4BsDOpoJ0mh7SS2d7Y9trMAd+cOubf9DAtfZ/L/RrH5R2rHSc30wc5KMAOx
2OabYmr2met5hOQq75AwQUPOGJgvNRM23v4jFmWH4RLBVsqFlfpbjAIF44pHkTIDmmtrFwszxf7J
6CkEWR3JyTyWFsnFeZtoi0tHGWBEnxbaPdWrBNXLAqp+y1We9keLB0a6GGFKwlHa08ZkDLYYQ3tj
5kz+XRMlbspAgf2BVd1EMlM16GZwd0MCIMqZcNWmIm97iGnaybS37GcpqhiqugzWZhdu/hfF8nhV
Wm7TaM3NyASHgfcmcBDgxDZO1BVdxPqEMBb121zfXZ/x2XVCpNFHDjnEwpofF2F92ZU/n2zFpqGl
O4bbP6YLXfPcp/VPKpOuFc2wXSBL6yEhIGv27ksdefW+mlD6NIP5gVhlOTGm+m3rg8qiifqLJG4E
HmFTajmQoTVBzMln51Grg+K+ZhgMmZBloxWieQEHKSkthjcB0ijXcHZeBMC6c4xqC+UHa6wsWFWG
8tRTq218r34RmIx8rTRKZy5DQmuO5G9/QnpUtXF1+Idl6jWb6d8vMbbXHXUIG37C72rOxTOVgOrM
kopJogfEE7cXi/7CORXioxnuttYwxV0Xnyb+EyWrXa5ZQaNy9wTEvH3dBsuOQtfBHZf5WBVARyHz
InvSD42pBVAdJigih6dq0GooRonpLzNJrLVRrRZIdWDNu9byEdLkpxFV6KabcrTwNJouSctUJrBM
8hmQ6fatFlTNClVVp6VVo9ZXcY6XB/qJNkBApky5U277GPclVwy5oT/jPU/1xPELF9QxrdIfDQpL
mmW81DqCMQ6GvvQoChrdmAxbcxkoBtNIOXfGSDuAIeKGAdjVDz39LHl+CiupthgBS9Yg2QfcszlS
ud0+G5evOJnmM3NU87nj1UBYxR///c4R8+9B+T6K5v//R/UY/1SLIhZVutMZUsWjO6Ktwxu/SiZg
7bo7KmOk3LBOexvj9ZVMBQqNOEW4Uo/7bLK8J6fGuIAO8AFCPGehSZYvQy648Tuk8lLnQNF45fxo
HVwkw10B9r5SDWfMDsZxFh0ZI5BhNDJL0Hm/vIh+AI3LaxmNTM2l070kK4dCg746MTC6GIXBqpZR
yE0c1Ddd9VpU4Mpdi0mmbKiBMcUtUWWrwfGraWu42GHh8+jicT2pCIhoai4lBwBfHMzZIYUViOg0
CyvaVQqYol/L+jlL8uZ57Nr/vDj+yCyj37vOXHJATL1HG8ghRLC6Uxw/WDM4/KuUFG3zbkO0JkyU
ggxQKAV7TjEd2VLDva2c9S59Fgtdggm2dKkffDWZjwaDhY8pDY0rSNabBeSixt60kexNe0rDDRyF
9IvJy3zTrvYv6YiDHOKVCel+X5owNZQZk03ga7ReewrYZbjMri2T1rWzy0l6PPkpGEkzKoZtr09u
GXC3rdlZN7+fi4+hBCg5lkxooVqjs2szgg9swYtc5z46LLE9ZnAadbuJTDFptbU7t4vRnMgrnOLI
zgiDiuw5b9UrH98Ykv6U+NoLX2NJ+kO8fphOWf4ufDM7YVTjhGUwW96b1UvrMGDOvZrJdQa6136s
3htadmPFJKcUtHfW3jSpOgrBWSmJH0e69awiEE7o8cNWSBzkTeTQY4sFdoit8m5U2HGRPIVzi3W4
nooXHzDcLvOD0+wnxVORCOuNQN5ZpPTamO32+JB/49RZX+u4/MpKKbecZfJdoPr3NCo/1zayQ853
F8YC+22X28sz9Yx+l1Q/5oj2cASPc5wtSQhlwUlpUU5OKVBiwiHiQEafBX522RSix34O/rb5lD4F
7Vc6kl8Z2Kb2bWs8dcufRJn4GmK3PXrBve9IVnsdDeBo8g2QbMH4QenM2dLCbHdZNHwujwYD32oi
bj3RKT7xU0RT6fh/ZpdWLMXX0PPi4u4G4hdZmjCLXtp0qnfKHhBCKcLsyxRdm5EBwon/vzT79BHZ
Z38yIAmUUPQ3c9kiO2hcReopBeBgrPdJNSu9a+NPY5sp2QuGhVuk3Y+OPxR7y2qMG/PHOXtT2m9y
suNbxy2jp4wLBMRli8NZlUKwK5PmUZKBKC3DYuPiJ9sOPGsVp4/jMjsJ4zHqFTu0++RQ4z5RgUb/
knZumFbVJ7eZIyXYasPU6dZ02+Ue0zeYzWF4ILXKPHPuq61t5Mmzt6bxjqGr7KChioNcPyhb03+X
lOamNDKJoE35zvFbJEJWcYuNuaO2RvfNZ/aSNcoISOSCOAn83OMW5bl/SYUdTYeUzNB1z0mMM2cU
v2VueXtz9Z135lVvfYAEK6Mz8TCxAcULG1DbJf0JqfCWeQxmKNepx7jr/Ve43op/1VmPQiJdHqsx
O2asr2yCfAWhBir8BhP1CxesBXzOyXG8e5pM2Y2Ic35LfCe7ybrig2hZQQcj/kkMdHF4i19ibp/A
y5Y69A3GxOZ4+d0uIn5ebSzOXcPT/O+P/rL8j7QzWW5cSbP0q7TVHmkYHIBj0RuS4EyKGiOkDUwK
RQCO0TEPT18fb2ZXV1aVWXVZb2ihG1chiQLg/3DOd5xdTD22xkTA9oF3e4X0c2A8IYOnXu6yJhcP
8IQ0JLLZeWp8WZz++sBnGnX2gZkslclcwnUxc83CAmUwL/nGmFhTo8xAWc+AWWysiOqas4L5aWHR
btuQihm2oiO05/bEWHplp708TdqYLsP9JXFjnOHF9EJTwCgKderO7oFbDMsBu4n11Lp+/5zrN07o
eb2ko7/jkMpeLBblBxWDxqRn12evE380u5pnqA0D6VPPoxHLJxSqsG8k2p2RQ6io6+ckNecLmSxP
qRuUZ2fQn1WBCo3xVUcy0mLHLHinaTXDu9yRlnFO3BRAYYagNij0rzTt65NKw2hyltCxKJD7uyiq
GoPffpcyNYgbgsZZvru984S91Dr1/M5DawpO5sjyRk+EtEJW6Ej9qJ8NgwhAAwJTq70/lmyYwxWf
iSP9ddsQqip8DenCMqkOSvuAHrTKU5/+Ga397LWMs4uUvFDLGo88AxbaIMKtjQSL3uQ83x9pH8x+
1/XYQWCPUCv5usBrsczvovqMFZ/QGqp70VEyhEri30YVzLFq9P7TkKCVatzsJHuwhk1wBCKADpzk
QpJ9NYs+t6bYwzoRlp5DXPFoxts56iVyN5LCQdecqwQZjdNM2W4JrAqREYSjIdJPhiNP0LRxReQc
SmXhLLRRbr4RqfEjIn4GSXDLHpkJNPRRtqlWUcif6R2wMZs8wHizaKkrJk3oEWgoPh2kRT8MZyxp
Xz/Q0ldvJrBlKEfTTjaFBKhyj7oSXN1iHsQrgcU3MDb92oDXedTEqN9c+Ir08MVTJn8ZpR88SyeG
Z+iN0+mvD8EYYnnIkDF6StcbdW8GqTb0M/zThfMVO0Rcos53XpqBBqyJWT8mXnKpVRO8ZKPXHy2W
kZzJ08VYUL4TN+8wIAScXA5GvPHYd6EYM8rbFDZlE313A1VjnSr3HC/j1zz5RNI2/COVYz2NTKl0
3t2aNohfo5ajuZNrVArOcciGLuwb3964S9qe66En2tcFZ4ByQd46xowrp9ZbvyvbZzlw/eaxgduC
ojpmR7eNcdawrmzAQeesnLos5ZvKhf6Z2Rgc6qBtOESWL0b+MWOsed+TRiFb1ZO2SUNDmEd36+cT
a99dDcToqniq+0KNzxqhDMwj9GMZBO3VXSLJLMlF87nUezhL5GA7ubXR93lir0eBJ8UV57Y38/3Y
+zev6FoGMHLZisX/NbX4MOzIP1mhq6fm2o59f0Wr9rPw83lHvNuAmGLrpn5BoZP4l9y1XqvYVYcq
Rnad3uP7ajaQDtOunhD0R0gFHoEcTnpArbiwVENL3qETMkE6luP82Sa+vbYLu12XYNVrEwJnYyfO
vsiX/HkZ6HKUX8MhYRfFY2OX1LTZrVAI8832yTWaIyc2Shsnfe5sk0YffSnRZtmhGrnjo7QpNv5Q
IjCK70Ef0hmIcZNYRGvP3eZRRF5U/5BXVbdrFeHjNT0GVdGXW3csO4K43Dpt/m53BVWsz1QvGAw8
YOnenrM/hZU2F3+olrDTBdbgKOtOwDt5fNzXdQQvr5z41YkLoHaR+WS6tkKAnL+iwUJDiBoXWSqE
0bSOXmTe7wgOFtuoyH+bmOrRaQJyK2rWOBQqq3S6rykypZAED8PKJqliLdA0sTIlZ3poNwme2jWW
5p63HEzfnC8k2tn2efqQljHxKDAAxvTDEHYGqDahA0KIhbny4AgFsZeDahtfHd7Yh/wOtIAE8KEj
kAem17GDU+mGjPGfUSnBqfJrUoC6MA1FLEgQFj+g6jQ2fWbwK1+wL7nWBoOOeG1JR6ZwTw7s77o1
GuJlQ0pjf6as39jDUH1EI7/SgjZrqYsYdsCD8vpqXRKMgxkOVA+Or8sYdPmqw62wxQGAuw5IaiD9
9oi84xNBFAwHVwFjjLxPVZjlpRu4eSmR9hSXch0HUfoleVCn5BKt80YAqUJkuiFyOljPOG3e8sRi
qVA75sdkTS+pdd+DtlRqadl0RDff02huld0vr/1c/KlyxSXIcHeHGBYJvRvcSONksJ8ivZN9ucl8
V4Z4ZrdwsvAhZPLRyEzv0CkkxCWLl5tkxJeWhtz3GVPWISt25DY+eSyEVtZgvXIYs6oUOM2G3uS3
2RnrnNCV9TD15oa+f97bxXTGCY60wFvATIw4cfOBzd8SgHfDRLy1FsJ1yT7adzbEPh27b27fnE2L
I9hs8qeOGRW34mCvvIH71DTim9e45OdiTylmRCaoxd+nziIMM815aJRpsJ5ehSiqXT7m7EPuU1wc
Rkfac/vsG3LB38B9HiuDCEkNNiJSNE1FfbQNDWuw85Yzrt5kPUTco4EPCHNUejlNcPwQqIHO81xj
ywT5Lffjpzwesk9v+NN3if2jdP17Bpez8qzpPkUwjFULHTl0YPdvWU/xlf3s6inEX77pTEcPdTtm
6A87L5p3KM2oJEwvvtg2a02jZJtYgit/qcgV3Xg0aY8OqyC67CldQZbT+xgj+JYQY4UeuNdrRYbR
mg64i/zsEuni7pR8IT5hgshJUVGaDCdL0Eg441kpSvopFI87u3tuxnS4BcoPmGiMN9vprGsOyiit
7ZLiOyheKCm3RW2pvdunPnEbCTLcom0OQpOEtKjimzHUZ5lOr2OdMukqh/EscuTwhedwXPk40Tos
lyRsrDh7yhVzb0bKksGiC5V310pA3bPTPs9aMj+AlNazJlhnqYg2giWi3ZmXKG8+u8F5iydRbHq2
p2N7zpwHYekvwvECVl1sj0y/YTiAJ+MlUz7zSDTixK9CXU/y4Sosr796A5DCogguyKVzJsqWOTDV
sdDVYrgab1HehdVQWljaH5ux8k8UFmJdcFaiiUaVZsvlJU1c+VQjaHREho4/1g/1vQ3EVfqO/Mrn
0UwdVsxosdVYxmfhINmCXaZBw2gean7bbAMwokIlP/76vrzEiTdlYiJ0jol2wjSWrafF3iOH9naR
ou0rZYmO1sCkvgpGN9pAIVDrIO7i4xhrKh13ep264NyY9pPdoXzLNH6Rqv3p3e3qGjM/un7zu77b
abvF0ysx1d0hEv2p1Ja1Ayhk7UfITvYQiK0r+ls8qfTy1wsW9Wgz9X77bJ+q2mo4KaJ81zekqQEF
6h6r2TY2+HWKh0bhpRmtOQFmBbVhGcQF8jFXgOUYV0BPv8xBzyfTL57TYMjx2hRHX3A9TMw1w4H4
mylTpDaAslkNnbQvRZBnaLMUREhtPXhcSJfZCZ7N6NTjJDgW/PA+k7kiquTRaCb7kWzx3M4Dvm9f
oqVCHu/j3txM9yTrpDMImjVTrCvjwAYTGeE6mha2NMJtN9kIws2dayb7MMB7q1i2RDrKTQvWXHvj
q7cIgy0lSyGXrfEF0/u2jan0a/1sTKp4qpCIvyYBea8ukfBBUfNMlRWk1ir008RegymosCRwu+Jw
vO/bc5o4AXcTiLXtWvJUZ4hy3RoV09K9QujomXbQTmddMO1hz/A8QDcZddepLPv3Kqt4ZpTZLZnm
amsZQfvGf3BFCVsjL382VDfhxBSfOXSfgAIXbKjuK5Ahw/xp5ZV4bOG3MmZLrbBSc7I1koTyvomg
+d5lD3VmbG2UW3u7qylM6jQUVjKfdZSn+3qWtyJ1plPhYzSa0nvzAE5iywMRKmxNmrNK+r0jmt+6
bhne3WVwyXwfC+Oq3g/dnnIGx0g17yUkZNKVb5Gnxc6hwt0k4BEIf41Pd4ObZ6rsNAw/xJSnZ+Jw
v4y6iS+Y43Cpkjy4ITQWWaNZJSEz+ISh14zGu9C7hUv4sUbWh/4lsfat426Ku/H/r5d5ZsZWsg0/
VF1jbhlsUo+ksj6iqa2x7vXOrsi6DVQtZvos/teivBHOJK86wx0kK3gbUREX4B2XF8OsWS5EEPq1
beNLKoJHqFoOeySUaXPt+8+47X6NjD9XozG1j+lU8AJxAifk+GL6vxanmB4n8gAyNxdHrSlufC/H
rKhbsSUxRu6sLop3GHV2gSrSt8oxvsuYjZqZgY03sK9mERy7rFqSc+2Vdjjk3ctcGdYp0Khysyha
3p3hTtMnDwnB7vgkbO5i1K/o/0I3UPG37bV0mmZq8SAl1TGDbLpG7O5dK05QUF/+Z5Qu0XMeITBP
ux1bUXFgc/beN1zilQrEW5Q1bjhQVxAc02EVTfSz4uFZlNZ1aY3l5OClD6bMXeMndK6m+B0IVz8n
QfrDdRjkJQPSHwALTn61Ev1V3KO4Y9i7ARa+cYLlqDIiEDOvfMHh5nEtQrMspH40ak04ZtSdQDWs
HX/hMAqA981pl7GoSM3VAowLmuZC+ATg5P2SlSf8KyJ0F2PYtmQ5w4Qu/F1X3h+1qIRwk1FqRl2v
n2N7bcXdV+B0QJ61heEPfB3GP/1t9+VP6b21qFm3RqW/6nJcNqXwOFI5x0agU6ml22PMHbgvopPb
J8HvlhxvNg3EHpSJQv4RmFDOxC2uexAUefAAzBpHn+m9d7NZ7v3MT/BfGMQ1D6N36j0EXGn9cKeK
xQEhXNLvQhdv/VY1TrI2XdTjbMPSg7/MuASlxbqmICzUIe2tbcbPGrQgUdAGXqfiM13s7sxc8urK
qDqXmOBafMagVIPn1Mg2uJKYww7q0YnA9uVztI9t3nG249yPCe/AHO/wP3oU7lqf2RdKdCg52v9o
RnsjWHS0HZyVsnIwOgyJe8CQ8ZwJWBa4JIpIMAgv4gco/tivG9Vv7EwMWzOuH4U2Ac5RX/HjZu9m
brAhjqqXhFnwYWrBfukYQprO5gvcl7trBdWeUJXc2wgbCU9bq6Jur9JHBk3t2u1x4O7H5U1bELSp
8DuZPEQGq0Z7FunOqYFH6sE9JWm0UKbEeLwN3ALsKbtVnbg/WmX8imi/T50fkkRzHDqTMYOG6Rz0
PYgLtjd5TOJZ3Pood0oErXFqV4cZpsXoUxCLlntImsa4C1zAfEmXE8NEXtmOacdTld5jm0RzxdBb
nvmGiJBdDWNkAU1hLTowJ1/N1Vi9xWmwmRv7Vo6sUpbRB9bJ8g0Ug+OslrnAf0qfqz39IRtDoWBP
1E5N5TGIHawVdY+2BRcFA//Xf7lj8P9HkQAv/x9Esn/CmLX/9oU3n93nP30Qlh1gy8f+dzM//Ybz
3f2FPIt/V/f/8//1L//X77/+lZdZ//7f//L5XRA/pdquUb+6f48Nc2ymdH+9C+DS/vEV/vGZ18+C
z3z5pJcj9+i7/y8+7e+0MUluEWQwX9oBMX4EIIP7+kfYkfc32zJtnGxww/4BIvs/KdTO3wQBRKZp
kr/s2wTM/VsWgPwbEnubz0LD7rtOYHr/oyyA/xS2GDg2aQCO7fLlbNP+DwGnTe3I3ps8xGixvlWj
D9+exBa/vmUUO8I1QmHT9hXd1UcHp0mPXkUAd6vafC1cYKUc9nQa/00mkm3Z/Hz/xECTpul77j2k
QCKY4z3g7/99LiMqMoa1Og9be+YudO9KPNLlV81k/fKk5Mxq/ce2sh5rLw0H5cLjkwDAkdsxjDVQ
3soy+q7dVLJlZkkdZcd6seZbHeflTgToopKsP4o5LQ6y+LZSEy+m6Pxzq9kPjWhUDqUqb3baLlv6
yZdhiN5p8fhKBAkQn4k50nPsOUQk8+U4LGfYeogQUuVOpgfFhO1Cn48nY8AnauHwzNroCohiNVmO
d6sEjauXWh+oZ4K9yMciRGIG8H/D4y/AGu7xHuejurRl995AiNsBE4ARms1Ppma+140YeQovqHZz
PbTQzuaJboHwGh7J1Tow1PLk061e0tp4CNrjfeVQMDgPhkCBXkbA1SXTl4b0ssk9KydLBqdbgU5Y
FLBMB8yZ5Pe8ZWZCYEMc+y9tQM69U4761Bn88B48ZgWuGhgwB6tjNrfRSkEAuGzS7gTgxTyO9Z9K
3jfugMt9AhQq80PPwYkciB57EcPgxgVZ0ME9iPwc2VHUhEXSTMe0Z7QIjg6sRblvffttyBdnJ/Go
bkbxErewhU1m8jPgqmNdbAy4mFKgs7eVbyDc+QTeYsFPbo7wD1apM36xK/VXENM/TLvwbrorL4b3
21IFLFQpPiIvyBhjl5xNiYyOXvYU9N+itc+tkl+TzcCw6btg3fX9pcuQKGGI7/F30HjmSHXSCsVJ
72Y3y8oQ7gRqhcx4OrfiuFSsYU12BqsAQZ7FPzMZvPOVAeVGx8ZFCVgledd8L40/v0p/DELQPKXK
XitAei2/4g9iiaaNeQ9HmHJ2QP4ypc9xXb2LWVefztSrtb9ixBc8kufdb/PRzHe+P7yZfupfF2J6
8NypDNMZeowWK8KOuQB4jKyEop8E8EfvMtA0NmlmQSMnlWU86DJ4RYuQ7jqLYWBZGyO2HKPeqtKh
IXSmG96w4OiiA0dKOeBAUAamN54EgKjanUBFveva/Mvob/wA8YlOAJ8fB2Xf9iIkd4JBMP7I3YSa
Jbej+iLTmNjO+wWFnl6FTDYdRY5BKZpH8GEpyI25IHHKMk5Y2p7qKNvXdSAuSWxT8GhCaLP273/F
g7Xd1UOKL5AH0SHxivc0qcPSco49reEqCmBCk2BhqWW6GndI1CKSt2Yso5U5BSiDPE+H0+g3J+kw
pyc3Qm0n9AtXNbbRLjXj37ji04vfM0wgyfDIqKBdOz0LKjgpcNh7Yzz6HvQ0+SdIhihEX0euSelf
hdlfADezsfI6HF+xz3doND+LTHVbf3HIvOTp4Km5OZh52W8S5U3bmSuRMjGcojp9xqPYbK1hrqgv
+8dlqNtH0ZDvYzrpDzIly1fWJOOuEi6jsiIGKp6r/aTc8kpoGVS61Dugvpg/fMBUmDIPwIvakFLF
2eVld8ImQXDV5EHInTFtQNml4Dx6xULSvMk+PTAQFNRT/kcm2bgtop8BcuyTj0KQocCpDH7VYybX
3czanm5kZlq5lDtDDTeVLT/y+2gZm0IJr0/Deyf9wq1JsAQK+WMR7EnzWDyohruoVawDYwHoeUFh
sjG9+TQ39L2TbxEgJRpI7R44gthhnL+EoknYpGXQfzpVEO8Rx1e2rhaqJk+t7d5oEC3r4zQSyb2Y
z7obm0M8Mpl14RXJ+aEygaWbpHDRUaJ7Yfd4ns3LUN2Z8QW3aDJYmOZ9XlKqRDu5O/cL/VrHj2C4
sBPaNzxp/Eumrm5gmFk0PLGk60Kcr/gwXfM9832J0boinsWt3EvSzz+9uDfWzQKXimSzNqNxcuCL
bw2u7yejzshd6KJmreE5bOu3dOyHraemN7fD9za2efz3Q6+NMLLZAY9BaHEHH+v4yqLNXiN/bEOv
aSwUVhWprzx3AEHv2s56NMRbuliHKcZDUTMkWMMZ+nLaBEWKCW6iDtbSgvhzV5nSf35WQUvPP6hx
F4/oH+cAuD/fy9RxgyZEgUCk8n8K23vDisN2YArJvBtCx6TCBX1ya1v922Oo/06Yz0la2ZaI6JZt
+Egr3tOv42YVK0gmOy9mQ0eal1prG29F0cmTIT0P6bTdApxwLGBZmA64eOOwgUt17BlErLQvyAVF
qXnO7i/I7hiyog32Kd8YeQ1YHlrpnz03YY+AqcU/dxyYnenMp7qU40WjAmaBQQ6tA57roii+z31f
x+O2iVtsTIUazkNUsbDHy+i7LyKJfo1Z4hzIUfOuyIo/5qGddpMnml3DPTAG4Ppd3orzQyoNfWLc
0pyYgqA9++vl/qEXVfVpS8+EP6jrFxafBY/WsNINK+bGIcy6i6tTSQTBOjW5NwTML95mEpOOMvfV
TqvsFzVEi1NRkRY0lsBDa44ihhQMh2HoXXXU9yflye+OhTn+z7nbquq9Tt8KOz+rkga1CMbPAG7a
KQH3tDbZbJ8gSKwxtLyaPS5yJaH41Di8JjLkj3HcyNBoE+ZYpZgOw+TeUd/2dE7jT3Sr3mGpBmdV
yJhcwximYTEInP9Lfx6s4HeU9a+DPxF54noxU0z+FHv86f9+iAh3WdmDgWnk/v7MGZunxVHOzmzU
w8A1ep7uL/x8yyYePnQND2TmerlGlWYiMQzoUL1anMwE2yt+mZimE0Bh72JyDvzhzARo4yW64bTC
3zBNnSL2AY9XV/lo7cggvU1wBbKq3Dv4JJ5En74ZwM6OhpVtDMxOiOjFcaoCuDxJa908wu8iYp1h
AkYJ1UUQHVTbHlj0J5fxHp1sglzfYJ2PSXu7aHR5l6gYL4vbZyfvvnRSMzqJ0koOsjGvAXXrBdK6
dekc0o50ZzSreLCMVTO73a11FVSCmoO6AMNK9Pl57qsXW9phAXzuMhZwwDqTARtRAYASpleixfR+
bC0mcVCM8O0PMkaKBzbBYGa6jLilmxHoAuCFuXgcayt8KFwxoE5HH2M2P9vc75DxoqtoFf+z18Tf
RQuGk/HJuNI8RzYuU27GnMtdGQRqhrvObak4PTeusHTjbDXrot1ODemeQzefSN2FFqXyKlRkG6xH
6ySHOqLsRp009/uB51NYd+IRiVFx4e3PNha+rXBpgg9JtMvBSgpmVywf8FysEPxUDxSizCMAJ00L
NsypUB05G1694ayF/jAN2OiXaIMwd9UPxnRt2VgC86XYToN4CvOgjI69Y+wM34rXBGjEYNdeeXwf
BgLDQs+HWQ5yPUNP3zC287/j+7CsKFHgLjU+NZ5SaenmH1x6lJca2XBb5wc08KHJxK0iZ+95ypp9
lbIGcoZFXt3M+ib9E9MUx/DTkPMcUvObm5mPg6zth9wgdKSxOHtn960DpLeRnZFvojQhhsgcNgnx
1jtTZ4emrTmqx6w6uoFc4S8x6RCUudIWqsASFz4g8xXCdXBBxhnLKcAroC4BKz5s44yr11kDz9Iu
NmX2kdnUiaM4NhPZNgwPWq87NUwGIZbum+ZnVaL6URMdPdHzx3Es1EYgi9pz+R8KEc+7PCnvrhrp
QwGC63c3BmEp2jTVhEqzklBErHnel6U6QA+i11gGdex7jriES2aiSnsd2C6AA6Xehc3FvrASxoeD
ZgF/s83d9NbecX7INCw4lHUI9qT41SucVgWxanynz9CgXVh4BA7lRas/rN4Oa+Q7J08zBFsGyULD
jj6h/YF4iaOHtO/RI4ukBHJt7ae6jpBkSgskb9x9m/raMllhb8JitpgKb2V0S3BDdgSFwADXkhA1
D0MFt8ViKaKibVAQ7sR8ClBEejHbJtoFIPBWo+8iyFfomzq51aaCfToHPqjtkQxuFAyPhUQZHcVH
m+Zt1WU55OgYRSp/CGOsFY9ual/L3kakcf/Ip/l8tBkEk9he3FT9h7HccOUhHydLt0lly+YfVdSa
EZtBFWOrc4KSK5hS5whuLzoho4sPMvYP2IDjqyaA6dIE+3zog00PKXGDnS2D6T/AyaUizXr+b7eE
QpJT7foo1Hf5wHO+NNRP2uAH7tRuA7/+z7go8u/SMeFxiffPQGRSMj4zuaeWJYrXvIPtY9M1VAyu
sFZx8HMQor6ROfhqqCAOLeI4eZyx67Igw1CGWzKcJNIPs7H9s1lH0YbfK2RtZJMPs+F8GxZD5DSH
9MQtybXugrYQ5iVjveM4fRE2mqoQr1LYmoZ9JCnMAWOK3ARW89E3HG5w5RirrO8NYl9y4+hTZhyz
oyXSe2Mto4fSYwPhJrO/XhrVvmrnaJOzpgb7cU5mfGCFv7I1qer4WduVndXNybQhKuNQHF9s1qiO
+OyqBvCa74fVohpQxIyuh8bCfMUjp9fovRwQlcPSpwTedM2NhwvpqaX9zClNVI0Rktw+vvdUiSTW
OTNXaW0fXEcSv2eaNguxhVEmTsux0sxgOq72qAyOKrGoU+tDq/JhPwJ9DoXCiFoxSogkUtyW3xFm
OJS8evJOGn049fKlHO2Nz3hpPaV0HiAFi5NPc4IMFKvzzWoz53ZH7x3AX1CNskxztO3tqGe3i+t4
j2YhonVPFFRFRsZjailOBKGPaOOgU0DfDQlr8X7O0SWOAvk+2R49NbzJrb7zVyxliUNj1dM6yOxl
wyC021uGPI5pXt8Yo2BMGScrhD+7Tnvpb3y/fmhrQyFgJRTCQC7HTIhsYKdtdxYEXPIG6bfSiTZB
xbSbeBGREfSKMBzJAydMURvs25lWOCCTBwd7s19yhIUgZgFTDeLozj7wI9f0jh2BFeJO+g2Q6wd1
Be/JL15MI2uOunF/1+Tdngy2YeSPnV0WSKvJdAFfuIPFoV2LmxPkMXEkATaQydthSbHWmJPfFGjX
Xef3X5yUy800KP4rjA+6yb+K3GgPQOOZD03yMwrQY90lyaRjEMGj/PnBrEpEXb6FUVC/d4k/Hbus
UHtU4+RU1CaxjYyqN4slX20CzA74AfSDy2LsIWI5ukmxW0QmT3SNJwvfgjI3niBOS9Tau85ThCiG
Y+IpT0H3YS5xb6bVDasGB0+JxuUs8QOueKhkHBymsUsINllb83CI3Xn4MKdko+50r4jRx2rMYP7M
cVuTzC0fh2zhtDJZY3tVm4AGoavJ8hI9w1JdUTI9YaUuXxjZ6dMgYHomd7FAmb9VKXJqWqfidE1A
M714FYLwWY9hAfYaBREA1gZfoxQUBJMV2LfC4meoguFdSQXvyBx3JettDitDp/EtNcYzkil7nwkP
K5hvDrtsoMNkvO18ukXyUsQJ0jPKmkBU4yuyhq8arQUKiGo7Zm62BgsJwJ/ZwnaKGbUHlQsbIfGg
pbvaO1jTIg7MR758ArQ93GaPY2SQq2ZgZCzqvQgontNmllfINIx4ZP9jqXc227yfTbXUML2HX6wm
AaLRM93qQRIsIgX0XaOJ15yG8Tvxkb/qyOxfdNf+FLh7PYqjn07M3lmAJTtktfrSNa6TfHDia1Sa
cptn03CdQNdnuReE/lA3cIq5kpX+7Bt7emwzdKxTUK8VzdY+yILHJtWSd5Wrt2dvWmCTklMNV1ND
yXWCsbkOPFselWls7IXwV+Tb8cFuyWKelFM+pHdpaO5/4H9gHam65RTF1t5WtthUXp1v2XzjhWlA
NNjdnXEKaGg353unbqKngOBs154vfZ7gIO2aY1m7z1Kk4lgYQbBSZMD7Tje+LLb/NrfaZXfTpxeP
0BnZgrHzF9LSYedMK2PufxPLN9+WYrgn1xwSEnSvy6TXRACQOdrOgl3+8svMuvmpd0NTrZKyMt6Y
lWH88Rhxyqb9bYm8IVynHQ5uMakN2zF/24uCIMYs/VV47UAZNOAO9sczjrlxSwgSiGYbfKmbzwF7
bMe/djFZB177RBzzqejpiGxZ1Xvl40mzigZ6lILaYdkOoPeqbR991O+1UuKoPHruH6yo9zMJdSC9
iCYvep7flnXoQadJR1+jGj94ySHHLV33x8hmANfovVl748N8fymXnghSxj20H2HA0HATQQk+5F73
mnfiu+lNbIB8ushlvmpi09inMPGZsPwh7n6Ej97rgwZ6hAL7u+Hm3AxuezSisLCBPEpCoTTedHi9
RCg5LE9hWdQOD8LGf6kCme4AjHlDdY7MN0P68Qm7TogyifR5GX1ZhrC3S8FCNvRkg9ZqLg+gBRKa
MrbmeQohx2T2WBnxTguaVkRd6yqzOCmRFqC87xzkOLBZ3ryUQKvFFpSCePhI4FJMQSm60XoKPeTr
RcC1ygmntOb+YxI2dO9Sf7bTg2vAkrJyf4AI4J3QvaXAslqUmVaYBe1+0ncZcnYLXCa3ceV0zBc3
4yR/GGOQYFgBe1AVHa4V/Datq5twtA+66qn/jHXkmZ9LYZ5sX3wSxrVTdVBRSwQX0zGvrmIPyRHE
z0MbcEiziCy2Sddh5xrnaJB/KFtIN/N2LIKaMG2HXUWOa2vfpXqYgbL6zfV+uMwN0fIyy1fC6TdW
qpCNNtYnKgZw375zGiO0yQiKjbOsq21TYxeDf8sszUfKPgGhXxkxcx8cBDDbAeLE/L7R2og1Mzpy
0AxSY+t2udUlv2FEMDSU2Sc6h3FFTB32Mcuu9h3X7pNp1dvUjNhufzRcO+ulWKYNxnMsjKV7yuNx
VzdVebWIuWftDQzErd5GNJruZN0KNx8O9biGvUMIYQHSnSQveWZFsh7Ug4fcbqVaeG2EGRqp2ARB
ViP536S5vXfMni6FkWzY+/QDMTimFeAu1j4J+RHMtZNoDp2oh06I6bTS2H0MC9Va7j7YIFvsJdkD
ZIDJKtiiDg54a5lNSLs42VxCN0HlRBjqovFMc6/XMMbjkCf/BUdatK0I/ogkIo6iZWeOdcc/cvK8
MWAh+XiCmjZ7iFTBHfSSiXfZJk99JFu0GCnZjhLPTbd8EA5DUnSwG50vthTQjHZEGXw3Zb+NxvlP
ncq9a6cOu40iP/31ghLSBE5XrZl6GGjemSo7AXsFt376V+rOo8dyJT2if0XQngN6s9BCl9d7V3ZD
VFd305NJlzS/Xoc9I2A0kIE2AgQ8FKob/aquYzIzvogTllXTLUKFoiziaO/1OOIwMyNca+a5Ktv3
NA9/At912S5rvkFTwd5T5R5HY31E83xAlulHQ3u3x2HNfgJXci6ci0ZhDGmUCTJJS72f7dzmbxIY
tB+1/lKIrF8LZ3KX1BL9iutcX9tGCEqnoWCMQ4W5oZaN9AGcAt8LWgxYAKaUgb5aGUkH8BbwQs4l
S02TM0wkrF6M3DoQJiM5YUmxM6b6MzM5KKRa31BHgU9XywubSh9gulZSrD3p6HuvTbCJtTXOgxg0
lp8lLYVDFus/IjNSANn+fZ6Np74Kw4NoDGWPihce/vyRltS2A/wKReVgu3QESEAxW6qM8xUswVNL
4tXHVeOB0aaF3DP3I0m6rCCtMNRVuipJIzzVq2dOMeQKEZ8E7x/raJz+1r2o3BYUbmqDUZ8qbwhX
oaYNuz4ubmqvNo8Yaq8vXotJU3/C7klMjG3l1PX7iQHvMiQ5vdUi3P51707HMqBvUmoAUX9BnaXl
lDqMKPc8n/urtew1tjF1UoyQwBznHPTDNlZ784RfZ6EoXnom7NPHTQ1FlfNoMMxrVez1tOfE49mF
ewp8LKAdhc6FCEvsUwWdjCEd73sLn8khV407m4UTBvhMfggl+BJ7q7qkQTlTl3vRRYC580o55rBP
l1lqH10sOhcjnnB5lFH+gn4JtGNVjHyv21wgXEYXiTwYIdQsBJeTkujtzkgNCFpGwTuPeqWMmrrE
lsFZNmIgQWBqy3G0fLYmcY5BppiCKEN5tnZ/tDFLf/R6+y6B6vvR3P2Ak2SOSiSkHOpUBZuJgUKl
EheL7uStPTamyzpXF1lWGsd6GtZOzELDP72rNLVdm4hmtnhSTu9lixmFXNpZJ5TrdzU/gXu9+XR1
tnRRVC1s3HE+9MZnmufvmPrh/+dZuU7xbq1jpwNTJNiJO/R+67AAFkBzsHWb7iXM6mlhK4PgtUuK
aqOysM9mdGT6nHZF7kZdijnD4ARz83rAkXAlMCGXLaifSeuvadQ94sQqOVqrKnqNemwVHIymZRm3
RHfGdZ3V4LGCeBuoeXvpNYtNiDDfZUz3bgT8OGuc5KXSKuTTgqGbN8/DE9JESdD8wA7uoffIk64h
JxPKgDfqDSPZKzqtBGXj3EghLcsakF5EtGAxCbMCDJvrl8RMvsh7mZeOxrVzTWaEACAwksC96K3u
nJyUxBdu4bBUrl2adrveA41itgzXQuyYPgRRd4dfwDfD/u5O9bjWokxBQwdbjqS8zoCa7pyKG/8w
9fKWZi6hN9msrWHwXuISNGBEy6ytwUVqLEOeMGSdikJDsCm483jzZYJwMcCpTygKHiLzINyEqVOj
PgmksIfJqRGoo0PQGLQ4FXWtrLOk4z6Lue/SNp8sQcPaFTqeZGmbOyUH9JFnzoaqqWKvAqk4VVlL
VwQ8FBA5nnbIFZDFyvyAUVxJXhucl6PMcQ5qJXu/5bTdjPZqUkOT97NJidG410yldVeMrXsaInLn
om7ElomcsnfV2l1Q+/Wmt5r+C8GTvSPcM0+oDnpXjgtz7Mxlbejlp5F6P5sywvPmiHDpiIAiCxE8
uGhGeGhjf7aryT0m+AUHM5Vv0DZgvY5Iu6EqUDqtZrxmREhMfKn7oMo+JGQFItL1BiMpzrSBOZIh
GTdh0ArfGKaw9zGAkOlxfHSVgNabtLk3HkLIilhuQuSZEPWkZDStsiusYjkea90cCd/U9bYOHSB8
kbXPZWXtOf1syskJ9oI01bKZ9IA6hi+G6siBBhWbKDccctQRMtoYL5jrsevsk4dZg6jILT5iI4lA
trRg/N163ZiTtqKGwlqWMFw+mL4PmJqkvAQN1AyU+BcQaAAR3WijyfiDjb/YwJsgFKMmxaot5MkJ
1fQ+mqcEVXjSLsRmXgNqHZbdrA5Ek55sUxV/YssoyigDiw7Iuj90wcAuMgoOA2Nv4VEFb8ihuFgl
wwyyRj74L/NFJOUm91TKL1g3XLUZDgbF0WHOICGTfX2wsj9N11gGhTBekrAwzkDmsAJUTvgeNCjs
nY2wlQNQqVuKrITpaIfSTNZhOyVM1sTOk9MAiZ/9fdUTX5qcyoIY560pAGCRGolk5yMA4T7h3Tez
DubuhBdAa7KrOdb1W5a91cW0Bxcg7zq7vJTt3z4NoHRbBXeDOkDOssC+bJMsy1cB5SvbaAJDqIZ5
dhUGoqanUADSNvnc+LLNePp4PYLwbLTiFTFM3EwVX/7IeXCf492rlbl5B/3oXmJN9fWwNTdmGFqY
ML17z7Pa5mpE4WtKqmIeiC4CiKtH2mH8Cn3qGZhtyEjOuXDTxihOBvrNUeLLBMOoVy8kVb87XXRP
4imeW8Uv1dRmBNhilLMec3U44zHT8lgm2UpWk3KgQgxqGlDNMVLjA9egE5ryKot0rVuA2ms3rNcx
2zYKhKdVYzhEcycUOiq68d3OR+gSNo0G5EzNwmVfq9w+hUsBxkCLU30A/7h3p6HyFc9kHBlVMaae
bDM0NPx5DOMWTR7CVHAm8D3amw6JchsEEONlh0+oMDpwjQS/F2zmGJlaZclk7SFFN+6T6FnGYU6H
HLeUAFfJ1kR5WtiJqpx4/ljcqQlYYOIPTvpbKKPo6IK6LCP2i93QWuvGKDm4qiHdFQ2IrionWioS
SMyG1/olHxwCavYHQD6FiAWO59ypmL/aKYZDYSogeSiUYYd3J22qNdQYaJYb0jBd+mlftnOCZF2k
ar3r8SgRus7O+Ezh62l0coyBebbR/UFcco4jaPTZwc/YxUlFhoreJbIXDuEeprknm250OsSpbqNK
yy7jc11P4+rvjHlXPKdhWfxT0RFD5eVs/uWf9dky9te/3v38l392TIQGT9UY7RgY8TTTxNj395ay
Qu/ajprodqUH2afBBiMzaOSbyuLoDcYZv9ej0gR9IMWOTh8+JeZtGpUvkQEcUVnSj5JThOrJu9Yx
YWFTtOhF9IOut61JXnJ2fMAm4Lxc5L852uHsqKvFf/8M/rEXdH4Ctqq6psfWw1RV8z8+ATqBdNLG
SrviyrwqTAmDwG73cVpz/BtfQTzeBqtJ/wcvnqZ5/8nr5umzDw/LsGp5/2DFG5tJ6v1k4httglez
wDNDOZjr66VBSYhnNxu4FB8K1SZUaCIApjrSQ+nq4YuCTY3K0d+2pO5Gv0J3KN5BQjyR20G+kgsY
FIwAUjnl9Ofh65iuTgGuNE/6diUPvS5txv84dzpOJfjpQvwfeG845GvMSmD2kXdJZidDIqkWYlyY
NbCp+xhco3Rx+NHbrPgorN9ktMMF3dKnoMLVlJhbEFB7vA64wbi3R+XKMOS1wVxYal84YvaDWkSL
yCgeuWWdnaJ+jwyXjhI6cSi1UgxCfDTRaM5TT+LfTR/+NAfrnNQ00tX6l52U17i2rmkgb5ZVvuhS
/2UqNtUC9rMJp1crVxajl++Sit9RecpzGmmADsNtazZsd5oEfqexAZW+pQH+KmiEyYfkJbz1RY/R
rn5EeXGl9/RMT+nnyDzJS+w1Y82b0ynGTgLhEWlmbia1qpZigO7pprZObQ71PpFZ4B8esPtT1zK+
U8KOgYjQNkGdYmNgp1phpZk1Bfo/XMrTVgqWhEORrhSKxP/6Sf4/swr/vy0v1kyuHkzV/4Wd+F+b
5iv/eyex/ud/+KuR2LP/omrAu13VMInCMZT9dyOx6/2FFOa8OvzNSczK8Tcjse78BfMs5cQuYGWH
AzaLRlMSNmSBNP+Cs5Yxsq05HCQcTfvfGImZ6PzHhYJlSYWFarGA6J5jwof9hwWWk12vRkpjbDU3
wj98H4ij73kunJF0Mz7Zn6GKlIRpB+xRN8ntSF0rXEvtaYrUJY0aTMhC6sd8mPJTQN9gHgxvhSQd
71pxaSedfUeZAzgBThb3VvYK1i1atu2uLcyRUlDNWFOUNJOLksPQF+Mum6y5KrDPDlEI3s8KhjNO
ZkbzggBu4nI5u8007W1qKQlF9t7WkVnvu0VbPRle4XdpYeAGRb1unWR6yxkFsAf32VTFO3fmKbGV
z45/vnPMgEoSPXOhLWEshqi8VgxKtiww2d9Df+NgC1phNBVCHH7TFiietj0srcYhp+UsmRtmSyrS
Iz8LqoPbm+jcrSBIibOukEL1GYmVQG98S1TEuZph22sXz7Bitn6shtl1rMZ1lxC6Ik1PJF7IHzbr
5WSFh7Q4ZxN9KV0M10iz6qeqWWujI/oGQfYYM7MWlvyhEv9fm5Xz4TB3a0x49kHYiRW9dSCAMt3x
ldRg7ON924kebADlLAZoAIAYNBoVXfcezEgbvOBwLK6kByWCYX+3jUld6Mp11kp71Gs/K2rmuQ32
VBltI2sqFmU5oopj5exUKhhSVX5p0juOoUMTjwG6TjrqCRsY9cG30S6PFRXzi74ETGolygnZ8I2k
WeHLaEanTbJcl4167C0OhPhL2ZM5vgcXaj52I2Nm0ZL6Es7A7OkJzVvGz9ZNf0dJtOmhHihJV664
Y6ALaEq+Hnl/z0Xb7zikV4s8C75TRb57lXMN4hqkLlZmR6OEKZ9y81hWPQWKKNqENDxzmbcCZiHt
nX0DsjYcD4kS/YJugdUWvBZFqoRNXU6/qEGDzzElg+dhMgcowAhOlAjiqq70lRXAWDA+QEGAwCVo
OQNU/KkFgW9VP4daXzPZOtFo+KVZGl4Y+sGypiUCbRn8mqNEeRnVGAAMnBO51o1xwwf+Z1EIEyYb
8/lBmM8BhQtJ+lCYDI9NhdlVhqeO2lbaexpgIHjrwktEQF9Nd6E9rqV2zdIAT0NkXDMFS0E7kPwb
SHGR+NkZqkJbhhmtsBHTSVLROg12dDnSBemTjiMRDANKGRC/mk8P6+YApC9swewXliIQphalI88Q
JygfLUiKV2jDhmH/DBj9uiaO7vwFrvIvx+4+9BR2Ch3n2COxikDmjneSvNctDuttCtOa1cO9Bprw
/Bw4LATrnQydcFm6Fnnr3GRy1qoJjQsK1ws26K0byH1eeTmyqdr4dmsQKOvwhkfC9PGRZ8vezZRD
ygl2CYihXgdzp0XI2NHXAxpip8SCb60bj0bxGFgAClzUaqVt5FQcpiYHDlZj58DNMPg4uejBQShc
gX950YqmYCDSfnt6nG9j/Ask4ukjb0ytX4ppGrf5bDMhNYvhjUbNJJI4Njmv22Yf7VQtgIRV5OcU
jwtcANwPcoG9IaCWlwbQLqGYhaE9br6IU3i0Lh31aeXiTcIp0WpKkgtS/VaquID4Ndgag8nUP2iX
aUWpF5/PmSkMV5NLsRMcm/igTnsiuQ83ctHUQN1IVqy1zG691ZM0k+mHHmCqzxkNaJuoSR9IriqZ
a06QtfKVpiCWqEvdDZbEi14kP3omHBnu9K0TsyH06FsvQi5dyzjq0ObPieEx8K7Z8A355A9apPpj
MZE/bQ5DS/eD01KPzSl88jujQXisOLwGPf2chV1ztu9g49aQx6LuRxMxxYhR7nWRKr5TQw1yKfez
i+oUs3LZcBm9ih3+G6eOytdVBCVRuVval4Wvzu9yr8ACn7CuM0aq/KJqq03lLr1pCI8A+Gf4gMss
8Y8jhOJ1K8Z35FU4SfJmmJ5jzk9Qxjnp2eH2CpRKe6AJ9L6E2QmcTq+gSDcGjQjjptCdCvGJTwua
9MipnYlPrkeXHG6HqrcNgptjLQoc9JRS9cmxT9A/J8umM97OkQBmanXpGBm8VdBWwADNg9kmN/zg
6cYNFGVftahWDiS2TTTVJ6AH7sGhzXZLtpFCNS6mWz5IZSXAm7Dut87BI4FI4AVMPpa7YS3TxjhR
KcuQWDNPaHLRmxZ2pxkYfdMTgpltQFej7rFDllVnLICncDqNMQIvQqTtvVQ182mTCTSSfqkgFN8j
hwYHYg0DUbmEpmkv2VWSgZ1VfqQQKzYqqieevnTYKBU8sWa+e1uzR5AjM+vJIMbf5ji38BXlLYPV
vRCqJk51NDaYAxlWBDnrbm7p7aVUMFSWgIDMtM32TtWpq3429dCxNyarKA7TvaXk9CflEiLMKG34
08zDTNIvbuPso7hIDkrEly6GuFdksyeMIdjUut2jK/W7loYNQh15jSQZskOV4xXPJkahYCvaM7lp
uehSUGssl0RYY3gvtpAX4Dr1mFgXT8jk0ItC36sAamiwDex7rQuxFLJpH1q3odSAEu4p73/0qYZx
nuRhhCwH3xD4654JP7VfplPR5NCmh0QnpZ63nfmoVVRbheP9zwgSTsJdtq9UzqzRYDHisOkAhHpB
6wcnqgVGLfRkrOqnuOQqQVGiHAl3Y7Is6/ajyhWyn9y6EXZ6ZUlygSVVFuGaVnhvPznaw1Hpygys
GI7CRD2pBtn8uxCXlBHeD0fIYUmXorbjCt5RDgWOMpP5uotUFYg/76bqduOFrPWbW/eEPOYvSkmi
0nWGcilgrVwSOVnIDRyUFKMND6qV/vsXEPN0gsYXEVg6Fb9XXEjp1mC36ttR6N7GBhMR7Hz1a1Tg
0/XDRFws1U7DVBqPyuswsjje1jPKaBN4TFLdaKhfMVkzPAXoc+8mGpJM/YNCO6BBDukwO0m9LWWS
1tl0rBkVa2DgyBwyVxHGWsvqXidqLxetkw9vNJzAXxjqKz7Iv31ZNiWm2cKO9aMuSRzxtgM9VsJu
KctEntv5S25F16BGZwVk6R3qKDeO9GEvot64cDpovjw6zw1VymU/JspOByqzgjmoLEurrjY2vbNL
uzaNK6rPnrhWxEuSv0atoa867nLnjpbFjWVh1E1aHET0f7WYp0Yy0zYtxmVEl7NM6utk1e0jLrXw
ZLmm8B1T8e0E9SiwjFdXnaLbny/Ccr+qiU66lNch6zqIqTUrLZJadXUgmW7lGDk7Z2QG05nM2kRq
VBdmcLspzaNXMWpfDMjlmoYl8OimSlFiDfl+6sbonCFf1/hKlmz6X7wx3BOPIntmpiluQmjqduv8
KBKR7KHbk5FQnBMtG4x1OJ6DjYToI5llCI/l1XHeNVuvyX5INpejF63gY70Jo6I6y1BoOcZivx2k
wQYt8rp9qKdk7iJutp3Q9HVUErEB5TLAQckSP9cL96hlZub3wIapfpvNKKm857oePWCSLExZ6Fe6
my+8+9a9RuMyFcYoNXKmXcoRKLDXHiDVZgso+QG1dYSUErEKGrntMu9acUDJQ4l3obBxP/Wk+zB6
7E2JlNvG7IvLLQ6+xdzHMxcdBZKMDhYjPOUj6KI6O0ZhZqxyWuLWVTSwACCcf5vYbr0K0bHT7Xof
93I66ONstSlbbvh51d3+3KwrW63uQ4LHJ7PiYDOOQiJF2lhWNGaAZQG0JlUrRialQVZu/pLXcQ5Q
bqxWkEC5T/Ova9TCLxmW9J3jaM4WqdLwlLoRU42XK7/oDAs3Kivb2kw/S3qWTSvy7WA+xdBwC2GY
a3xsSmVXVs6th+ln42XuMzfcxvB7/Anzbmn9nHqUz777Mofgo1QgMiQwWziZlJuuVHumQohWOjwY
otv2ehxpJOxUJlE4uskwlhUVG9bCANpysw1bnMHYLUWe6fs07PT9n+/+fKnTnhptc4Xbs+WGU0Wv
hpNCC6VIbh/TTvdStnvBtctC3IO7AdDx1k/J2k34zEfUfUIkKqMX2rTXEqvT7c+ftLz8ALvh+rZL
zEHGMRZP/OG0ifBdw8JAwWGgrhGqjKPmDtGG8nQ/To5jbyxR++eahg8HRxGPq9uwh4Mlz/jGD7RX
+1FP7WvCyrBp6E1ZtrDceT+WFUCLYeFDlzKxtATq8UVJQvKau+Es7tUzf9avwcNx1Gt+NAiCvY+l
eg8u7kVhEOVTp4jLaBShTzfm1bo5J0oHztadG7XId177pWLhvbVM1lXAkBXg2dj8GcbFwr44JxXw
9mvUHLPytVk7+Tk7mNfKhDaO92xp7+73htaT+Y79Ai8KMKFblOdRsbWbbO+e0lzJIZpPHVjmgw31
AvTfeIdIv6grvXrkJVnYQcXRFHYxJPbM4yyk61s7J5kxxl7w7DkJnXo3/KUT+dtrXdv4USN6P085
bYxR+Ky4bNrb+CTSUfBCpH9eiNTZmhe0VaZSr0toUd2Faab6bK7ijvHS+u1+q+0++XIf041Jsmlw
WiOhVi5W3IfXwUXDbY9fIXiMk7bkvpoSKjkq2ricUBw2GfRsAnKLYmRV2xoTDZ5f5nv9aoQnAmMP
HN7NemONpwJv9oKZ+rkg3RIvMRVV6TL+sH5TaOV+D78d/ZnvTA/8JWUF7GJe9UsRrOwjtgZtRdVc
q5NEpHSawCfmm/jsCGdnL5m5AgdCGCBQ4cskwqirre5pA1Y3XK5gpxWZCUEED+a4jHQbM4q6/PBc
PiQZ2ssmojb9I4+VR1bCxGvWXNWGd+a/+ndbHPSLcTLu4UvCr4ateY4TZZOfRltsd+WAs+yWXaZG
89mRL8pP9UXjUQY2tcGYQGIteGnZsN3xsd8iXZwsym3qbB0t+8TxQaT1zg4J6Jlwk4d012rdti+L
Ny/EY9Xys5u8jja1GxtL6lgXzs1mCzH66iU7aMYnz6rl4R7iEy2b7RsTRX74K7jj6N5rGH9i0qCU
iXsboW5rlu/2VXA56Jc2MvELYjl7h3NofJfDOnnTrD3nFfsI5fTN/Qg/jTeZXlTrLae5Uix0YE3T
Nj2GuB822UG/hso2fqGm5KV8qU6pvsZuOol4TXGoM6x/eV65Sn1nZV+7Ya9WxQLvho2rb9YKXqqX
gYqpZG33W7XfFe5Csz/lj2AbleeF6L6AHzGspH4++J4XTd4rtspueBjgJBRf5rdM9+5jfgGCp3OX
bxB0sQvgGBus3dNiW99lI6XHMPROxUWjUojAThneI1Zr6pCk4awcUvf9ujLv1sk+6tf6LX2Z3tJP
8aBlBF6XeZmffP/SYTQ+mWTyh3LHKSTL2pdvI6F4tgvdYlfTAi/lwJ/ikdoR+1AA6UC/Ub/ShAKF
hhuLkP1yfGOabBHLiR86tbnJLb/AQ1qIW1jvVY7m7c0BtPpJpZj3Wt/pEmc7nRxiB+rgsxjgMq/J
/EfhButQQngXQ1pqBltRliutP3GaeeRqsNW3CaidhUtCcIvCvh+6S7RyGfxfA2M7/ggzRCXKkSZJ
ckFZ1y/ypXmAlLxWT5frU7y6D3aRFq10H817Gr/YQX8I6x2+GWh87lJtg2tuE1EDoHQWgi4VRd27
FWV4uU7TOjXdXKTNhPMXd4o4NKRsABVjH3NZ74tzylIEde4ZPGrDWr/F09UGUI6UEKyN4rfAI8We
9IbtfyGMZzWWxrVPc7YF9bK+wZOBoV7xQEvWr/CpZewpULZs54cFKlo7yXN5HV7zp+BHEN3ct6us
TXa6IlfIK2nvLYKm3xk2BSYy2Kw0BlngdorfHG72eAziDbRCa9PT3zc1NanDJFZXZLGjdzZ2BzIl
yreRZb91bayeVJkcwoyKVnhAzn4aQ+8oukFf6QT4n0NvYwO1zIjcDeXnrm4zmRmGkNFbhpMhCzu6
Hsb2fWRQWhBmXqpFyfCErV3spuav1Ao+sliq70H19MLqKyvBe+rUB/r7IMHypSQ5pvz1YE6ncCRA
0uvKXtyLe/tK/RBz7C5fUrpMwHlhfycWn0lGxLXfvzfvOsh5CI3WRU3VV4CWcFm4pCxZlT8gih7c
sje/h657o85IW4vc9WjzlNHZ8+Jkl2TmAwU3opVn6OhjsYE1p2LH/al6OFzf5OA5dGiB3h/++q0N
PBZ+dPSK2eyWudI4rLDU4gmpF6SljGGV6PzdpD45NOesNqiZW1ObLhVGMAgHwsi39HdqhrqT3fiU
wEfOOnXsBr5HvkVdutQ9geCg5L1tZzPzH0fzn+88N3/EBk6jCK+sWwP4pjBgZKLdaWrtB2vajjya
P+Lz3CAWKFsgRk+qqysvXd47w2UniRsAz6a29axB91stdTbS1kHmt0NwRlJjhk0eb1PUfM6pok5W
sT7CTc7Yz8dTT/e27042yeKOnkxjtMQmyvFY6xqdzrmuRdzxlJHsqZefvTYP/PConbV69urmX/bO
xD+yb7emSF5Ap3OLadx669bmYcSUu2dUKEesNvA7HkNLYLtuPheukXMsPLTg+rdUfr0Nsgz8dLbF
kvBE9NKLU0MN4GnowvKEC/IOl7LYOZo18oOsaY3sPLfCtlisRo9YENZo8zJhzIRSWcbbtzgffpna
sSrZQfZN+2kIqN4ZYPDxdxMGYkWAd4KQ7hhgCjP9jKO+3jH8/J0psCPKoOKVqx1KUbGDXDNomIQf
McATUN+Ulg3ImIHwHqAWbuNYdVYeqUr4ki72yLZite6QB6bglPXoSXQSG+awNAQqMDen8MX9mH6k
n/1Lc2uvrCLNylLfuG5brbhWVAYkcxmcLhMyDwmtFUV2LctKXMNqONluFhycF4TiUzaMT0cpi1Xg
lMQlu1NeYxyAYk/vakQtJGS13sUQI3P5bck6WTVJiWCaRBF7IsQOgzSvof1sQsQWYMjtOUodbyGK
cfITDP0LSX4X6NmbrdE744mrpZk/aNAYFx2uL0aV2UdPgDwThPHMds+DgLxEUBi7BFMV03nltPSp
Y712KST3srZd4QIGdpVslYKCRSd7uKW9LUL8yDTUwu6ojW/dE+QZOpSQaOIAhUfMcs8Vn84l7BXs
v0YN/sDIdiXFpSkBB8VVP8H04CZXQIgUVKunadgeHYer2m1Clz121q7H4lIr1afXKoxvE2877TEr
6HuJZOVP07YHRTPWtn63vIqUmvkydl26aYlTSUkBNsRFzUvE1tW8z7EKfNtRmpXwaBnFkAFjum1o
x6Wk2IXT5+cm65Md3mPi0Zcu+FQaVg4lnfvBS532l1xr+bgM71qrvmU0TsN+aYPVM6Ge7uooCHQe
nUkLO5/xaHZXM3GvVtShv+tJ4u1sAVVkb7jdtBI9WMqBdEdtetfJHWIfCudaNOkXO05FGNq27OeK
2W6It8bvSCPSFhAx+Wq1ExVN3yowl2cVghCwon4zKDXxNQM6Rockt3JcsYQlHzG8S78BbKF4MgPp
kQPJgIzhujfMYD3MvRup0vsTPatHXSMAFBZMCHEGHRrHUTjAIQGZzPsLGxmKcHOLw+1gh7QPJ9Ao
uLcA/JCldSMIEH3wr9fK5DjMwfCkQtCZ9jGzjHWZNK+MTH/WdltwMp+0PVqFtuejz+Os9ZzTDL9w
0PXwwNYt2tvRZ9eFj0wdYBvOf5soAqkBjAcDIIsjb48tvq2KIw5xl7RY8hl68puLGDbRyAXjFfKH
GKS9sGYcILVx616t2BBSw7MOrsZ01/IxvChzMCKj7ntp1T1r0IALyMuTg9E4n248hYeiFR+U73Cn
jB1r7SqIyezAaOjRcTn24MZZibdEXw8BbQiv3vRDSR2F2tQxwt5HEQwnxnUb2iXrSLzIlfq1cQk2
jbw2aD8cpM2BkuoRFygtsH4EOxBUboJBU984mYFTCEX3FHr1VgHRQ5vNoG0ATbxPA/dVrNnYNaRc
p3WDlpJEYol8OflBVd6LGoe1GXmUy1bnEJouxU1owJ7wxFp8yc7qyY9rb2GBi23ESrwIyW1WSWad
jBzfpY1UyCiaXXGmvtjzWVMMc60DzrJFDsT9khUwV3txm0rPOsLqCdeC3QVBr5/SpCagNpDjhc6Q
Kae6tw+yZ2Ppph9Tg7PNuopXsVahyIekzqFY9oegJrJJ1c92gPi2BdSULCzXyQ5AXY8qMuDpz5c8
6laMMfrdxEDpAEOElJSXMUGdJNOIBJORo3rvUYlIDYN6DwDGJONipKssjrRlTpnvStPbzcC0jUeh
TNSl20erAPHjUmPxFIO5dPkfqahsmvU0pPa+yKKnQSFZl0hrx1RW+EkyqbsK6CUSnbdr5UsR5eIx
Nu9CuAS9ImrH6H+nArEzk1eBcBt1GkfeIrVXpgIkrikSKCSTobN1LJWFCL1hZWneSjG8d3rv9VWq
90TXGOrG2BaBuSh+hOFwIZ3XDCLBLGqu7JKoXcwzDBOp88OoJwKgGD7abmkNUEyc3n6dQVMLSo5G
Rk3o4ar56fxpFGi6IwsnnVtdfS+V5KATz6OfipfHAIjLDu53Fg30G1o+9RXHMEPSSEK/LlPd7yaW
sFSpD55n2TgEIDuhwK3jfH4y1G6TEy3ONZnsNIiMfR+1pu9ogpgRQIJjAwN7Kcl50AWi7XubDXQ7
NzOr8bYlprac9PJbAdDKiSc/hsX4SRA0JK0BiwcHU71xPMDtfZx0FJIRFOmaWwWR7Jj0zal1wbEM
mKUy7zcQSQ66CNpexThNLbs5C11z+1RdboNGeU+XA6MispzQc8k1IOezu8FUwKN8C3oSgaXTYzBg
p74P4BnGRtIdDEdCYqd4W42VD68u9SvmPhvHOmWaKBsHzbLp4lbrPTnXfdZc7QkXMkUyEDAZGkXF
F+UU41uhR+M2GKgacGpKlxNgG3uhD7+a8d/YO6/mtvE8a38iTCGHWxAAkxglUhJvUAoWcs749PvA
++473T1TPbX3WzXlsd1lWyLBf/idc55DkYhftJf8/XeLk7EgriyqtMze51FfUpyG1KzlvPxmJcu2
FEBUN8yPT4EBtzWzAmmbWVQIkBF7QXIMd5PSDS7vdvkRMo3ra7V/HzuCqXNVA2iILTeUQxVDMRgi
OPTdUQuX5uiU2D/7L3q6QQ/agFzRpIAKzERpXKGMqOQSxxXLmvKSpNK6i83sLA/CjWuJ7rFLfGFg
alwSik42oHoURGi2fY56nOORP045y1CkcwOtdcPxZ7IbhpKHL+0S8Ulmjqm/5dsIM/J5gspMWTj6
nDGL6i7Q6j/+8Pv38E/Rp/r7v0jaOGwK9lE2r4y9jZLvBkzaQZPyaS0jpK+FtlRe2568sSW9J7lv
vRQSJ1itUqA7tutOgHOOabF+Ak9hgF0DjYM2oAOX0bQ96sGwGwBy/f4VhWq/itQyXMpPtR2hEiAB
8kPAILDryJTvig5fpmQVXm/2xAlCyN9kKp0JQL5dGZZ2/P2Dasg/EWLlJgjFr6Cn+LWsTQTedtpg
P+C8zxfKypPwoRfT9pqhzPKONScjoGJBjM2HIHEEHrJha4xEwdKlAQLgSW0rg9G+Mt4Ph0nDNlCn
uCU1keWZGT0RoPy5TftzWhVPfVK1H0FmyVyYeGqmoYhduQUPiyD0ICcBKCXIpVuSI731GdFgQNQJ
s+JZsEmw495JMPMkEfT7vG09kSKrX4KhfMhzlV+UNDgYVZtt9dCXn1QWe6+2MvVkUGvK/dTQLol8
KXQeQ9QwkchPq70Td+E5yxhZdSQOB+kuSYF4LSql3AglM0yMv0Vpm7pR7qkxW8EcSraD4c+7bvnh
98/++Ut5yf301IARacqusIT7xDyTXvQqUzYPejdTAMqh6ExGBAm4qBX4eVgeTQtAacOMLHhXlOUC
TZMMpgLlLMzKUVqi2dK4h0ThAHcjrSXgAwKCMW8nIgUFFVqroY7T3UiKjbOVPnOX0jX3NZqEegvc
OXOmuX7i3CLsslygCjnFO1Jb0k2fwJiMYlgDROM6hSb+RQV3P6q3GG4BeCm83sr0WlbQYrmxuTrt
ZX49/kBxbl3qAtFdzWFndeTRSH295oDP709ZeDUrxvEBnCCbij82gdGC2jLwEQbvbNr6xBYgQ8pC
mbIid7aIBdbMjFvk5NyozGNYT+EuGcMbyVD9omYRqIwpzXdC6wSpGZ+gBtwVia71sipUAHYcGrTE
1KCiCBsdzwKjBIGC5tjRtKswvgY4fVYRWWWM3QkGX2Vj9gzzp5IQdDQ2xwpAl1d12UnnI0GXjrzt
y/yKiPpWgwhb4R9+7djl+h6M2CQdLEn+lkr9U6iNT10ljitwGdliEwGsCegRkh2faNUmW3DsqLT9
SYelSt2gs02NsrNYUwOtRdOaI01zzgljrSqY3F+hSQuv8uVLjXU28HxtY2BDBKo2Yth3Vy0Yg3PT
jS6t7tFzYOWMiLgSrPVEFnF/QeuZYwoVf/9S8+uSmK45QIhhj5E7Q9tOOpDGE8uscpgGqPV0EzT7
fBRuAURCW8Mxdianp50zk5Rt3X20pZFze5LIeghktHJqfz2TmPQmn6rnoInKIzs8dTZ+Tgwu11/J
ZDIU09OchqBQfrEU0e3Jx69abaxPILCIigTUV0eThUG28MiGBDatYdqpT/LgyqWOVHzvlDG0zrho
251RgmabOaatwk7bGYAFayKY7XuWQ/+MFpZLxzjnWCnMqikkUHmlB0iwhfUU650IXAk9rKWq2Rcf
sqCg2hqtcei4z3pFBzhsFFXNmy18Xioy+qprmgywQtiSvvY9ztublFLAM5k0QDRz/iNHfkihuaxt
2SKaF3JBkpd3ZuSmvfEylobszgmIyXGXx2FDY0UwQe9Ew8kENeJKyYE+Q9UxE6yNxhRTLt2u52RB
deIFlvN8rwmAwbpAvxCHdpN+2hdKCZAzVqB/N7uZL0stXiaumJI1vVTQO9wmV3aqGUy7JBK9pGmM
FZwGMDhmfCzq4c4jwOqil54WABCc5ok2QzBxCWikFfzLieUxUxGNyo88aHpnmgQXyYRUcEa8Uj3J
VmqCemDoNk4N9yyR1K1m1FsgNQFhvGnfzoV6oBooJ77VLuH3VSEx+jS0Zt/n7ZE4FNIIViOGNO17
ToSfb/OUc3S/GeDclhKfdENkQNiSYoRkJatcpnLr2jYw6ihz1Elu+ONaysirNQaRv6BW3iI/geeT
ROd2NHcNcei75ANtxuhYbPxwXImNonpsCHTtviZjq3sqHqNVLy8SsQynXutab0Tk/OKQyobIUeRG
wJbCPiGg38eEZ602+J9IYazjGqa2NZrSugpK/qJ6jtYYLoVyFrZdB3dyVlBSulBFNeMIqc9MuPVp
n3ElwkwRnmPS9KnCsL59LuThV1hqo1fOcuLpZfAZvamNqmyqxqB2Z/mB9abqqugStmZwhdbPwdtX
POZQ4XNbgEortZLthHADtnqqyqqx3GRqJ6I5+fmzNnWcIEVu9DN4b7w1tfMHe/K/C1WIfwoH/Kvn
d8EL/4HTC4s0F+kZGrfRPYtfgwGJsOVggnduWCuwYewki99liIBTrzpT8yRjaMDJ8q3zxGDasbhU
VIL+H6IehvJvvipIy5YOktAw+Dv//FVVRa6yfAloJuNRXJfLpo1IdG92eCcuKirilP+aUK5EajpK
uP1VfRUv0FmKbNtJrnqVj+pBOVnPfXV5qwLcd1qypRexXQYwF/+i1/K1+gDk4h9yA0LJXXnr7tO9
fWnPhr8NmsD+1KA7ESilosnL6Aa2vAENluSYTb/M4EVwhaDJI9HpqJnhoS68y0XbypbDca5UHXb2
/d+/UZL55/jL8k5JuMclVVFE/N788s+vCV4DmdJyrdvOJ/kyDvscRkBx4n9jwciVtFlg+xx7KeLT
0YK2Edk1RjZXRiqq5JD6uU6sY+A6cFLyONuHJiUhVa4uFfIhnICtyevjmIuwyKVOW8qkt1p0jKJT
UPHxOJCJIQ3LQcCdz/JhJnV1Gd/UcDVoTGEZne/6+EYvuvgjlkcgW9NHTmO15FS5Y6hPtLPZGGAN
epIOexFx5im6R5RtHpS34qMZPmJz280bS3ScmNAJExjATsKmFmfHPMhEzbkLgcrJ7j0HUOqQ/IvQ
W95Bp5UorS6EmTEr0T9/V74a7Fc/yz8vntqX5mreZyghp+nmIZbdGYI8qZeEWlLe8IY3vH4J6pV+
7y41GnKnFP2mDemGDkvROODyUOwhjZGxaW7qjdzR4o4ypzZ+L9Avo9OElmmiadJxjL6JlQqtk09+
gPJpoYBeIJpQNunfEs59FhqpiFY63/JHjXaKn2mVnMJLju65YSXfpIcQpdU/cpLhdRZe5OvfPz6y
vnDA/5me+u/Hh+gUpE1yBJb+148U5+hEKBnEb+OxBH+11Sc627qb+UjjR64bbw4r7hsvy8d0b67D
sX1m7nzLUdFw+q+5L5D7PTCB4hu8WOo2cqfuFO2kzZZ/7gnoSXJRNjkK3YtFx/1wqNDtUvS7SmWk
Jh0V2QF1sZZXS9UURN37lFAL8hQiKGB6fSnfoZdMD8W8dhc4eBg/d9WF187OT/y9i5r4rKMsZsl+
fiWn67SsyAmLxKqV5Q+jJSOZJk8yiwk9yDAZOXY5pJmLLa0VeF0wlPQ3UuADbLlF5Dy0+rG/ya/C
u66eMoAUF0r9HtMrAexXiWdbOlXJswp5cKKyw8T177ZWagcNlwZ/KworynAOEbIrgdeNyr74PGhb
QFMh/a18kl71q/Ui7MVLco/b3fBjfIXf6bdZ7uEHyNkzR06bPqV4kX13+sEyP5x2Ona77lPUHxki
y7DVqFf0BoTj8hYoN/rUskVQhv0FiHTcaWfQhsuNwv1uEaAJpbcxphsnlr3ykN/ym38Nb4K/kViC
RmM97EyORxsZjhxtcwmRgtcuOS3fPHVGr/KVb1dC0NtFr4HqFdm3uO6z9zolFADi75LxTGhvBPrt
1NyUW9OkhAofD4MdO30ZBFd6G5TNYDevjfwRHqqFiWrTmK08lheAvreVfhGe/Qy7py8XDgl8LJRI
BxwAsbd1Sg/5plLf6TCkGjEYk2OA8qSCVlv8VLWX6gEgS3/SV62onsEsLpSlOXetnEEeI5ofKzCg
3xRNvMloGdR6TAHhxLTZt3JjM4bdx99/iJR/DciQjBENMjyihLSpLQG/P2yWzPxCI4UoA65PxiRb
ITL28h1J4+SLAY6hR/DR1AX+f5WncPqhPtywsfhEUHUMJlraW/3SvsQ9Pl5MzryZIEU39dDqFOOI
1urE+B5hHQq618sRqZAhrbit1dwPDBOXJwVGTNPkrZFU8RVSEUF/f2he6mJilkTnrO+n3n/4hv9c
LrAsGoqoi7SImpJJDEn8y+mg9n0ytpimt63yg6WK3s1DpQlY7VDSjHHbZD7cHNKyzBn1ZEuAuxp3
wrPEbmq9Fdf6PB111Gu9+oJoswbSbhesvAMrb3WVsEhoT81FQP8uRCQiRsrhf9g05X/79Uuixful
GIqqLi0Ff3jD8NTLeWpm7TaA1CA8K29WXniz8tMzR58Aqm8qFH97iTJm9+Kuh7Xd3GMucdSZU9qV
0RxIcHDa1wUAPsEj17PAmAmg/P3L/O++TLZ1jQiYYeiqov0lGCqDrSmLKsq3lLdkmxCjFmAVVGBJ
iJNNUffajgKxm+KrygJqHd29ASkHGNTrQSNisg/E5FJY8V0V23z1W6bmzqq6Yo2dpaLPZMBlqTEq
auhDxyKsHv/+y/8dIP3z1qJolqrosqQpssjD+JdXOYmo9Zy1dAuerl41fQXa9ylJZkh0rCKckBCq
R/MgZDkRzqDbwi3sdr9/9fv3ZUXYRrgUn6JA/+m6OsXkm/NwwLOdDc6ACdCGaxlazTHMgj3WUfgc
BNLYnPG3a/Qg7H//rASev1chZnVlNGwxIGlPfjPDdFx+hmRFfc5IqxQQ5D3NShNHSyomTYnox6Io
j0jLzaIxF3tjUZzpem0eA1OTYlGjxUWXBlq/qNRGre7TRbcm8YR3Cim72SiLrq1t++xDXLRukeNn
WZJym/WcsTUHKe5LIA38CM+ExYkaIAOnqhTihZ0U4eDhHs4nGdrDorOHCO6k8WM3WzR4iMtY5wd0
eU7pzBwWrb5ZVHtz0e9FhHzWnsxpF23/oiw6P8FaRP9+Uf8JyWAFsBZPwPQfcsXyvyyGkiSzEJJo
lnhuoVz+5V0X1KDF5httlfS9ynWSIuvGZIpvNtIPZ728DR2of48JosFxgHXrz7+wpMk9bmKDOIR6
kdOKwH8pg5ET+2cpV0snBix4jMvE8rQBLJkYhN0pQH2bTYBVMaNnXwagvERa/v4R/ku2nIWOszWH
Z42gJWlLxfrLJ1CvQjhJQRdu5QNMVZv54uhwChZmQm+go6Fkdk4Vy9VW7xpxV+pI4EraYBtSICuH
SnqOAFXnr72sNu54rC/9jRPFp/H+/09y/xe9/Q9VPpIoiQYJ2T+8sUtf0J/afA7RXNR/DuD+84/9
vxCu8g9VoZAH0p9uaWBICbn+d5uPJf9D5j8oGMkNlEBR4QT9PyFclT+km8Ce2A+hjS0b//+EcKV/
WKR5NUs0TVyhhv6/avNZ8r58bP64mOoavydqos42YLJ1/eWap+CHZNri9xs1Ue6lLt4p0kHdLVe9
8O7rx6R6okKLWihiZox7iBDm5DmJuIApIvKG0SqU4D/Z+Q+bNS4wFchNQirRrma3Vu8mON9+Xdeu
1nOsW4/IRNlhFKA5b5Qarf8lgqYrr619Y0cPbrvj4EnpCxqhIB4pYqg7t3nIGAtAvd645xbMMDUv
IxiikzW1dQFoo50rKI4rnZnbW0uHXAZO0CknvjzR9QyNGacNC6vtN9QS9nQZNhtkriFbN+lOwmRC
ACxxqmFbMi1uHC/AyBZtVcJGBIc0pwGq3RDRGFIcUyujo9FkK3BELWW7eyyhuS/yP0FvEyizKwpw
PoG1t2fiutzhZ9pfdBByNmJkqNjiTQZU1O5GYL7xlZr6wnRwEa2YJnMkDmn7eIdc/F3RaUojMJ6D
xk1lZ4a4voqHNUQCRjnNHcVkI5NjfO0vPupo7io3UbSFd7ZA7NxHgR332sJ0pr8h2kXmcnltCexx
Z/TEw7jXn9IfOxptW6xshqbIgxVTjbv0Wkou1YwypQ6yg8tGz1e4z90G9srwPM7HnsJk7NkWdFhY
LdEhprOOYvhytRRQSK7Z/aTjRXBq80lmkRq4VXIds/svrLFGvcmkNSd5Fb9Y4SD2ya+qUK2hpqTM
6dBj2CAt8M1FvCMt1/Mc+fNLx4PGBbDbQOep/UOUUxnoOLp2qIet3t+09lCLywzceC7A+I50Jo+c
gVP8+aWB874mCFEhNT3TaIyoV5bf4oZ4yOucyO98CFwzPpTqWe9/QXGaVZQvszzESvMNX+qH6d+U
KT+pClPd0PCyEftkT6dWc0bfM37Untrtalh6P4H/k+BtPBlFhsMHI5KZvcZOJv1HqIX3aQwfct59
x8bwvfx/32SfDy3OvnH6fEpj9llEb1RhvCiA93DXKeRJqpfJxJweZlvKdNHVRXgtdMzJz05ndSut
XboPezuAELWitbkvxq9WwgQaRY9KpwUiiyRnUPQDFdMaiTlfw1SHPDxBURJ8QCBY5clE23L1S9GY
N+8lHcJi9WQOB84weBmQauHJGyV2d4dMnlwbG6XYqPG+iroVsNLKePI77uIrg7oO3zE0SFzmQy1J
I1Msq/j7ssqxmGKdHgCqdscOIEb7nEFzndJz2NH3utNoVmt3QXojoX5IesxUB+wOK2SiVVR6HMSs
6Emn6sHAlP8soM57uHQpQsylX4WIX9jFjpzXzxMgVT78knQJ400t4SyM7LLAavsZxE5NvHv89IN9
WJ4Fa4VSsGuNYoU3Z8Mr1xTr1tiQV3csqi2r/iOVwFvm4aaGLTwWUE3nNXf/qAOoP78Jw7ntdlz0
7Q6Qi1gnbsfogOtVa/zk4aMkHixMd2momM3vcNk0804YGtvubkPpkUU6EhSkgPUhj5sS5/isDrti
ou4woyGXcXVIB5ci3UZ1U1sU37M6ag+wI8LkMoH3YYSJnpTcIowbTQ1p9iGom1k7hdOXTENzcRjG
1CmKq1FuPK3ZNsKrPp5M/aWAeWmE+7l+k9DNKZueu+eWWKBPAOvhk5fIv/tqmwawSFm764tDSrnv
AfvT0VMsN+qTNp3Jq/Eecamet62/6ZhRnuupt6XsWkrPcvUljQJ3lhMQFmLzLDQ1a6M8w+4XYH6z
WUwdEcMp/SzS/jv0w08a174jIfq0quZ7+T2MJD+idppDGiAr8ayJHfnAMzkSIdV/2q6hYyL55Njz
XRDObeL4EyEdtPzIPycqe2VecHWfVZmxrcz7Ftt2M9QIXaQa4srBTMmtfqMG32VUrifglxFYw0VC
WSZ6Zhe5I+XCtXilU3OF39zue9Z6FS9Tm+gXBDp4DG7fYFnRkbXcUFnmJooCpwgmjOQs8xRUah4D
eLIjNeER49ow4DaiLfAFKWT7mC569VPpdgCIX4khQSEOCWHviQL41+a5NrJvrJGN/hax+ha03cht
vFapgaNzIZ6yVdKb99gCJxDhM5CpgECUdBSRYmJdPguxaNPThwztu00ASnXkAunjXif8EYyY5pBH
/bvXgSzTWKKjd6OLsBF9VUPj+sTF1YSVT+6dniMnAyvyHxBQRWQLQWTLVlb4qrCSI6foketD3aub
dtXhPlXM6So2g1uECZdwttFqL1d30lmS9D2o27zCb5l/dSpNm/EVDgBdYW3cnSWpecYnYAsjYUwz
tSld5qAgwiR+mNySpOKN3mq3Ka03bDIuBAa3xiSaw/8fNQI/OL2ycRMr7UpWW5xmlbBXl2w2o/M5
lDdlMzKx3Vl0tucZAYR2XcjFGqVSp4m3YNdq9c6Tw2QXLsl33rE8/RjmjynMHJWtQ2rHN3842LIo
cKoG3kzCuZBNh1bgXY/nXtCYvtH7IfnGVXanadeAHRq3pXBKlEMlvWU9eR0NkVJmcj+9aoze4vJd
VpDHstecpuPVNBb7qugoXRL7aD1QVtwVk7Tq52wPZevij32/7qH1TBkJig7ng4ilUk1/UTQU1bd8
6l2UC8fok72R89jTAEJ6xYaAz1jKnWm5UknCp7yV/oRfRm8drXmRK4aEkb+aZgzxNwplnWZqvqWK
P4UCsglQtiEE0suHRSUlFCix1M1bVlyeRWndED63A6h7FM/y8pUXPbC2XY/2EUaIiHg0fYNsJ+Pu
sXICXaNmdT4d0mg8dOHZHruz1cMJZOtsWVCFsllZONxD5jfG2Rzf9QodDdEwDRrWvWoboMvqQbWb
BPOZdvoVLafc5ImzBx2vpXiWGZXQbs55DGi5Hp4TI9+oMCpGru7cYttNIBCLq8VTAOOEMizNIe1P
ydGMWGGG55YzZFVSDIZmWkN3SAWKej817BgjHoQck/kilJGhG5j0J45yRDB81amFK7GZi8IPUOVn
aQ5dT4VEdUlT1M+Ze7pdzNRhg/iHVfdrBGje9mc947MXT54om+uWBLYpwt4igogxiYdew2fLRxzD
oxl9CvzlFZaJKjmrkrjymhagNY9bwK1d7LDDfksYEvLnJKIZyBA3opltiGYnSERE9hX8bArY+TmK
nRnHl8BbrQrperKCXcQ4jE9Jua+NlPTyNm35W4mmKvFHRc0WWrLcvcJwPYohSTo8FdGCPlHudSJD
JgNXvTTJSmK38qlvDs0BFsjOyi5EajvzuSq/8EwDo2Kxm59TR4irSznAUsFtOyiGp+gJ4oS4zXkb
U5FYgRq81mrlhehdn4bPVWLWVtOkeF02ngy5wdFPX03drHV4JCgU75Kv008TlJs+H9ygCr98C0Q3
qikfwLiz41o6hP1KDkEqGOITDQyrqtVOlIhQ+Gw9sClsAT5+wwqHmgXfIDHdyH5IYXIAkourOiW5
3UBEEKmlYdRYVTSt5JtBy56kPCJkJM0OgJYzmuB5DPJtowH7NWhjk+r4aqU1huflnOeLJzVImDQH
4ZuAx+sAq85uOG4V02c5/Eomf2dGR4jqW7IJ65HDVxGrl1BJKpuURvrQe/WM/cFeiDqynm6nSDkK
se4OHUOK2r94rUVraF4cyI0cOHFGJkWkIaZSsugqHvS8z68xDgRxeISTeE3z3I1VLhrxRZ30ewag
wz8DijxOGedDOU68mFIAs4IcmU2bRidPCRA8NPQNjWerUuGVn2Pbi+Ry5VnmSe9uCUpUPW6MUnoC
gbERhWgfiaVXKD7EoyV7E21r/RvH604iBNgquBTwM/sTW1Kd7WJdWqm+/jSUwrHGBJdqKd8R7xTu
VsZjSfAQBevUMdy1IkakhuUUSehwcLZzabYNGX7qEK+n7Eecuvd4UHYZC4LZ/0hi68HCZUqZ/grS
ZF1Q98bN1c3ZVwLugwCyGUSieVSvVKVdcnJBgIecvhKvZpvctGa5mAisicyy6KbNppwh8gPvhM3t
zvQM49wrvWsM6ZOCFt1D2E1DT6rpcTLec7ZIDZmTPBRJb9WVTaDJ6BM4WFwmd3mLIYO6NH9W73X2
JSv40zMZBQIIJ0N3911Zut3CvLlw5esDnBD4uxOuYAb9MVLXEOvF2rC4s0hMB9InlbYkhBbfPep8
jy91vNSVtK81PjF5vS185YCd5VDU2b4352tA3l7o1ZvYsZqxRzoi9SfWTLG3KqylSNioUYWfhvQB
jayy/qiTY0+wCRdSyI2gS4h1HLAtuV2pr4XixBTCjfw3sfwGtXRSFx02vRaJ6mYlQkCAmNtzEFJF
7DTfc+3vh0Te1ZrAl9DtAECeZ8B3IUdJo2hPgknBxmiQR0U+52ooo9bNYu4m0lqFyz4aUErp2Zw4
SWvfidxib4AXke+qoXML862oP8Pf2M2edE6NO/sF8wZz4Xulv4eAbSTC/6qUL2ekVfmWM5koQKU3
rKIqLA8RhR5jGidc9qz2UnOrnM98r3F09+PCwdc1y+yCQr/r0taeAGE3JaGefekxQMhzj82lkA6D
9kbziG2J99bc6lw1Y/8WJ0/Yfs1sm7GJaESRIeXa8YJViJjERosFubZDfLx7bcqeGpPuzast0pVS
PmXzOqr27PQw9r2KgkqDl01VBZvemaT4nE3S8wqHpjMrNv/ggIpHnYBtRB8LAlDi1KkxM0AQjnYm
BVHiaIcven5umvMwPklYqYLAFdX1iDWItwPnnEg0GbmPuj6Pns1Vpr0YWAaz6aBZ20zivJk/1Pkl
A8Yjn2GDe6SKoAlfM0DG6KlT0LuWtIqjF72F4iKxZTKk+cYnbz+y/DVQLrwQFe672rgn4xULhFNk
XFjMHW+Gb+4t8zFpC/tWo8qeUrPZOEkU/UAlWtfyr5hY4hS+mdUtLARPJGbuT9wiLHVVZBhyh37V
VJ9Qhfgy6XoAqlMtsWnbzIA6RYOtZGBWQjqRunqP14jP3HPRbz1qReyJ+QIhEE/uiBLM1Ua3sp1f
niWmLewKakCQ5DHJmOqhRoTCrmE9h59lSz3vA0lMaE6kaxR1n4PWMElTmb5LPdQKyjuU3HhvtXcR
W/Fwg8hCYKc5gEG9EJ3ZWyzsSu1IScO6eR0VsA8TCXQtPlqQTXBkZiBoLOurjKha+vQjQAj9eyKX
9qQ5cu+v7Chdpw20BszVTfeJRY2LJMby+GOhrWoU7sKrhP9x8YWM7IUjfROndQPVf7wUIxZOXkH9
s9QOVvBE2/JKTzi7WwpV0f5WuIrmj4mxIa3JpfD7bHxuKjqqgcVErlfgpdjc9lq18MMfuvbeq+ZT
vbyNdA0G2DZCnh71JcEUBwFjNVvJZzC/zBuxoBeBI4aGaaNn/BfdzRl7ZPhdKLjLXaZJqqdC9oI3
wsOlA3N56Iq5zbkqT5nuCJoMqI31FanXCYydnpymaDuanw0gLn2KXMUs14zCpclYLAA28isHykk/
sq/JDBspyygqNCpYHezfVRBxSNKfRbGzO0208U8w6+NKMEVHH7dkRcVjwhFKxIjG2ELoNrVBTREY
cj0dNo34hm1wpdELV4pfCQGFPhy4C6IVD4lrWOzm6c0whe9opNOip4AAW0YBaE5LriU9Ox3XAZW7
10zZkcbaJElfqgboxqBZJvpJ0jPaT8VeMlTnSX5xgjYiaadzq9NZ1UjUqh771hOcUYqOa8Cc/uh7
xrMvl1cZgonfIrmAQht1vKIk1k3AoFO2H8U3Mwp5BrYZS6pOuLMIOevpDRYahH+S1Zz+vrQBxjx1
auSDmNtCnwaZpqB5r6PkVyZv+VBouAiDXQOxT274RDAk1ai71RCWyaFRfEIvUmvXhs72ecYB//vO
GfmvquR7gfSA5Liy4J19WQksku6LKx6DRPWLZGsbfUfpi5Fedf9V0K9hfcKhslJNkWHtPujpSDPE
Uzj+zD2WJuSnZHqvgucu2tequBIsyGjPufCpMpwOp19UA+ECyk5zYjg5VHmMcS4mbq8JX1PhJTE8
dqW0ZY13RP8uVeFqHPHgM61SsTI6JZEhc+Tb4ETKyKcPcM4m6zBk+FWwIkuqA07CqeiNANFd6I44
YA5u3pjcQmbVQK+06ctcr0uGsVOzjqlXkQX+XTxF/mZgzGnoKKt4lEDoM71p9lF9nNUf2HU2Y1x5
VvDTEuqq0CtJt8nto1fvsrSr68eIdNetIxRZbhHNcKr6p7E4McyLtY8+f5sIqlfHFPsTdYGrmkBn
sWdu3TCrHlnjw+SDT5WaTq9DwIZCUJ876Tj+0oWQ733RDilFi64Rddgzy4jSvfmS+PtO5PN4189R
U0E12BPHYaA9v6vZkYTHWpW2eK7Wc3ik1sSWfVYlpWOMNdo64qR+0LWzhBcBd5zEFWfAlpG6yvRt
Nt8TPp1ALdwDhTPOWG0rBTOi+M7FElyVV3fLy/1TjK6ucYuRP2Waw8P5VSsBhjG/W+rdaBUPQa5F
0gpxxfVNbqMigIzpWUB7paDqCheIrMJAZ6VwGM1qO4UEwmNgGvqPJn+RI4fTCSMhoGLUv4v665Qb
mMyxln9nI6PUgT0bO3jFeh7MpF71gETIPi83hbDhJC1P54RGy3jfZxd1cCvo0xSuNFs/W1MhAf3Q
qaQdDctK8jRRjUDustql+iOZ3yDUWIA5uT5DeSjGDTA5lAa1YKj4RO6MS22iQDz7yMJVZzhWQY8b
uxXJPRZoTtOTyTJgHCVecBqxGH5K8VfE564IctcY1xbU5JnaPLLM6i4pfoXwPUrcS7RpkSGzBY5H
Fcx8WkoZbdMpivtdYRVSXW8wKf2gucObnSyVOIIy4gSgkO16bQNBmrgFraYMqDxPs7youirWJTfX
lOliiZuiHcfZVTetidxM+OZoSTFLqPDUkEcUhsInJkLAa6RuTZVp6HgXpNUSw6X+hpmV+YBHGTYv
2vIUEnsHLJfKnyzSs8ZYHf1C/FWplw7hxEz2hSExPwPJBEuz53ZK45Z5mNVbALWZzu2YUPJeAque
7Oo3WanWjJnVlbdMoUenyacX0vsQlhqujuadTgQOmIYKV/zbwgLlr1XcguoTz343rr3S8ozkOlhv
rDLaN3cEJiXMGtYA2zls9MKerkbmiaL5ZMYsr44N2CCi1602GJNiW8ZVfW0YM2uuqh5N68q1t2VS
IZncUbxBvMyIPTWfIg/qS2wyX94HLcRVZ0BAKgLqgJ8s3o7oSRgH0qiuSsL9IJSnRn/m8GmQ8vQx
dq26aKXLPPanYbhQURWaty7emRIlhOAZrrG0T+Bi7cvcq6Z1txTW7mkDrMFUGoQIT/jTcZEo6vW/
2DuT5caRLF2/Stvdow2jA9hypgZKlCiJig1MDImYR8f89P05y6w6M6tult39XdSYESQIONzP+c8/
kK4eWndZe2c9dN5DK7dTcJiz5eRuGlTo+qtqo2LjSY8ePQWw+wfsZ5n/qSq9JZBQ37tyx+G5MqAi
OAg2gOsF4ZU61lQb3tA4PFb0987K6p5hC8QF8ehf+vyoL/W3fLyjooSsR5FNCzui0V1QJpUTmTyL
4Ze+NuJoBW6UBEun27j2NjLfwuQeaxqb6A5Q0XTBg2G+aLnsAkv3TfyucKatsNjeez/6tXyZfrxv
60AIFyz+H9skPHzJ2Y14w/wMIKOvLAcXRFD8BYsS1G9T/2pfm2f3dxGtLRLSsbsj8QdH8LeWL2HF
6ysTsJJ9Fc/bDzNZFfJeuOBIjEM3lgZtfTUDa2XHoHsqtGWKWBfbEeyFjvPReTT35WMJAIxvALLG
Rf/c/fT2zil3JRtCCDK1grAAD+O+Gt7XDKXuw5juEBtPsNHH+E3+oERnQVy0Fzbm+wHbosjemd9B
uhkDQtTWBA3TiHGOQNoCcMEekEA5ukRUtzomtQuwJFxOoCFBVybrDhbkMC6qz4kyJ9l7iuS3y9MN
Moms25B9ENA+E9WLzQSjGqaCSyiY1gczGWltCHTs8f7P1rVYBel9mq5sMjSNJfAejfSiGZsLCnI8
2Mfn3DU/+jolwCJ6n1S7q+WkuuqgsE1obscE8ysv+cQ7oFmCOnUWCYoDOSkAvclLTw6BoevYnSTz
k97658LaUZB4hH4mL6GilnzZ05bqeoyY/BFr12ETuyBCemr3cbzWUA1prI/NOK9SYg7CbYTwdEyW
JsdLANQ4PpukWdRYU6ZwVwrU4v1PwNEY5NTd6cVvdFIFXkZgPZOB9ujZh02AuWT4WEDkDbwVuAOv
NSnt4Puyz7ZdzBy7KlYybXDXueJhsgopcKc62iLBwNnyLWdo3lYt7blKJGMITt1Bhi8HJ+89/bCA
NtMyKwas8Xie/iaDwxtOXwapQj3AJrkqWnKSTBQtcOuB0icJ2B5ihu6at1asyMVqMnjt2rfRuJBJ
NN6X0Uc3+xKJBKDK79n91jqxrIoeMuATYdwrEi784Yrx2GIm8wOmjFgWwMUNJu6LVf9gSOtc6Z/4
BKCwKqldlhvL3yfyzhxfikhftfJB0kcb4nMcHI60r1Ju1JCxMbrNfjPmjy2h1ktE4ZTAoeOynN+p
RUxvn8FxG6Fwtw99sE6rTdiv6LrtdFU8tw+QKcl3ei4BLj4oWscnfntGBtOiPlrq7qGeXIFrA+I/
uQKFLkaL6y5cVcWu0/A05FK3Q7GFa3Dm6+96F3UtOMV8b3ONLTkhtb8rXlDVTme0fswase6vcM2d
NqXc4fsoiWZLlo695VXkXuByy9pasf/335yokB0S9AnBusHJv1PUVzzukVc7wzazr/503w/DotPe
GUkJjTS+6Q5nfYUF1nhFrJlCB+FqbjYm2Wr+qghWXq/ef6Pf5PgJVYhNiFcmj2ORfXL0ruhMJ2NJ
b1zWIC0rzaXn2gzOfTnvZjozS/uy5aawUaf7a97sMr6fngQ7rb2KUuC0Ffe1Y5Dpb4i6T6xnaeyZ
i5Y5B9c2p+ep/K/APLtbxzwmyAiI+DuzqQ4a7oD8vT3A1oyeidoOKQsifXywR/X1y6h9nsqHDtsI
fONR25EOMvF2pSTGgvgsgndEs7hzk42WbGV5J4pVhmXe9FbnH8SFxt2jZ0cbYragLBfvQy2uvlgN
sIXTdUTKkPYaHzSy8CJauYFEvaQpdxtthPTJBLJASRS3pIrlyxyP08w7bVCaMY4DAtB6HQvNbQAV
IOYu4jePbDwA2PC6x5CdxK/ITR/3evOFlYmDLI6CzPVfAh3KMy/e+NtFu+ANF3KCzjhzoxp+6Chd
fDyWABcBRaAwvzYtGoNfo/PejN9dbRNeSduCZNIDMzdoH9AiK5BpYRkUNg1lNgCIeN30hIribrwk
Ub55qkzHOmTFPis5rcvElY+Z4b1XvvOs95nxOnl031Hdz5t+TLo7aEH3vZ/WF1tvHLZx6hzfQ+6T
iXVOUP0iisDHK6+99+yeKkUM+AZoc34XgrAyqzGGO7iGWDBpaFks12CUZpukZ7PskIKNj4a/t6fB
fIHlF9OhB0+WNzMX6e8MIFZzg2/r/JyEwxqH2VNtT7+tgHPajKHnWGNxEKmOjr1x8k0URUxRW5qa
q9EDLHoJHthFyDHTw49R84lKOdh3yst+Go5CeduHNi73NXb3BFJ0d5aJA76nvPB9VJUPtfLHv/23
RHnmt5jnF5jod8pNn9TWZqOXOOxDTN77ynPf63Hf724+/MqR31fe/KmHS7+h/PpHu+oXfjIccAGN
HxDOZ/eVDe0ZNdG4LztCvkqyx2pcB5w6mTAHzvbtNEWrqZckBbh4CfUDFMya9CIHHiQ17p78cagj
tWneh6RcLtth+uxSfT6U0nLfWm06xRLVgWFiXEJin1wNNCCr+oy5dPzotjpqNy+P79LnUZiAUEpd
hTlG+2AhuBJKeVUoDVZho8aylS5rRqAllFKrVpqtTqm3LKXjihB04bmPzchN46XUXpbJgBb11+3f
HKUI63PhAUa6VNlOaa2wvMEBcbqvjca9Rx8YNfLYFJhK+JKirP6AlNpsORmT6F2UIbaqA2d2V8kT
f3tcTg6tMEZ5GLTeDSapvA0xNtlMCTyNs+LsDAdnAgT1GNJMo4xxahlOVm452zwvfhyboRcqc8Ah
ImmgSZjg9ba3lYN/7Vt+ZGGyNCsk/ZT9zcauI2rGn64LnG1la7/6NEEwbeVyFQMiw4sq7L3QzKXI
zHMUZ0QHsi1FQpxiIzlhH71NXNquwSXXLWMSoHWphxBYyGWX63e6dC8ydvEysFLGWvXUUQi73YPW
Zf1DCRxni6vowsceeoZuhOSQAhHWgbaxyD5uJeJyz4ivSBypiwEpTR0IzapTfEON6cHxu/uo8J6H
vOeorkS0hmmOL5bctqZ/rAE16pwD149p4Mo2fsdqZ1sIiixzFu0GfdcytOmtR6t5JNYAzsNsbz1A
9KXaW40U0TCjbKYsnLdFhhqBIhxwZIPVFx4g+jHAHq9rxgfskba6oJKHE/GGUzZmZuZjMCWQqQya
1T7d5IYRPTCL2pG9g4UWlD+mFDDMyNJbmIxTVvVMPNwwHKwq6O+xo9yhENilnXEiPJLaxB2xrIem
FsfexnbIEaZ41n17p5sw820seQZZF1AGg4Xr5rQZC9tNDrZCElA4QaZKX3uTNtBJnie+rPGjT/LM
1DAbR8G2/sCO5xc2eGge7uMAmMBuWFK6ZCkH6CJriRPYnL7j37yN5+JXXblIs7yNUQB+OC1Ywdic
sJ31F7jY48pu/RYqe8AqtLcadx/RR/egQBQxafrObntqDEmQXAUqiw8f43qQ1cJ91hHfLROXSeVM
wVBqr7WeY7wIMQ/Dagf0tNLXufU8WJhUgQcSIVecG6VrBI4m/2/XSjD+2Ykfeh0nijJoxzWDdGHC
aAjqRCylT7CRlB+IrH+LYPyBs8Yo11f9SQO+bleYZmgBJcHE2L2u1mku84epAlh3ka6XA3KdVlqr
hLzaqur63TyItxg+K9ZXgb9MLcNejCFeWT5TAsaZME9IKV1W+e8iL7ehTlc0qwBdA8Q7YvAihjmA
T1CotIVd3czPcwjeb4lTb2fobrXP0aDFaMYBcgjkNN3pyTpmwZJHE+MsEuOokn7PKcyWify7IGpO
KTvnqpkL7Cl885BkJTNf81yGb5gXYq39VppQXNSdFnNMVJG/9Bznd2SUP7bNM0xT2oWcOUrUnxNp
N3dYkCLOydMY7L98JE7aXKNb3OnFiNiZmyYZ+qA6kg2cFt9mzl7iMsDCZgvHcdjP5KcoZxy+SCiF
tNjGy1jm0aY2GXKHdXbxRuiUun2xydbtneTOAEiCUIdiWAs3BpsBYSETZNXepnvqxLggwvW3DDPw
UGs+9+nz5PBkY08GOCDUgK+jhqmJdc97WIHANr/diqyHvg/XrmyWJlCiCMqzI/pDP8sHo7KwnysH
8GC3fLT1YO9L6jJ0PWQzsTDKgHQAYdCouBnOKOjYcMehI20fZ7QD5Mo5m6pDqTWTe5olTIv11MO2
PnYfJ815JZ4PYq5dsaPp5Y6NUd6buEDrUizrLmjvITHs54Lb684OvvtesbHc6qnJvPvYoYfyRL2H
qlCCH8eYqwM81R6WtSmDvILppMXTyqaO0XMXXCwcqlehyZS+A7tKosnaG+a5R7nmJ1G8D0Pzq2bH
8JElhDH0lNLrNljCAVfWE4iCSwQi19rVyVseTZtoeAemKzaB0bSbKHcP8BI+UzkehFc/OGH3Yzbm
MQYHXIdV92zFlnVAj8+wtXG2sCnhe5ADHoXYYsWNwW4lTxxQ1FN09QFnoFnJeGO4MBz4HQkeckxj
C0iSM4RnM8A41Cu+1WySW7tLzZMFrUd1cJ6DArX3VkTniOXE8BfSp3FxfituqG8M3wyArortWe0Z
kf7Wo+6FAgp3EkHI17CyjA4EexgvZGDYBUwC3XI/gx6iTKi13yIgtUK+c+D84H6xx+2VVJ4Cngja
U1sRXULcrQ6tDOHngXQRl5R4D9IB8CMDMEYMv3GacVs5+UoR7Erhc1cWFfUviy6a5+zeImFgCZFE
B/pDcsB4z3e3ba3vtBI6KtahcYtOMsclSzH3biQ8etLCyJ4So45pg8x7txEqvv7qjvJ7kOlvn8RS
Pich6rIrJHmofDH/Gj1OZSCXEvO9VAEJY3oRGunCo+tcu7r/rrFe7XSYp3wWMfffSRyeekrI2xfV
o/1ZTVt09VdpcZf6SlznjNM/Ld+8tv++/aHej56mMr3RddVXKmIh7K7F0NvfcGpBiobP0JueZmJg
/bDy1jWWUL1xPxZQWT1L4oyn2FAD7EwKeXZCiDlZiqlqKTWs+rCbltK9JwMDsqsOBywx7TPGTkAx
on7yR+N+npkWNhlhGymra5v8hMye6nVJbkSAw8WhKuTb/1H5Xv9fjvEf5Bguihm06Leb9X8LQyu+
v/Kv4r++iu//OsS/y8tX8197mfE/5R8j0v75Sf8UaPgOjaHA/pReiCrljwINZBECCTOuAMjM/leg
YVj/zf9jIt6xbdvVEaL9U6Ah/huxvC2YQRqOiRJQ/D+mpP1JnuF6gkMMEYhlcGUM//i0PykKpawl
+ZZjsyVR6D0zhl3i5JdChXdYrotowkOlCzeb2qWPLpVYB3b/5Ajy7YlALUGOEY2neecvO+qMhSY6
TM5hfPTOcdbohVobLzTDiHfeZK4huN07ymn7Dw/h31g+GEr0+L8Kk9tP4FXRMVJDT0N+3F9+AnHf
DG3SkJ+QB+PC1vw9qaqXVDhHHA8stE8u7AUtvgjJNJVcaSPB8FLA6/kP16E0Vf96Hbg8mNxRHKr+
kktpprTMg50126YzXy0oTdY8Qic2wF60ZF+CO0c1Z2Tp0xWzpbIzDrjpkMeSEYvB1rL7++thifzL
5QjP0g2b4S5+Kkrv9getqLRjs8nyrOZycHhR+ZBd5DDfKx7+/nv+ErP3j/svPMHXUHn7pvWX3y2w
AKSxLeutHacXo/6sHXZ/XN2Z+dsCM/4OYY+zN/EdROwGdALEoPIu4mXmxt9YF99Ndb/CzWsZ9VBS
UrGDKJZJU1ElnGNE/0IgDaIN50yIgWzng6D5TifnrNTbGt5f6zzwtLXtT5vYx4/cxN+TzmBc4GzD
GIBCVibOsI6Ta1/Gcm94L06BN7WVEofTwDqDRqYx2J+0gyx1BOtZd55a14BYWTFBt2l9jREgGLyj
iC8taTqYhMTrwaEv1N23KEle4woSdpEmuENr86ap+rNablh6yUXftkeRq4iJk95Ib2X6Fjqg+OgF
wEmBbh7DAu6FXRfWolaPyXRpQ0lwk/OH2TvVch5sPkRFMEsqrsQDsahMgpk8oP4CbHnEhFDmxiJ1
J2I0qnM2hyfNRl5taxj8z+LgdMnVV4FnwtwWbXz5+2dv/NnYRD17tgEdJZkhbN0m0vbPi8ydC9KH
47ra1o2/LdsNtjyo+jvuau1xk2d+ZVyKQ2ASl0Hqjs9sHVjN0tDOuMHp7y/mptD88wtoOxZZM55r
mbcd9c8Xk1e+WyGoSrZUbJssgJNjmLyBlqu/m6SlDh44ZO03j9YA3hRiy4WJg7UPOrpTHLb0ReuJ
cI27trZMsAbqEq1keIBPh91m+97hQUSSpJAohAUA+yWsTo7L/oImL1357bANs/FCJzRtLQIlCXIH
kPb8XyWhSGhqHFyXbHwVLCrgQQcArdL/9DD+IudXD8MW+Kz4Hi+8Urf/5Y3XO9/uJzdiclDYGaOz
5uhM7OEEyJ8s0RF+hQv40urBJ/PhbuYVwgSiXrsUs7UAjHWdZAfCR9f8mrsac5FcJx+dp0hw656o
h70K7glhsfmSmYaAUcpO39mo+J0HV/LCOQa3Q+KxO6UvnplfBs87AX7sXeJuXNs9pSmDPRH8h/3H
+LPC8B8/G667cJA7+o7tqzX6h42uxW9db3p+9qABods2V+Lp6IZlBSremBRQouIoCrS1HvGeacTh
/IdL+Ned3xZAnEiHxb9LJO7MPBjArrNt0ONA03cIPfwYh+S/X99KgPyX5c3wwfA9T+dHsqf/+XcW
WEzy4mT8znaAFW6WT9M7/VgEwtJP47BtkMD8/Tcqvfu/+VLbd03TdA2sVm6q6T/c3DJvXDdKmEaV
Znat6+wqfJTRQ4eXVA6MZ6cIIYNy/t2EPfxqdnZ8wyV/YARjgAeNUmkFpoEuIw4vNdOGbA62vmTP
K8LglDugTDoRVmKjkr9ROHIqS5ymeTsx69K+MJwlJHMkkzPFYCXSIkjALcngltmeJ6C8MnKKZRMG
8ME6Xiwvey2NpPrHtm4V3kkTOAnpwsXrrrvOqMiJOWJHGjpvlYBqTuNj4/FeuOnWdJpdpN6PgTon
TSTIPHykzLBJOk+e9OxXmQZLnSZ+6RhMnsupOdeaPAxp/VLGHVdd8v0W++HCdE6aF191l29Kuvh6
OxUnxA6WVp19D6Nsj5ZumpnlmDM8DJTcR2Z7mgq4fx7ibpPnqAuqF4xdxarogOZqH5ljQSKjPue/
TFO+jy1nnFkxZgra5JLP8cVJLPBvVr4BfFY1zjV14gtp9vOi1J8kgpLGeIGhQrCUZGN4CarEX6DA
wMzDL3YRk8kg4S8D7dyeSYiGRxvnDYby156iQZoQJwChF453Z7RgEliz8ZKp1z3wcY2qenwyq+xy
uwJ7xpTWUYGjv9qBzsoqV7bk5/eZf1IFwW1PwhrtAWOSY1R58E+TjY8EZ+m78qwZyEYeOejOhFH6
ZMEHsJheBEmKh6Ah7iiO7z7wVwbx0xpvVZWAF3Ykd2RrKCFt9VGLjjxwN6TsbIq9ikgvQ/dX94L9
VrFoTKhc2cDtwuIWdg7q1ro2lyRRV0tnZwiH8ZPB8hVkyUG6hfo04nC4yMMTtoarwdGPTew9tgUJ
qQgfLokMTpzNF/WE3Sy5TrYFed+5j/xtrS4xy7mdOXcqbNuXxkx/gggprwcxGVTvoawcqD/QYHuP
o8UZnW0fUwGAqlxAjZEi70sTjpMrtr5BDdQG/ibHHUGtojlMr3bQAGn1PM86/bBI1XU8mPOhBdDT
2Zy4TQ/FLWGlgadv1GqwbBakg9xqGYUazAJt2afRNXX5lVacPegzY9/QoVKo3vEDLjGg5m2IDS6/
N6GRgdRuB9O7wyI7qD60hpc/si0SBS1urCsYvw5Tep3tHx9BLjX5NnCLS9fhKaue6JCXP7n2LruK
+Zb/VBroHfyRz8gI6AIKcHZlzmSw0j30Etk1R75CheDfdR7lYE5XjSxpO6IvWoU2V4S/yEKU2RnX
8U1gDeay6lM2HCt4MnX3MLXzJ5a1r0ZNwREzV3ASWAeNlu4DN904mOUvgorH7JnJRY4sawvHmaJ1
bYA0do+pT69aqJ0amFDziA/65IZXcKLj7Xm3yhx5CGCI6hpkzXE+6um4immLsqbcOta0GZMJK8Ig
vJY+n11EVGNqo5sqPhZ3hSJiYIl0M0pVCTznl0SFAeTFVzAjmg6DPlh0PtR8x1e2LQRqEorkHvXW
OWNZtpmT6OIW7ZnoPbkaOWCxQsGntHxmK4TCE7inyfROY2AdZVBQgZvlR4FjYJiqZT0m16r8nnWi
cCjjD4baomY7vLohC89w2tVtT5kGXryJ4hw5NYsIgefrHH7j5ML7DxNbuOwd/1iSIDj64OLhGG5S
NiGjZU+riOsEyb6S+sX2VDCVlrjINd7O0XOl7RRbdYGAlfBLYngkAfSt277hNM5D5Rc4R4p3o9yf
tGwAAMfFu0Wo7/TqDEnYJNi9zIgic6int9tL3cXcZTyI4CXnrOUk6F+NuMJxlR8ndba4VLJism+c
wXEi1/npM/Fyg06ivDEE8dK3CaTUB+8uC1osdDkK1MbKpPAOFRcsmrB7LVJn2QiqHTvgtyci2NmB
fA8zs90TGbmasOyfe7h+wuYuM9loQYiM+84f8P1gnjbG43ddjf5GAmI2vgaA6YPnVP5r6PHQzKCr
l1J/UguE+Fk+oXb3aiuWCOyk0X5mwRsy2hJGLMdFKoxjOTDP6lv/U59Z4SZT0olRQ52T65NdRxMS
fJv/UiduH5zsOFu61XScOWbYMtLVbennunNEwVk6xpsl/C8D7wS1OrrBPpKpfmCCwLLk9Wyc35rd
v7cjP97r+fFFAlMmkdB+26z1l0KwQphwtBTHY7ZzJhPHc/4hcQXM+RlcG8nwo9vWUe1AsV7Pm4ra
Oy3IMnTIQkA0LlaRY6RotqqzY5YPtxouIx9cSNKJ1VW66dV02LWEIs83FQdzxtI3RXIdVMKcC4o2
aFgsMGBZ5fRDKGVnex1kxlM5Puopoi1HTQYRY1V5+10Y+UP1ElXGcxf7JzBQyQjJPRVRdaSw2Jqm
zr6gd49DqR45TBsu2ZLWsW6zqzGF16SQZ7VXF4hxKss/pWjKx2jYqwMYp/N9mXUPUSYOOJXiAu+Q
AeTAqdPkyxx35yHclHZ+jgmowir4oKqYW7macrqY+N+PAcdBM9I93fZdqR26wHwjIhSDNIvdIAki
XkHM2ovusdKNYx2z99oTwn2dM8vS1qoEFKV7wNOJ3d9yjlMjD0FvIu8Lr6qdVhuRK8zj7chSddmo
+KttsE+7Coddyq/amq4aU221DKTuom9gnr0wy5quWENWXHDWslOXRgMfvP+BhXQ7uwU30WmSayuz
i6+zcvzcPRoShHn4bnRe9tvZ66khgRN5p3JyeF8Z5OX+ADjETjip0BSatkeEN9huIB4L8g7Wii1O
o8Yqt7PxwQzxvBgK+ximUPm7xhtRfs4gx8C37jknJwWl/b1RazTS8RPgt+rXE7RO064x29fAQ9sw
lw9pJM+xz2911PErVOuCL7LZVm/EIF47vz4bs3/KpzV2ywyFBWIkcr253qVwODHy5pzhzij0Qx4w
fByiK7mSv5qOusgIkSenCExyd2mlXDVlHaEGsJ8hx2W6/e4WdCASkd2il49jO1cAvzxYgqaYjRvu
csyDO8dgmyOcgiQO+3Qru0pfp53R7GPuWQgjy58AeZnluPAP1N++lYO3r8sEC0Iyu5155YwmWJsj
cLEcup0VcMfSiSdns12aaYHrBltNVEHUkXD3CS+FZbYmvIetteRtb3zUYlnFu5z3HIq3+nCesDjx
MKq3fLob9RrIpDnjaA3xPCpgmHIxdXNomQLekJU6VGc6b07LqAuJuv05kHBJunG1NAfuTinB9aW7
JjcTv0oiV/G8Y9euE4lfNwcKb09CKjWNKzuP042SPhsFsrwTqt4wa1ZMUhnpSuMPLNFTfnasEbV7
p84J2/tzBI0NsbXRrnUhfhJ8uVJiayFp8sGBGZLrHT4xHWDxecxMQudiRXSQOoOE2/vHO34xEPzU
VfpW9OKk8JrScQ6mjowJtxhXFcAT5+cQUvuK6s0b8UxkqoM6RiDPjnPUV81ZWhaxG9EnYbVs38bR
B0BaMqmAhZF8W2OCeYzfoB9lUuCh1U7qDNbaxu0ZmCuCd8xIF8s5BkLCCw+ZfG11qLflkL5VyXSw
HXeT1DUSaxN5T0sCSmcj4NAb+8sirL7H6J9xehSutKno1lYVvtmDWoJODsnGimCVEwWxHGftmHaD
x5P4GQ0X46q6xZCs+cliG3ZcwUadMYK3ag5sYbqYfSSwVxuvPTvNlHOi6/VO0/p9WRDk5df2g5+Y
7lojpCYtcSRLj6OtbGe5QI8xRubFMHttuqZ4jK8Cw59O4qns1LjnRMUq6kYfwbaHfgtziqgiGocR
CZ7QQUdp1M3tbp6odEduT5msgDmZsFbtq6VrYiFZe4uuZTTkWOEDmqEODpjxERtRvtRtqGoUCrQv
JWTy1LVIlvBnj40kfLSsGck6lKIhtT/lyPqAweD21Q/7+Uh6wVoftG6b6ZQJdc4i1M3XvorbdVUj
/CCC6YNjFLpG2m8VZARxoTqjoL9vzIEJXNa/wH2fEgsLBLXXpSQfMQfd13MD+b47WYO1cR3soYPQ
IudMfYCOkCvljKgHuKStjygX5J2KPWBs79BlCgMhJ57k/Va3hi1+L/iPB8ic2fP8UtCq0n/kubeP
WtQtpVul6HFiMoZmxBGMS/eRKlq72se5OTz0yjU9ZDK/LBBzLqYsWY9FEi+ZrgeQRPznUSo3Hvex
9/Vr22PKoGMS01coCaIcD14DX3j4UMypzeanL8enttD3WDxDewDEpKvAB0nrSKwswSv0iYrfhC7f
stFmHBMLv0M6HwmyRkCNsPiLujPxIz2pvhKf4u6uQhlN2KwdrCIPylzR4gxjG1xBNKuEo+A5jpxg
BSWN6Ln0ZMin2IDgOphwxkN0x2WiLy2tP9tV8RxZfEBS3mkakzQC5RDRmPC83WGdhNNvYUzkBjdQ
Dg3kEpHGFZEg91kSIqlRAECSTx7rcLwzcSplKdP5+pXeLxmc7xCFqHFk4a3y8ldl6K9E3Fcbd9JO
eTvsyTHfWHSJQ4EdVS2OqW8cK4ejSZ8wAYH0D9zzrA0YW1XobEwPVR6uQ4ZH2VPI/t4cPnJ6Sba5
R21o7kVHxNjDlHLI9tahxIfFMLr3W0Wkdu4pAMDMzadKcGq0RfKQuyEi5rrnET81rhRAsv172mlf
BoyGxVxlv+BxARm3gKWd5d9z0U0ToAzK8AbXH6qs/kH2VOQnM8tQCsUXPeloxIABQ1N+JS5K/UHR
ImAiRH4Wsn7qvecqDsMExq0jDp1xnI/BQjqqfd5jlIYBu3REMcyri30NrycpAzV4o6Y9ao4erIhS
u0Js+pK68eKQ4zFkVPJQgXLS21ZhmuLWywrvQqizrT2i3u7bA+6+68pv8L3RoHxDL2OB1TNNljQR
O3Pm2wGpL/Z+1HJr56vq1MMPAiSK/qBsMfkIHn01nLg9WQ0IYxLsgpywsJpRMOKUykmtJwxTIOgW
7P0d3oh9xmEe+iRvM9KVzO0WLjby604H/000k5sAYKwmLwqRj1K8pCW6M3UCJj9M9CsOAW5FUGly
Gbu/FCoMx2PkPHVPtwkCMkQJlVhVVflZ/WdKZxB05tcnWZWXgirQ6kFXDCeqljrNIfZanf2R9bRC
ZsgTMYIfAzY2js3nxONy/Mk9NTTTadEfIw8sLeq1H0TjLvSL3UyZqO5U7+lHWUKGY41W/CoDxFeB
EFbZfeA70RnRJSKvoIxOWTseqMOuPeBI1M+HGnJDq3Paa3ggLMMBfbi2gQ2mfD78baHPCkCjSwJs
vngG1SBjPWIaB8SI4b1uTnTCCX/xNrQzvvyuQVhLYlRCSe2F1Kuhhkw+vGOGnjHNKAxxGhrWfJ02
DPYhGedws1scfMizWJcSQKdCRSTxkVG3rdXETkvvWp/rK5ka/aPS8QbkW7XrPt5O/6KE1M2YEv82
arKgo9DAdhWJ2S+yXu7yz1BYCArzh8jQyJeolcpRXXA+qdAr8Wxmw6axsr2XDZzRPeWjqi9adQxM
Uc3MHjU1/AK0i+Fl0IOZeetRqy25EhW/Tpb+KW7EgcQJzmhLlWFesbMabNChTHCgxnw3zhtDxj/q
tDcdwBQ2UiaXrZvc46KJBil7gbfFIZj3tOmpiSa0ho7YqRQKI82+yD970Rzq2inH+Uc3qtcgQp/L
PQU0xwy6JiQtNMYNVLt+OUzRpR6bZ484g31K0jtql/rFVHPNOJVncMLz5FFOONPn6Db3taB1gUF/
0FPSfuzsbepQtWj0ZEGAlAoPfrEsPx2X90ModMPMWfp9X1HauOtkaqdFkuFNZGDXBl+GLSkOMZFz
sSBWL+keFuN3kpjaMsM/JtA7uS+QvAIPPDMKQ/4oz03Tt6RNOIeKmHtEAxYeZOpFKLJjn8oX1dYW
vf+Np/Jd4lnWrgIbDGyGVCEtWZjSXlObvJG3gfiQdvg2SfuIS7bPwRzjPUasH+YwFlsFXfoZ8BSO
GTa1qyucdBXmdKvtS1h9QXAN8UphAuf5OB556UNpJifbdFbJWD5abXwfKAg8VOOx2xYUzS5VFlt2
3xB0zttmVPOpsNqH7tnpsw9TPQtozuBxmXHSCwwn6g4TACShVDdLLeQQGt3IxyMH/xitxTFV1ex9
0ZvrShhvkT2RHJn9GJF48O0JHY4+4ODMiVAKnBjbeLqfiAtDL8cGQf4JE1vlNOWjQPf4J0Gzb3VG
ujEMlyamNpqVqDHBG3mOqKSnBKq0juBLwxmCNpyih0E7XQfWBEl6pZpjHOLVmI11Ryg2vHogYLgx
TQvN1XbjfA4rMjkr1sOtOELkSjtCMFTEUbuIFdTgNf2HjduAx7FLfMzFD8Z9L7H35tnifXOpVYaJ
esHrGIL6YDVPboffj7LRKTLx4o3xFr+wIzDgwTSTNSE/j13K6XuDyIivskfnU01S+46rI1/oEKBS
NuNxMxZWunI1cZiRiDrSenTUpJaI1YO65htQ5obsbV2JcNGlJYdclD6JbWOh4kpG4qpR94YGAKVP
eNWyl5690KKRe8o9gRiQrsEwXrvhf5g7s6a4se3Lf5WK+9BvIqSjOTruP6LJick2GDxUvSjSgDXP
sz59/47AVWRCwe2bFR3kUxVgpXR0hr3XXnstVOnlKNl9SW8Rgni1j81grzg3EulVIvZLYMqTWhOf
AGPkqstKclsqbZldb8yWo8rr7BvUkr2mP5tPZ1WQydQtb9dKtWXuG/j18BN34DQJOAdfLxTtauc+
lOAs1dZs3QEtsdS9MnArWrUISEk2hse9YrVHHgiMazSMFk4/YPSClNA0rkKJdb7+3dp89f3CGAQE
oWqC71atPeVevCHtzo/GeCO3gQbheOxhsUOUCX7TfJ+EDNYYKzHYyCPwGuYirKkWJzBXiD417F9C
qYfh3lgaK8n1V6abwNYcrU2ShD9TXztlC140CgnzDFpnLrHH5BYIJ8QLmai2NspeEgLhULpsI1x5
UrpTIyRzPNoX2mJrdOC4rQxZJPA6ng349PRhcdrJaYi3WUdbV4lyzPS1q9qrGSAQjf/FC6xNVgQ/
Z6zY1nByartvtg+HG2LlIs7aUzD0kmiPRSIJL9AHvhcIqeUqoqgGrIHSGE4c3b5rA/VTagwUqguC
ixbdWQgQxVXc+DjVRupaUPVyzOw8sDgZ2pgan1Js4cePwADLBjHWhQq8jfeNdlq4RGK1ygE0Q9u2
QZmgTBasgBjNg2ipuOofrXOHxiw5R6cKdCRuspoY0fBBWwbZXeZRhzwO8ZHoBVCzo5jUp+LbWINo
8frcEM/5CVClKPALG2IAXll7teEIN8sU8bB449VMzFIAJee6+t2iMcGXHXES/8uWugUXfGQzjtTP
lsB6wUQxJe5pSDLFRsatoeRyaF6yiUvQj8ijG8fjjAHyljDG6/esSb7S3nR2XGhhlqHpTL79Mr7u
4EcWirilz6CGZG0h0RWXykoUFQC9ovCOaBKKlahaAIsG9BBmP7OyeUMOW3thSbuq7jqGjnCvoPa7
W23Gewsiaey2aDpBxq+rkn1jbC/hmVtnEzT8Xh21pT5114njwNA8zmCrwKTwVmPdfR1a8VMtUJ7s
8vRriRfbWkM+ry4t9fqNwXrOckLrWpi2AelKRbB47zb1rFFBtUnzHf2mJ9lctRZaczqKVQa34obT
Skvym6GuwMpksZjGn5I2EZrwEYxBNk/0my55Q6b/hUI9NChui2ruzO7bHbqUIFdvMgWnTTTx7B96
aeiLmCLfom9TGp6Kj0r6+fVhePEbiR8sE4nl5yw+p6H/CxIhajxaaCyMQrPpHAGYNsTPEucQQDtE
VVHUemt57foRzPu+i1Y+U9IVGlQgyR54wg4os8rXB/wINvFnb0hVdjjOQbVxbhJacTHb/jEXmhtE
pqLJAyQkd8wngPTeuQkIHGEOyx2RPCbNHUQ2sp62RBw7Bsp7dnVR05OFUrBFkKRoKw+NhDdelPYC
dUQSMy1TZaJD39g7t/o8pWtBLVoaFvw/YrQAN9rQn1YUCmioB2BAVxD0z0EVMrTPO5xOz15/b+I5
c8Q0OTINSEKOK6meuwPYCoILL4vrjYMcQyOzRwCuCxSjtVG/ktUcNeuWuWew/4JGHBsqNZrS+aRM
bADmx9Qx6T6zb1xJfGxFfDem4sQzsgsK9xeG23/HV7E+LoK3mEaIgO9vUSjLC9NkvbEPWGKfcukM
xYjvUr1J3Y7WhdZlY6eUhlrJ96gLkKbOOCrlzUoIy2jEWR+BSaAms/YUi3ico20S1cpRKx2XXu5R
CWiBCBVUOqkh9NARpNZK3/2RpuRWSUXiXRnQPcCf4yrE2Zu5E8IRmCeRxLqnxj6VZRrhRj91vFhy
/TqdAvoxHbSZDcA8RJ4CYJCFVxGASCA3kQzQzqC4pExnRomCGFgAPJLI+hwGxrUVy0APxlaPKKIY
h29pn3+vKcxjUvtBkiizjvzRRxtHBT8ts/RUINxjKdONFhMGvz5NZgrl7pEg+cGmAVvYdR1rn6Xr
at3QAFAWGxzMoEO2IT3J5IayJInPL21d+vTD1iDmq5JELrsjFDgFTeZ+9G3+gRyhzvVWUZy5aH8Q
D/keyPyc+WhE+zPy45UF2mY09bV2ykmInuEx+m2UJ0Xqo3SNVFCaXojEPh8tj8gqr9xjBRk0WUbr
dO8rnu+fk4QX9fqja89XCPL0qqB0akItMtW9E7ztGs6nqoNhaMlabkV8on5Fn7U7xkQBY1XrI7jv
xFNVKwl/BJIeEPvEQ25hnYZV+vP1+3l+3th4KjDlBXxu1Tb2Zn5gFbnloyS6SWk8Ez1DKZh2WvNm
GDBfae+d21hRuIj3q7aw9/dWaFdeKZK42EzFlUMFosxhSOVyw5Q2QcdDzxKrzBV+zO5aVcHOItP5
WXbN1raBVUI5DopEL/Se+KHiPlt3XHihucABWCz6AqgIjDmKm/OAyiADWBS0n8FlVAr1Gk9TlB7o
nMeXVyJ+ucTIZEENVsfFXDtTM/tU0lxdn2Sdk/nK0/SfjhcN/8UEgMoIxdS0VdMkPN7dIrOmcwTU
8WJjY1V3TMPKD0I+CiBw+uQGmdYkgTPQVlL8GOroWqZ5I52utPkEP8fUecMe5vlZa9uaCclSF7rx
/KxNRFujWakVmyqh2JaP+kXulzemgDyQ2R8wR2Zwx7e+1Hh+Utm2DiEDrq2uqbazH+fkWuOolpiV
pu1l4kGZKkLe0YxPDdMPU2s/6jaFQ3Wk98R1JXxkfMncfpXY1bXX2re6gxCd1fY3NSwSdrvBxbmE
xRtlFlW06WuZZpvWy0+aCkN0uplmzNOcptupu5gBo8KHJkUk8YczmbdCsokEUo6iS7+59fA7UDxV
i4zCS9C9MeIvsIx5eFNyem2LU3Kfyl6ZtEvXA3tAb0IrkMJf6n1D7HqsAktA7G6aCwszJkxN6L1T
gU8oaqtLHKHf4HnuOQPJeIc7YApS/FY5/vZXf0LE1+elyDdzOXTOBY2cAojqiGXnImLO/GfN+Ig4
IQCZph3qP8jaJOHnVOW4CSTZSlZbnaH90rrKsdM03KeEtl0dfEJWOGcujJ79oWkfkW8Eok0ofVIt
Kd1mODaRe5jk1PZonV42Mfhi/weNahMYt3dDM8YPJFO6wL/vGoguJUapMx0+hAAeWERYutl8tzvr
VCnsmxmhzyQRi5Y6kdSfmkY4i/nAbXqQ+7C5cszrJAGANNTgNum6b6lPp8eo4qoW098XYzdKV3+X
UfIQl2kEEmVHX2NVim7UHC8pfuMkTVTnDZo5NU4WPy7140nzfyaBYS6oudLG7W66IKCzsT1Rm3yT
GaiFzzubpA/RWf8lmDSIX/FP2tlhZdVXen+j9C76Mcg/RwPnjd6DfGfy5OHXl7TaXaJWnL2xCxnP
Ix7evG7QLQPTV6XZYXcXKmjsCypS3Q2agvWg488K4Krb3bA0AQsrHaAlNdCKMlHRItaZS/JRaIhV
O9KSPlXNgjOO0jZBCmUMVqJffe4E76+Fl4Z+sGHZspWcnNlr22XboQ8Lf3WKqvgsa4rLQXcoR5h9
DFKRoTeqVl9qFYyJyu8PwyWvjvqQinw7XdNETbs3kUzmcuEpGsGGBepLg0lqlFKSyinLeVr75fVz
8YVz2uE4JAmjBUQVqrl3Tle+odMXCRyV2cBe7dCTVteOv4lQSzI8F6zcQNagQmWjpp3xaoCVSPfp
2nA8LFxYGvRmn7x+S7J/ai+RdoRhmzp9KbQ5afsNOS7leBe0Nt+omFovif9PvViCFaq+NnoIJqaP
qNvUnClB+cNJYDQgjlseW3FE6dqAJ+AWWg9j8ps2XdhlKeXqecucCtZxpYizmQYzKHAQWpiOaoAc
mB8DJ6Gf7gtaT1LTw+gpdzeEL/CXQYnVqEL9L7dOMrv6HsXKIsxR4CX7Cf3ue5ODEkOqsWq4PJZz
0vYBhLJk+DDX5vqpQlh4iE4nC/nCIffhdSbq59GEvgrXGjSqwgM1p/VZTanNVQPEHYw+lIXVUvRN
sIJRNCR4YtRs6xzeVllWqyi0MRKwvLMsRqDJNUcmZReuYbPd6DpMQZXClhumaL25OYaJE0I1SijL
w9ZAfOiOrDqHVpS0MC7UzkBtYXojPdNfeoFktI7mulj3mZaMDZ+kl11JHSHqg3xTxDAxOqa55JyA
Yzm0uQLkRY6Pc3NCv63qBT2aO8d2QXGdTWoKiVwtel8qkdN9YcMQbS9nJtNE6XoRJCajNQSYI3CK
TKhBx1BAcB/jUMvLFOpu0nxLvvgjcWRmofk0OfEbMf3zMALHRcJatlkVuGcfuGgbcss08/ON4hgb
hP9hj7M5TxgsyJN1Ds0T6EWvL4ln+abNgiBlAywxiKg5zXZHNNBqb6xigFrVKyg94iZruYC1/WTc
hSiOzJyg1HF+pFEIbkmsDYADMbsXyxIvVpY1GYfEcUvP/kPQ0OxwbDl2/X3+hVsMVzBjN8WgXVF8
f2sPfpatzzdvsg2zv8j+HrlHP5kO1uhEkQJ3cFO5/bXtW2eYR5l9zYwkmE17/1xv80u9NT411Gpe
H7j97Z+vltsb/UW6Rq7+LAKJC7OG1RYTgZBYydh/VIj9DYokC5CeN7OeeW96Gv3bnBRsp/Sk0lan
ufOLfPKsQdXl1oSwuUQc0WMzDRJPZUBJL+9gTBqVvRwM6A0pFIUCaE5Ve/UCoJ0OnaHEhsenEho7
1tqvIBLnp6HZeyeuiSi9PwpJ1iW5C0LYZ0pbaht9tKkt1sEK0zjE3kyEB2K3W5ZWA1VAUJoSWn0V
iGBJJyFkHgsqUm5HFEcjfEmUqbtpbIHnhPZHHfvKuXaS6REVfnwZWHnpj3BqsnVi0hZJt+Jx2FWW
JOFcVW2P1P7Q/p4X/SUcxu/t1Acnqf59pN6x7jQpoG+02Dv5RnHS4Wl+HKfNt0ZgAG9D8ESzg4ZC
4oylgQrFIodGs6rH7svg9evCjMvVaEIeGepb3/4xquXvKnDzqtMncuUeti2esaOLgUNBh5xj6xtb
6JT8SLiORxSXVAuqMsDomYWmCjW7+oOIRpOCVHKFKEi8zoKr1MKLo+mQi8wcB15K+2Nwp29BGn0H
cYccxtbpqt9V6iEASMlENGUilYwYfO5+qKfgGx6lpylhPGwndE4KAwV4NnyknwUoGVrFbYCnIB3A
xXmjR+BqWEnonXoaFgjFKUq2gcZUEGa53+kQtz5il7pJkzpYAlyPGGOumhJTio40yUrLbF1N2klt
2NVmEgjMUH6HjKSSxBNBZJCS8fQyshgWLdLZCMCJY6wYc8apTs/d4VopPKkieV00xic/CMXSCta+
GWI/ANoBd0cgN1o22lIp1RGBO+VUpGiy6mBH0DoYvjcW4v6ZYAuHPEjQMs2BoII87m4Crk+noZIg
V6VNDXKKuXCJ+0lOCU3xE4CjkNWqseI0lG73AP9jEC9oTLSshe74yrpLkju6cq70CVUHi1owTxHS
6BLjBl+F958djplzUbbh0o4+RW2HQxFCXZNCp0OYBLdKj+BHYmY/HGg8x4QXFkcO0RsWmwuRBlBn
HPRrm0RbjI2+NLIqWyNagiaBqpy7fj2uVG7a0WobQVRqEIZblavS41Ju0aMGjpZ9E4ibqLG+aCGO
dkbDr8kGl+qmD/X6NCFCd83+s0dWvFJzzmHLTz+8PsL7gAvNk2xw7K40EnJIqHuHrtcUtImVsbMO
qmlTAeaR3L8RTT8rcczfYdsOWIoKU03de4kl0SjAp++s+7q/SHnU47yjwjpCFzlGC/qz7lj3pqiW
hav8oY/Y+owK5L7Xn/NZVslNcBAaRPQAC+zre8eJrzhWhEWuvXZ9HEyDEX0LWAYVPcX43IwD+pUw
jU2l3Dq6gwk47WMbukGWWI8Q0TZIr79+P2I/xYepLpNbQR5PoQpIendmjyXKFlGa2+vWKhT8iL7w
tR4a0soaYa4kJ6GLIr7aN6W90WgBAiNba6YNduXO51rLiRuzFITTVWG12dMqjXFxsWaNR9owXr9Z
68WbpdgqgEDoLZ9j7yfnU6wgziUqrO8s+kzR006/dWNZn2AtsRQkJMe2F0ewCVXCLLqtz7VcQxM1
Q7avVF1EnMfoE+0YLN2rIazMj6OH1mSRBMpG7y34jq13XY5Wtei8yEAydbzWbWulxMg0RsjzppUG
1w6tgrKpTrUOHRZPNvv26wgt/kVvTye0OenHqeL/jvQlxauct9qU+aod2g1oc3nVapc90+o0JVdN
gyA5oQvbXwZCRZmUk0aT6mhM0bPcHKdLMWHbXgBstRT8z9IEb5Mh08KNGnXky3n2qQoRIWpzstjX
B9l5thTJNw0LU01dp3ZJlLg3I8LGMkoiOfAaEZ1kjfJp7DEVaU36ldQCASVHtIAJxRbdqnw5j4+d
IyxOrPIhyDQHFhnKLbZb/awD/nooJ2+R+cVXL6DkncjBmkJjIlIYvgRx9zlO3GYTqRTJA9Rn8khZ
FkPN/p/+NAoSo2ESP9NJ31aDmy2VDpJpXhQnohOY+tIMgJJmLFJEP0dHXVQjMawNK2OaZHce2mem
mt86aW1uUOuNkGGoUKV3YjpiFFMC2IX/O91dyDBbWIukIpdli+Zzm5+WjZgWaYFipWdZV9Cg6Ndz
1JWRVzdjm9QneoFsZQ35eaF2tw3Em6Ujp95gujdlT+hkT97v41R8NTHCWYZVBdMkKpaTUaELgIS5
TRB+URnKSDdH/i1Oe+w5DRr/nVB54+Qyny0Z3iZVXQGWS6FS3wePCtf1wils3HWbJR9BUc6iVkHL
PcKCy++v09SAtZvpCCmSY8Ulsz9ExmCBZ1u0aGJfXaTMfaRlEalRQiy/pPdVhhDcInFBXmB3QxU3
67tuRIk9yT/EGiYoOa5LuTad2uR9Uzd8Vyd3Oo99RzsZRPGJHRgbFJ0ZkJW++VFPzrvBxyAVibqx
T7dgXOgqN3QVZvi+HLfWJ4/O/nUjuDUr/AIp+ZOSex6t7mj/daEOI3jkGV5fA8+Dfom5aLZBlZHt
8VnQPw5hAH+HUesSulqhyiaqTeV7HBBSohsNAF1Dhuu7BmNuOSreWwwC7RkObxsqwYpjynKXcO0Z
E3yy00ERSYXaNmzLfvvZdeNTPQw+IVXVn8RNqq7iCil94fk1HP9MWxS27RHferdBLKqT1m625ZTX
ULQGUn1HTjqb9kMlPSmHDHmVKv29sknmh64kAXR6RCGj7hu1movetz546GWttRDFPutMKapPXRFD
j543xqj5jpbi5TCmWyoSqALBLIOkVl5UEYeVXyHbJmthZIA/B6s31w394gvRbc0QYVFhFytI18wh
AY0kGqyvQ6ERFSNJB1hJWNuctjrnMXEVjfMQ1kUy0PdWq9Yq9nWfkhpnZTTq1UUxXMZNEV06kjfT
oCeHsAcUXXpnqAXRxpz03yvHR2jAMj/GhobaQIfQQpIWK+nmVSkhFgZG8kmLoHPZwrpqnKw+wXbw
tBhtbWlV9DQYFi0McYiLZhNoJxoebAFeQOcS00RIIVrriWLBKRXntXxyeEI8AI3sQN2Yf7LhHNuh
dyvY7Vjv8uQWJs1WwsamU9XPQqrb6yq1IxChYaP1WARmhLupYmD7A8Ni6nEvMZVsXNLjgYa8okLL
aDupmjusXcMZ11Wm/lEaIbW/Vq0WkWqOC7PCYc5QsgKOJT/r2mBaDR6RW+JtfNe7rzsC0dJij6Pb
5cPgos0KAz64sCqwstLDXQWyAI3Liq9vxADNu+ljTk5HvFVX3McgmNosKaBlqV0gw47d86W2rCRO
6T1fO1RFESM0/LV/xUwGxsPCIcd7zjZJh15f0c6zXNrQqFQQ4OimQ7wzx2VPFlQUNiP2fIm57kSQ
nox98zV2eW7hIpkaDku1wKMosaF0pCGuoVmFA3JqcNrQDpxkY7GKZO+J4gwf0mGC/1fBfstrOggU
V7kapzI495HvOM6rXMqxa1IeYFNhRIhanEdhFCc5uvcRAOgdpIhC3sdyajGX05Jq7WcDRg2FNOWE
nUNLYXarnWD6QIC1jlRSYsuDejVvm3o+XMKxa5EeM4PjXmqIBJH9wdXoPJ137I2jRsB+abXFB1Rb
aMK47jvEr3Xxs0pPRxfDlSC8AzLFjwsBDXNonY1HCxAwJbrFQaKveh9FxB6kHJFn55J2TyY24M7K
s+LTyqfBwcUC2e0SmseLDEVVJbtUXbQdg64llwX43/RaftLFWbpMdfZMNcQrmt6ly9IENgsVRMhf
f7PPlJgIpjUKVAbW4WCu5j7gSs08rZQJAx7MPxfuiLZwSwVznXUETyLyb2p/up9K63QaJ1w0nQbi
cK2dGXH/xo2IWZZiBz4B3DKZ0xrAIYxEdy+2d+gxK4XvG+sWdjhC0Vg6JW5WrPo4drDfxb4hBr1Y
oAGdryNsdIrWYSEa4aqFOtNV2nnkojxe1cwOeQAtNSLOPOU92j1eix9qc/AWA+AkYDJvPmq8b2rH
7qPmuLNoXnHtmFWyLMqUF18YH+q03VqZH63BLNiSKsTPHdsHezVPJ9OrkBrin1X92kL2d21m+Rad
YBoYsA6FHFNfhIKNtXKCdeump5HcRSOrocglaBv10s9uE7VkqxggcrixMCDYOmoNUux8cNpCXw3V
qUoC4QS3AmSGwCu9Nsb8a5sROAu6tVYK3fWLHruWFqLteXxFqQa1rnZICR6qm1pyX3OF8oSr3NgV
SuZeh9BnTEw9tYFAaxAfAfRfMH3sLYowen6tpFi02AiXpnZ3PgwUE+1KuTZ7gNU4tejrMDRKZgg2
FOgETfRIdhlV5u4udRsMAINEPc/iOF+4HvIRMJRpn0sJ6ViYINg0cSxqhw7P8Fis3EGcJpqPe1VI
WzEY+MLGcHMdyr7uVJAM1Q5dwRhwL+OOc6EUlrcELyNCUioMBizoqHCjDIG8SFgs7RGD3Xa61JNx
XPtKeRWGMX5hOjYogIPQUIi62hTzPBupZY1ehmVROdAwqUbZ6HnRb6DTnRpBOk/wGbPjc1y4enQl
LRQwKv17l17bMbFTrUXQ61nixFXIV0Z1fTJW/KvO0+8myr+0tFFHCJHuOnZ+dHiHgYKVlgnFu8F6
AHYIBkhSs8cvujMrbE6byr8if8HRA7hOtYITk9Yt1/LwBwvqq6q0myVCw9bCg+1JJ8mPpoEh2tLo
Xlv6tESkW12Q6F0IiVj4OB0HqTauJrhdeGbr8BwwAYldqPly5OftpsxN4veqQZhZmaBu53gLll39
03B9XlWA7WqTCUSH05Cl1yMMb2RiRTMDeqnSgGDAqhux1WolQvcnGkFfVav40GDkg7h8MuFZgS58
z3RSSzGupU9xVybKkoCcLZw2ndbqkqVrIQjqxbaUE1M/zWBY4ZLPMNjEzeRAo9/jLxhwQ/Me9/9N
H1F+0W1egCX5QVP/Kcy43Dbbnf9ZIcbVjFftfTV+vq/bpHn9t1zpL9XCyzzMmpv82SX+oz96/UK/
3c/39SCmeJu3WSPvT1qHPJVA1OSZjurk3i3NT/PaFZItD93e3f/7X0IcUfAHGDKJ+ufPv35L8sx/
/LXtHulwoRyUBinx86Ec+5fKpRzMvxuDZzf1wji9/jc7D7C9S0P85OumCm+bnSFQYWmQLvxn47B3
mSfjoB+R+qiSTrozAK7GzyWp2RHvdQBIm8iA/5NZ8LdPr2tHPLlJufPxKQGDn84C+4hiK0QsYtf5
wyn/vmaBoVHkO3AQNPcIQgArgRLo/BG7g2AdEXMhUiKjsff19DrwMSnHQVNAWA9TgMDy4bM7BRz1
iOnBVoEC6Px52Hget/P3sBFA2WKOHroSNFNueOwC0IQfPruTwDhSTaqSgEsPv31/+yHszQOnAmNA
TmGC6MAxmT+7Y+AeuRaULJOQf/68u6kgidKHHgiacYSIsCEM4+Utkd2Awg0Vmve6HigYSBz7sE2B
VQ/91oAT/PCqdw9HxzgyBPsloPnDnvHuVgOJMiQGGpI4v/gPAXfiwCHR9SNEwThufs3+3SGx7SPT
MTWDct7DkLzDxaEZ0LXUQwdCaEeCgMGAzfDigSGO4FMI21Tf3XHJ6wN3fKZBPkeyz0Pnvw+a1CMC
T0jxsFXnz+6JaVtHtqOaGg0FD2uHotP7ChtoNjt4ElikDwYVMw6Lh8/OUeGKIzBuas+ypiA/7281
zHNBBv2HbZTmkclAaLqsLc+f3XFgrUBrdWyg31+/fl9zQbMedoVDw0hdPdJ0yRoDHZk/XPBpJuEe
Scqqjub+e1sNGij5oSmEcI+QDQYL5SB8+tSsEoMKPoDtw07x7vInGTxD0jh0FYgj2vstJO4fZ/ne
2agdmfD56X94r6uAsP/gMTBxlKBphcjwpVPB4dd4VFj08727BfCApBy8BvQj+K7Ic0vZ+CeLQJ4F
uqUKV32/acPDHnjwYYCpCICZ7Ep+aQ9kCsCwZpe0Hs/MdxcY6BYk/kP3Av2IzADKmaQ+P5kGjn2E
yjndRb8OyneXM3AUwqbmkDpwBDT7iO3ewidldyGAqdK8IQPnx4XwcOa+IyiF1yPbPw+KiAgEqOfA
qpYb3ZP3b5tHhqxrwct52B/f3/univnwSt6E1f82N9BkwMckx0Ng9+nBj2YOgP3+HvshEj44IwA3
AY+U6fZjELAzAC7bAscj58OvGOEdHoNkh/rBx6B1BOPWAVCnqWb+7I4D0AlVc6i5D6vgMR1/R5sA
AczB+BFgiaQ3m/hCvTQI7AUUb0gVfv363cXFuO1IH7GDdkJNPTLY6bE9e3kQrCODtlUigkcY4d0F
hn8arR02DCQHzHVY1wzokwNhjgshwtN9/+cceWe5MefBwdsiK0FnvaNC8lJaYDtHAm0XCMiPc+Q9
AiWqDbxx4GIQ4AP0lNBptTsLbJ2tgKPRtB/RxHcXFAsL774Dn56wQAr4QMp7ETMlMgQkwl3pMTRS
H77vHR0K8t4OngIWELkB3EAg8PDZ2Q+YCfhqIdOj0eMsP+8uUtKpER+8H1An4Plkh+VLg+A4RwZK
JASQjxPl3Z2MpK/Ww5s5KEqGqc+634+SeXoV4QeUSN5ndChVQw46DIVzRFswZprEPvNnr3ZgH5GB
GygRPR4H7+71U0Ph1R2cJwmWAT1YjgteNH92k0VXci44dYDMHj7/D+PwH+yaf/K0FkGY3M00rvC+
fsIFe/MPfjGYnl/gkb10evfvf0mW1s4fSlbXw6X/Ynn9z04uOfsIP/nlL1/h+Xse//njAz7/6p3v
+vVUv354Et5X2+o2GOdfjI+3+XGbQgb7P9ldUG1/u6y2d/d1sMOymlkFf93Qv/+1c7tPVsOr16/a
bHsbbJOXvkIggvjrKx9ob//VV9T1Nv11GTn4D0WuQ+/8OAy21dPLPiDFh172ZFuN22z79MKPZYiD
rxymfzvS2gNj7NCvONumafvb/9qmxf/+7XxbB2m4M0KP+eOh33K+rTJohvHuID0QPA6+Nksh2bvw
nO8deuGLbVwH27v+/r7YebcPyNKhV/+wvQvGl5fpQ6Zy6Bd8ugu5/ad3/kgmOfTCl+1dexvcV9W4
c/GHyPrwi2fR9sfuhWcc89ALf95G27oJtjvU28dI+NBrX4cw3nc2rMfo8tAL32zTMPnt4/aufToi
j1HboRf/0jR4sr9wTjwyEQ+9/rf7uvnt+D7zt8nO3T/UJQ69+octmzkbVlPtzPFHDumhV9+0EVdv
nt73n9XVg6+d79zxn5THQ6/Lwb9Nt9lv2+zut4/hbf6Dt3taJ/xvvfscYFgy/zv4+14LBP4KLQ/9
mg/Ia1e74YC8OHkVceShF7+pwqLdnUGPFydpOfTiy+0dgdj8OrY+L+Nk22EB9eu6c1ApH2TGYw79
ro98g3zVe1d/BMEPvfqHbSbH6YWL/wPD9OHeJ5rcjjurgrcg7/0fCCaXmIzvD7pkjpH9HTosyz/X
G348vy73+F7lV2i/fvbfh8ILTqy7kNmzG8nPo/NPLOJFEGybJqyffcMjlegfeL/zObON5YP8Go95
jP4iKx36Hs44Cv72+v/AFLq5Z2n5+zH+XxXmQ+//YnvH+DwdnBcpr69/zUuZ5J9tUM/zy70+qb/7
AzJceeHb5H5b/c//BQAA//8=</cx:binary>
              </cx:geoCache>
            </cx:geography>
          </cx:layoutPr>
        </cx:series>
      </cx:plotAreaRegion>
    </cx:plotArea>
    <cx:legend pos="r" align="min" overlay="0"/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28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gradFill>
        <a:gsLst>
          <a:gs pos="100000">
            <a:schemeClr val="dk1">
              <a:lumMod val="95000"/>
              <a:lumOff val="5000"/>
            </a:schemeClr>
          </a:gs>
          <a:gs pos="0">
            <a:schemeClr val="dk1">
              <a:lumMod val="75000"/>
              <a:lumOff val="25000"/>
            </a:schemeClr>
          </a:gs>
        </a:gsLst>
        <a:path path="circle">
          <a:fillToRect l="50000" t="50000" r="50000" b="50000"/>
        </a:path>
      </a:gradFill>
      <a:ln w="9525">
        <a:solidFill>
          <a:schemeClr val="dk1">
            <a:lumMod val="75000"/>
            <a:lumOff val="2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gradFill>
        <a:gsLst>
          <a:gs pos="100000">
            <a:schemeClr val="lt1">
              <a:lumMod val="85000"/>
            </a:schemeClr>
          </a:gs>
          <a:gs pos="0">
            <a:schemeClr val="lt1"/>
          </a:gs>
        </a:gsLst>
        <a:path path="circle">
          <a:fillToRect l="50000" t="50000" r="50000" b="50000"/>
        </a:path>
      </a:gradFill>
      <a:ln w="9525" cap="flat" cmpd="sng" algn="ctr">
        <a:solidFill>
          <a:schemeClr val="lt1"/>
        </a:solidFill>
        <a:round/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11.xml><?xml version="1.0" encoding="utf-8"?>
<cs:chartStyle xmlns:cs="http://schemas.microsoft.com/office/drawing/2012/chartStyle" xmlns:a="http://schemas.openxmlformats.org/drawingml/2006/main" id="49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85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3175">
        <a:solidFill>
          <a:schemeClr val="bg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94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/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dk1">
            <a:lumMod val="60000"/>
            <a:lumOff val="4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/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424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/>
  </cs:chartArea>
  <cs:dataLabel>
    <cs:lnRef idx="0"/>
    <cs:fillRef idx="0"/>
    <cs:effectRef idx="0"/>
    <cs:fontRef idx="minor">
      <a:schemeClr val="dk1"/>
    </cs:fontRef>
    <cs:defRPr sz="1197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75000"/>
            <a:lumOff val="2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  <a:lumOff val="10000"/>
              </a:schemeClr>
            </a:gs>
            <a:gs pos="0">
              <a:schemeClr val="lt1">
                <a:lumMod val="75000"/>
                <a:alpha val="36000"/>
                <a:lumOff val="10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dk1"/>
    </cs:fontRef>
    <cs:spPr>
      <a:ln w="9525" cap="flat">
        <a:solidFill>
          <a:schemeClr val="bg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/>
  </cs:title>
  <cs:trendline>
    <cs:lnRef idx="0"/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defRPr sz="1197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0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>
      <a:effectLst/>
    </cs:defRPr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68000">
            <a:schemeClr val="lt1">
              <a:lumMod val="85000"/>
            </a:schemeClr>
          </a:gs>
          <a:gs pos="100000">
            <a:schemeClr val="lt1"/>
          </a:gs>
        </a:gsLst>
        <a:lin ang="5400000" scaled="1"/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lt1"/>
    </cs:fontRef>
    <cs:spPr/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gradFill>
          <a:gsLst>
            <a:gs pos="0">
              <a:schemeClr val="phClr"/>
            </a:gs>
            <a:gs pos="100000">
              <a:schemeClr val="phClr">
                <a:lumMod val="84000"/>
              </a:schemeClr>
            </a:gs>
          </a:gsLst>
          <a:lin ang="5400000" scaled="1"/>
        </a:gra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kern="1200">
      <a:effectLst/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dk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36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/>
  </cs:chartArea>
  <cs:dataLabel>
    <cs:lnRef idx="0"/>
    <cs:fillRef idx="0"/>
    <cs:effectRef idx="0"/>
    <cs:fontRef idx="minor">
      <a:schemeClr val="dk1"/>
    </cs:fontRef>
    <cs:defRPr sz="1197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75000"/>
            <a:lumOff val="2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  <a:lumOff val="10000"/>
              </a:schemeClr>
            </a:gs>
            <a:gs pos="0">
              <a:schemeClr val="lt1">
                <a:lumMod val="75000"/>
                <a:alpha val="36000"/>
                <a:lumOff val="10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dk1"/>
    </cs:fontRef>
    <cs:spPr>
      <a:ln w="9525" cap="flat">
        <a:solidFill>
          <a:schemeClr val="bg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/>
  </cs:title>
  <cs:trendline>
    <cs:lnRef idx="0"/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defRPr sz="1197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FB579B-F5F2-40F4-B016-5ED4AFDA751B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2F73C-3FE8-4C84-9031-8163B9A5C3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58426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D2F73C-3FE8-4C84-9031-8163B9A5C3EA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53838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D2F73C-3FE8-4C84-9031-8163B9A5C3EA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72148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D2F73C-3FE8-4C84-9031-8163B9A5C3EA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5269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D2F73C-3FE8-4C84-9031-8163B9A5C3EA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05478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D2F73C-3FE8-4C84-9031-8163B9A5C3EA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59509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D2F73C-3FE8-4C84-9031-8163B9A5C3EA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09578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D2F73C-3FE8-4C84-9031-8163B9A5C3EA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4161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D2F73C-3FE8-4C84-9031-8163B9A5C3EA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97857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F4781-9F37-4074-8012-3D0EF3EB787D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B6B4C-57DC-4686-B0A5-B20F0D3BC109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lSlideMaster.Title SlideFooter" descr="Classification: Confidential Contains PII: No">
            <a:extLst>
              <a:ext uri="{FF2B5EF4-FFF2-40B4-BE49-F238E27FC236}">
                <a16:creationId xmlns:a16="http://schemas.microsoft.com/office/drawing/2014/main" id="{0651EB30-BE9B-BF86-51E2-6FF94A022F4D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081578652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F4781-9F37-4074-8012-3D0EF3EB787D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B6B4C-57DC-4686-B0A5-B20F0D3BC109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lSlideMaster.Title and Vertical TextFooter" descr="Classification: Confidential Contains PII: No">
            <a:extLst>
              <a:ext uri="{FF2B5EF4-FFF2-40B4-BE49-F238E27FC236}">
                <a16:creationId xmlns:a16="http://schemas.microsoft.com/office/drawing/2014/main" id="{C1B2374F-5D64-842C-179D-FDD01894CBA2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91072442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F4781-9F37-4074-8012-3D0EF3EB787D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B6B4C-57DC-4686-B0A5-B20F0D3BC109}" type="slidenum">
              <a:rPr lang="en-IN" smtClean="0"/>
              <a:t>‹#›</a:t>
            </a:fld>
            <a:endParaRPr lang="en-IN"/>
          </a:p>
        </p:txBody>
      </p:sp>
      <p:sp>
        <p:nvSpPr>
          <p:cNvPr id="9" name="flSlideMaster.Vertical Title and TextFooter" descr="Classification: Confidential Contains PII: No">
            <a:extLst>
              <a:ext uri="{FF2B5EF4-FFF2-40B4-BE49-F238E27FC236}">
                <a16:creationId xmlns:a16="http://schemas.microsoft.com/office/drawing/2014/main" id="{D1E07837-65C1-6D21-6DAE-348E73DF8166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097683798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F4781-9F37-4074-8012-3D0EF3EB787D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B6B4C-57DC-4686-B0A5-B20F0D3BC109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lSlideMaster.Title and ContentFooter" descr="Classification: Confidential Contains PII: No">
            <a:extLst>
              <a:ext uri="{FF2B5EF4-FFF2-40B4-BE49-F238E27FC236}">
                <a16:creationId xmlns:a16="http://schemas.microsoft.com/office/drawing/2014/main" id="{28672B3A-A1D4-EC68-A57A-B0F0B842F57B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80382469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F4781-9F37-4074-8012-3D0EF3EB787D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B6B4C-57DC-4686-B0A5-B20F0D3BC109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lSlideMaster.Section HeaderFooter" descr="Classification: Confidential Contains PII: No">
            <a:extLst>
              <a:ext uri="{FF2B5EF4-FFF2-40B4-BE49-F238E27FC236}">
                <a16:creationId xmlns:a16="http://schemas.microsoft.com/office/drawing/2014/main" id="{1CC6EA32-523E-00B1-12BE-61A3A6B01715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22436945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F4781-9F37-4074-8012-3D0EF3EB787D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B6B4C-57DC-4686-B0A5-B20F0D3BC109}" type="slidenum">
              <a:rPr lang="en-IN" smtClean="0"/>
              <a:t>‹#›</a:t>
            </a:fld>
            <a:endParaRPr lang="en-IN"/>
          </a:p>
        </p:txBody>
      </p:sp>
      <p:sp>
        <p:nvSpPr>
          <p:cNvPr id="2" name="flSlideMaster.Two ContentFooter" descr="Classification: Confidential Contains PII: No">
            <a:extLst>
              <a:ext uri="{FF2B5EF4-FFF2-40B4-BE49-F238E27FC236}">
                <a16:creationId xmlns:a16="http://schemas.microsoft.com/office/drawing/2014/main" id="{3F6201B3-6F75-3CEE-4F2F-C1C834EC2474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76170659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F4781-9F37-4074-8012-3D0EF3EB787D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B6B4C-57DC-4686-B0A5-B20F0D3BC109}" type="slidenum">
              <a:rPr lang="en-IN" smtClean="0"/>
              <a:t>‹#›</a:t>
            </a:fld>
            <a:endParaRPr lang="en-IN"/>
          </a:p>
        </p:txBody>
      </p:sp>
      <p:sp>
        <p:nvSpPr>
          <p:cNvPr id="2" name="flSlideMaster.ComparisonFooter" descr="Classification: Confidential Contains PII: No">
            <a:extLst>
              <a:ext uri="{FF2B5EF4-FFF2-40B4-BE49-F238E27FC236}">
                <a16:creationId xmlns:a16="http://schemas.microsoft.com/office/drawing/2014/main" id="{91E6660B-9348-2BFA-AE1C-C8BC929A869C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77036204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F4781-9F37-4074-8012-3D0EF3EB787D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B6B4C-57DC-4686-B0A5-B20F0D3BC109}" type="slidenum">
              <a:rPr lang="en-IN" smtClean="0"/>
              <a:t>‹#›</a:t>
            </a:fld>
            <a:endParaRPr lang="en-IN"/>
          </a:p>
        </p:txBody>
      </p:sp>
      <p:sp>
        <p:nvSpPr>
          <p:cNvPr id="6" name="flSlideMaster.Title OnlyFooter" descr="Classification: Confidential Contains PII: No">
            <a:extLst>
              <a:ext uri="{FF2B5EF4-FFF2-40B4-BE49-F238E27FC236}">
                <a16:creationId xmlns:a16="http://schemas.microsoft.com/office/drawing/2014/main" id="{23A3AE12-9EFB-5939-B93E-BB642013E769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87403073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F4781-9F37-4074-8012-3D0EF3EB787D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B6B4C-57DC-4686-B0A5-B20F0D3BC109}" type="slidenum">
              <a:rPr lang="en-IN" smtClean="0"/>
              <a:t>‹#›</a:t>
            </a:fld>
            <a:endParaRPr lang="en-IN"/>
          </a:p>
        </p:txBody>
      </p:sp>
      <p:sp>
        <p:nvSpPr>
          <p:cNvPr id="2" name="flSlideMaster.BlankFooter" descr="Classification: Confidential Contains PII: No">
            <a:extLst>
              <a:ext uri="{FF2B5EF4-FFF2-40B4-BE49-F238E27FC236}">
                <a16:creationId xmlns:a16="http://schemas.microsoft.com/office/drawing/2014/main" id="{D1E75225-878F-6101-2AFD-6568F874BED3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589763545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DFF4781-9F37-4074-8012-3D0EF3EB787D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0EB6B4C-57DC-4686-B0A5-B20F0D3BC109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lSlideMaster.Content with CaptionFooter" descr="Classification: Confidential Contains PII: No">
            <a:extLst>
              <a:ext uri="{FF2B5EF4-FFF2-40B4-BE49-F238E27FC236}">
                <a16:creationId xmlns:a16="http://schemas.microsoft.com/office/drawing/2014/main" id="{B8FFFF4A-9F3E-905B-02B5-7CE5F8924218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82489846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F4781-9F37-4074-8012-3D0EF3EB787D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B6B4C-57DC-4686-B0A5-B20F0D3BC109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lSlideMaster.Picture with CaptionFooter" descr="Classification: Confidential Contains PII: No">
            <a:extLst>
              <a:ext uri="{FF2B5EF4-FFF2-40B4-BE49-F238E27FC236}">
                <a16:creationId xmlns:a16="http://schemas.microsoft.com/office/drawing/2014/main" id="{77194179-1B2E-ADC7-E1CE-9BAFA6924151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60635611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DFF4781-9F37-4074-8012-3D0EF3EB787D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0EB6B4C-57DC-4686-B0A5-B20F0D3BC109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2173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microsoft.com/office/2014/relationships/chartEx" Target="../charts/chartEx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14/relationships/chartEx" Target="../charts/chartEx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14/relationships/chartEx" Target="../charts/chartEx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B1836F0-F9E0-4D93-9BDD-7EEC6EA05F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3B5E66-5801-42B1-97C6-85250F5B28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IN" b="1" dirty="0"/>
              <a:t>EXCEL </a:t>
            </a:r>
            <a:r>
              <a:rPr lang="en-IN" dirty="0"/>
              <a:t> </a:t>
            </a:r>
          </a:p>
        </p:txBody>
      </p:sp>
      <p:pic>
        <p:nvPicPr>
          <p:cNvPr id="5" name="Graphic 4" descr="Artificial Intelligence with solid fill">
            <a:extLst>
              <a:ext uri="{FF2B5EF4-FFF2-40B4-BE49-F238E27FC236}">
                <a16:creationId xmlns:a16="http://schemas.microsoft.com/office/drawing/2014/main" id="{12E55C51-CB2A-4C28-AD3A-D4B0040B0F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3999" y="1163529"/>
            <a:ext cx="4001315" cy="4001315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A49EFD3-A806-4D59-99F1-AA9AFAE4EF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071" y="4343400"/>
            <a:ext cx="5636107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6D2F28D1-82F9-40FE-935C-85ECF7660D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B670E93-2F53-48FC-AB6C-E99E22D17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7647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BC6AA3-4BE8-BC50-913F-4AC63D10AB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604D35A-7176-0B25-A07D-5BF3FA9D9828}"/>
              </a:ext>
            </a:extLst>
          </p:cNvPr>
          <p:cNvSpPr txBox="1"/>
          <p:nvPr/>
        </p:nvSpPr>
        <p:spPr>
          <a:xfrm>
            <a:off x="314960" y="243840"/>
            <a:ext cx="11551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 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A0CBF44-EFD0-A86D-9926-C0897DA2A8D7}"/>
              </a:ext>
            </a:extLst>
          </p:cNvPr>
          <p:cNvSpPr/>
          <p:nvPr/>
        </p:nvSpPr>
        <p:spPr>
          <a:xfrm>
            <a:off x="314960" y="243840"/>
            <a:ext cx="8026400" cy="73152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3200" dirty="0"/>
              <a:t>Q9 :</a:t>
            </a:r>
            <a:r>
              <a:rPr lang="en-IN" dirty="0"/>
              <a:t> Analysis of Views and comments based on publish dates</a:t>
            </a:r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BF77E827-C8A4-1639-64B7-5B69162D0A79}"/>
              </a:ext>
            </a:extLst>
          </p:cNvPr>
          <p:cNvSpPr/>
          <p:nvPr/>
        </p:nvSpPr>
        <p:spPr>
          <a:xfrm>
            <a:off x="8503920" y="952500"/>
            <a:ext cx="3200400" cy="1772920"/>
          </a:xfrm>
          <a:prstGeom prst="wedgeRoundRectCallout">
            <a:avLst/>
          </a:prstGeom>
        </p:spPr>
        <p:style>
          <a:lnRef idx="2">
            <a:schemeClr val="accent6"/>
          </a:lnRef>
          <a:fillRef idx="1003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IN" b="1" u="sng" dirty="0">
              <a:solidFill>
                <a:schemeClr val="tx1"/>
              </a:solidFill>
            </a:endParaRPr>
          </a:p>
          <a:p>
            <a:endParaRPr lang="en-IN" b="1" u="sng" dirty="0">
              <a:solidFill>
                <a:schemeClr val="tx1"/>
              </a:solidFill>
            </a:endParaRPr>
          </a:p>
          <a:p>
            <a:endParaRPr lang="en-IN" b="1" u="sng" dirty="0">
              <a:solidFill>
                <a:schemeClr val="tx1"/>
              </a:solidFill>
            </a:endParaRPr>
          </a:p>
          <a:p>
            <a:r>
              <a:rPr lang="en-IN" b="1" u="sng" dirty="0">
                <a:solidFill>
                  <a:schemeClr val="tx1"/>
                </a:solidFill>
              </a:rPr>
              <a:t>Inference :</a:t>
            </a:r>
            <a:r>
              <a:rPr lang="en-IN" dirty="0"/>
              <a:t> </a:t>
            </a:r>
          </a:p>
          <a:p>
            <a:r>
              <a:rPr lang="en-IN" dirty="0"/>
              <a:t>First Quarter of the year performs well compared to all other quarters 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6B76E17-D09F-E877-4F97-15D785A0DD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6985417"/>
              </p:ext>
            </p:extLst>
          </p:nvPr>
        </p:nvGraphicFramePr>
        <p:xfrm>
          <a:off x="325120" y="1313180"/>
          <a:ext cx="5923280" cy="12776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74353">
                  <a:extLst>
                    <a:ext uri="{9D8B030D-6E8A-4147-A177-3AD203B41FA5}">
                      <a16:colId xmlns:a16="http://schemas.microsoft.com/office/drawing/2014/main" val="2738172772"/>
                    </a:ext>
                  </a:extLst>
                </a:gridCol>
                <a:gridCol w="1629549">
                  <a:extLst>
                    <a:ext uri="{9D8B030D-6E8A-4147-A177-3AD203B41FA5}">
                      <a16:colId xmlns:a16="http://schemas.microsoft.com/office/drawing/2014/main" val="1170770652"/>
                    </a:ext>
                  </a:extLst>
                </a:gridCol>
                <a:gridCol w="2819378">
                  <a:extLst>
                    <a:ext uri="{9D8B030D-6E8A-4147-A177-3AD203B41FA5}">
                      <a16:colId xmlns:a16="http://schemas.microsoft.com/office/drawing/2014/main" val="1399001245"/>
                    </a:ext>
                  </a:extLst>
                </a:gridCol>
              </a:tblGrid>
              <a:tr h="31940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Row Labels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Sum of views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Sum of comment_count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564814955"/>
                  </a:ext>
                </a:extLst>
              </a:tr>
              <a:tr h="31940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Qtr1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4729780K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9123K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038266074"/>
                  </a:ext>
                </a:extLst>
              </a:tr>
              <a:tr h="31940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Qtr2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</a:rPr>
                        <a:t>3716188K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8618K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595702217"/>
                  </a:ext>
                </a:extLst>
              </a:tr>
              <a:tr h="31940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Qtr4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effectLst/>
                        </a:rPr>
                        <a:t>2700350K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</a:rPr>
                        <a:t>6422K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280439467"/>
                  </a:ext>
                </a:extLst>
              </a:tr>
            </a:tbl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30FC845B-BFAC-8026-E689-0AFB2B5BDED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12170217"/>
              </p:ext>
            </p:extLst>
          </p:nvPr>
        </p:nvGraphicFramePr>
        <p:xfrm>
          <a:off x="325120" y="313182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16934C37-B5EA-CE2F-3A31-44B472B80A0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88053918"/>
              </p:ext>
            </p:extLst>
          </p:nvPr>
        </p:nvGraphicFramePr>
        <p:xfrm>
          <a:off x="5313680" y="313182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7346808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DFB872-9673-73CE-D2B9-6210485B15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5710082-720A-3E66-2345-17CDC2D3CE9E}"/>
              </a:ext>
            </a:extLst>
          </p:cNvPr>
          <p:cNvSpPr txBox="1"/>
          <p:nvPr/>
        </p:nvSpPr>
        <p:spPr>
          <a:xfrm>
            <a:off x="314960" y="243840"/>
            <a:ext cx="11551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 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9150D93-E193-4573-4E63-E7FDE172F750}"/>
              </a:ext>
            </a:extLst>
          </p:cNvPr>
          <p:cNvSpPr/>
          <p:nvPr/>
        </p:nvSpPr>
        <p:spPr>
          <a:xfrm>
            <a:off x="314960" y="243840"/>
            <a:ext cx="8026400" cy="73152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3200" dirty="0"/>
              <a:t>Q10 :</a:t>
            </a:r>
            <a:r>
              <a:rPr lang="en-IN" dirty="0"/>
              <a:t> Percentage increase in next year</a:t>
            </a:r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9A358992-7B04-C152-B0B7-7070E2268E9B}"/>
              </a:ext>
            </a:extLst>
          </p:cNvPr>
          <p:cNvSpPr/>
          <p:nvPr/>
        </p:nvSpPr>
        <p:spPr>
          <a:xfrm>
            <a:off x="8666480" y="300891"/>
            <a:ext cx="3200400" cy="1772920"/>
          </a:xfrm>
          <a:prstGeom prst="wedgeRoundRectCallout">
            <a:avLst/>
          </a:prstGeom>
        </p:spPr>
        <p:style>
          <a:lnRef idx="2">
            <a:schemeClr val="accent6"/>
          </a:lnRef>
          <a:fillRef idx="1003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IN" b="1" u="sng" dirty="0">
              <a:solidFill>
                <a:schemeClr val="tx1"/>
              </a:solidFill>
            </a:endParaRPr>
          </a:p>
          <a:p>
            <a:endParaRPr lang="en-IN" b="1" u="sng" dirty="0">
              <a:solidFill>
                <a:schemeClr val="tx1"/>
              </a:solidFill>
            </a:endParaRPr>
          </a:p>
          <a:p>
            <a:endParaRPr lang="en-IN" b="1" u="sng" dirty="0">
              <a:solidFill>
                <a:schemeClr val="tx1"/>
              </a:solidFill>
            </a:endParaRPr>
          </a:p>
          <a:p>
            <a:endParaRPr lang="en-IN" b="1" u="sng" dirty="0">
              <a:solidFill>
                <a:schemeClr val="tx1"/>
              </a:solidFill>
            </a:endParaRPr>
          </a:p>
          <a:p>
            <a:r>
              <a:rPr lang="en-IN" b="1" u="sng" dirty="0">
                <a:solidFill>
                  <a:schemeClr val="tx1"/>
                </a:solidFill>
              </a:rPr>
              <a:t>Inference :</a:t>
            </a:r>
            <a:r>
              <a:rPr lang="en-IN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Likes has increased by 33%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Comments has increased by 36%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Views has increased by 32%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9" name="Rectangle: Diagonal Corners Rounded 8">
            <a:extLst>
              <a:ext uri="{FF2B5EF4-FFF2-40B4-BE49-F238E27FC236}">
                <a16:creationId xmlns:a16="http://schemas.microsoft.com/office/drawing/2014/main" id="{32EC4C56-A0F0-8F3A-A869-542ACB468FAF}"/>
              </a:ext>
            </a:extLst>
          </p:cNvPr>
          <p:cNvSpPr/>
          <p:nvPr/>
        </p:nvSpPr>
        <p:spPr>
          <a:xfrm>
            <a:off x="8666480" y="3280510"/>
            <a:ext cx="3129280" cy="1503680"/>
          </a:xfrm>
          <a:prstGeom prst="round2DiagRect">
            <a:avLst/>
          </a:prstGeom>
        </p:spPr>
        <p:style>
          <a:lnRef idx="2">
            <a:schemeClr val="accent1">
              <a:shade val="15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b="1" u="sng" dirty="0">
              <a:solidFill>
                <a:schemeClr val="tx1"/>
              </a:solidFill>
            </a:endParaRPr>
          </a:p>
          <a:p>
            <a:r>
              <a:rPr lang="en-IN" b="1" u="sng" dirty="0">
                <a:solidFill>
                  <a:schemeClr val="tx1"/>
                </a:solidFill>
              </a:rPr>
              <a:t>Formula : </a:t>
            </a:r>
          </a:p>
          <a:p>
            <a:endParaRPr lang="en-IN" b="1" u="sng" dirty="0">
              <a:solidFill>
                <a:schemeClr val="tx1"/>
              </a:solidFill>
            </a:endParaRPr>
          </a:p>
          <a:p>
            <a:r>
              <a:rPr lang="en-IN" b="1" u="sng" dirty="0">
                <a:solidFill>
                  <a:schemeClr val="tx1"/>
                </a:solidFill>
              </a:rPr>
              <a:t>% increase = (previous year / present year)*100</a:t>
            </a:r>
          </a:p>
          <a:p>
            <a:endParaRPr lang="en-IN" b="1" u="sng" dirty="0">
              <a:solidFill>
                <a:schemeClr val="tx1"/>
              </a:solidFill>
            </a:endParaRPr>
          </a:p>
          <a:p>
            <a:endParaRPr lang="en-IN" b="1" u="sng" dirty="0">
              <a:solidFill>
                <a:schemeClr val="tx1"/>
              </a:solidFill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1A875F7-081A-45C0-CB00-0720A7CBBF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0000354"/>
              </p:ext>
            </p:extLst>
          </p:nvPr>
        </p:nvGraphicFramePr>
        <p:xfrm>
          <a:off x="558800" y="2301242"/>
          <a:ext cx="7697471" cy="147912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33370">
                  <a:extLst>
                    <a:ext uri="{9D8B030D-6E8A-4147-A177-3AD203B41FA5}">
                      <a16:colId xmlns:a16="http://schemas.microsoft.com/office/drawing/2014/main" val="2951564047"/>
                    </a:ext>
                  </a:extLst>
                </a:gridCol>
                <a:gridCol w="991699">
                  <a:extLst>
                    <a:ext uri="{9D8B030D-6E8A-4147-A177-3AD203B41FA5}">
                      <a16:colId xmlns:a16="http://schemas.microsoft.com/office/drawing/2014/main" val="642082961"/>
                    </a:ext>
                  </a:extLst>
                </a:gridCol>
                <a:gridCol w="1070405">
                  <a:extLst>
                    <a:ext uri="{9D8B030D-6E8A-4147-A177-3AD203B41FA5}">
                      <a16:colId xmlns:a16="http://schemas.microsoft.com/office/drawing/2014/main" val="692996293"/>
                    </a:ext>
                  </a:extLst>
                </a:gridCol>
                <a:gridCol w="1873208">
                  <a:extLst>
                    <a:ext uri="{9D8B030D-6E8A-4147-A177-3AD203B41FA5}">
                      <a16:colId xmlns:a16="http://schemas.microsoft.com/office/drawing/2014/main" val="1448199068"/>
                    </a:ext>
                  </a:extLst>
                </a:gridCol>
                <a:gridCol w="570118">
                  <a:extLst>
                    <a:ext uri="{9D8B030D-6E8A-4147-A177-3AD203B41FA5}">
                      <a16:colId xmlns:a16="http://schemas.microsoft.com/office/drawing/2014/main" val="51159584"/>
                    </a:ext>
                  </a:extLst>
                </a:gridCol>
                <a:gridCol w="1240126">
                  <a:extLst>
                    <a:ext uri="{9D8B030D-6E8A-4147-A177-3AD203B41FA5}">
                      <a16:colId xmlns:a16="http://schemas.microsoft.com/office/drawing/2014/main" val="2522295190"/>
                    </a:ext>
                  </a:extLst>
                </a:gridCol>
                <a:gridCol w="818545">
                  <a:extLst>
                    <a:ext uri="{9D8B030D-6E8A-4147-A177-3AD203B41FA5}">
                      <a16:colId xmlns:a16="http://schemas.microsoft.com/office/drawing/2014/main" val="4200767477"/>
                    </a:ext>
                  </a:extLst>
                </a:gridCol>
              </a:tblGrid>
              <a:tr h="49254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Row Labels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Sum of likes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likes %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Sum of comment_count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comment %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Sum of views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views %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613981239"/>
                  </a:ext>
                </a:extLst>
              </a:tr>
              <a:tr h="49254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2017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59063929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33%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6422378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36%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2700407997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32%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825215696"/>
                  </a:ext>
                </a:extLst>
              </a:tr>
              <a:tr h="49254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2018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176409897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17741295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8445909227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94022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66252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B220ED-FCB9-E53D-0192-863982DA14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95309FF-B10F-9D23-57AF-1CB6B058D2FA}"/>
              </a:ext>
            </a:extLst>
          </p:cNvPr>
          <p:cNvSpPr txBox="1"/>
          <p:nvPr/>
        </p:nvSpPr>
        <p:spPr>
          <a:xfrm>
            <a:off x="314960" y="243840"/>
            <a:ext cx="11551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 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00B394B-2739-6F74-40AB-E35E78F572A3}"/>
              </a:ext>
            </a:extLst>
          </p:cNvPr>
          <p:cNvSpPr/>
          <p:nvPr/>
        </p:nvSpPr>
        <p:spPr>
          <a:xfrm>
            <a:off x="314960" y="243840"/>
            <a:ext cx="8026400" cy="73152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3200" dirty="0"/>
              <a:t>Q11 :</a:t>
            </a:r>
            <a:r>
              <a:rPr lang="en-IN" dirty="0"/>
              <a:t> </a:t>
            </a:r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A5162F5E-F389-8B52-7537-23411666271A}"/>
              </a:ext>
            </a:extLst>
          </p:cNvPr>
          <p:cNvSpPr/>
          <p:nvPr/>
        </p:nvSpPr>
        <p:spPr>
          <a:xfrm>
            <a:off x="8666480" y="300891"/>
            <a:ext cx="3200400" cy="1772920"/>
          </a:xfrm>
          <a:prstGeom prst="wedgeRoundRectCallout">
            <a:avLst/>
          </a:prstGeom>
        </p:spPr>
        <p:style>
          <a:lnRef idx="2">
            <a:schemeClr val="accent6"/>
          </a:lnRef>
          <a:fillRef idx="1003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b="1" u="sng" dirty="0">
                <a:solidFill>
                  <a:schemeClr val="tx1"/>
                </a:solidFill>
              </a:rPr>
              <a:t>Inference :</a:t>
            </a:r>
            <a:r>
              <a:rPr lang="en-IN" dirty="0"/>
              <a:t> 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97E5A35-9BBE-7252-1248-0589098AF85D}"/>
              </a:ext>
            </a:extLst>
          </p:cNvPr>
          <p:cNvSpPr/>
          <p:nvPr/>
        </p:nvSpPr>
        <p:spPr>
          <a:xfrm>
            <a:off x="8666480" y="2534921"/>
            <a:ext cx="3200400" cy="17729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b="1" u="sng" dirty="0">
                <a:solidFill>
                  <a:schemeClr val="tx1"/>
                </a:solidFill>
              </a:rPr>
              <a:t>Steps : </a:t>
            </a:r>
          </a:p>
          <a:p>
            <a:endParaRPr lang="en-IN" b="1" u="sng" dirty="0">
              <a:solidFill>
                <a:schemeClr val="tx1"/>
              </a:solidFill>
            </a:endParaRPr>
          </a:p>
          <a:p>
            <a:endParaRPr lang="en-IN" b="1" u="sng" dirty="0">
              <a:solidFill>
                <a:schemeClr val="tx1"/>
              </a:solidFill>
            </a:endParaRPr>
          </a:p>
          <a:p>
            <a:endParaRPr lang="en-IN" b="1" u="sng" dirty="0">
              <a:solidFill>
                <a:schemeClr val="tx1"/>
              </a:solidFill>
            </a:endParaRPr>
          </a:p>
          <a:p>
            <a:endParaRPr lang="en-IN" b="1" u="sng" dirty="0">
              <a:solidFill>
                <a:schemeClr val="tx1"/>
              </a:solidFill>
            </a:endParaRPr>
          </a:p>
          <a:p>
            <a:endParaRPr lang="en-IN" b="1" u="sng" dirty="0">
              <a:solidFill>
                <a:schemeClr val="tx1"/>
              </a:solidFill>
            </a:endParaRPr>
          </a:p>
        </p:txBody>
      </p:sp>
      <p:sp>
        <p:nvSpPr>
          <p:cNvPr id="9" name="Rectangle: Diagonal Corners Rounded 8">
            <a:extLst>
              <a:ext uri="{FF2B5EF4-FFF2-40B4-BE49-F238E27FC236}">
                <a16:creationId xmlns:a16="http://schemas.microsoft.com/office/drawing/2014/main" id="{DDF25BB0-BB49-C252-D583-AD42809BF462}"/>
              </a:ext>
            </a:extLst>
          </p:cNvPr>
          <p:cNvSpPr/>
          <p:nvPr/>
        </p:nvSpPr>
        <p:spPr>
          <a:xfrm>
            <a:off x="8737600" y="4653280"/>
            <a:ext cx="3129280" cy="1503680"/>
          </a:xfrm>
          <a:prstGeom prst="round2DiagRect">
            <a:avLst/>
          </a:prstGeom>
        </p:spPr>
        <p:style>
          <a:lnRef idx="2">
            <a:schemeClr val="accent1">
              <a:shade val="15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b="1" u="sng" dirty="0">
                <a:solidFill>
                  <a:schemeClr val="tx1"/>
                </a:solidFill>
              </a:rPr>
              <a:t>Formula : </a:t>
            </a:r>
          </a:p>
          <a:p>
            <a:endParaRPr lang="en-IN" b="1" u="sng" dirty="0">
              <a:solidFill>
                <a:schemeClr val="tx1"/>
              </a:solidFill>
            </a:endParaRPr>
          </a:p>
          <a:p>
            <a:endParaRPr lang="en-IN" b="1" u="sng" dirty="0">
              <a:solidFill>
                <a:schemeClr val="tx1"/>
              </a:solidFill>
            </a:endParaRPr>
          </a:p>
          <a:p>
            <a:endParaRPr lang="en-IN" b="1" u="sng" dirty="0">
              <a:solidFill>
                <a:schemeClr val="tx1"/>
              </a:solidFill>
            </a:endParaRPr>
          </a:p>
          <a:p>
            <a:endParaRPr lang="en-IN" b="1" u="sn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44192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2F7C7E-1626-960E-2C55-00A8D7C966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E9FFDB1-FC51-C62B-D7DA-41B8F9D9ECC9}"/>
              </a:ext>
            </a:extLst>
          </p:cNvPr>
          <p:cNvSpPr txBox="1"/>
          <p:nvPr/>
        </p:nvSpPr>
        <p:spPr>
          <a:xfrm>
            <a:off x="314960" y="243840"/>
            <a:ext cx="11551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 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D8F2510-B856-EB65-4FE4-ACD78DA622BB}"/>
              </a:ext>
            </a:extLst>
          </p:cNvPr>
          <p:cNvSpPr/>
          <p:nvPr/>
        </p:nvSpPr>
        <p:spPr>
          <a:xfrm>
            <a:off x="314960" y="243840"/>
            <a:ext cx="8026400" cy="73152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3200" dirty="0"/>
              <a:t>Q12 :</a:t>
            </a:r>
            <a:r>
              <a:rPr lang="en-IN" dirty="0"/>
              <a:t> </a:t>
            </a:r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8478238E-BE49-804D-422C-32E97DFB284B}"/>
              </a:ext>
            </a:extLst>
          </p:cNvPr>
          <p:cNvSpPr/>
          <p:nvPr/>
        </p:nvSpPr>
        <p:spPr>
          <a:xfrm>
            <a:off x="8666480" y="300891"/>
            <a:ext cx="3200400" cy="1772920"/>
          </a:xfrm>
          <a:prstGeom prst="wedgeRoundRectCallout">
            <a:avLst/>
          </a:prstGeom>
        </p:spPr>
        <p:style>
          <a:lnRef idx="2">
            <a:schemeClr val="accent6"/>
          </a:lnRef>
          <a:fillRef idx="1003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b="1" u="sng" dirty="0">
                <a:solidFill>
                  <a:schemeClr val="tx1"/>
                </a:solidFill>
              </a:rPr>
              <a:t>Inference :</a:t>
            </a:r>
            <a:r>
              <a:rPr lang="en-IN" dirty="0"/>
              <a:t> 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F8C978E-838F-20E6-F6E3-D6DF90D0C753}"/>
              </a:ext>
            </a:extLst>
          </p:cNvPr>
          <p:cNvSpPr/>
          <p:nvPr/>
        </p:nvSpPr>
        <p:spPr>
          <a:xfrm>
            <a:off x="8666480" y="2534921"/>
            <a:ext cx="3200400" cy="17729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b="1" u="sng" dirty="0">
                <a:solidFill>
                  <a:schemeClr val="tx1"/>
                </a:solidFill>
              </a:rPr>
              <a:t>Steps : </a:t>
            </a:r>
          </a:p>
          <a:p>
            <a:endParaRPr lang="en-IN" b="1" u="sng" dirty="0">
              <a:solidFill>
                <a:schemeClr val="tx1"/>
              </a:solidFill>
            </a:endParaRPr>
          </a:p>
          <a:p>
            <a:endParaRPr lang="en-IN" b="1" u="sng" dirty="0">
              <a:solidFill>
                <a:schemeClr val="tx1"/>
              </a:solidFill>
            </a:endParaRPr>
          </a:p>
          <a:p>
            <a:endParaRPr lang="en-IN" b="1" u="sng" dirty="0">
              <a:solidFill>
                <a:schemeClr val="tx1"/>
              </a:solidFill>
            </a:endParaRPr>
          </a:p>
          <a:p>
            <a:endParaRPr lang="en-IN" b="1" u="sng" dirty="0">
              <a:solidFill>
                <a:schemeClr val="tx1"/>
              </a:solidFill>
            </a:endParaRPr>
          </a:p>
          <a:p>
            <a:endParaRPr lang="en-IN" b="1" u="sng" dirty="0">
              <a:solidFill>
                <a:schemeClr val="tx1"/>
              </a:solidFill>
            </a:endParaRPr>
          </a:p>
        </p:txBody>
      </p:sp>
      <p:sp>
        <p:nvSpPr>
          <p:cNvPr id="9" name="Rectangle: Diagonal Corners Rounded 8">
            <a:extLst>
              <a:ext uri="{FF2B5EF4-FFF2-40B4-BE49-F238E27FC236}">
                <a16:creationId xmlns:a16="http://schemas.microsoft.com/office/drawing/2014/main" id="{B0861BAB-C973-9BCB-9B8A-79918CE8928C}"/>
              </a:ext>
            </a:extLst>
          </p:cNvPr>
          <p:cNvSpPr/>
          <p:nvPr/>
        </p:nvSpPr>
        <p:spPr>
          <a:xfrm>
            <a:off x="8737600" y="4653280"/>
            <a:ext cx="3129280" cy="1503680"/>
          </a:xfrm>
          <a:prstGeom prst="round2DiagRect">
            <a:avLst/>
          </a:prstGeom>
        </p:spPr>
        <p:style>
          <a:lnRef idx="2">
            <a:schemeClr val="accent1">
              <a:shade val="15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b="1" u="sng" dirty="0">
                <a:solidFill>
                  <a:schemeClr val="tx1"/>
                </a:solidFill>
              </a:rPr>
              <a:t>Formula : </a:t>
            </a:r>
          </a:p>
          <a:p>
            <a:endParaRPr lang="en-IN" b="1" u="sng" dirty="0">
              <a:solidFill>
                <a:schemeClr val="tx1"/>
              </a:solidFill>
            </a:endParaRPr>
          </a:p>
          <a:p>
            <a:endParaRPr lang="en-IN" b="1" u="sng" dirty="0">
              <a:solidFill>
                <a:schemeClr val="tx1"/>
              </a:solidFill>
            </a:endParaRPr>
          </a:p>
          <a:p>
            <a:endParaRPr lang="en-IN" b="1" u="sng" dirty="0">
              <a:solidFill>
                <a:schemeClr val="tx1"/>
              </a:solidFill>
            </a:endParaRPr>
          </a:p>
          <a:p>
            <a:endParaRPr lang="en-IN" b="1" u="sn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59618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6F43C6-FD8D-D6F6-6211-5C010A4EEF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3067C96-9F90-C0DF-374B-DC9E1E0F9C8B}"/>
              </a:ext>
            </a:extLst>
          </p:cNvPr>
          <p:cNvSpPr txBox="1"/>
          <p:nvPr/>
        </p:nvSpPr>
        <p:spPr>
          <a:xfrm>
            <a:off x="314960" y="243840"/>
            <a:ext cx="11551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 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83958C2-6714-EDDE-703C-4FAAA9FB30B5}"/>
              </a:ext>
            </a:extLst>
          </p:cNvPr>
          <p:cNvSpPr/>
          <p:nvPr/>
        </p:nvSpPr>
        <p:spPr>
          <a:xfrm>
            <a:off x="314960" y="243840"/>
            <a:ext cx="8026400" cy="73152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3200" dirty="0"/>
              <a:t>Q13 :</a:t>
            </a:r>
            <a:r>
              <a:rPr lang="en-IN" dirty="0"/>
              <a:t> Category Wise Comment Count </a:t>
            </a:r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FC986CD8-2BA9-8379-07E0-C1495581F636}"/>
              </a:ext>
            </a:extLst>
          </p:cNvPr>
          <p:cNvSpPr/>
          <p:nvPr/>
        </p:nvSpPr>
        <p:spPr>
          <a:xfrm>
            <a:off x="8666480" y="300891"/>
            <a:ext cx="3200400" cy="1772920"/>
          </a:xfrm>
          <a:prstGeom prst="wedgeRoundRectCallout">
            <a:avLst/>
          </a:prstGeom>
        </p:spPr>
        <p:style>
          <a:lnRef idx="2">
            <a:schemeClr val="accent6"/>
          </a:lnRef>
          <a:fillRef idx="1003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IN" b="1" u="sng" dirty="0">
              <a:solidFill>
                <a:schemeClr val="tx1"/>
              </a:solidFill>
            </a:endParaRPr>
          </a:p>
          <a:p>
            <a:endParaRPr lang="en-IN" b="1" u="sng" dirty="0">
              <a:solidFill>
                <a:schemeClr val="tx1"/>
              </a:solidFill>
            </a:endParaRPr>
          </a:p>
          <a:p>
            <a:endParaRPr lang="en-IN" b="1" u="sng" dirty="0">
              <a:solidFill>
                <a:schemeClr val="tx1"/>
              </a:solidFill>
            </a:endParaRPr>
          </a:p>
          <a:p>
            <a:r>
              <a:rPr lang="en-IN" b="1" u="sng" dirty="0">
                <a:solidFill>
                  <a:schemeClr val="tx1"/>
                </a:solidFill>
              </a:rPr>
              <a:t>Inference :</a:t>
            </a:r>
            <a:r>
              <a:rPr lang="en-IN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Entertainment category has highest comment count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EE91D63-CFDA-70DF-0B65-49427195A001}"/>
              </a:ext>
            </a:extLst>
          </p:cNvPr>
          <p:cNvSpPr/>
          <p:nvPr/>
        </p:nvSpPr>
        <p:spPr>
          <a:xfrm>
            <a:off x="8717280" y="4231641"/>
            <a:ext cx="3200400" cy="17729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b="1" u="sng" dirty="0">
              <a:solidFill>
                <a:schemeClr val="tx1"/>
              </a:solidFill>
            </a:endParaRPr>
          </a:p>
          <a:p>
            <a:endParaRPr lang="en-IN" b="1" u="sng" dirty="0">
              <a:solidFill>
                <a:schemeClr val="tx1"/>
              </a:solidFill>
            </a:endParaRPr>
          </a:p>
          <a:p>
            <a:endParaRPr lang="en-IN" b="1" u="sng" dirty="0">
              <a:solidFill>
                <a:schemeClr val="tx1"/>
              </a:solidFill>
            </a:endParaRPr>
          </a:p>
          <a:p>
            <a:r>
              <a:rPr lang="en-IN" b="1" u="sng" dirty="0">
                <a:solidFill>
                  <a:schemeClr val="tx1"/>
                </a:solidFill>
              </a:rPr>
              <a:t>Steps : </a:t>
            </a:r>
          </a:p>
          <a:p>
            <a:r>
              <a:rPr lang="en-IN" dirty="0">
                <a:solidFill>
                  <a:schemeClr val="tx1"/>
                </a:solidFill>
              </a:rPr>
              <a:t>Create a pivot &amp; calculate category wise sum of comment count</a:t>
            </a:r>
          </a:p>
          <a:p>
            <a:endParaRPr lang="en-IN" b="1" u="sng" dirty="0">
              <a:solidFill>
                <a:schemeClr val="tx1"/>
              </a:solidFill>
            </a:endParaRPr>
          </a:p>
          <a:p>
            <a:endParaRPr lang="en-IN" b="1" u="sng" dirty="0">
              <a:solidFill>
                <a:schemeClr val="tx1"/>
              </a:solidFill>
            </a:endParaRPr>
          </a:p>
          <a:p>
            <a:endParaRPr lang="en-IN" b="1" u="sng" dirty="0">
              <a:solidFill>
                <a:schemeClr val="tx1"/>
              </a:solidFill>
            </a:endParaRPr>
          </a:p>
          <a:p>
            <a:endParaRPr lang="en-IN" b="1" u="sng" dirty="0">
              <a:solidFill>
                <a:schemeClr val="tx1"/>
              </a:solidFill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5F03DF8-8DDE-2480-29C2-778244F119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2632799"/>
              </p:ext>
            </p:extLst>
          </p:nvPr>
        </p:nvGraphicFramePr>
        <p:xfrm>
          <a:off x="274320" y="1715770"/>
          <a:ext cx="3449320" cy="29375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75849">
                  <a:extLst>
                    <a:ext uri="{9D8B030D-6E8A-4147-A177-3AD203B41FA5}">
                      <a16:colId xmlns:a16="http://schemas.microsoft.com/office/drawing/2014/main" val="1272859103"/>
                    </a:ext>
                  </a:extLst>
                </a:gridCol>
                <a:gridCol w="1773471">
                  <a:extLst>
                    <a:ext uri="{9D8B030D-6E8A-4147-A177-3AD203B41FA5}">
                      <a16:colId xmlns:a16="http://schemas.microsoft.com/office/drawing/2014/main" val="1652125624"/>
                    </a:ext>
                  </a:extLst>
                </a:gridCol>
              </a:tblGrid>
              <a:tr h="16319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Category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Sum of comment_count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775512148"/>
                  </a:ext>
                </a:extLst>
              </a:tr>
              <a:tr h="16319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Entertainment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8970K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165357134"/>
                  </a:ext>
                </a:extLst>
              </a:tr>
              <a:tr h="16319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Music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3451K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255021467"/>
                  </a:ext>
                </a:extLst>
              </a:tr>
              <a:tr h="16319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Science &amp; Technology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3382K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651253203"/>
                  </a:ext>
                </a:extLst>
              </a:tr>
              <a:tr h="16319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Comedy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3117K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651023740"/>
                  </a:ext>
                </a:extLst>
              </a:tr>
              <a:tr h="16319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Film &amp; Animation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1196K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516774363"/>
                  </a:ext>
                </a:extLst>
              </a:tr>
              <a:tr h="16319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News &amp; Politics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1056K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042427831"/>
                  </a:ext>
                </a:extLst>
              </a:tr>
              <a:tr h="16319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People &amp; Blogs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1032K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610004559"/>
                  </a:ext>
                </a:extLst>
              </a:tr>
              <a:tr h="16319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Sports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786K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273091384"/>
                  </a:ext>
                </a:extLst>
              </a:tr>
              <a:tr h="16319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Education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456K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752620572"/>
                  </a:ext>
                </a:extLst>
              </a:tr>
              <a:tr h="16319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Howto &amp; Style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412K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414962091"/>
                  </a:ext>
                </a:extLst>
              </a:tr>
              <a:tr h="16319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Gaming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179K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601983536"/>
                  </a:ext>
                </a:extLst>
              </a:tr>
              <a:tr h="16319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Shows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64K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122842545"/>
                  </a:ext>
                </a:extLst>
              </a:tr>
              <a:tr h="16319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Autos &amp; Vehicles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27K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99396768"/>
                  </a:ext>
                </a:extLst>
              </a:tr>
              <a:tr h="16319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Pets &amp; Animals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21K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66457019"/>
                  </a:ext>
                </a:extLst>
              </a:tr>
              <a:tr h="16319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Religious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7K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911466295"/>
                  </a:ext>
                </a:extLst>
              </a:tr>
              <a:tr h="16319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Movies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5K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051213289"/>
                  </a:ext>
                </a:extLst>
              </a:tr>
              <a:tr h="16319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Travel &amp; Events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effectLst/>
                        </a:rPr>
                        <a:t>2K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833309684"/>
                  </a:ext>
                </a:extLst>
              </a:tr>
            </a:tbl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A92BFA52-127B-20BA-AB87-2847495AE2E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03885067"/>
              </p:ext>
            </p:extLst>
          </p:nvPr>
        </p:nvGraphicFramePr>
        <p:xfrm>
          <a:off x="4048760" y="1715770"/>
          <a:ext cx="4572000" cy="30848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767342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D6039C-AF7F-2907-8352-0DAFA9ACCA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1A551B3-E0B5-D2AA-F84A-5251BECC902C}"/>
              </a:ext>
            </a:extLst>
          </p:cNvPr>
          <p:cNvSpPr txBox="1"/>
          <p:nvPr/>
        </p:nvSpPr>
        <p:spPr>
          <a:xfrm>
            <a:off x="314960" y="243840"/>
            <a:ext cx="11551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 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D85788F-FCA6-D1FA-48A7-A74267C27B66}"/>
              </a:ext>
            </a:extLst>
          </p:cNvPr>
          <p:cNvSpPr/>
          <p:nvPr/>
        </p:nvSpPr>
        <p:spPr>
          <a:xfrm>
            <a:off x="314960" y="243840"/>
            <a:ext cx="8026400" cy="73152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3200" dirty="0"/>
              <a:t>Q14 :</a:t>
            </a:r>
            <a:r>
              <a:rPr lang="en-IN" dirty="0"/>
              <a:t> Category wise Engagement rate </a:t>
            </a:r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558297AE-6CCB-B46F-503D-3ACBEB43DE22}"/>
              </a:ext>
            </a:extLst>
          </p:cNvPr>
          <p:cNvSpPr/>
          <p:nvPr/>
        </p:nvSpPr>
        <p:spPr>
          <a:xfrm>
            <a:off x="8595360" y="1103531"/>
            <a:ext cx="3200400" cy="1772920"/>
          </a:xfrm>
          <a:prstGeom prst="wedgeRoundRectCallout">
            <a:avLst/>
          </a:prstGeom>
        </p:spPr>
        <p:style>
          <a:lnRef idx="2">
            <a:schemeClr val="accent6"/>
          </a:lnRef>
          <a:fillRef idx="1003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IN" b="1" u="sng" dirty="0">
              <a:solidFill>
                <a:schemeClr val="tx1"/>
              </a:solidFill>
            </a:endParaRPr>
          </a:p>
          <a:p>
            <a:endParaRPr lang="en-IN" b="1" u="sng" dirty="0">
              <a:solidFill>
                <a:schemeClr val="tx1"/>
              </a:solidFill>
            </a:endParaRPr>
          </a:p>
          <a:p>
            <a:endParaRPr lang="en-IN" b="1" u="sng" dirty="0">
              <a:solidFill>
                <a:schemeClr val="tx1"/>
              </a:solidFill>
            </a:endParaRPr>
          </a:p>
          <a:p>
            <a:r>
              <a:rPr lang="en-IN" b="1" u="sng" dirty="0">
                <a:solidFill>
                  <a:schemeClr val="tx1"/>
                </a:solidFill>
              </a:rPr>
              <a:t>Inference :</a:t>
            </a:r>
            <a:r>
              <a:rPr lang="en-IN" dirty="0"/>
              <a:t> </a:t>
            </a:r>
          </a:p>
          <a:p>
            <a:r>
              <a:rPr lang="en-IN" dirty="0"/>
              <a:t>* Science and Technology has the highest Engagement rates compared to other category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3006A09-7590-F370-85A3-38064909C5B0}"/>
              </a:ext>
            </a:extLst>
          </p:cNvPr>
          <p:cNvSpPr/>
          <p:nvPr/>
        </p:nvSpPr>
        <p:spPr>
          <a:xfrm>
            <a:off x="8666480" y="3561081"/>
            <a:ext cx="3200400" cy="17729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b="1" u="sng" dirty="0">
              <a:solidFill>
                <a:schemeClr val="tx1"/>
              </a:solidFill>
            </a:endParaRPr>
          </a:p>
          <a:p>
            <a:endParaRPr lang="en-IN" b="1" u="sng" dirty="0">
              <a:solidFill>
                <a:schemeClr val="tx1"/>
              </a:solidFill>
            </a:endParaRPr>
          </a:p>
          <a:p>
            <a:endParaRPr lang="en-IN" b="1" u="sng" dirty="0">
              <a:solidFill>
                <a:schemeClr val="tx1"/>
              </a:solidFill>
            </a:endParaRPr>
          </a:p>
          <a:p>
            <a:r>
              <a:rPr lang="en-IN" b="1" u="sng" dirty="0">
                <a:solidFill>
                  <a:schemeClr val="tx1"/>
                </a:solidFill>
              </a:rPr>
              <a:t>Steps : </a:t>
            </a:r>
          </a:p>
          <a:p>
            <a:r>
              <a:rPr lang="en-IN" dirty="0">
                <a:solidFill>
                  <a:schemeClr val="tx1"/>
                </a:solidFill>
              </a:rPr>
              <a:t>Create a pivot and compute category wise engagement rate and visualize it </a:t>
            </a:r>
          </a:p>
          <a:p>
            <a:endParaRPr lang="en-IN" b="1" u="sng" dirty="0">
              <a:solidFill>
                <a:schemeClr val="tx1"/>
              </a:solidFill>
            </a:endParaRPr>
          </a:p>
          <a:p>
            <a:endParaRPr lang="en-IN" b="1" u="sng" dirty="0">
              <a:solidFill>
                <a:schemeClr val="tx1"/>
              </a:solidFill>
            </a:endParaRPr>
          </a:p>
          <a:p>
            <a:endParaRPr lang="en-IN" b="1" u="sng" dirty="0">
              <a:solidFill>
                <a:schemeClr val="tx1"/>
              </a:solidFill>
            </a:endParaRPr>
          </a:p>
          <a:p>
            <a:endParaRPr lang="en-IN" b="1" u="sng" dirty="0">
              <a:solidFill>
                <a:schemeClr val="tx1"/>
              </a:solidFill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1140F4A-8CB5-DDCD-65A9-4626DC63CC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1761838"/>
              </p:ext>
            </p:extLst>
          </p:nvPr>
        </p:nvGraphicFramePr>
        <p:xfrm>
          <a:off x="93980" y="1795780"/>
          <a:ext cx="2717800" cy="2857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08100">
                  <a:extLst>
                    <a:ext uri="{9D8B030D-6E8A-4147-A177-3AD203B41FA5}">
                      <a16:colId xmlns:a16="http://schemas.microsoft.com/office/drawing/2014/main" val="19604848"/>
                    </a:ext>
                  </a:extLst>
                </a:gridCol>
                <a:gridCol w="1409700">
                  <a:extLst>
                    <a:ext uri="{9D8B030D-6E8A-4147-A177-3AD203B41FA5}">
                      <a16:colId xmlns:a16="http://schemas.microsoft.com/office/drawing/2014/main" val="3534489482"/>
                    </a:ext>
                  </a:extLst>
                </a:gridCol>
              </a:tblGrid>
              <a:tr h="1587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Category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Average of engagement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838839552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Science &amp; Technology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10%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610296070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Pets &amp; Animals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8%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574586626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Education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6%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48885101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Gaming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5%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834441539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Comedy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5%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99953686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Religious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3%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84790734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Music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2%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881841323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Autos &amp; Vehicles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2%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959556668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Travel &amp; Events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2%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77973679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Film &amp; Animation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2%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802028400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People &amp; Blogs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2%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158637778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Howto &amp; Style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2%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844463650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Sports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1%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897258265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Entertainment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1%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571512755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News &amp; Politics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1%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52817307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Movies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1%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92651328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Shows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effectLst/>
                        </a:rPr>
                        <a:t>1%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558820731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4" name="Chart 3">
                <a:extLst>
                  <a:ext uri="{FF2B5EF4-FFF2-40B4-BE49-F238E27FC236}">
                    <a16:creationId xmlns:a16="http://schemas.microsoft.com/office/drawing/2014/main" id="{319A32C4-1FD2-0A19-9D07-E36F3F2B9839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4057876049"/>
                  </p:ext>
                </p:extLst>
              </p:nvPr>
            </p:nvGraphicFramePr>
            <p:xfrm>
              <a:off x="3136900" y="1581150"/>
              <a:ext cx="4959350" cy="343662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Chart 3">
                <a:extLst>
                  <a:ext uri="{FF2B5EF4-FFF2-40B4-BE49-F238E27FC236}">
                    <a16:creationId xmlns:a16="http://schemas.microsoft.com/office/drawing/2014/main" id="{319A32C4-1FD2-0A19-9D07-E36F3F2B983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36900" y="1581150"/>
                <a:ext cx="4959350" cy="34366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018773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A5D15F-21CF-C50E-51E7-84BBE4A553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7E0F15C-D511-1F8F-10E8-F0383F9B0C5E}"/>
              </a:ext>
            </a:extLst>
          </p:cNvPr>
          <p:cNvSpPr txBox="1"/>
          <p:nvPr/>
        </p:nvSpPr>
        <p:spPr>
          <a:xfrm>
            <a:off x="314960" y="243840"/>
            <a:ext cx="11551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 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DC4E51F-8FD5-581D-CBA0-4DD97E1050AF}"/>
              </a:ext>
            </a:extLst>
          </p:cNvPr>
          <p:cNvSpPr/>
          <p:nvPr/>
        </p:nvSpPr>
        <p:spPr>
          <a:xfrm>
            <a:off x="314960" y="243840"/>
            <a:ext cx="8026400" cy="73152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3200" dirty="0"/>
              <a:t>Q15 :</a:t>
            </a:r>
            <a:r>
              <a:rPr lang="en-IN" dirty="0"/>
              <a:t> Correlation between likes, dislikes and comments </a:t>
            </a:r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1BA3410C-C987-E2E5-E1F0-C7C296BA53F1}"/>
              </a:ext>
            </a:extLst>
          </p:cNvPr>
          <p:cNvSpPr/>
          <p:nvPr/>
        </p:nvSpPr>
        <p:spPr>
          <a:xfrm>
            <a:off x="8148320" y="1418491"/>
            <a:ext cx="3200400" cy="1772920"/>
          </a:xfrm>
          <a:prstGeom prst="wedgeRoundRectCallout">
            <a:avLst/>
          </a:prstGeom>
        </p:spPr>
        <p:style>
          <a:lnRef idx="2">
            <a:schemeClr val="accent6"/>
          </a:lnRef>
          <a:fillRef idx="1003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IN" b="1" u="sng" dirty="0">
              <a:solidFill>
                <a:schemeClr val="tx1"/>
              </a:solidFill>
            </a:endParaRPr>
          </a:p>
          <a:p>
            <a:endParaRPr lang="en-IN" b="1" u="sng" dirty="0">
              <a:solidFill>
                <a:schemeClr val="tx1"/>
              </a:solidFill>
            </a:endParaRPr>
          </a:p>
          <a:p>
            <a:endParaRPr lang="en-IN" b="1" u="sng" dirty="0">
              <a:solidFill>
                <a:schemeClr val="tx1"/>
              </a:solidFill>
            </a:endParaRPr>
          </a:p>
          <a:p>
            <a:r>
              <a:rPr lang="en-IN" b="1" u="sng" dirty="0">
                <a:solidFill>
                  <a:schemeClr val="tx1"/>
                </a:solidFill>
              </a:rPr>
              <a:t>Inference :</a:t>
            </a:r>
            <a:r>
              <a:rPr lang="en-IN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When likes &amp; dislikes increases , comment count also increases 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9" name="Rectangle: Diagonal Corners Rounded 8">
            <a:extLst>
              <a:ext uri="{FF2B5EF4-FFF2-40B4-BE49-F238E27FC236}">
                <a16:creationId xmlns:a16="http://schemas.microsoft.com/office/drawing/2014/main" id="{53BE8ABE-4DCE-43A9-8E2E-46ED095478E3}"/>
              </a:ext>
            </a:extLst>
          </p:cNvPr>
          <p:cNvSpPr/>
          <p:nvPr/>
        </p:nvSpPr>
        <p:spPr>
          <a:xfrm>
            <a:off x="8067040" y="3987483"/>
            <a:ext cx="3362960" cy="1503680"/>
          </a:xfrm>
          <a:prstGeom prst="round2DiagRect">
            <a:avLst/>
          </a:prstGeom>
        </p:spPr>
        <p:style>
          <a:lnRef idx="2">
            <a:schemeClr val="accent1">
              <a:shade val="15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b="1" u="sng" dirty="0">
              <a:solidFill>
                <a:schemeClr val="tx1"/>
              </a:solidFill>
            </a:endParaRPr>
          </a:p>
          <a:p>
            <a:endParaRPr lang="en-IN" b="1" u="sng" dirty="0">
              <a:solidFill>
                <a:schemeClr val="tx1"/>
              </a:solidFill>
            </a:endParaRPr>
          </a:p>
          <a:p>
            <a:r>
              <a:rPr lang="en-IN" b="1" u="sng" dirty="0">
                <a:solidFill>
                  <a:schemeClr val="tx1"/>
                </a:solidFill>
              </a:rPr>
              <a:t>Formula : </a:t>
            </a:r>
          </a:p>
          <a:p>
            <a:r>
              <a:rPr lang="pt-BR" b="1" u="sng" dirty="0">
                <a:solidFill>
                  <a:schemeClr val="tx1"/>
                </a:solidFill>
              </a:rPr>
              <a:t>CORREL(A1:A16308,C1:C16308)</a:t>
            </a:r>
            <a:endParaRPr lang="en-IN" b="1" u="sng" dirty="0">
              <a:solidFill>
                <a:schemeClr val="tx1"/>
              </a:solidFill>
            </a:endParaRPr>
          </a:p>
          <a:p>
            <a:endParaRPr lang="en-IN" b="1" u="sng" dirty="0">
              <a:solidFill>
                <a:schemeClr val="tx1"/>
              </a:solidFill>
            </a:endParaRPr>
          </a:p>
          <a:p>
            <a:endParaRPr lang="en-IN" b="1" u="sng" dirty="0">
              <a:solidFill>
                <a:schemeClr val="tx1"/>
              </a:solidFill>
            </a:endParaRPr>
          </a:p>
          <a:p>
            <a:endParaRPr lang="en-IN" b="1" u="sng" dirty="0">
              <a:solidFill>
                <a:schemeClr val="tx1"/>
              </a:solidFill>
            </a:endParaRP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4889056E-0891-C6A1-A65C-18C10F0319F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81460154"/>
              </p:ext>
            </p:extLst>
          </p:nvPr>
        </p:nvGraphicFramePr>
        <p:xfrm>
          <a:off x="690880" y="1203960"/>
          <a:ext cx="6370320" cy="34493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ACF48CC-B234-9467-C48F-774511AEC4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5947404"/>
              </p:ext>
            </p:extLst>
          </p:nvPr>
        </p:nvGraphicFramePr>
        <p:xfrm>
          <a:off x="2308860" y="4967605"/>
          <a:ext cx="3782060" cy="104711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35298">
                  <a:extLst>
                    <a:ext uri="{9D8B030D-6E8A-4147-A177-3AD203B41FA5}">
                      <a16:colId xmlns:a16="http://schemas.microsoft.com/office/drawing/2014/main" val="2997825747"/>
                    </a:ext>
                  </a:extLst>
                </a:gridCol>
                <a:gridCol w="2046762">
                  <a:extLst>
                    <a:ext uri="{9D8B030D-6E8A-4147-A177-3AD203B41FA5}">
                      <a16:colId xmlns:a16="http://schemas.microsoft.com/office/drawing/2014/main" val="1415647414"/>
                    </a:ext>
                  </a:extLst>
                </a:gridCol>
              </a:tblGrid>
              <a:tr h="55319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 err="1">
                          <a:effectLst/>
                        </a:rPr>
                        <a:t>likes&amp;comment</a:t>
                      </a:r>
                      <a:endParaRPr lang="en-IN" sz="1800" b="0" i="0" u="none" strike="noStrike" dirty="0">
                        <a:solidFill>
                          <a:srgbClr val="0061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 err="1">
                          <a:effectLst/>
                        </a:rPr>
                        <a:t>dislikes&amp;comment</a:t>
                      </a:r>
                      <a:endParaRPr lang="en-IN" sz="1800" b="0" i="0" u="none" strike="noStrike" dirty="0">
                        <a:solidFill>
                          <a:srgbClr val="0061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875338137"/>
                  </a:ext>
                </a:extLst>
              </a:tr>
              <a:tr h="49392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0.76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0.70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2109716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65923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B41CBA-4CCF-0DA7-3E99-5770517EDB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1B7E920-044E-15AE-49A1-C7748E1FA2F2}"/>
              </a:ext>
            </a:extLst>
          </p:cNvPr>
          <p:cNvSpPr txBox="1"/>
          <p:nvPr/>
        </p:nvSpPr>
        <p:spPr>
          <a:xfrm>
            <a:off x="314960" y="243840"/>
            <a:ext cx="11551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 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9311856-7F42-0C73-C0E1-C34901230A53}"/>
              </a:ext>
            </a:extLst>
          </p:cNvPr>
          <p:cNvSpPr/>
          <p:nvPr/>
        </p:nvSpPr>
        <p:spPr>
          <a:xfrm>
            <a:off x="314960" y="243840"/>
            <a:ext cx="8026400" cy="73152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3200" dirty="0"/>
              <a:t>Q16 :</a:t>
            </a:r>
            <a:r>
              <a:rPr lang="en-IN" dirty="0"/>
              <a:t> Geographical wise </a:t>
            </a:r>
            <a:r>
              <a:rPr lang="en-IN" dirty="0" err="1"/>
              <a:t>Avg</a:t>
            </a:r>
            <a:r>
              <a:rPr lang="en-IN" dirty="0"/>
              <a:t> Views </a:t>
            </a:r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B3FA78DD-A18D-A3CE-9784-B5B5329E61AA}"/>
              </a:ext>
            </a:extLst>
          </p:cNvPr>
          <p:cNvSpPr/>
          <p:nvPr/>
        </p:nvSpPr>
        <p:spPr>
          <a:xfrm>
            <a:off x="8305800" y="1152208"/>
            <a:ext cx="3200400" cy="1772920"/>
          </a:xfrm>
          <a:prstGeom prst="wedgeRoundRectCallout">
            <a:avLst/>
          </a:prstGeom>
        </p:spPr>
        <p:style>
          <a:lnRef idx="2">
            <a:schemeClr val="accent6"/>
          </a:lnRef>
          <a:fillRef idx="1003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IN" b="1" u="sng" dirty="0">
              <a:solidFill>
                <a:schemeClr val="tx1"/>
              </a:solidFill>
            </a:endParaRPr>
          </a:p>
          <a:p>
            <a:endParaRPr lang="en-IN" b="1" u="sng" dirty="0">
              <a:solidFill>
                <a:schemeClr val="tx1"/>
              </a:solidFill>
            </a:endParaRPr>
          </a:p>
          <a:p>
            <a:endParaRPr lang="en-IN" b="1" u="sng" dirty="0">
              <a:solidFill>
                <a:schemeClr val="tx1"/>
              </a:solidFill>
            </a:endParaRPr>
          </a:p>
          <a:p>
            <a:r>
              <a:rPr lang="en-IN" b="1" u="sng" dirty="0">
                <a:solidFill>
                  <a:schemeClr val="tx1"/>
                </a:solidFill>
              </a:rPr>
              <a:t>Inference :</a:t>
            </a:r>
            <a:r>
              <a:rPr lang="en-IN" dirty="0"/>
              <a:t> </a:t>
            </a:r>
          </a:p>
          <a:p>
            <a:r>
              <a:rPr lang="en-IN" dirty="0"/>
              <a:t>Tripura has highest </a:t>
            </a:r>
            <a:r>
              <a:rPr lang="en-IN" dirty="0" err="1"/>
              <a:t>Avg</a:t>
            </a:r>
            <a:r>
              <a:rPr lang="en-IN" dirty="0"/>
              <a:t> Views based on geographical location 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62711DE-17BB-1536-8B5B-929273A0336D}"/>
              </a:ext>
            </a:extLst>
          </p:cNvPr>
          <p:cNvSpPr/>
          <p:nvPr/>
        </p:nvSpPr>
        <p:spPr>
          <a:xfrm>
            <a:off x="8503920" y="3683001"/>
            <a:ext cx="3200400" cy="17729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b="1" u="sng" dirty="0">
              <a:solidFill>
                <a:schemeClr val="tx1"/>
              </a:solidFill>
            </a:endParaRPr>
          </a:p>
          <a:p>
            <a:endParaRPr lang="en-IN" b="1" u="sng" dirty="0">
              <a:solidFill>
                <a:schemeClr val="tx1"/>
              </a:solidFill>
            </a:endParaRPr>
          </a:p>
          <a:p>
            <a:endParaRPr lang="en-IN" b="1" u="sng" dirty="0">
              <a:solidFill>
                <a:schemeClr val="tx1"/>
              </a:solidFill>
            </a:endParaRPr>
          </a:p>
          <a:p>
            <a:r>
              <a:rPr lang="en-IN" b="1" u="sng" dirty="0">
                <a:solidFill>
                  <a:schemeClr val="tx1"/>
                </a:solidFill>
              </a:rPr>
              <a:t>Steps : </a:t>
            </a:r>
          </a:p>
          <a:p>
            <a:r>
              <a:rPr lang="en-IN" dirty="0">
                <a:solidFill>
                  <a:schemeClr val="tx1"/>
                </a:solidFill>
              </a:rPr>
              <a:t>Create a pivot table and compute country wise average views </a:t>
            </a:r>
          </a:p>
          <a:p>
            <a:r>
              <a:rPr lang="en-IN" dirty="0">
                <a:solidFill>
                  <a:schemeClr val="tx1"/>
                </a:solidFill>
              </a:rPr>
              <a:t>Plot the data in a map .</a:t>
            </a:r>
          </a:p>
          <a:p>
            <a:endParaRPr lang="en-IN" b="1" u="sng" dirty="0">
              <a:solidFill>
                <a:schemeClr val="tx1"/>
              </a:solidFill>
            </a:endParaRPr>
          </a:p>
          <a:p>
            <a:endParaRPr lang="en-IN" b="1" u="sng" dirty="0">
              <a:solidFill>
                <a:schemeClr val="tx1"/>
              </a:solidFill>
            </a:endParaRPr>
          </a:p>
          <a:p>
            <a:endParaRPr lang="en-IN" b="1" u="sng" dirty="0">
              <a:solidFill>
                <a:schemeClr val="tx1"/>
              </a:solidFill>
            </a:endParaRPr>
          </a:p>
          <a:p>
            <a:endParaRPr lang="en-IN" b="1" u="sng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cx4="http://schemas.microsoft.com/office/drawing/2016/5/10/chartex" Requires="cx4">
          <p:graphicFrame>
            <p:nvGraphicFramePr>
              <p:cNvPr id="4" name="Chart 3">
                <a:extLst>
                  <a:ext uri="{FF2B5EF4-FFF2-40B4-BE49-F238E27FC236}">
                    <a16:creationId xmlns:a16="http://schemas.microsoft.com/office/drawing/2014/main" id="{31732B7F-231E-A7A7-A592-1625F0943ED1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036594000"/>
                  </p:ext>
                </p:extLst>
              </p:nvPr>
            </p:nvGraphicFramePr>
            <p:xfrm>
              <a:off x="1544320" y="2887782"/>
              <a:ext cx="5740400" cy="3208218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4" name="Chart 3">
                <a:extLst>
                  <a:ext uri="{FF2B5EF4-FFF2-40B4-BE49-F238E27FC236}">
                    <a16:creationId xmlns:a16="http://schemas.microsoft.com/office/drawing/2014/main" id="{31732B7F-231E-A7A7-A592-1625F0943ED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44320" y="2887782"/>
                <a:ext cx="5740400" cy="3208218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594F30E-54A9-DB41-355B-9FB4C14F13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8053714"/>
              </p:ext>
            </p:extLst>
          </p:nvPr>
        </p:nvGraphicFramePr>
        <p:xfrm>
          <a:off x="2286000" y="1303654"/>
          <a:ext cx="3616960" cy="147002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08480">
                  <a:extLst>
                    <a:ext uri="{9D8B030D-6E8A-4147-A177-3AD203B41FA5}">
                      <a16:colId xmlns:a16="http://schemas.microsoft.com/office/drawing/2014/main" val="2031491011"/>
                    </a:ext>
                  </a:extLst>
                </a:gridCol>
                <a:gridCol w="1808480">
                  <a:extLst>
                    <a:ext uri="{9D8B030D-6E8A-4147-A177-3AD203B41FA5}">
                      <a16:colId xmlns:a16="http://schemas.microsoft.com/office/drawing/2014/main" val="2148083706"/>
                    </a:ext>
                  </a:extLst>
                </a:gridCol>
              </a:tblGrid>
              <a:tr h="21000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Row Labels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Average of views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242041940"/>
                  </a:ext>
                </a:extLst>
              </a:tr>
              <a:tr h="21000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Tripura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918075.1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57742975"/>
                  </a:ext>
                </a:extLst>
              </a:tr>
              <a:tr h="21000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Maharashtra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910266.1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858572583"/>
                  </a:ext>
                </a:extLst>
              </a:tr>
              <a:tr h="21000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Himachal Pradesh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907667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938915481"/>
                  </a:ext>
                </a:extLst>
              </a:tr>
              <a:tr h="21000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Uttar Pradesh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846194.6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962290645"/>
                  </a:ext>
                </a:extLst>
              </a:tr>
              <a:tr h="21000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Andhra Pradesh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816488.1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857469434"/>
                  </a:ext>
                </a:extLst>
              </a:tr>
              <a:tr h="21000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Goa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816428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9005949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87902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5F6F78-76E2-EE77-3C4B-B2CE21D730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6C59FE-48C5-40AC-800A-F7D6EBFD3B68}"/>
              </a:ext>
            </a:extLst>
          </p:cNvPr>
          <p:cNvSpPr txBox="1"/>
          <p:nvPr/>
        </p:nvSpPr>
        <p:spPr>
          <a:xfrm>
            <a:off x="314960" y="243840"/>
            <a:ext cx="11551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 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998FB16-CB67-8C02-3FBE-1A012F4A72B3}"/>
              </a:ext>
            </a:extLst>
          </p:cNvPr>
          <p:cNvSpPr/>
          <p:nvPr/>
        </p:nvSpPr>
        <p:spPr>
          <a:xfrm>
            <a:off x="314960" y="243840"/>
            <a:ext cx="8026400" cy="73152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3200" dirty="0"/>
              <a:t>Q17 :</a:t>
            </a:r>
            <a:r>
              <a:rPr lang="en-IN" dirty="0"/>
              <a:t> </a:t>
            </a:r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E09C4043-8495-D371-B3E2-2EAA1826BFFE}"/>
              </a:ext>
            </a:extLst>
          </p:cNvPr>
          <p:cNvSpPr/>
          <p:nvPr/>
        </p:nvSpPr>
        <p:spPr>
          <a:xfrm>
            <a:off x="8666480" y="300891"/>
            <a:ext cx="3200400" cy="1772920"/>
          </a:xfrm>
          <a:prstGeom prst="wedgeRoundRectCallout">
            <a:avLst/>
          </a:prstGeom>
        </p:spPr>
        <p:style>
          <a:lnRef idx="2">
            <a:schemeClr val="accent6"/>
          </a:lnRef>
          <a:fillRef idx="1003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b="1" u="sng" dirty="0">
                <a:solidFill>
                  <a:schemeClr val="tx1"/>
                </a:solidFill>
              </a:rPr>
              <a:t>Inference :</a:t>
            </a:r>
            <a:r>
              <a:rPr lang="en-IN" dirty="0"/>
              <a:t> 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154E6EA-3330-0E06-92D3-0D27E2BC9F37}"/>
              </a:ext>
            </a:extLst>
          </p:cNvPr>
          <p:cNvSpPr/>
          <p:nvPr/>
        </p:nvSpPr>
        <p:spPr>
          <a:xfrm>
            <a:off x="8666480" y="2534921"/>
            <a:ext cx="3200400" cy="17729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b="1" u="sng" dirty="0">
                <a:solidFill>
                  <a:schemeClr val="tx1"/>
                </a:solidFill>
              </a:rPr>
              <a:t>Steps : </a:t>
            </a:r>
          </a:p>
          <a:p>
            <a:endParaRPr lang="en-IN" b="1" u="sng" dirty="0">
              <a:solidFill>
                <a:schemeClr val="tx1"/>
              </a:solidFill>
            </a:endParaRPr>
          </a:p>
          <a:p>
            <a:endParaRPr lang="en-IN" b="1" u="sng" dirty="0">
              <a:solidFill>
                <a:schemeClr val="tx1"/>
              </a:solidFill>
            </a:endParaRPr>
          </a:p>
          <a:p>
            <a:endParaRPr lang="en-IN" b="1" u="sng" dirty="0">
              <a:solidFill>
                <a:schemeClr val="tx1"/>
              </a:solidFill>
            </a:endParaRPr>
          </a:p>
          <a:p>
            <a:endParaRPr lang="en-IN" b="1" u="sng" dirty="0">
              <a:solidFill>
                <a:schemeClr val="tx1"/>
              </a:solidFill>
            </a:endParaRPr>
          </a:p>
          <a:p>
            <a:endParaRPr lang="en-IN" b="1" u="sng" dirty="0">
              <a:solidFill>
                <a:schemeClr val="tx1"/>
              </a:solidFill>
            </a:endParaRPr>
          </a:p>
        </p:txBody>
      </p:sp>
      <p:sp>
        <p:nvSpPr>
          <p:cNvPr id="9" name="Rectangle: Diagonal Corners Rounded 8">
            <a:extLst>
              <a:ext uri="{FF2B5EF4-FFF2-40B4-BE49-F238E27FC236}">
                <a16:creationId xmlns:a16="http://schemas.microsoft.com/office/drawing/2014/main" id="{05915F23-74E9-51C6-4618-480F91717C25}"/>
              </a:ext>
            </a:extLst>
          </p:cNvPr>
          <p:cNvSpPr/>
          <p:nvPr/>
        </p:nvSpPr>
        <p:spPr>
          <a:xfrm>
            <a:off x="8737600" y="4653280"/>
            <a:ext cx="3129280" cy="1503680"/>
          </a:xfrm>
          <a:prstGeom prst="round2DiagRect">
            <a:avLst/>
          </a:prstGeom>
        </p:spPr>
        <p:style>
          <a:lnRef idx="2">
            <a:schemeClr val="accent1">
              <a:shade val="15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b="1" u="sng" dirty="0">
                <a:solidFill>
                  <a:schemeClr val="tx1"/>
                </a:solidFill>
              </a:rPr>
              <a:t>Formula : </a:t>
            </a:r>
          </a:p>
          <a:p>
            <a:endParaRPr lang="en-IN" b="1" u="sng" dirty="0">
              <a:solidFill>
                <a:schemeClr val="tx1"/>
              </a:solidFill>
            </a:endParaRPr>
          </a:p>
          <a:p>
            <a:endParaRPr lang="en-IN" b="1" u="sng" dirty="0">
              <a:solidFill>
                <a:schemeClr val="tx1"/>
              </a:solidFill>
            </a:endParaRPr>
          </a:p>
          <a:p>
            <a:endParaRPr lang="en-IN" b="1" u="sng" dirty="0">
              <a:solidFill>
                <a:schemeClr val="tx1"/>
              </a:solidFill>
            </a:endParaRPr>
          </a:p>
          <a:p>
            <a:endParaRPr lang="en-IN" b="1" u="sn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54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1845AE-1428-DD26-3680-F54ECD8946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00E9C71-CF59-6FE7-BF70-F39CDBFC9291}"/>
              </a:ext>
            </a:extLst>
          </p:cNvPr>
          <p:cNvSpPr txBox="1"/>
          <p:nvPr/>
        </p:nvSpPr>
        <p:spPr>
          <a:xfrm>
            <a:off x="314960" y="243840"/>
            <a:ext cx="11551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 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0611812-7DA8-D347-8216-1A3CEE69B962}"/>
              </a:ext>
            </a:extLst>
          </p:cNvPr>
          <p:cNvSpPr/>
          <p:nvPr/>
        </p:nvSpPr>
        <p:spPr>
          <a:xfrm>
            <a:off x="314960" y="243840"/>
            <a:ext cx="8026400" cy="73152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3200" dirty="0"/>
              <a:t>Q18 :</a:t>
            </a:r>
            <a:r>
              <a:rPr lang="en-IN" dirty="0"/>
              <a:t> </a:t>
            </a:r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73FEE09A-5AEB-32B0-DDDA-164CF50BCA1F}"/>
              </a:ext>
            </a:extLst>
          </p:cNvPr>
          <p:cNvSpPr/>
          <p:nvPr/>
        </p:nvSpPr>
        <p:spPr>
          <a:xfrm>
            <a:off x="8666480" y="300891"/>
            <a:ext cx="3200400" cy="1772920"/>
          </a:xfrm>
          <a:prstGeom prst="wedgeRoundRectCallout">
            <a:avLst/>
          </a:prstGeom>
        </p:spPr>
        <p:style>
          <a:lnRef idx="2">
            <a:schemeClr val="accent6"/>
          </a:lnRef>
          <a:fillRef idx="1003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b="1" u="sng" dirty="0">
                <a:solidFill>
                  <a:schemeClr val="tx1"/>
                </a:solidFill>
              </a:rPr>
              <a:t>Inference :</a:t>
            </a:r>
            <a:r>
              <a:rPr lang="en-IN" dirty="0"/>
              <a:t> 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2C7D6B3-E2A9-7049-CB48-1CEFA4241712}"/>
              </a:ext>
            </a:extLst>
          </p:cNvPr>
          <p:cNvSpPr/>
          <p:nvPr/>
        </p:nvSpPr>
        <p:spPr>
          <a:xfrm>
            <a:off x="8666480" y="2534921"/>
            <a:ext cx="3200400" cy="17729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b="1" u="sng" dirty="0">
                <a:solidFill>
                  <a:schemeClr val="tx1"/>
                </a:solidFill>
              </a:rPr>
              <a:t>Steps : </a:t>
            </a:r>
          </a:p>
          <a:p>
            <a:endParaRPr lang="en-IN" b="1" u="sng" dirty="0">
              <a:solidFill>
                <a:schemeClr val="tx1"/>
              </a:solidFill>
            </a:endParaRPr>
          </a:p>
          <a:p>
            <a:endParaRPr lang="en-IN" b="1" u="sng" dirty="0">
              <a:solidFill>
                <a:schemeClr val="tx1"/>
              </a:solidFill>
            </a:endParaRPr>
          </a:p>
          <a:p>
            <a:endParaRPr lang="en-IN" b="1" u="sng" dirty="0">
              <a:solidFill>
                <a:schemeClr val="tx1"/>
              </a:solidFill>
            </a:endParaRPr>
          </a:p>
          <a:p>
            <a:endParaRPr lang="en-IN" b="1" u="sng" dirty="0">
              <a:solidFill>
                <a:schemeClr val="tx1"/>
              </a:solidFill>
            </a:endParaRPr>
          </a:p>
          <a:p>
            <a:endParaRPr lang="en-IN" b="1" u="sng" dirty="0">
              <a:solidFill>
                <a:schemeClr val="tx1"/>
              </a:solidFill>
            </a:endParaRPr>
          </a:p>
        </p:txBody>
      </p:sp>
      <p:sp>
        <p:nvSpPr>
          <p:cNvPr id="9" name="Rectangle: Diagonal Corners Rounded 8">
            <a:extLst>
              <a:ext uri="{FF2B5EF4-FFF2-40B4-BE49-F238E27FC236}">
                <a16:creationId xmlns:a16="http://schemas.microsoft.com/office/drawing/2014/main" id="{67F231F3-E047-197D-4AA6-D8E25114EF70}"/>
              </a:ext>
            </a:extLst>
          </p:cNvPr>
          <p:cNvSpPr/>
          <p:nvPr/>
        </p:nvSpPr>
        <p:spPr>
          <a:xfrm>
            <a:off x="8737600" y="4653280"/>
            <a:ext cx="3129280" cy="1503680"/>
          </a:xfrm>
          <a:prstGeom prst="round2DiagRect">
            <a:avLst/>
          </a:prstGeom>
        </p:spPr>
        <p:style>
          <a:lnRef idx="2">
            <a:schemeClr val="accent1">
              <a:shade val="15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b="1" u="sng" dirty="0">
                <a:solidFill>
                  <a:schemeClr val="tx1"/>
                </a:solidFill>
              </a:rPr>
              <a:t>Formula : </a:t>
            </a:r>
          </a:p>
          <a:p>
            <a:endParaRPr lang="en-IN" b="1" u="sng" dirty="0">
              <a:solidFill>
                <a:schemeClr val="tx1"/>
              </a:solidFill>
            </a:endParaRPr>
          </a:p>
          <a:p>
            <a:endParaRPr lang="en-IN" b="1" u="sng" dirty="0">
              <a:solidFill>
                <a:schemeClr val="tx1"/>
              </a:solidFill>
            </a:endParaRPr>
          </a:p>
          <a:p>
            <a:endParaRPr lang="en-IN" b="1" u="sng" dirty="0">
              <a:solidFill>
                <a:schemeClr val="tx1"/>
              </a:solidFill>
            </a:endParaRPr>
          </a:p>
          <a:p>
            <a:endParaRPr lang="en-IN" b="1" u="sn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7879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CF74EEE-969F-8BD2-B649-1698792B0BF3}"/>
              </a:ext>
            </a:extLst>
          </p:cNvPr>
          <p:cNvSpPr txBox="1"/>
          <p:nvPr/>
        </p:nvSpPr>
        <p:spPr>
          <a:xfrm>
            <a:off x="314960" y="243840"/>
            <a:ext cx="11551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 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1E32CD1-2BA0-1F19-EEE7-9272F1308E3E}"/>
              </a:ext>
            </a:extLst>
          </p:cNvPr>
          <p:cNvSpPr/>
          <p:nvPr/>
        </p:nvSpPr>
        <p:spPr>
          <a:xfrm>
            <a:off x="314960" y="243840"/>
            <a:ext cx="8026400" cy="73152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3200" dirty="0"/>
              <a:t>Q1 :</a:t>
            </a:r>
            <a:r>
              <a:rPr lang="en-IN" dirty="0"/>
              <a:t> </a:t>
            </a:r>
            <a:r>
              <a:rPr lang="en-IN" sz="2400" dirty="0"/>
              <a:t>Cleaning the data (Remove Duplicates &amp; Fill Null values)</a:t>
            </a:r>
            <a:endParaRPr lang="en-IN" dirty="0"/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0D97D42A-9940-4EEA-144A-9CAC4626EB70}"/>
              </a:ext>
            </a:extLst>
          </p:cNvPr>
          <p:cNvSpPr/>
          <p:nvPr/>
        </p:nvSpPr>
        <p:spPr>
          <a:xfrm>
            <a:off x="8666480" y="239931"/>
            <a:ext cx="3200400" cy="1772920"/>
          </a:xfrm>
          <a:prstGeom prst="wedgeRoundRectCallout">
            <a:avLst/>
          </a:prstGeom>
        </p:spPr>
        <p:style>
          <a:lnRef idx="2">
            <a:schemeClr val="accent6"/>
          </a:lnRef>
          <a:fillRef idx="1003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IN" b="1" u="sng" dirty="0">
              <a:solidFill>
                <a:schemeClr val="tx1"/>
              </a:solidFill>
            </a:endParaRPr>
          </a:p>
          <a:p>
            <a:endParaRPr lang="en-IN" b="1" u="sng" dirty="0">
              <a:solidFill>
                <a:schemeClr val="tx1"/>
              </a:solidFill>
            </a:endParaRPr>
          </a:p>
          <a:p>
            <a:endParaRPr lang="en-IN" b="1" u="sng" dirty="0">
              <a:solidFill>
                <a:schemeClr val="tx1"/>
              </a:solidFill>
            </a:endParaRPr>
          </a:p>
          <a:p>
            <a:r>
              <a:rPr lang="en-IN" b="1" u="sng" dirty="0">
                <a:solidFill>
                  <a:schemeClr val="tx1"/>
                </a:solidFill>
              </a:rPr>
              <a:t>Inference :</a:t>
            </a:r>
            <a:r>
              <a:rPr lang="en-IN" dirty="0"/>
              <a:t>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600" dirty="0"/>
              <a:t>Data contained null values in the comment column.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600" dirty="0"/>
              <a:t>The null values were replaced by the previous cell value.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600" dirty="0"/>
              <a:t>Data contained no duplicate values.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688150D-E3A5-1BFD-0A48-E01985C490EC}"/>
              </a:ext>
            </a:extLst>
          </p:cNvPr>
          <p:cNvSpPr/>
          <p:nvPr/>
        </p:nvSpPr>
        <p:spPr>
          <a:xfrm>
            <a:off x="8666480" y="2484120"/>
            <a:ext cx="3200400" cy="326643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b="1" u="sng" dirty="0">
              <a:solidFill>
                <a:schemeClr val="tx1"/>
              </a:solidFill>
            </a:endParaRPr>
          </a:p>
          <a:p>
            <a:endParaRPr lang="en-IN" b="1" u="sng" dirty="0">
              <a:solidFill>
                <a:schemeClr val="tx1"/>
              </a:solidFill>
            </a:endParaRPr>
          </a:p>
          <a:p>
            <a:endParaRPr lang="en-IN" b="1" u="sng" dirty="0">
              <a:solidFill>
                <a:schemeClr val="tx1"/>
              </a:solidFill>
            </a:endParaRPr>
          </a:p>
          <a:p>
            <a:r>
              <a:rPr lang="en-IN" b="1" u="sng" dirty="0">
                <a:solidFill>
                  <a:schemeClr val="tx1"/>
                </a:solidFill>
              </a:rPr>
              <a:t>Steps :</a:t>
            </a:r>
          </a:p>
          <a:p>
            <a:r>
              <a:rPr lang="en-IN" b="1" u="sng" dirty="0">
                <a:solidFill>
                  <a:schemeClr val="tx1"/>
                </a:solidFill>
              </a:rPr>
              <a:t>Remove Duplicates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Select the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Data-&gt;Remove Duplicates.</a:t>
            </a:r>
          </a:p>
          <a:p>
            <a:r>
              <a:rPr lang="en-IN" b="1" u="sng" dirty="0">
                <a:solidFill>
                  <a:schemeClr val="tx1"/>
                </a:solidFill>
              </a:rPr>
              <a:t>Fill Null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Check for null values.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>
                <a:solidFill>
                  <a:schemeClr val="tx1"/>
                </a:solidFill>
              </a:rPr>
              <a:t>Ctrl+G</a:t>
            </a:r>
            <a:r>
              <a:rPr lang="en-IN" dirty="0">
                <a:solidFill>
                  <a:schemeClr val="tx1"/>
                </a:solidFill>
              </a:rPr>
              <a:t>-&gt;Specials-&gt;Blanks.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Enter =</a:t>
            </a:r>
            <a:r>
              <a:rPr lang="en-IN" dirty="0" err="1">
                <a:solidFill>
                  <a:schemeClr val="tx1"/>
                </a:solidFill>
              </a:rPr>
              <a:t>PreviousCellValue</a:t>
            </a:r>
            <a:endParaRPr lang="en-IN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>
                <a:solidFill>
                  <a:schemeClr val="tx1"/>
                </a:solidFill>
              </a:rPr>
              <a:t>Ctrl+Enter</a:t>
            </a:r>
            <a:r>
              <a:rPr lang="en-IN" dirty="0">
                <a:solidFill>
                  <a:schemeClr val="tx1"/>
                </a:solidFill>
              </a:rPr>
              <a:t>.</a:t>
            </a:r>
          </a:p>
          <a:p>
            <a:endParaRPr lang="en-IN" b="1" u="sng" dirty="0">
              <a:solidFill>
                <a:schemeClr val="tx1"/>
              </a:solidFill>
            </a:endParaRPr>
          </a:p>
          <a:p>
            <a:endParaRPr lang="en-IN" b="1" u="sng" dirty="0">
              <a:solidFill>
                <a:schemeClr val="tx1"/>
              </a:solidFill>
            </a:endParaRPr>
          </a:p>
          <a:p>
            <a:endParaRPr lang="en-IN" b="1" u="sng" dirty="0">
              <a:solidFill>
                <a:schemeClr val="tx1"/>
              </a:solidFill>
            </a:endParaRPr>
          </a:p>
          <a:p>
            <a:endParaRPr lang="en-IN" b="1" u="sng" dirty="0">
              <a:solidFill>
                <a:schemeClr val="tx1"/>
              </a:solidFill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D3D6557-7E15-1FFC-1959-7EC5AFA67C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8220925"/>
              </p:ext>
            </p:extLst>
          </p:nvPr>
        </p:nvGraphicFramePr>
        <p:xfrm>
          <a:off x="764540" y="1422302"/>
          <a:ext cx="7434580" cy="42165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434580">
                  <a:extLst>
                    <a:ext uri="{9D8B030D-6E8A-4147-A177-3AD203B41FA5}">
                      <a16:colId xmlns:a16="http://schemas.microsoft.com/office/drawing/2014/main" val="550840731"/>
                    </a:ext>
                  </a:extLst>
                </a:gridCol>
              </a:tblGrid>
              <a:tr h="26062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effectLst/>
                        </a:rPr>
                        <a:t>comment</a:t>
                      </a:r>
                      <a:endParaRPr lang="en-IN" sz="1100" b="0" i="0" u="none" strike="noStrike" dirty="0">
                        <a:solidFill>
                          <a:srgbClr val="0061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149742621"/>
                  </a:ext>
                </a:extLst>
              </a:tr>
              <a:tr h="23269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effectLst/>
                        </a:rPr>
                        <a:t>"Engaging and informative presentation!"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817845564"/>
                  </a:ext>
                </a:extLst>
              </a:tr>
              <a:tr h="23269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effectLst/>
                        </a:rPr>
                        <a:t>"Engaging and informative presentation!"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21773771"/>
                  </a:ext>
                </a:extLst>
              </a:tr>
              <a:tr h="23269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effectLst/>
                        </a:rPr>
                        <a:t>"Engaging and informative presentation!"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771911126"/>
                  </a:ext>
                </a:extLst>
              </a:tr>
              <a:tr h="23269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effectLst/>
                        </a:rPr>
                        <a:t>"Engaging and informative presentation!"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871078140"/>
                  </a:ext>
                </a:extLst>
              </a:tr>
              <a:tr h="23269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effectLst/>
                        </a:rPr>
                        <a:t>"Engaging and informative presentation!"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872153184"/>
                  </a:ext>
                </a:extLst>
              </a:tr>
              <a:tr h="23269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effectLst/>
                        </a:rPr>
                        <a:t>"Engaging and informative presentation!"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05161997"/>
                  </a:ext>
                </a:extLst>
              </a:tr>
              <a:tr h="23269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effectLst/>
                        </a:rPr>
                        <a:t>"Engaging and informative presentation!"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513397568"/>
                  </a:ext>
                </a:extLst>
              </a:tr>
              <a:tr h="23269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effectLst/>
                        </a:rPr>
                        <a:t>"Engaging and informative presentation!"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399443418"/>
                  </a:ext>
                </a:extLst>
              </a:tr>
              <a:tr h="23269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effectLst/>
                        </a:rPr>
                        <a:t>"Engaging and informative presentation!"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802655227"/>
                  </a:ext>
                </a:extLst>
              </a:tr>
              <a:tr h="23269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effectLst/>
                        </a:rPr>
                        <a:t>"Engaging and informative presentation!"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16007696"/>
                  </a:ext>
                </a:extLst>
              </a:tr>
              <a:tr h="23269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effectLst/>
                        </a:rPr>
                        <a:t>"Engaging and informative presentation!"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089933783"/>
                  </a:ext>
                </a:extLst>
              </a:tr>
              <a:tr h="23269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effectLst/>
                        </a:rPr>
                        <a:t>"Engaging and informative presentation!"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664412916"/>
                  </a:ext>
                </a:extLst>
              </a:tr>
              <a:tr h="23269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effectLst/>
                        </a:rPr>
                        <a:t>"Engaging and informative presentation!"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532892505"/>
                  </a:ext>
                </a:extLst>
              </a:tr>
              <a:tr h="23269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effectLst/>
                        </a:rPr>
                        <a:t>"Engaging and informative presentation!"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130857330"/>
                  </a:ext>
                </a:extLst>
              </a:tr>
              <a:tr h="23269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effectLst/>
                        </a:rPr>
                        <a:t>"Engaging and informative presentation!"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78017457"/>
                  </a:ext>
                </a:extLst>
              </a:tr>
              <a:tr h="23269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effectLst/>
                        </a:rPr>
                        <a:t>"Engaging and informative presentation!"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941145221"/>
                  </a:ext>
                </a:extLst>
              </a:tr>
              <a:tr h="23269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 dirty="0">
                          <a:effectLst/>
                        </a:rPr>
                        <a:t>"Engaging and informative presentation!"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2536188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5977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1F3B87-B72A-A87F-D1D4-2654F6637B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63B1973-052F-B580-886E-F34FCC308EC7}"/>
              </a:ext>
            </a:extLst>
          </p:cNvPr>
          <p:cNvSpPr txBox="1"/>
          <p:nvPr/>
        </p:nvSpPr>
        <p:spPr>
          <a:xfrm>
            <a:off x="314960" y="243840"/>
            <a:ext cx="11551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 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3D6EE36-8020-E40F-450D-17E561A3D567}"/>
              </a:ext>
            </a:extLst>
          </p:cNvPr>
          <p:cNvSpPr/>
          <p:nvPr/>
        </p:nvSpPr>
        <p:spPr>
          <a:xfrm>
            <a:off x="314960" y="243840"/>
            <a:ext cx="8026400" cy="73152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3200" dirty="0"/>
              <a:t>Q19 :</a:t>
            </a:r>
            <a:r>
              <a:rPr lang="en-IN" dirty="0"/>
              <a:t> </a:t>
            </a:r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5F5B1740-DC66-6C1E-D5B3-987CB975ECA5}"/>
              </a:ext>
            </a:extLst>
          </p:cNvPr>
          <p:cNvSpPr/>
          <p:nvPr/>
        </p:nvSpPr>
        <p:spPr>
          <a:xfrm>
            <a:off x="8666480" y="300891"/>
            <a:ext cx="3200400" cy="1772920"/>
          </a:xfrm>
          <a:prstGeom prst="wedgeRoundRectCallout">
            <a:avLst/>
          </a:prstGeom>
        </p:spPr>
        <p:style>
          <a:lnRef idx="2">
            <a:schemeClr val="accent6"/>
          </a:lnRef>
          <a:fillRef idx="1003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b="1" u="sng" dirty="0">
                <a:solidFill>
                  <a:schemeClr val="tx1"/>
                </a:solidFill>
              </a:rPr>
              <a:t>Inference :</a:t>
            </a:r>
            <a:r>
              <a:rPr lang="en-IN" dirty="0"/>
              <a:t> 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E96BA04-F0CC-3744-9904-5F1F8C0382E7}"/>
              </a:ext>
            </a:extLst>
          </p:cNvPr>
          <p:cNvSpPr/>
          <p:nvPr/>
        </p:nvSpPr>
        <p:spPr>
          <a:xfrm>
            <a:off x="8666480" y="2534921"/>
            <a:ext cx="3200400" cy="17729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b="1" u="sng" dirty="0">
                <a:solidFill>
                  <a:schemeClr val="tx1"/>
                </a:solidFill>
              </a:rPr>
              <a:t>Steps : </a:t>
            </a:r>
          </a:p>
          <a:p>
            <a:endParaRPr lang="en-IN" b="1" u="sng" dirty="0">
              <a:solidFill>
                <a:schemeClr val="tx1"/>
              </a:solidFill>
            </a:endParaRPr>
          </a:p>
          <a:p>
            <a:endParaRPr lang="en-IN" b="1" u="sng" dirty="0">
              <a:solidFill>
                <a:schemeClr val="tx1"/>
              </a:solidFill>
            </a:endParaRPr>
          </a:p>
          <a:p>
            <a:endParaRPr lang="en-IN" b="1" u="sng" dirty="0">
              <a:solidFill>
                <a:schemeClr val="tx1"/>
              </a:solidFill>
            </a:endParaRPr>
          </a:p>
          <a:p>
            <a:endParaRPr lang="en-IN" b="1" u="sng" dirty="0">
              <a:solidFill>
                <a:schemeClr val="tx1"/>
              </a:solidFill>
            </a:endParaRPr>
          </a:p>
          <a:p>
            <a:endParaRPr lang="en-IN" b="1" u="sng" dirty="0">
              <a:solidFill>
                <a:schemeClr val="tx1"/>
              </a:solidFill>
            </a:endParaRPr>
          </a:p>
        </p:txBody>
      </p:sp>
      <p:sp>
        <p:nvSpPr>
          <p:cNvPr id="9" name="Rectangle: Diagonal Corners Rounded 8">
            <a:extLst>
              <a:ext uri="{FF2B5EF4-FFF2-40B4-BE49-F238E27FC236}">
                <a16:creationId xmlns:a16="http://schemas.microsoft.com/office/drawing/2014/main" id="{2118B997-C8B2-06A8-0380-4E14FE10BDAF}"/>
              </a:ext>
            </a:extLst>
          </p:cNvPr>
          <p:cNvSpPr/>
          <p:nvPr/>
        </p:nvSpPr>
        <p:spPr>
          <a:xfrm>
            <a:off x="8737600" y="4653280"/>
            <a:ext cx="3129280" cy="1503680"/>
          </a:xfrm>
          <a:prstGeom prst="round2DiagRect">
            <a:avLst/>
          </a:prstGeom>
        </p:spPr>
        <p:style>
          <a:lnRef idx="2">
            <a:schemeClr val="accent1">
              <a:shade val="15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b="1" u="sng" dirty="0">
                <a:solidFill>
                  <a:schemeClr val="tx1"/>
                </a:solidFill>
              </a:rPr>
              <a:t>Formula : </a:t>
            </a:r>
          </a:p>
          <a:p>
            <a:endParaRPr lang="en-IN" b="1" u="sng" dirty="0">
              <a:solidFill>
                <a:schemeClr val="tx1"/>
              </a:solidFill>
            </a:endParaRPr>
          </a:p>
          <a:p>
            <a:endParaRPr lang="en-IN" b="1" u="sng" dirty="0">
              <a:solidFill>
                <a:schemeClr val="tx1"/>
              </a:solidFill>
            </a:endParaRPr>
          </a:p>
          <a:p>
            <a:endParaRPr lang="en-IN" b="1" u="sng" dirty="0">
              <a:solidFill>
                <a:schemeClr val="tx1"/>
              </a:solidFill>
            </a:endParaRPr>
          </a:p>
          <a:p>
            <a:endParaRPr lang="en-IN" b="1" u="sn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08358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E71160-015E-AE54-B9AC-2A4AEBED95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22113E0-BF52-E35D-3CC8-67FFDC6E19CB}"/>
              </a:ext>
            </a:extLst>
          </p:cNvPr>
          <p:cNvSpPr txBox="1"/>
          <p:nvPr/>
        </p:nvSpPr>
        <p:spPr>
          <a:xfrm>
            <a:off x="314960" y="243840"/>
            <a:ext cx="11551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 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28CB57F-45EE-4D67-6DA6-2A51813C969E}"/>
              </a:ext>
            </a:extLst>
          </p:cNvPr>
          <p:cNvSpPr/>
          <p:nvPr/>
        </p:nvSpPr>
        <p:spPr>
          <a:xfrm>
            <a:off x="314960" y="243840"/>
            <a:ext cx="8026400" cy="73152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3200" dirty="0"/>
              <a:t>Q20 :</a:t>
            </a:r>
            <a:r>
              <a:rPr lang="en-IN" dirty="0"/>
              <a:t> </a:t>
            </a:r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A281028B-88D5-59B9-A068-8DD9817521D9}"/>
              </a:ext>
            </a:extLst>
          </p:cNvPr>
          <p:cNvSpPr/>
          <p:nvPr/>
        </p:nvSpPr>
        <p:spPr>
          <a:xfrm>
            <a:off x="8666480" y="300891"/>
            <a:ext cx="3200400" cy="1772920"/>
          </a:xfrm>
          <a:prstGeom prst="wedgeRoundRectCallout">
            <a:avLst/>
          </a:prstGeom>
        </p:spPr>
        <p:style>
          <a:lnRef idx="2">
            <a:schemeClr val="accent6"/>
          </a:lnRef>
          <a:fillRef idx="1003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b="1" u="sng" dirty="0">
                <a:solidFill>
                  <a:schemeClr val="tx1"/>
                </a:solidFill>
              </a:rPr>
              <a:t>Inference :</a:t>
            </a:r>
            <a:r>
              <a:rPr lang="en-IN" dirty="0"/>
              <a:t> 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2C33FFE-98BD-583A-232F-94DBA1786088}"/>
              </a:ext>
            </a:extLst>
          </p:cNvPr>
          <p:cNvSpPr/>
          <p:nvPr/>
        </p:nvSpPr>
        <p:spPr>
          <a:xfrm>
            <a:off x="8666480" y="2534921"/>
            <a:ext cx="3200400" cy="17729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b="1" u="sng" dirty="0">
                <a:solidFill>
                  <a:schemeClr val="tx1"/>
                </a:solidFill>
              </a:rPr>
              <a:t>Steps : </a:t>
            </a:r>
          </a:p>
          <a:p>
            <a:endParaRPr lang="en-IN" b="1" u="sng" dirty="0">
              <a:solidFill>
                <a:schemeClr val="tx1"/>
              </a:solidFill>
            </a:endParaRPr>
          </a:p>
          <a:p>
            <a:endParaRPr lang="en-IN" b="1" u="sng" dirty="0">
              <a:solidFill>
                <a:schemeClr val="tx1"/>
              </a:solidFill>
            </a:endParaRPr>
          </a:p>
          <a:p>
            <a:endParaRPr lang="en-IN" b="1" u="sng" dirty="0">
              <a:solidFill>
                <a:schemeClr val="tx1"/>
              </a:solidFill>
            </a:endParaRPr>
          </a:p>
          <a:p>
            <a:endParaRPr lang="en-IN" b="1" u="sng" dirty="0">
              <a:solidFill>
                <a:schemeClr val="tx1"/>
              </a:solidFill>
            </a:endParaRPr>
          </a:p>
          <a:p>
            <a:endParaRPr lang="en-IN" b="1" u="sng" dirty="0">
              <a:solidFill>
                <a:schemeClr val="tx1"/>
              </a:solidFill>
            </a:endParaRPr>
          </a:p>
        </p:txBody>
      </p:sp>
      <p:sp>
        <p:nvSpPr>
          <p:cNvPr id="9" name="Rectangle: Diagonal Corners Rounded 8">
            <a:extLst>
              <a:ext uri="{FF2B5EF4-FFF2-40B4-BE49-F238E27FC236}">
                <a16:creationId xmlns:a16="http://schemas.microsoft.com/office/drawing/2014/main" id="{D73A8598-653E-68F0-C34B-442BA6EA7AB8}"/>
              </a:ext>
            </a:extLst>
          </p:cNvPr>
          <p:cNvSpPr/>
          <p:nvPr/>
        </p:nvSpPr>
        <p:spPr>
          <a:xfrm>
            <a:off x="8737600" y="4653280"/>
            <a:ext cx="3129280" cy="1503680"/>
          </a:xfrm>
          <a:prstGeom prst="round2DiagRect">
            <a:avLst/>
          </a:prstGeom>
        </p:spPr>
        <p:style>
          <a:lnRef idx="2">
            <a:schemeClr val="accent1">
              <a:shade val="15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b="1" u="sng" dirty="0">
                <a:solidFill>
                  <a:schemeClr val="tx1"/>
                </a:solidFill>
              </a:rPr>
              <a:t>Formula : </a:t>
            </a:r>
          </a:p>
          <a:p>
            <a:endParaRPr lang="en-IN" b="1" u="sng" dirty="0">
              <a:solidFill>
                <a:schemeClr val="tx1"/>
              </a:solidFill>
            </a:endParaRPr>
          </a:p>
          <a:p>
            <a:endParaRPr lang="en-IN" b="1" u="sng" dirty="0">
              <a:solidFill>
                <a:schemeClr val="tx1"/>
              </a:solidFill>
            </a:endParaRPr>
          </a:p>
          <a:p>
            <a:endParaRPr lang="en-IN" b="1" u="sng" dirty="0">
              <a:solidFill>
                <a:schemeClr val="tx1"/>
              </a:solidFill>
            </a:endParaRPr>
          </a:p>
          <a:p>
            <a:endParaRPr lang="en-IN" b="1" u="sn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0912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0BC901-730D-6CA5-D132-401899E6AA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326CE2B-A53E-BF53-DCA2-6D960978BEC5}"/>
              </a:ext>
            </a:extLst>
          </p:cNvPr>
          <p:cNvSpPr txBox="1"/>
          <p:nvPr/>
        </p:nvSpPr>
        <p:spPr>
          <a:xfrm>
            <a:off x="314960" y="243840"/>
            <a:ext cx="11551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 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680B05B-E276-28CD-3F62-A13EA899777A}"/>
              </a:ext>
            </a:extLst>
          </p:cNvPr>
          <p:cNvSpPr/>
          <p:nvPr/>
        </p:nvSpPr>
        <p:spPr>
          <a:xfrm>
            <a:off x="314960" y="243840"/>
            <a:ext cx="8026400" cy="73152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3200" dirty="0"/>
              <a:t>Q2 :</a:t>
            </a:r>
            <a:r>
              <a:rPr lang="en-IN" sz="2000" dirty="0"/>
              <a:t> Relationship between Trending and Publish date to understand time for a video to go trending.</a:t>
            </a:r>
            <a:endParaRPr lang="en-IN" dirty="0"/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1E226E41-BB55-0BEC-9C7E-F48D924550A0}"/>
              </a:ext>
            </a:extLst>
          </p:cNvPr>
          <p:cNvSpPr/>
          <p:nvPr/>
        </p:nvSpPr>
        <p:spPr>
          <a:xfrm>
            <a:off x="8666480" y="300891"/>
            <a:ext cx="3200400" cy="1772920"/>
          </a:xfrm>
          <a:prstGeom prst="wedgeRoundRectCallout">
            <a:avLst/>
          </a:prstGeom>
        </p:spPr>
        <p:style>
          <a:lnRef idx="2">
            <a:schemeClr val="accent6"/>
          </a:lnRef>
          <a:fillRef idx="1003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IN" b="1" u="sng" dirty="0">
              <a:solidFill>
                <a:schemeClr val="tx1"/>
              </a:solidFill>
            </a:endParaRPr>
          </a:p>
          <a:p>
            <a:endParaRPr lang="en-IN" b="1" u="sng" dirty="0">
              <a:solidFill>
                <a:schemeClr val="tx1"/>
              </a:solidFill>
            </a:endParaRPr>
          </a:p>
          <a:p>
            <a:endParaRPr lang="en-IN" b="1" u="sng" dirty="0">
              <a:solidFill>
                <a:schemeClr val="tx1"/>
              </a:solidFill>
            </a:endParaRPr>
          </a:p>
          <a:p>
            <a:r>
              <a:rPr lang="en-IN" b="1" u="sng" dirty="0">
                <a:solidFill>
                  <a:schemeClr val="tx1"/>
                </a:solidFill>
              </a:rPr>
              <a:t>Inference :</a:t>
            </a:r>
            <a:r>
              <a:rPr lang="en-IN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For a video to go trending it takes an average of </a:t>
            </a:r>
            <a:r>
              <a:rPr lang="en-IN" dirty="0">
                <a:solidFill>
                  <a:srgbClr val="FF0000"/>
                </a:solidFill>
              </a:rPr>
              <a:t> 2.3 days </a:t>
            </a:r>
            <a:r>
              <a:rPr lang="en-IN" dirty="0">
                <a:solidFill>
                  <a:schemeClr val="tx1"/>
                </a:solidFill>
              </a:rPr>
              <a:t>from the publish date.</a:t>
            </a:r>
            <a:endParaRPr lang="en-IN" dirty="0">
              <a:solidFill>
                <a:srgbClr val="FF0000"/>
              </a:solidFill>
            </a:endParaRP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71554BD-B05E-F9FB-5BE4-17BBA0692A7A}"/>
              </a:ext>
            </a:extLst>
          </p:cNvPr>
          <p:cNvSpPr/>
          <p:nvPr/>
        </p:nvSpPr>
        <p:spPr>
          <a:xfrm>
            <a:off x="8666480" y="2534920"/>
            <a:ext cx="3200400" cy="357123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b="1" u="sng" dirty="0">
              <a:solidFill>
                <a:schemeClr val="tx1"/>
              </a:solidFill>
            </a:endParaRPr>
          </a:p>
          <a:p>
            <a:endParaRPr lang="en-IN" b="1" u="sng" dirty="0">
              <a:solidFill>
                <a:schemeClr val="tx1"/>
              </a:solidFill>
            </a:endParaRPr>
          </a:p>
          <a:p>
            <a:endParaRPr lang="en-IN" b="1" u="sng" dirty="0">
              <a:solidFill>
                <a:schemeClr val="tx1"/>
              </a:solidFill>
            </a:endParaRPr>
          </a:p>
          <a:p>
            <a:r>
              <a:rPr lang="en-IN" b="1" u="sng" dirty="0">
                <a:solidFill>
                  <a:schemeClr val="tx1"/>
                </a:solidFill>
              </a:rPr>
              <a:t>Steps 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Copy the Publish Date &amp; Trending Date column to a new sheet.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Create a column </a:t>
            </a:r>
            <a:r>
              <a:rPr lang="en-IN" dirty="0" err="1">
                <a:solidFill>
                  <a:schemeClr val="tx1"/>
                </a:solidFill>
              </a:rPr>
              <a:t>time_diff</a:t>
            </a:r>
            <a:r>
              <a:rPr lang="en-IN" dirty="0">
                <a:solidFill>
                  <a:schemeClr val="tx1"/>
                </a:solidFill>
              </a:rPr>
              <a:t> and calculate the time difference between the two dates.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Create a pivot table and find the average of the </a:t>
            </a:r>
            <a:r>
              <a:rPr lang="en-IN" dirty="0" err="1">
                <a:solidFill>
                  <a:schemeClr val="tx1"/>
                </a:solidFill>
              </a:rPr>
              <a:t>time_diff</a:t>
            </a:r>
            <a:r>
              <a:rPr lang="en-IN" dirty="0">
                <a:solidFill>
                  <a:schemeClr val="tx1"/>
                </a:solidFill>
              </a:rPr>
              <a:t> column</a:t>
            </a:r>
          </a:p>
          <a:p>
            <a:endParaRPr lang="en-IN" b="1" u="sng" dirty="0">
              <a:solidFill>
                <a:schemeClr val="tx1"/>
              </a:solidFill>
            </a:endParaRPr>
          </a:p>
          <a:p>
            <a:endParaRPr lang="en-IN" b="1" u="sng" dirty="0">
              <a:solidFill>
                <a:schemeClr val="tx1"/>
              </a:solidFill>
            </a:endParaRPr>
          </a:p>
          <a:p>
            <a:endParaRPr lang="en-IN" b="1" u="sng" dirty="0">
              <a:solidFill>
                <a:schemeClr val="tx1"/>
              </a:solidFill>
            </a:endParaRPr>
          </a:p>
          <a:p>
            <a:endParaRPr lang="en-IN" b="1" u="sng" dirty="0">
              <a:solidFill>
                <a:schemeClr val="tx1"/>
              </a:solidFill>
            </a:endParaRPr>
          </a:p>
        </p:txBody>
      </p:sp>
      <p:sp>
        <p:nvSpPr>
          <p:cNvPr id="9" name="Rectangle: Diagonal Corners Rounded 8">
            <a:extLst>
              <a:ext uri="{FF2B5EF4-FFF2-40B4-BE49-F238E27FC236}">
                <a16:creationId xmlns:a16="http://schemas.microsoft.com/office/drawing/2014/main" id="{90D4435F-67C6-5BA0-07F2-72C8705B25F1}"/>
              </a:ext>
            </a:extLst>
          </p:cNvPr>
          <p:cNvSpPr/>
          <p:nvPr/>
        </p:nvSpPr>
        <p:spPr>
          <a:xfrm>
            <a:off x="5110480" y="4348481"/>
            <a:ext cx="3129280" cy="1503680"/>
          </a:xfrm>
          <a:prstGeom prst="round2DiagRect">
            <a:avLst/>
          </a:prstGeom>
        </p:spPr>
        <p:style>
          <a:lnRef idx="2">
            <a:schemeClr val="accent1">
              <a:shade val="15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b="1" u="sng" dirty="0">
              <a:solidFill>
                <a:schemeClr val="tx1"/>
              </a:solidFill>
            </a:endParaRPr>
          </a:p>
          <a:p>
            <a:endParaRPr lang="en-IN" b="1" u="sng" dirty="0">
              <a:solidFill>
                <a:schemeClr val="tx1"/>
              </a:solidFill>
            </a:endParaRPr>
          </a:p>
          <a:p>
            <a:r>
              <a:rPr lang="en-IN" b="1" u="sng" dirty="0">
                <a:solidFill>
                  <a:schemeClr val="tx1"/>
                </a:solidFill>
              </a:rPr>
              <a:t>Formula 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>
                <a:solidFill>
                  <a:schemeClr val="tx1"/>
                </a:solidFill>
              </a:rPr>
              <a:t>time_diff</a:t>
            </a:r>
            <a:r>
              <a:rPr lang="en-IN" dirty="0">
                <a:solidFill>
                  <a:schemeClr val="tx1"/>
                </a:solidFill>
              </a:rPr>
              <a:t> = </a:t>
            </a:r>
            <a:r>
              <a:rPr lang="en-IN" dirty="0" err="1">
                <a:solidFill>
                  <a:schemeClr val="tx1"/>
                </a:solidFill>
              </a:rPr>
              <a:t>trending_date</a:t>
            </a:r>
            <a:r>
              <a:rPr lang="en-IN" dirty="0">
                <a:solidFill>
                  <a:schemeClr val="tx1"/>
                </a:solidFill>
              </a:rPr>
              <a:t> -</a:t>
            </a:r>
            <a:r>
              <a:rPr lang="en-IN" dirty="0" err="1">
                <a:solidFill>
                  <a:schemeClr val="tx1"/>
                </a:solidFill>
              </a:rPr>
              <a:t>publish_date</a:t>
            </a:r>
            <a:endParaRPr lang="en-IN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=ROUND(</a:t>
            </a:r>
            <a:r>
              <a:rPr lang="en-IN" dirty="0" err="1">
                <a:solidFill>
                  <a:schemeClr val="tx1"/>
                </a:solidFill>
              </a:rPr>
              <a:t>avg_time_diff</a:t>
            </a:r>
            <a:r>
              <a:rPr lang="en-IN" dirty="0">
                <a:solidFill>
                  <a:schemeClr val="tx1"/>
                </a:solidFill>
              </a:rPr>
              <a:t>)</a:t>
            </a:r>
          </a:p>
          <a:p>
            <a:endParaRPr lang="en-IN" b="1" u="sng" dirty="0">
              <a:solidFill>
                <a:schemeClr val="tx1"/>
              </a:solidFill>
            </a:endParaRPr>
          </a:p>
          <a:p>
            <a:endParaRPr lang="en-IN" b="1" u="sng" dirty="0">
              <a:solidFill>
                <a:schemeClr val="tx1"/>
              </a:solidFill>
            </a:endParaRPr>
          </a:p>
          <a:p>
            <a:endParaRPr lang="en-IN" b="1" u="sng" dirty="0">
              <a:solidFill>
                <a:schemeClr val="tx1"/>
              </a:solidFill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DC3E138-3D1D-6D2B-60C3-EE40E08D6D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4459955"/>
              </p:ext>
            </p:extLst>
          </p:nvPr>
        </p:nvGraphicFramePr>
        <p:xfrm>
          <a:off x="500380" y="1202592"/>
          <a:ext cx="3909060" cy="389772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96093">
                  <a:extLst>
                    <a:ext uri="{9D8B030D-6E8A-4147-A177-3AD203B41FA5}">
                      <a16:colId xmlns:a16="http://schemas.microsoft.com/office/drawing/2014/main" val="1778231868"/>
                    </a:ext>
                  </a:extLst>
                </a:gridCol>
                <a:gridCol w="1503484">
                  <a:extLst>
                    <a:ext uri="{9D8B030D-6E8A-4147-A177-3AD203B41FA5}">
                      <a16:colId xmlns:a16="http://schemas.microsoft.com/office/drawing/2014/main" val="1129186399"/>
                    </a:ext>
                  </a:extLst>
                </a:gridCol>
                <a:gridCol w="1009483">
                  <a:extLst>
                    <a:ext uri="{9D8B030D-6E8A-4147-A177-3AD203B41FA5}">
                      <a16:colId xmlns:a16="http://schemas.microsoft.com/office/drawing/2014/main" val="684819770"/>
                    </a:ext>
                  </a:extLst>
                </a:gridCol>
              </a:tblGrid>
              <a:tr h="38838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publish_date</a:t>
                      </a:r>
                      <a:endParaRPr lang="en-IN" sz="1800" b="0" i="0" u="none" strike="noStrike">
                        <a:solidFill>
                          <a:srgbClr val="0061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trending_date</a:t>
                      </a:r>
                      <a:endParaRPr lang="en-IN" sz="1800" b="0" i="0" u="none" strike="noStrike">
                        <a:solidFill>
                          <a:srgbClr val="0061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time_diff</a:t>
                      </a:r>
                      <a:endParaRPr lang="en-IN" sz="1800" b="0" i="0" u="none" strike="noStrike">
                        <a:solidFill>
                          <a:srgbClr val="0061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312662764"/>
                  </a:ext>
                </a:extLst>
              </a:tr>
              <a:tr h="38838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05-03-2018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06-03-2018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1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607192926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05-12-2017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09-12-2017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4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922994534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11-05-2018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13-05-2018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2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117658206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26-05-2018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29-05-2018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3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138364928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13-12-2017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16-12-2017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3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75509794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12-05-2018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13-05-2018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1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853135672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10-04-2018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16-04-2018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6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64682577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01-03-2018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02-03-2018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1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961249079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22-01-2018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24-01-2018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2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558142127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12-03-2018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15-03-2018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3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914444952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964771E-C5D7-F1BC-5D5E-62F4E53F5D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7006405"/>
              </p:ext>
            </p:extLst>
          </p:nvPr>
        </p:nvGraphicFramePr>
        <p:xfrm>
          <a:off x="5408295" y="2073811"/>
          <a:ext cx="2063750" cy="8032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63750">
                  <a:extLst>
                    <a:ext uri="{9D8B030D-6E8A-4147-A177-3AD203B41FA5}">
                      <a16:colId xmlns:a16="http://schemas.microsoft.com/office/drawing/2014/main" val="3623272855"/>
                    </a:ext>
                  </a:extLst>
                </a:gridCol>
              </a:tblGrid>
              <a:tr h="42437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Average of </a:t>
                      </a:r>
                      <a:r>
                        <a:rPr lang="en-IN" sz="18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time_diff</a:t>
                      </a:r>
                      <a:endParaRPr lang="en-IN" sz="1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059764083"/>
                  </a:ext>
                </a:extLst>
              </a:tr>
              <a:tr h="37890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2.3 </a:t>
                      </a:r>
                      <a:endParaRPr lang="en-IN" sz="1400" b="0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8921626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2265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B757F9-7320-2B19-28E5-D8823B917C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E60DF2D-BFDD-0DFA-9820-3EC4EED4420A}"/>
              </a:ext>
            </a:extLst>
          </p:cNvPr>
          <p:cNvSpPr txBox="1"/>
          <p:nvPr/>
        </p:nvSpPr>
        <p:spPr>
          <a:xfrm>
            <a:off x="314960" y="243840"/>
            <a:ext cx="11551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 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FC5CA36-209F-301C-4870-0D04A2BE1612}"/>
              </a:ext>
            </a:extLst>
          </p:cNvPr>
          <p:cNvSpPr/>
          <p:nvPr/>
        </p:nvSpPr>
        <p:spPr>
          <a:xfrm>
            <a:off x="314960" y="243840"/>
            <a:ext cx="8026400" cy="73152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3200" dirty="0"/>
              <a:t>Q3 :</a:t>
            </a:r>
            <a:r>
              <a:rPr lang="en-IN" dirty="0"/>
              <a:t> </a:t>
            </a:r>
            <a:r>
              <a:rPr lang="en-IN" sz="2400" dirty="0"/>
              <a:t>Average Views and Engagement Rate based on category</a:t>
            </a:r>
            <a:endParaRPr lang="en-IN" dirty="0"/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2E05C8B4-076D-2F48-32E9-5506FD7665D8}"/>
              </a:ext>
            </a:extLst>
          </p:cNvPr>
          <p:cNvSpPr/>
          <p:nvPr/>
        </p:nvSpPr>
        <p:spPr>
          <a:xfrm>
            <a:off x="8666480" y="284479"/>
            <a:ext cx="3200400" cy="1772920"/>
          </a:xfrm>
          <a:prstGeom prst="wedgeRoundRectCallout">
            <a:avLst/>
          </a:prstGeom>
        </p:spPr>
        <p:style>
          <a:lnRef idx="2">
            <a:schemeClr val="accent6"/>
          </a:lnRef>
          <a:fillRef idx="1003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endParaRPr lang="en-IN" b="1" u="sng" dirty="0">
              <a:solidFill>
                <a:schemeClr val="tx1"/>
              </a:solidFill>
            </a:endParaRPr>
          </a:p>
          <a:p>
            <a:pPr algn="just"/>
            <a:endParaRPr lang="en-IN" b="1" u="sng" dirty="0">
              <a:solidFill>
                <a:schemeClr val="tx1"/>
              </a:solidFill>
            </a:endParaRPr>
          </a:p>
          <a:p>
            <a:pPr algn="just"/>
            <a:endParaRPr lang="en-IN" b="1" u="sng" dirty="0">
              <a:solidFill>
                <a:schemeClr val="tx1"/>
              </a:solidFill>
            </a:endParaRPr>
          </a:p>
          <a:p>
            <a:pPr algn="just"/>
            <a:r>
              <a:rPr lang="en-IN" b="1" u="sng" dirty="0">
                <a:solidFill>
                  <a:schemeClr val="tx1"/>
                </a:solidFill>
              </a:rPr>
              <a:t>Inference :</a:t>
            </a:r>
            <a:r>
              <a:rPr lang="en-IN" dirty="0"/>
              <a:t>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/>
              <a:t>Movies Category has the highest </a:t>
            </a:r>
            <a:r>
              <a:rPr lang="en-IN" dirty="0" err="1"/>
              <a:t>Avg</a:t>
            </a:r>
            <a:r>
              <a:rPr lang="en-IN" dirty="0"/>
              <a:t> Views.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/>
              <a:t>Pets &amp; Animals has the highest engagement rate.</a:t>
            </a:r>
          </a:p>
          <a:p>
            <a:pPr algn="just"/>
            <a:endParaRPr lang="en-IN" dirty="0"/>
          </a:p>
          <a:p>
            <a:pPr algn="just"/>
            <a:endParaRPr lang="en-IN" dirty="0"/>
          </a:p>
          <a:p>
            <a:pPr algn="just"/>
            <a:endParaRPr lang="en-IN" dirty="0"/>
          </a:p>
          <a:p>
            <a:pPr algn="just"/>
            <a:endParaRPr lang="en-IN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B19D9D5-0E01-E435-53FF-11334632F97A}"/>
              </a:ext>
            </a:extLst>
          </p:cNvPr>
          <p:cNvSpPr/>
          <p:nvPr/>
        </p:nvSpPr>
        <p:spPr>
          <a:xfrm>
            <a:off x="8666480" y="2534920"/>
            <a:ext cx="3200400" cy="28905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b="1" u="sng" dirty="0">
              <a:solidFill>
                <a:schemeClr val="tx1"/>
              </a:solidFill>
            </a:endParaRPr>
          </a:p>
          <a:p>
            <a:endParaRPr lang="en-IN" b="1" u="sng" dirty="0">
              <a:solidFill>
                <a:schemeClr val="tx1"/>
              </a:solidFill>
            </a:endParaRPr>
          </a:p>
          <a:p>
            <a:endParaRPr lang="en-IN" b="1" u="sng" dirty="0">
              <a:solidFill>
                <a:schemeClr val="tx1"/>
              </a:solidFill>
            </a:endParaRPr>
          </a:p>
          <a:p>
            <a:endParaRPr lang="en-IN" b="1" u="sng" dirty="0">
              <a:solidFill>
                <a:schemeClr val="tx1"/>
              </a:solidFill>
            </a:endParaRPr>
          </a:p>
          <a:p>
            <a:r>
              <a:rPr lang="en-IN" b="1" u="sng" dirty="0">
                <a:solidFill>
                  <a:schemeClr val="tx1"/>
                </a:solidFill>
              </a:rPr>
              <a:t>Steps :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tx1"/>
                </a:solidFill>
              </a:rPr>
              <a:t>Find Category Name from Category Sheet using </a:t>
            </a:r>
            <a:r>
              <a:rPr lang="en-IN" sz="1600" dirty="0" err="1">
                <a:solidFill>
                  <a:schemeClr val="tx1"/>
                </a:solidFill>
              </a:rPr>
              <a:t>Vlookup</a:t>
            </a:r>
            <a:r>
              <a:rPr lang="en-IN" sz="1600" dirty="0">
                <a:solidFill>
                  <a:schemeClr val="tx1"/>
                </a:solidFill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tx1"/>
                </a:solidFill>
              </a:rPr>
              <a:t>Using Pivot Table compute </a:t>
            </a:r>
            <a:r>
              <a:rPr lang="en-IN" sz="1600" dirty="0" err="1">
                <a:solidFill>
                  <a:schemeClr val="tx1"/>
                </a:solidFill>
              </a:rPr>
              <a:t>Avg</a:t>
            </a:r>
            <a:r>
              <a:rPr lang="en-IN" sz="1600" dirty="0">
                <a:solidFill>
                  <a:schemeClr val="tx1"/>
                </a:solidFill>
              </a:rPr>
              <a:t> Views, Sum of views, sum of comment count, and sum of likes.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tx1"/>
                </a:solidFill>
              </a:rPr>
              <a:t>Compute Engagement rate using the given formula.</a:t>
            </a:r>
          </a:p>
          <a:p>
            <a:pPr algn="just"/>
            <a:endParaRPr lang="en-IN" sz="1400" dirty="0">
              <a:solidFill>
                <a:schemeClr val="tx1"/>
              </a:solidFill>
            </a:endParaRPr>
          </a:p>
          <a:p>
            <a:endParaRPr lang="en-IN" b="1" u="sng" dirty="0">
              <a:solidFill>
                <a:schemeClr val="tx1"/>
              </a:solidFill>
            </a:endParaRPr>
          </a:p>
          <a:p>
            <a:endParaRPr lang="en-IN" b="1" u="sng" dirty="0">
              <a:solidFill>
                <a:schemeClr val="tx1"/>
              </a:solidFill>
            </a:endParaRPr>
          </a:p>
          <a:p>
            <a:endParaRPr lang="en-IN" b="1" u="sng" dirty="0">
              <a:solidFill>
                <a:schemeClr val="tx1"/>
              </a:solidFill>
            </a:endParaRPr>
          </a:p>
        </p:txBody>
      </p:sp>
      <p:sp>
        <p:nvSpPr>
          <p:cNvPr id="9" name="Rectangle: Diagonal Corners Rounded 8">
            <a:extLst>
              <a:ext uri="{FF2B5EF4-FFF2-40B4-BE49-F238E27FC236}">
                <a16:creationId xmlns:a16="http://schemas.microsoft.com/office/drawing/2014/main" id="{59DA573A-E2D9-8BB6-DDA8-5A36892CCAA6}"/>
              </a:ext>
            </a:extLst>
          </p:cNvPr>
          <p:cNvSpPr/>
          <p:nvPr/>
        </p:nvSpPr>
        <p:spPr>
          <a:xfrm>
            <a:off x="563880" y="4358640"/>
            <a:ext cx="3129280" cy="1853679"/>
          </a:xfrm>
          <a:prstGeom prst="round2DiagRect">
            <a:avLst/>
          </a:prstGeom>
        </p:spPr>
        <p:style>
          <a:lnRef idx="2">
            <a:schemeClr val="accent1">
              <a:shade val="15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b="1" u="sng" dirty="0">
              <a:solidFill>
                <a:schemeClr val="tx1"/>
              </a:solidFill>
            </a:endParaRPr>
          </a:p>
          <a:p>
            <a:endParaRPr lang="en-IN" b="1" u="sng" dirty="0">
              <a:solidFill>
                <a:schemeClr val="tx1"/>
              </a:solidFill>
            </a:endParaRPr>
          </a:p>
          <a:p>
            <a:r>
              <a:rPr lang="en-IN" b="1" u="sng" dirty="0">
                <a:solidFill>
                  <a:schemeClr val="tx1"/>
                </a:solidFill>
              </a:rPr>
              <a:t>Formula :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Engagement rate = (E4+D4)/C4.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To find category using Id</a:t>
            </a:r>
          </a:p>
          <a:p>
            <a:pPr algn="just"/>
            <a:r>
              <a:rPr lang="en-IN" dirty="0">
                <a:solidFill>
                  <a:schemeClr val="tx1"/>
                </a:solidFill>
              </a:rPr>
              <a:t>VLOOKUP(E2,Category!$A$1:$B$33,2,0)</a:t>
            </a:r>
          </a:p>
          <a:p>
            <a:endParaRPr lang="en-IN" b="1" u="sng" dirty="0">
              <a:solidFill>
                <a:schemeClr val="tx1"/>
              </a:solidFill>
            </a:endParaRPr>
          </a:p>
          <a:p>
            <a:endParaRPr lang="en-IN" b="1" u="sng" dirty="0">
              <a:solidFill>
                <a:schemeClr val="tx1"/>
              </a:solidFill>
            </a:endParaRP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5EAA8AD5-6E16-6BB2-E662-6FD65F570B5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30036177"/>
              </p:ext>
            </p:extLst>
          </p:nvPr>
        </p:nvGraphicFramePr>
        <p:xfrm>
          <a:off x="162560" y="1478801"/>
          <a:ext cx="3931920" cy="27985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7467C44D-AF23-2FA1-20A8-47C9A939C0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8202480"/>
              </p:ext>
            </p:extLst>
          </p:nvPr>
        </p:nvGraphicFramePr>
        <p:xfrm>
          <a:off x="4246880" y="1426845"/>
          <a:ext cx="4226558" cy="36499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10681">
                  <a:extLst>
                    <a:ext uri="{9D8B030D-6E8A-4147-A177-3AD203B41FA5}">
                      <a16:colId xmlns:a16="http://schemas.microsoft.com/office/drawing/2014/main" val="2919148221"/>
                    </a:ext>
                  </a:extLst>
                </a:gridCol>
                <a:gridCol w="700491">
                  <a:extLst>
                    <a:ext uri="{9D8B030D-6E8A-4147-A177-3AD203B41FA5}">
                      <a16:colId xmlns:a16="http://schemas.microsoft.com/office/drawing/2014/main" val="2252976408"/>
                    </a:ext>
                  </a:extLst>
                </a:gridCol>
                <a:gridCol w="550948">
                  <a:extLst>
                    <a:ext uri="{9D8B030D-6E8A-4147-A177-3AD203B41FA5}">
                      <a16:colId xmlns:a16="http://schemas.microsoft.com/office/drawing/2014/main" val="2440187046"/>
                    </a:ext>
                  </a:extLst>
                </a:gridCol>
                <a:gridCol w="952353">
                  <a:extLst>
                    <a:ext uri="{9D8B030D-6E8A-4147-A177-3AD203B41FA5}">
                      <a16:colId xmlns:a16="http://schemas.microsoft.com/office/drawing/2014/main" val="1861936127"/>
                    </a:ext>
                  </a:extLst>
                </a:gridCol>
                <a:gridCol w="503724">
                  <a:extLst>
                    <a:ext uri="{9D8B030D-6E8A-4147-A177-3AD203B41FA5}">
                      <a16:colId xmlns:a16="http://schemas.microsoft.com/office/drawing/2014/main" val="2171953469"/>
                    </a:ext>
                  </a:extLst>
                </a:gridCol>
                <a:gridCol w="708361">
                  <a:extLst>
                    <a:ext uri="{9D8B030D-6E8A-4147-A177-3AD203B41FA5}">
                      <a16:colId xmlns:a16="http://schemas.microsoft.com/office/drawing/2014/main" val="3120887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Category</a:t>
                      </a:r>
                      <a:endParaRPr lang="en-IN" sz="1100" b="0" i="0" u="none" strike="noStrike">
                        <a:solidFill>
                          <a:srgbClr val="0061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Average of views</a:t>
                      </a:r>
                      <a:endParaRPr lang="en-IN" sz="1100" b="0" i="0" u="none" strike="noStrike">
                        <a:solidFill>
                          <a:srgbClr val="0061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Sum of views</a:t>
                      </a:r>
                      <a:endParaRPr lang="en-IN" sz="1100" b="0" i="0" u="none" strike="noStrike">
                        <a:solidFill>
                          <a:srgbClr val="0061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Sum of comment_count</a:t>
                      </a:r>
                      <a:endParaRPr lang="en-IN" sz="1100" b="0" i="0" u="none" strike="noStrike">
                        <a:solidFill>
                          <a:srgbClr val="0061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Sum of likes</a:t>
                      </a:r>
                      <a:endParaRPr lang="en-IN" sz="1100" b="0" i="0" u="none" strike="noStrike">
                        <a:solidFill>
                          <a:srgbClr val="0061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Engagement_rate</a:t>
                      </a:r>
                      <a:endParaRPr lang="en-IN" sz="1100" b="0" i="0" u="none" strike="noStrike">
                        <a:solidFill>
                          <a:srgbClr val="0061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103089920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Movies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3862K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7724K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5K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80K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1%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745551348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Gaming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3436K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68728K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179K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1988K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3%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646875608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Pets &amp; Animals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2491K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2491K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21K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186K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8%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306033697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Music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2018K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2447689K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3451K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54100K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2%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195624825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Film &amp; Animation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1801K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941674K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1196K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14309K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2%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285054311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Sports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1379K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478636K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786K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9390K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2%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634431145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Howto &amp; Style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827K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395218K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412K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4323K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1%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649615128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Comedy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717K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798799K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3117K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38804K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5%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511837377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Science &amp; Technology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665K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199387K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3382K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9567K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6%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12924013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Shows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649K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78556K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64K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427K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1%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059082457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Entertainment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575K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4337761K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8970K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83836K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2%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209189079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People &amp; Blogs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450K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554922K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1032K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8841K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2%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574298098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Autos &amp; Vehicles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333K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11331K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27K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189K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2%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210321394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News &amp; Politics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297K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744883K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1056K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5763K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1%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24522503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Travel &amp; Events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193K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772K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2K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13K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2%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191866022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Education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93K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73817K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456K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3529K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5%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652296219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Religious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57K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3929K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7K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128K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effectLst/>
                        </a:rPr>
                        <a:t>3%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1342827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2920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ACDF2A-A8CE-5E1E-2B0F-B1E2A48BF1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770D9F5-EDD2-F928-71F6-9DF9E5BD7F8C}"/>
              </a:ext>
            </a:extLst>
          </p:cNvPr>
          <p:cNvSpPr txBox="1"/>
          <p:nvPr/>
        </p:nvSpPr>
        <p:spPr>
          <a:xfrm>
            <a:off x="314960" y="243840"/>
            <a:ext cx="11551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 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D14A4E3-E3E7-B849-9021-C52014DE1EAC}"/>
              </a:ext>
            </a:extLst>
          </p:cNvPr>
          <p:cNvSpPr/>
          <p:nvPr/>
        </p:nvSpPr>
        <p:spPr>
          <a:xfrm>
            <a:off x="314960" y="243840"/>
            <a:ext cx="8026400" cy="73152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3200" dirty="0"/>
              <a:t>Q4 :</a:t>
            </a:r>
            <a:r>
              <a:rPr lang="en-IN" dirty="0"/>
              <a:t>  Category name using category ID(</a:t>
            </a:r>
            <a:r>
              <a:rPr lang="en-IN" dirty="0" err="1"/>
              <a:t>Xlookup</a:t>
            </a:r>
            <a:r>
              <a:rPr lang="en-IN" dirty="0"/>
              <a:t>)</a:t>
            </a:r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A525B536-633B-C41A-5B04-C9A323608D3C}"/>
              </a:ext>
            </a:extLst>
          </p:cNvPr>
          <p:cNvSpPr/>
          <p:nvPr/>
        </p:nvSpPr>
        <p:spPr>
          <a:xfrm>
            <a:off x="8666480" y="1093371"/>
            <a:ext cx="3200400" cy="1772920"/>
          </a:xfrm>
          <a:prstGeom prst="wedgeRoundRectCallout">
            <a:avLst/>
          </a:prstGeom>
        </p:spPr>
        <p:style>
          <a:lnRef idx="2">
            <a:schemeClr val="accent6"/>
          </a:lnRef>
          <a:fillRef idx="1003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IN" b="1" u="sng" dirty="0">
              <a:solidFill>
                <a:schemeClr val="tx1"/>
              </a:solidFill>
            </a:endParaRPr>
          </a:p>
          <a:p>
            <a:endParaRPr lang="en-IN" b="1" u="sng" dirty="0">
              <a:solidFill>
                <a:schemeClr val="tx1"/>
              </a:solidFill>
            </a:endParaRPr>
          </a:p>
          <a:p>
            <a:endParaRPr lang="en-IN" b="1" u="sng" dirty="0">
              <a:solidFill>
                <a:schemeClr val="tx1"/>
              </a:solidFill>
            </a:endParaRPr>
          </a:p>
          <a:p>
            <a:r>
              <a:rPr lang="en-IN" b="1" u="sng" dirty="0">
                <a:solidFill>
                  <a:schemeClr val="tx1"/>
                </a:solidFill>
              </a:rPr>
              <a:t>Inference :</a:t>
            </a:r>
            <a:r>
              <a:rPr lang="en-IN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Using </a:t>
            </a:r>
            <a:r>
              <a:rPr lang="en-IN" dirty="0" err="1"/>
              <a:t>Xlookup</a:t>
            </a:r>
            <a:r>
              <a:rPr lang="en-IN" dirty="0"/>
              <a:t> we can look through the values we want from an array of elements 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E7791F5-8CCA-6FD0-9268-F94520C2E70B}"/>
              </a:ext>
            </a:extLst>
          </p:cNvPr>
          <p:cNvSpPr/>
          <p:nvPr/>
        </p:nvSpPr>
        <p:spPr>
          <a:xfrm>
            <a:off x="8595360" y="3429000"/>
            <a:ext cx="3200400" cy="17729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b="1" u="sng" dirty="0">
              <a:solidFill>
                <a:schemeClr val="tx1"/>
              </a:solidFill>
            </a:endParaRPr>
          </a:p>
          <a:p>
            <a:endParaRPr lang="en-IN" b="1" u="sng" dirty="0">
              <a:solidFill>
                <a:schemeClr val="tx1"/>
              </a:solidFill>
            </a:endParaRPr>
          </a:p>
          <a:p>
            <a:endParaRPr lang="en-IN" b="1" u="sng" dirty="0">
              <a:solidFill>
                <a:schemeClr val="tx1"/>
              </a:solidFill>
            </a:endParaRPr>
          </a:p>
          <a:p>
            <a:endParaRPr lang="en-IN" b="1" u="sng" dirty="0">
              <a:solidFill>
                <a:schemeClr val="tx1"/>
              </a:solidFill>
            </a:endParaRPr>
          </a:p>
          <a:p>
            <a:r>
              <a:rPr lang="en-IN" b="1" u="sng" dirty="0">
                <a:solidFill>
                  <a:schemeClr val="tx1"/>
                </a:solidFill>
              </a:rPr>
              <a:t>Steps 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Create a column Category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Using </a:t>
            </a:r>
            <a:r>
              <a:rPr lang="en-IN" dirty="0" err="1">
                <a:solidFill>
                  <a:schemeClr val="tx1"/>
                </a:solidFill>
              </a:rPr>
              <a:t>Xlookup</a:t>
            </a:r>
            <a:r>
              <a:rPr lang="en-IN" dirty="0">
                <a:solidFill>
                  <a:schemeClr val="tx1"/>
                </a:solidFill>
              </a:rPr>
              <a:t> find for the category name corresponding to category id.</a:t>
            </a:r>
          </a:p>
          <a:p>
            <a:endParaRPr lang="en-IN" b="1" u="sng" dirty="0">
              <a:solidFill>
                <a:schemeClr val="tx1"/>
              </a:solidFill>
            </a:endParaRPr>
          </a:p>
          <a:p>
            <a:endParaRPr lang="en-IN" b="1" u="sng" dirty="0">
              <a:solidFill>
                <a:schemeClr val="tx1"/>
              </a:solidFill>
            </a:endParaRPr>
          </a:p>
          <a:p>
            <a:endParaRPr lang="en-IN" b="1" u="sng" dirty="0">
              <a:solidFill>
                <a:schemeClr val="tx1"/>
              </a:solidFill>
            </a:endParaRPr>
          </a:p>
          <a:p>
            <a:endParaRPr lang="en-IN" b="1" u="sng" dirty="0">
              <a:solidFill>
                <a:schemeClr val="tx1"/>
              </a:solidFill>
            </a:endParaRPr>
          </a:p>
        </p:txBody>
      </p:sp>
      <p:sp>
        <p:nvSpPr>
          <p:cNvPr id="9" name="Rectangle: Diagonal Corners Rounded 8">
            <a:extLst>
              <a:ext uri="{FF2B5EF4-FFF2-40B4-BE49-F238E27FC236}">
                <a16:creationId xmlns:a16="http://schemas.microsoft.com/office/drawing/2014/main" id="{608B9E29-3C1E-F243-9727-C65D63172F4E}"/>
              </a:ext>
            </a:extLst>
          </p:cNvPr>
          <p:cNvSpPr/>
          <p:nvPr/>
        </p:nvSpPr>
        <p:spPr>
          <a:xfrm>
            <a:off x="1910080" y="3718560"/>
            <a:ext cx="5191760" cy="1503680"/>
          </a:xfrm>
          <a:prstGeom prst="round2DiagRect">
            <a:avLst/>
          </a:prstGeom>
        </p:spPr>
        <p:style>
          <a:lnRef idx="2">
            <a:schemeClr val="accent1">
              <a:shade val="15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b="1" u="sng" dirty="0">
              <a:solidFill>
                <a:schemeClr val="tx1"/>
              </a:solidFill>
            </a:endParaRPr>
          </a:p>
          <a:p>
            <a:endParaRPr lang="en-IN" b="1" u="sng" dirty="0">
              <a:solidFill>
                <a:schemeClr val="tx1"/>
              </a:solidFill>
            </a:endParaRPr>
          </a:p>
          <a:p>
            <a:r>
              <a:rPr lang="en-IN" b="1" u="sng" dirty="0">
                <a:solidFill>
                  <a:schemeClr val="tx1"/>
                </a:solidFill>
              </a:rPr>
              <a:t>Formula : </a:t>
            </a:r>
          </a:p>
          <a:p>
            <a:r>
              <a:rPr lang="en-IN" dirty="0">
                <a:solidFill>
                  <a:schemeClr val="tx1"/>
                </a:solidFill>
              </a:rPr>
              <a:t>XLOOKUP(B3,'YouTube </a:t>
            </a:r>
            <a:r>
              <a:rPr lang="en-IN" dirty="0" err="1">
                <a:solidFill>
                  <a:schemeClr val="tx1"/>
                </a:solidFill>
              </a:rPr>
              <a:t>data'!E:E,'YouTube</a:t>
            </a:r>
            <a:r>
              <a:rPr lang="en-IN" dirty="0">
                <a:solidFill>
                  <a:schemeClr val="tx1"/>
                </a:solidFill>
              </a:rPr>
              <a:t> </a:t>
            </a:r>
            <a:r>
              <a:rPr lang="en-IN" dirty="0" err="1">
                <a:solidFill>
                  <a:schemeClr val="tx1"/>
                </a:solidFill>
              </a:rPr>
              <a:t>data'!P:P,"Error</a:t>
            </a:r>
            <a:r>
              <a:rPr lang="en-IN" dirty="0">
                <a:solidFill>
                  <a:schemeClr val="tx1"/>
                </a:solidFill>
              </a:rPr>
              <a:t>")</a:t>
            </a:r>
          </a:p>
          <a:p>
            <a:endParaRPr lang="en-IN" b="1" u="sng" dirty="0">
              <a:solidFill>
                <a:schemeClr val="tx1"/>
              </a:solidFill>
            </a:endParaRPr>
          </a:p>
          <a:p>
            <a:endParaRPr lang="en-IN" b="1" u="sng" dirty="0">
              <a:solidFill>
                <a:schemeClr val="tx1"/>
              </a:solidFill>
            </a:endParaRPr>
          </a:p>
          <a:p>
            <a:endParaRPr lang="en-IN" b="1" u="sng" dirty="0">
              <a:solidFill>
                <a:schemeClr val="tx1"/>
              </a:solidFill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D7AF57E-0E67-6CAB-5AAC-10C9D7DC30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913874"/>
              </p:ext>
            </p:extLst>
          </p:nvPr>
        </p:nvGraphicFramePr>
        <p:xfrm>
          <a:off x="325120" y="1449704"/>
          <a:ext cx="7874000" cy="15678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84910">
                  <a:extLst>
                    <a:ext uri="{9D8B030D-6E8A-4147-A177-3AD203B41FA5}">
                      <a16:colId xmlns:a16="http://schemas.microsoft.com/office/drawing/2014/main" val="4104138944"/>
                    </a:ext>
                  </a:extLst>
                </a:gridCol>
                <a:gridCol w="2900353">
                  <a:extLst>
                    <a:ext uri="{9D8B030D-6E8A-4147-A177-3AD203B41FA5}">
                      <a16:colId xmlns:a16="http://schemas.microsoft.com/office/drawing/2014/main" val="3874347576"/>
                    </a:ext>
                  </a:extLst>
                </a:gridCol>
                <a:gridCol w="1388737">
                  <a:extLst>
                    <a:ext uri="{9D8B030D-6E8A-4147-A177-3AD203B41FA5}">
                      <a16:colId xmlns:a16="http://schemas.microsoft.com/office/drawing/2014/main" val="3400888317"/>
                    </a:ext>
                  </a:extLst>
                </a:gridCol>
              </a:tblGrid>
              <a:tr h="2869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channel_title</a:t>
                      </a:r>
                      <a:endParaRPr lang="en-IN" sz="1100" b="0" i="0" u="none" strike="noStrike">
                        <a:solidFill>
                          <a:srgbClr val="0061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category_id</a:t>
                      </a:r>
                      <a:endParaRPr lang="en-IN" sz="1100" b="0" i="0" u="none" strike="noStrike">
                        <a:solidFill>
                          <a:srgbClr val="0061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Category</a:t>
                      </a:r>
                      <a:endParaRPr lang="en-IN" sz="1100" b="0" i="0" u="none" strike="noStrike">
                        <a:solidFill>
                          <a:srgbClr val="0061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891920660"/>
                  </a:ext>
                </a:extLst>
              </a:tr>
              <a:tr h="25617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Punjabi Live Tv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25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News &amp; Politics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131600028"/>
                  </a:ext>
                </a:extLst>
              </a:tr>
              <a:tr h="25617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ZEE 24 TAAS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25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News &amp; Politics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819969585"/>
                  </a:ext>
                </a:extLst>
              </a:tr>
              <a:tr h="25617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Kangra Boys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23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Comedy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403638136"/>
                  </a:ext>
                </a:extLst>
              </a:tr>
              <a:tr h="25617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Kangra Boys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23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Comedy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093557856"/>
                  </a:ext>
                </a:extLst>
              </a:tr>
              <a:tr h="25617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The Quint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17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effectLst/>
                        </a:rPr>
                        <a:t>Sports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8839310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9295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753CD5-2A88-54F0-B1FC-B7482755EF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310C6D4-E845-8435-BD07-460D00E2A85B}"/>
              </a:ext>
            </a:extLst>
          </p:cNvPr>
          <p:cNvSpPr txBox="1"/>
          <p:nvPr/>
        </p:nvSpPr>
        <p:spPr>
          <a:xfrm>
            <a:off x="314960" y="243840"/>
            <a:ext cx="11551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 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E19F6A3-4AC8-B714-329A-F39309A7E16B}"/>
              </a:ext>
            </a:extLst>
          </p:cNvPr>
          <p:cNvSpPr/>
          <p:nvPr/>
        </p:nvSpPr>
        <p:spPr>
          <a:xfrm>
            <a:off x="314960" y="243840"/>
            <a:ext cx="8026400" cy="73152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3200" dirty="0"/>
              <a:t>Q5 :</a:t>
            </a:r>
            <a:r>
              <a:rPr lang="en-IN" dirty="0"/>
              <a:t> </a:t>
            </a:r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70F03F86-5D6F-5390-2A2C-189A4F893604}"/>
              </a:ext>
            </a:extLst>
          </p:cNvPr>
          <p:cNvSpPr/>
          <p:nvPr/>
        </p:nvSpPr>
        <p:spPr>
          <a:xfrm>
            <a:off x="8666480" y="300891"/>
            <a:ext cx="3200400" cy="1772920"/>
          </a:xfrm>
          <a:prstGeom prst="wedgeRoundRectCallout">
            <a:avLst/>
          </a:prstGeom>
        </p:spPr>
        <p:style>
          <a:lnRef idx="2">
            <a:schemeClr val="accent6"/>
          </a:lnRef>
          <a:fillRef idx="1003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b="1" u="sng" dirty="0">
                <a:solidFill>
                  <a:schemeClr val="tx1"/>
                </a:solidFill>
              </a:rPr>
              <a:t>Inference :</a:t>
            </a:r>
            <a:r>
              <a:rPr lang="en-IN" dirty="0"/>
              <a:t> 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E4ACA93-03D4-87FF-623B-2D4A2F198665}"/>
              </a:ext>
            </a:extLst>
          </p:cNvPr>
          <p:cNvSpPr/>
          <p:nvPr/>
        </p:nvSpPr>
        <p:spPr>
          <a:xfrm>
            <a:off x="8666480" y="2534921"/>
            <a:ext cx="3200400" cy="17729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b="1" u="sng" dirty="0">
                <a:solidFill>
                  <a:schemeClr val="tx1"/>
                </a:solidFill>
              </a:rPr>
              <a:t>Steps : </a:t>
            </a:r>
          </a:p>
          <a:p>
            <a:endParaRPr lang="en-IN" b="1" u="sng" dirty="0">
              <a:solidFill>
                <a:schemeClr val="tx1"/>
              </a:solidFill>
            </a:endParaRPr>
          </a:p>
          <a:p>
            <a:endParaRPr lang="en-IN" b="1" u="sng" dirty="0">
              <a:solidFill>
                <a:schemeClr val="tx1"/>
              </a:solidFill>
            </a:endParaRPr>
          </a:p>
          <a:p>
            <a:endParaRPr lang="en-IN" b="1" u="sng" dirty="0">
              <a:solidFill>
                <a:schemeClr val="tx1"/>
              </a:solidFill>
            </a:endParaRPr>
          </a:p>
          <a:p>
            <a:endParaRPr lang="en-IN" b="1" u="sng" dirty="0">
              <a:solidFill>
                <a:schemeClr val="tx1"/>
              </a:solidFill>
            </a:endParaRPr>
          </a:p>
          <a:p>
            <a:endParaRPr lang="en-IN" b="1" u="sng" dirty="0">
              <a:solidFill>
                <a:schemeClr val="tx1"/>
              </a:solidFill>
            </a:endParaRPr>
          </a:p>
        </p:txBody>
      </p:sp>
      <p:sp>
        <p:nvSpPr>
          <p:cNvPr id="9" name="Rectangle: Diagonal Corners Rounded 8">
            <a:extLst>
              <a:ext uri="{FF2B5EF4-FFF2-40B4-BE49-F238E27FC236}">
                <a16:creationId xmlns:a16="http://schemas.microsoft.com/office/drawing/2014/main" id="{FAD0A09D-D5BD-2835-D62F-7AD0E5E68E56}"/>
              </a:ext>
            </a:extLst>
          </p:cNvPr>
          <p:cNvSpPr/>
          <p:nvPr/>
        </p:nvSpPr>
        <p:spPr>
          <a:xfrm>
            <a:off x="8737600" y="4653280"/>
            <a:ext cx="3129280" cy="1503680"/>
          </a:xfrm>
          <a:prstGeom prst="round2DiagRect">
            <a:avLst/>
          </a:prstGeom>
        </p:spPr>
        <p:style>
          <a:lnRef idx="2">
            <a:schemeClr val="accent1">
              <a:shade val="15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b="1" u="sng" dirty="0">
                <a:solidFill>
                  <a:schemeClr val="tx1"/>
                </a:solidFill>
              </a:rPr>
              <a:t>Formula : </a:t>
            </a:r>
          </a:p>
          <a:p>
            <a:endParaRPr lang="en-IN" b="1" u="sng" dirty="0">
              <a:solidFill>
                <a:schemeClr val="tx1"/>
              </a:solidFill>
            </a:endParaRPr>
          </a:p>
          <a:p>
            <a:endParaRPr lang="en-IN" b="1" u="sng" dirty="0">
              <a:solidFill>
                <a:schemeClr val="tx1"/>
              </a:solidFill>
            </a:endParaRPr>
          </a:p>
          <a:p>
            <a:endParaRPr lang="en-IN" b="1" u="sng" dirty="0">
              <a:solidFill>
                <a:schemeClr val="tx1"/>
              </a:solidFill>
            </a:endParaRPr>
          </a:p>
          <a:p>
            <a:endParaRPr lang="en-IN" b="1" u="sn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6496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ACD794-B7AD-14ED-C9B6-AE55A65E5E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CF2DC43-2442-EB22-35DA-75C5342DB34B}"/>
              </a:ext>
            </a:extLst>
          </p:cNvPr>
          <p:cNvSpPr txBox="1"/>
          <p:nvPr/>
        </p:nvSpPr>
        <p:spPr>
          <a:xfrm>
            <a:off x="314960" y="243840"/>
            <a:ext cx="11551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 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FD5E4C9-D12C-EB92-2DEA-D9FE2CD850E0}"/>
              </a:ext>
            </a:extLst>
          </p:cNvPr>
          <p:cNvSpPr/>
          <p:nvPr/>
        </p:nvSpPr>
        <p:spPr>
          <a:xfrm>
            <a:off x="314960" y="243840"/>
            <a:ext cx="8026400" cy="73152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3200" dirty="0"/>
              <a:t>Q6 :</a:t>
            </a:r>
            <a:r>
              <a:rPr lang="en-IN" dirty="0"/>
              <a:t> Average of comment based on comment disabled or not </a:t>
            </a:r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B921D866-1CC1-FB41-AD87-C116533C1631}"/>
              </a:ext>
            </a:extLst>
          </p:cNvPr>
          <p:cNvSpPr/>
          <p:nvPr/>
        </p:nvSpPr>
        <p:spPr>
          <a:xfrm>
            <a:off x="8666480" y="300891"/>
            <a:ext cx="3200400" cy="1772920"/>
          </a:xfrm>
          <a:prstGeom prst="wedgeRoundRectCallout">
            <a:avLst/>
          </a:prstGeom>
        </p:spPr>
        <p:style>
          <a:lnRef idx="2">
            <a:schemeClr val="accent6"/>
          </a:lnRef>
          <a:fillRef idx="1003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IN" sz="1400" b="1" u="sng" dirty="0">
              <a:solidFill>
                <a:schemeClr val="tx1"/>
              </a:solidFill>
            </a:endParaRPr>
          </a:p>
          <a:p>
            <a:endParaRPr lang="en-IN" sz="1400" b="1" u="sng" dirty="0">
              <a:solidFill>
                <a:schemeClr val="tx1"/>
              </a:solidFill>
            </a:endParaRPr>
          </a:p>
          <a:p>
            <a:endParaRPr lang="en-IN" sz="1400" b="1" u="sng" dirty="0">
              <a:solidFill>
                <a:schemeClr val="tx1"/>
              </a:solidFill>
            </a:endParaRPr>
          </a:p>
          <a:p>
            <a:r>
              <a:rPr lang="en-IN" sz="1400" b="1" u="sng" dirty="0">
                <a:solidFill>
                  <a:schemeClr val="tx1"/>
                </a:solidFill>
              </a:rPr>
              <a:t>Inference :</a:t>
            </a:r>
            <a:r>
              <a:rPr lang="en-IN" sz="14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When comments are enabled there and more comment and when the comments are disabled we cannot comment so average of comment count is 0 when comments are disabled</a:t>
            </a:r>
          </a:p>
          <a:p>
            <a:endParaRPr lang="en-IN" sz="1400" dirty="0"/>
          </a:p>
          <a:p>
            <a:endParaRPr lang="en-IN" sz="1400" dirty="0"/>
          </a:p>
          <a:p>
            <a:endParaRPr lang="en-IN" sz="1400" dirty="0"/>
          </a:p>
          <a:p>
            <a:endParaRPr lang="en-IN" sz="14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F85C3F7-0201-E7BB-FBA6-F44479DFCA9E}"/>
              </a:ext>
            </a:extLst>
          </p:cNvPr>
          <p:cNvSpPr/>
          <p:nvPr/>
        </p:nvSpPr>
        <p:spPr>
          <a:xfrm>
            <a:off x="8666480" y="2534921"/>
            <a:ext cx="3200400" cy="17729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b="1" u="sng" dirty="0">
              <a:solidFill>
                <a:schemeClr val="tx1"/>
              </a:solidFill>
            </a:endParaRPr>
          </a:p>
          <a:p>
            <a:endParaRPr lang="en-IN" b="1" u="sng" dirty="0">
              <a:solidFill>
                <a:schemeClr val="tx1"/>
              </a:solidFill>
            </a:endParaRPr>
          </a:p>
          <a:p>
            <a:endParaRPr lang="en-IN" b="1" u="sng" dirty="0">
              <a:solidFill>
                <a:schemeClr val="tx1"/>
              </a:solidFill>
            </a:endParaRPr>
          </a:p>
          <a:p>
            <a:endParaRPr lang="en-IN" b="1" u="sng" dirty="0">
              <a:solidFill>
                <a:schemeClr val="tx1"/>
              </a:solidFill>
            </a:endParaRPr>
          </a:p>
          <a:p>
            <a:r>
              <a:rPr lang="en-IN" b="1" u="sng" dirty="0">
                <a:solidFill>
                  <a:schemeClr val="tx1"/>
                </a:solidFill>
              </a:rPr>
              <a:t>Steps 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Create a pivot table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Calculate average comments based on comments disabled or not.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1" u="sng" dirty="0">
              <a:solidFill>
                <a:schemeClr val="tx1"/>
              </a:solidFill>
            </a:endParaRPr>
          </a:p>
          <a:p>
            <a:endParaRPr lang="en-IN" b="1" u="sng" dirty="0">
              <a:solidFill>
                <a:schemeClr val="tx1"/>
              </a:solidFill>
            </a:endParaRPr>
          </a:p>
          <a:p>
            <a:endParaRPr lang="en-IN" b="1" u="sng" dirty="0">
              <a:solidFill>
                <a:schemeClr val="tx1"/>
              </a:solidFill>
            </a:endParaRPr>
          </a:p>
          <a:p>
            <a:endParaRPr lang="en-IN" b="1" u="sng" dirty="0">
              <a:solidFill>
                <a:schemeClr val="tx1"/>
              </a:solidFill>
            </a:endParaRPr>
          </a:p>
          <a:p>
            <a:endParaRPr lang="en-IN" b="1" u="sng" dirty="0">
              <a:solidFill>
                <a:schemeClr val="tx1"/>
              </a:solidFill>
            </a:endParaRPr>
          </a:p>
        </p:txBody>
      </p:sp>
      <p:sp>
        <p:nvSpPr>
          <p:cNvPr id="9" name="Rectangle: Diagonal Corners Rounded 8">
            <a:extLst>
              <a:ext uri="{FF2B5EF4-FFF2-40B4-BE49-F238E27FC236}">
                <a16:creationId xmlns:a16="http://schemas.microsoft.com/office/drawing/2014/main" id="{83C427CB-FAAD-C3D7-0157-893D953A5EB8}"/>
              </a:ext>
            </a:extLst>
          </p:cNvPr>
          <p:cNvSpPr/>
          <p:nvPr/>
        </p:nvSpPr>
        <p:spPr>
          <a:xfrm>
            <a:off x="8737600" y="4653280"/>
            <a:ext cx="3129280" cy="1503680"/>
          </a:xfrm>
          <a:prstGeom prst="round2DiagRect">
            <a:avLst/>
          </a:prstGeom>
        </p:spPr>
        <p:style>
          <a:lnRef idx="2">
            <a:schemeClr val="accent1">
              <a:shade val="15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b="1" u="sng" dirty="0">
                <a:solidFill>
                  <a:schemeClr val="tx1"/>
                </a:solidFill>
              </a:rPr>
              <a:t>Formula : </a:t>
            </a:r>
          </a:p>
          <a:p>
            <a:endParaRPr lang="en-IN" b="1" u="sng" dirty="0">
              <a:solidFill>
                <a:schemeClr val="tx1"/>
              </a:solidFill>
            </a:endParaRPr>
          </a:p>
          <a:p>
            <a:r>
              <a:rPr lang="en-IN" b="1" u="sng" dirty="0">
                <a:solidFill>
                  <a:schemeClr val="tx1"/>
                </a:solidFill>
              </a:rPr>
              <a:t>Used pivot table </a:t>
            </a:r>
          </a:p>
          <a:p>
            <a:endParaRPr lang="en-IN" b="1" u="sng" dirty="0">
              <a:solidFill>
                <a:schemeClr val="tx1"/>
              </a:solidFill>
            </a:endParaRPr>
          </a:p>
          <a:p>
            <a:endParaRPr lang="en-IN" b="1" u="sng" dirty="0">
              <a:solidFill>
                <a:schemeClr val="tx1"/>
              </a:solidFill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4B8F941-9A62-E448-6039-9396F73A28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8559931"/>
              </p:ext>
            </p:extLst>
          </p:nvPr>
        </p:nvGraphicFramePr>
        <p:xfrm>
          <a:off x="1788160" y="1195071"/>
          <a:ext cx="4765040" cy="13398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51954">
                  <a:extLst>
                    <a:ext uri="{9D8B030D-6E8A-4147-A177-3AD203B41FA5}">
                      <a16:colId xmlns:a16="http://schemas.microsoft.com/office/drawing/2014/main" val="3219199491"/>
                    </a:ext>
                  </a:extLst>
                </a:gridCol>
                <a:gridCol w="2613086">
                  <a:extLst>
                    <a:ext uri="{9D8B030D-6E8A-4147-A177-3AD203B41FA5}">
                      <a16:colId xmlns:a16="http://schemas.microsoft.com/office/drawing/2014/main" val="538878489"/>
                    </a:ext>
                  </a:extLst>
                </a:gridCol>
              </a:tblGrid>
              <a:tr h="48097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Comments Disables</a:t>
                      </a:r>
                      <a:endParaRPr lang="en-IN" sz="1800" b="0" i="0" u="none" strike="noStrike" dirty="0">
                        <a:solidFill>
                          <a:srgbClr val="0061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Average of comment_count</a:t>
                      </a:r>
                      <a:endParaRPr lang="en-IN" sz="1800" b="0" i="0" u="none" strike="noStrike">
                        <a:solidFill>
                          <a:srgbClr val="0061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515258044"/>
                  </a:ext>
                </a:extLst>
              </a:tr>
              <a:tr h="42943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FALSE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1537.62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164039913"/>
                  </a:ext>
                </a:extLst>
              </a:tr>
              <a:tr h="42943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TRUE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0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516590663"/>
                  </a:ext>
                </a:extLst>
              </a:tr>
            </a:tbl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E13C47D4-1D76-BF72-2B67-DEC7703FC0A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47542503"/>
              </p:ext>
            </p:extLst>
          </p:nvPr>
        </p:nvGraphicFramePr>
        <p:xfrm>
          <a:off x="1884680" y="295148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077895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FDC74F-B5F7-15E2-771C-695CE368A3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92B6ACA-5B36-E37B-64D5-C544AE8715FC}"/>
              </a:ext>
            </a:extLst>
          </p:cNvPr>
          <p:cNvSpPr txBox="1"/>
          <p:nvPr/>
        </p:nvSpPr>
        <p:spPr>
          <a:xfrm>
            <a:off x="314960" y="243840"/>
            <a:ext cx="11551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 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BF7642B-CADC-ABE6-B008-3130EC88B2C5}"/>
              </a:ext>
            </a:extLst>
          </p:cNvPr>
          <p:cNvSpPr/>
          <p:nvPr/>
        </p:nvSpPr>
        <p:spPr>
          <a:xfrm>
            <a:off x="314960" y="243840"/>
            <a:ext cx="8026400" cy="73152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3200" dirty="0"/>
              <a:t>Q7 :</a:t>
            </a:r>
            <a:r>
              <a:rPr lang="en-IN" dirty="0"/>
              <a:t> Category wise Average likes, Views &amp; Comments	</a:t>
            </a:r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00BE02B5-0DD3-ED00-0CB0-C32B0697C975}"/>
              </a:ext>
            </a:extLst>
          </p:cNvPr>
          <p:cNvSpPr/>
          <p:nvPr/>
        </p:nvSpPr>
        <p:spPr>
          <a:xfrm>
            <a:off x="8666480" y="300891"/>
            <a:ext cx="3200400" cy="1772920"/>
          </a:xfrm>
          <a:prstGeom prst="wedgeRoundRectCallout">
            <a:avLst/>
          </a:prstGeom>
        </p:spPr>
        <p:style>
          <a:lnRef idx="2">
            <a:schemeClr val="accent6"/>
          </a:lnRef>
          <a:fillRef idx="1003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IN" b="1" u="sng" dirty="0">
              <a:solidFill>
                <a:schemeClr val="tx1"/>
              </a:solidFill>
            </a:endParaRPr>
          </a:p>
          <a:p>
            <a:endParaRPr lang="en-IN" b="1" u="sng" dirty="0">
              <a:solidFill>
                <a:schemeClr val="tx1"/>
              </a:solidFill>
            </a:endParaRPr>
          </a:p>
          <a:p>
            <a:endParaRPr lang="en-IN" b="1" u="sng" dirty="0">
              <a:solidFill>
                <a:schemeClr val="tx1"/>
              </a:solidFill>
            </a:endParaRPr>
          </a:p>
          <a:p>
            <a:r>
              <a:rPr lang="en-IN" b="1" u="sng" dirty="0">
                <a:solidFill>
                  <a:schemeClr val="tx1"/>
                </a:solidFill>
              </a:rPr>
              <a:t>Inference :</a:t>
            </a:r>
            <a:r>
              <a:rPr lang="en-IN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Entertainment Category has the highest average of views, likes and comments compared to all category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EB7F8B2-D617-3233-09D7-D95E8F4999E8}"/>
              </a:ext>
            </a:extLst>
          </p:cNvPr>
          <p:cNvSpPr/>
          <p:nvPr/>
        </p:nvSpPr>
        <p:spPr>
          <a:xfrm>
            <a:off x="5303520" y="1273125"/>
            <a:ext cx="3200400" cy="17729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b="1" u="sng" dirty="0">
              <a:solidFill>
                <a:schemeClr val="tx1"/>
              </a:solidFill>
            </a:endParaRPr>
          </a:p>
          <a:p>
            <a:endParaRPr lang="en-IN" b="1" u="sng" dirty="0">
              <a:solidFill>
                <a:schemeClr val="tx1"/>
              </a:solidFill>
            </a:endParaRPr>
          </a:p>
          <a:p>
            <a:endParaRPr lang="en-IN" b="1" u="sng" dirty="0">
              <a:solidFill>
                <a:schemeClr val="tx1"/>
              </a:solidFill>
            </a:endParaRPr>
          </a:p>
          <a:p>
            <a:r>
              <a:rPr lang="en-IN" b="1" u="sng" dirty="0">
                <a:solidFill>
                  <a:schemeClr val="tx1"/>
                </a:solidFill>
              </a:rPr>
              <a:t>Steps 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Create a Pivot Table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Based on category calculate </a:t>
            </a:r>
            <a:r>
              <a:rPr lang="en-IN" dirty="0" err="1">
                <a:solidFill>
                  <a:schemeClr val="tx1"/>
                </a:solidFill>
              </a:rPr>
              <a:t>avg</a:t>
            </a:r>
            <a:r>
              <a:rPr lang="en-IN" dirty="0">
                <a:solidFill>
                  <a:schemeClr val="tx1"/>
                </a:solidFill>
              </a:rPr>
              <a:t> of views, likes &amp; comments</a:t>
            </a:r>
          </a:p>
          <a:p>
            <a:endParaRPr lang="en-IN" b="1" u="sng" dirty="0">
              <a:solidFill>
                <a:schemeClr val="tx1"/>
              </a:solidFill>
            </a:endParaRPr>
          </a:p>
          <a:p>
            <a:endParaRPr lang="en-IN" b="1" u="sng" dirty="0">
              <a:solidFill>
                <a:schemeClr val="tx1"/>
              </a:solidFill>
            </a:endParaRPr>
          </a:p>
          <a:p>
            <a:endParaRPr lang="en-IN" b="1" u="sng" dirty="0">
              <a:solidFill>
                <a:schemeClr val="tx1"/>
              </a:solidFill>
            </a:endParaRPr>
          </a:p>
          <a:p>
            <a:endParaRPr lang="en-IN" b="1" u="sng" dirty="0">
              <a:solidFill>
                <a:schemeClr val="tx1"/>
              </a:solidFill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667D01A-72FC-06A9-8C51-74CF3A656F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6345046"/>
              </p:ext>
            </p:extLst>
          </p:nvPr>
        </p:nvGraphicFramePr>
        <p:xfrm>
          <a:off x="325120" y="1187351"/>
          <a:ext cx="4559300" cy="20637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46200">
                  <a:extLst>
                    <a:ext uri="{9D8B030D-6E8A-4147-A177-3AD203B41FA5}">
                      <a16:colId xmlns:a16="http://schemas.microsoft.com/office/drawing/2014/main" val="348499069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108989430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32838514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494567597"/>
                    </a:ext>
                  </a:extLst>
                </a:gridCol>
              </a:tblGrid>
              <a:tr h="158750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Row Labels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Sum of likes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Sum of views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Sum of comment_count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216979974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Comedy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513K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14402K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34K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878904717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Education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63K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1720K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10K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65368619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Entertainment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1409K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71133K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155K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123523790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Film &amp; Animation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203K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10141K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14K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992545460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Howto &amp; Style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142K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9826K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8K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16256766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Music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424K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22744K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27K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886470166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News &amp; Politics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104K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11357K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23K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598089360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People &amp; Blogs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234K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11195K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34K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170930705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Religious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4K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123K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0K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990608577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Science &amp; Technology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194K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5098K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27K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283222599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Shows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12K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2293K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2K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871745563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Sports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38K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3617K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effectLst/>
                        </a:rPr>
                        <a:t>6K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552872882"/>
                  </a:ext>
                </a:extLst>
              </a:tr>
            </a:tbl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E1A9C492-080D-0CFE-BCD0-C302E10DB01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98493182"/>
              </p:ext>
            </p:extLst>
          </p:nvPr>
        </p:nvGraphicFramePr>
        <p:xfrm>
          <a:off x="325121" y="3463092"/>
          <a:ext cx="419608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55E4C54C-6769-B288-7B99-F925BDC810B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41744483"/>
              </p:ext>
            </p:extLst>
          </p:nvPr>
        </p:nvGraphicFramePr>
        <p:xfrm>
          <a:off x="4787266" y="3487906"/>
          <a:ext cx="5241289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11" name="Graphic 10">
            <a:extLst>
              <a:ext uri="{FF2B5EF4-FFF2-40B4-BE49-F238E27FC236}">
                <a16:creationId xmlns:a16="http://schemas.microsoft.com/office/drawing/2014/main" id="{08B7B40B-3268-B098-19C7-BA5199770A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191115" y="3663415"/>
            <a:ext cx="1838325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8207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B24C93-01BB-7873-C37B-94C2F342AF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A1F32E8-0303-4864-E620-5A8BAA564293}"/>
              </a:ext>
            </a:extLst>
          </p:cNvPr>
          <p:cNvSpPr txBox="1"/>
          <p:nvPr/>
        </p:nvSpPr>
        <p:spPr>
          <a:xfrm>
            <a:off x="314960" y="243840"/>
            <a:ext cx="11551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 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81C9630-E1D9-62EE-5353-9E4EC5C5D358}"/>
              </a:ext>
            </a:extLst>
          </p:cNvPr>
          <p:cNvSpPr/>
          <p:nvPr/>
        </p:nvSpPr>
        <p:spPr>
          <a:xfrm>
            <a:off x="314960" y="243840"/>
            <a:ext cx="8026400" cy="73152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3200" dirty="0"/>
              <a:t>Q8 :</a:t>
            </a:r>
            <a:r>
              <a:rPr lang="en-IN" dirty="0"/>
              <a:t> Highest Views and Engagement rate</a:t>
            </a:r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FCB0E7BF-CE53-3664-D344-3A419E156917}"/>
              </a:ext>
            </a:extLst>
          </p:cNvPr>
          <p:cNvSpPr/>
          <p:nvPr/>
        </p:nvSpPr>
        <p:spPr>
          <a:xfrm>
            <a:off x="8666480" y="300891"/>
            <a:ext cx="3200400" cy="1772920"/>
          </a:xfrm>
          <a:prstGeom prst="wedgeRoundRectCallout">
            <a:avLst/>
          </a:prstGeom>
        </p:spPr>
        <p:style>
          <a:lnRef idx="2">
            <a:schemeClr val="accent6"/>
          </a:lnRef>
          <a:fillRef idx="1003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IN" b="1" u="sng" dirty="0">
              <a:solidFill>
                <a:schemeClr val="tx1"/>
              </a:solidFill>
            </a:endParaRPr>
          </a:p>
          <a:p>
            <a:endParaRPr lang="en-IN" b="1" u="sng" dirty="0">
              <a:solidFill>
                <a:schemeClr val="tx1"/>
              </a:solidFill>
            </a:endParaRPr>
          </a:p>
          <a:p>
            <a:endParaRPr lang="en-IN" b="1" u="sng" dirty="0">
              <a:solidFill>
                <a:schemeClr val="tx1"/>
              </a:solidFill>
            </a:endParaRPr>
          </a:p>
          <a:p>
            <a:r>
              <a:rPr lang="en-IN" b="1" u="sng" dirty="0">
                <a:solidFill>
                  <a:schemeClr val="tx1"/>
                </a:solidFill>
              </a:rPr>
              <a:t>Inference :</a:t>
            </a:r>
            <a:r>
              <a:rPr lang="en-IN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Video Id – </a:t>
            </a:r>
            <a:r>
              <a:rPr lang="en-IN" dirty="0" err="1"/>
              <a:t>FlsCjmMhFmw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This video has the highest view and Engagement Rate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EE75B37-C31D-15F3-F30A-90A604F86CB3}"/>
              </a:ext>
            </a:extLst>
          </p:cNvPr>
          <p:cNvSpPr/>
          <p:nvPr/>
        </p:nvSpPr>
        <p:spPr>
          <a:xfrm>
            <a:off x="8666480" y="2534921"/>
            <a:ext cx="3200400" cy="17729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b="1" u="sng" dirty="0">
              <a:solidFill>
                <a:schemeClr val="tx1"/>
              </a:solidFill>
            </a:endParaRPr>
          </a:p>
          <a:p>
            <a:endParaRPr lang="en-IN" b="1" u="sng" dirty="0">
              <a:solidFill>
                <a:schemeClr val="tx1"/>
              </a:solidFill>
            </a:endParaRPr>
          </a:p>
          <a:p>
            <a:endParaRPr lang="en-IN" b="1" u="sng" dirty="0">
              <a:solidFill>
                <a:schemeClr val="tx1"/>
              </a:solidFill>
            </a:endParaRPr>
          </a:p>
          <a:p>
            <a:r>
              <a:rPr lang="en-IN" b="1" u="sng" dirty="0">
                <a:solidFill>
                  <a:schemeClr val="tx1"/>
                </a:solidFill>
              </a:rPr>
              <a:t>Steps 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Calculate Engagement Rate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Find Video Highest Views and  Engagement Rate </a:t>
            </a:r>
          </a:p>
          <a:p>
            <a:endParaRPr lang="en-IN" b="1" u="sng" dirty="0">
              <a:solidFill>
                <a:schemeClr val="tx1"/>
              </a:solidFill>
            </a:endParaRPr>
          </a:p>
          <a:p>
            <a:endParaRPr lang="en-IN" b="1" u="sng" dirty="0">
              <a:solidFill>
                <a:schemeClr val="tx1"/>
              </a:solidFill>
            </a:endParaRPr>
          </a:p>
          <a:p>
            <a:endParaRPr lang="en-IN" b="1" u="sng" dirty="0">
              <a:solidFill>
                <a:schemeClr val="tx1"/>
              </a:solidFill>
            </a:endParaRPr>
          </a:p>
          <a:p>
            <a:endParaRPr lang="en-IN" b="1" u="sng" dirty="0">
              <a:solidFill>
                <a:schemeClr val="tx1"/>
              </a:solidFill>
            </a:endParaRPr>
          </a:p>
        </p:txBody>
      </p:sp>
      <p:sp>
        <p:nvSpPr>
          <p:cNvPr id="9" name="Rectangle: Diagonal Corners Rounded 8">
            <a:extLst>
              <a:ext uri="{FF2B5EF4-FFF2-40B4-BE49-F238E27FC236}">
                <a16:creationId xmlns:a16="http://schemas.microsoft.com/office/drawing/2014/main" id="{2F5BD176-1047-70EA-3978-DA9E7CAB039B}"/>
              </a:ext>
            </a:extLst>
          </p:cNvPr>
          <p:cNvSpPr/>
          <p:nvPr/>
        </p:nvSpPr>
        <p:spPr>
          <a:xfrm>
            <a:off x="8737600" y="4653280"/>
            <a:ext cx="3129280" cy="1503680"/>
          </a:xfrm>
          <a:prstGeom prst="round2DiagRect">
            <a:avLst/>
          </a:prstGeom>
        </p:spPr>
        <p:style>
          <a:lnRef idx="2">
            <a:schemeClr val="accent1">
              <a:shade val="15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b="1" u="sng" dirty="0">
              <a:solidFill>
                <a:schemeClr val="tx1"/>
              </a:solidFill>
            </a:endParaRPr>
          </a:p>
          <a:p>
            <a:r>
              <a:rPr lang="en-IN" b="1" u="sng" dirty="0">
                <a:solidFill>
                  <a:schemeClr val="tx1"/>
                </a:solidFill>
              </a:rPr>
              <a:t>Formula : </a:t>
            </a:r>
          </a:p>
          <a:p>
            <a:endParaRPr lang="en-IN" b="1" u="sng" dirty="0">
              <a:solidFill>
                <a:schemeClr val="tx1"/>
              </a:solidFill>
            </a:endParaRPr>
          </a:p>
          <a:p>
            <a:r>
              <a:rPr lang="en-IN" b="1" u="sng" dirty="0">
                <a:solidFill>
                  <a:schemeClr val="tx1"/>
                </a:solidFill>
              </a:rPr>
              <a:t>Engagement Rate = (</a:t>
            </a:r>
            <a:r>
              <a:rPr lang="en-IN" b="1" u="sng" dirty="0" err="1">
                <a:solidFill>
                  <a:schemeClr val="tx1"/>
                </a:solidFill>
              </a:rPr>
              <a:t>likes+comment</a:t>
            </a:r>
            <a:r>
              <a:rPr lang="en-IN" b="1" u="sng" dirty="0">
                <a:solidFill>
                  <a:schemeClr val="tx1"/>
                </a:solidFill>
              </a:rPr>
              <a:t>)/views</a:t>
            </a:r>
          </a:p>
          <a:p>
            <a:endParaRPr lang="en-IN" b="1" u="sng" dirty="0">
              <a:solidFill>
                <a:schemeClr val="tx1"/>
              </a:solidFill>
            </a:endParaRPr>
          </a:p>
          <a:p>
            <a:endParaRPr lang="en-IN" b="1" u="sng" dirty="0">
              <a:solidFill>
                <a:schemeClr val="tx1"/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BA6E1E5-B450-E327-9AAA-0ED236AF45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4660954"/>
              </p:ext>
            </p:extLst>
          </p:nvPr>
        </p:nvGraphicFramePr>
        <p:xfrm>
          <a:off x="2049145" y="1189257"/>
          <a:ext cx="3707129" cy="156590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70575">
                  <a:extLst>
                    <a:ext uri="{9D8B030D-6E8A-4147-A177-3AD203B41FA5}">
                      <a16:colId xmlns:a16="http://schemas.microsoft.com/office/drawing/2014/main" val="3130351455"/>
                    </a:ext>
                  </a:extLst>
                </a:gridCol>
                <a:gridCol w="1057980">
                  <a:extLst>
                    <a:ext uri="{9D8B030D-6E8A-4147-A177-3AD203B41FA5}">
                      <a16:colId xmlns:a16="http://schemas.microsoft.com/office/drawing/2014/main" val="2598010761"/>
                    </a:ext>
                  </a:extLst>
                </a:gridCol>
                <a:gridCol w="1578574">
                  <a:extLst>
                    <a:ext uri="{9D8B030D-6E8A-4147-A177-3AD203B41FA5}">
                      <a16:colId xmlns:a16="http://schemas.microsoft.com/office/drawing/2014/main" val="1676131765"/>
                    </a:ext>
                  </a:extLst>
                </a:gridCol>
              </a:tblGrid>
              <a:tr h="28657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 err="1">
                          <a:effectLst/>
                        </a:rPr>
                        <a:t>video_id</a:t>
                      </a:r>
                      <a:endParaRPr lang="en-IN" sz="1100" b="0" i="0" u="none" strike="noStrike" dirty="0">
                        <a:solidFill>
                          <a:srgbClr val="0061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Sum of views</a:t>
                      </a:r>
                      <a:endParaRPr lang="en-IN" sz="1100" b="0" i="0" u="none" strike="noStrike">
                        <a:solidFill>
                          <a:srgbClr val="0061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Sum of engagement</a:t>
                      </a:r>
                      <a:endParaRPr lang="en-IN" sz="1100" b="0" i="0" u="none" strike="noStrike">
                        <a:solidFill>
                          <a:srgbClr val="0061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634576790"/>
                  </a:ext>
                </a:extLst>
              </a:tr>
              <a:tr h="25586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 err="1">
                          <a:effectLst/>
                        </a:rPr>
                        <a:t>FlsCjmMhFmw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125432K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2.97%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13523923"/>
                  </a:ext>
                </a:extLst>
              </a:tr>
              <a:tr h="25586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6ZfuNTqbHE8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89931K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3.29%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756426493"/>
                  </a:ext>
                </a:extLst>
              </a:tr>
              <a:tr h="25586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u9Mv98Gr5pY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effectLst/>
                        </a:rPr>
                        <a:t>53823K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2.58%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889664143"/>
                  </a:ext>
                </a:extLst>
              </a:tr>
              <a:tr h="25586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QwievZ1Tx-8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45065K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3.73%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901391898"/>
                  </a:ext>
                </a:extLst>
              </a:tr>
              <a:tr h="25586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rRr1qiJRsXk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44172K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effectLst/>
                        </a:rPr>
                        <a:t>1.88%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302049242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cx2="http://schemas.microsoft.com/office/drawing/2015/10/21/chartex" Requires="cx2">
          <p:graphicFrame>
            <p:nvGraphicFramePr>
              <p:cNvPr id="5" name="Chart 4">
                <a:extLst>
                  <a:ext uri="{FF2B5EF4-FFF2-40B4-BE49-F238E27FC236}">
                    <a16:creationId xmlns:a16="http://schemas.microsoft.com/office/drawing/2014/main" id="{6D1A1CE9-9B79-841B-647E-81EE15786C60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617998474"/>
                  </p:ext>
                </p:extLst>
              </p:nvPr>
            </p:nvGraphicFramePr>
            <p:xfrm>
              <a:off x="1088388" y="3073400"/>
              <a:ext cx="5962651" cy="274320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5" name="Chart 4">
                <a:extLst>
                  <a:ext uri="{FF2B5EF4-FFF2-40B4-BE49-F238E27FC236}">
                    <a16:creationId xmlns:a16="http://schemas.microsoft.com/office/drawing/2014/main" id="{6D1A1CE9-9B79-841B-647E-81EE15786C6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88388" y="3073400"/>
                <a:ext cx="5962651" cy="2743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0464591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titus xmlns="http://schemas.titus.com/TitusProperties/">
  <TitusGUID xmlns="">0a8931c6-3854-40d7-927d-a36fcbb20348</TitusGUID>
  <TitusMetadata xmlns="">eyJucyI6Imh0dHA6XC9cL3d3dy50aXR1cy5jb21cL25zXC9MYXRlbnRWaWV3IiwicHJvcHMiOlt7Im4iOiJDbGFzc2lmaWNhdGlvbiIsInZhbHMiOlt7InZhbHVlIjoiTFZfQzBORjFEM05UMUFMIn1dfSx7Im4iOiJDb250YWluc1BJSSIsInZhbHMiOlt7InZhbHVlIjoiTm8ifV19XX0=</TitusMetadata>
</titus>
</file>

<file path=customXml/itemProps1.xml><?xml version="1.0" encoding="utf-8"?>
<ds:datastoreItem xmlns:ds="http://schemas.openxmlformats.org/officeDocument/2006/customXml" ds:itemID="{06BA16A4-C5B3-489E-B27C-E88553B97869}">
  <ds:schemaRefs>
    <ds:schemaRef ds:uri="http://schemas.titus.com/TitusPropertie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293</TotalTime>
  <Words>1477</Words>
  <Application>Microsoft Office PowerPoint</Application>
  <PresentationFormat>Widescreen</PresentationFormat>
  <Paragraphs>732</Paragraphs>
  <Slides>21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Microsoft Sans Serif</vt:lpstr>
      <vt:lpstr>Retrospect</vt:lpstr>
      <vt:lpstr>EXCEL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Sabarish Abishek W R</dc:creator>
  <cp:keywords>Classification=LV_C0NF1D3NT1AL</cp:keywords>
  <cp:lastModifiedBy>Sabarish Abishek W R</cp:lastModifiedBy>
  <cp:revision>28</cp:revision>
  <dcterms:created xsi:type="dcterms:W3CDTF">2024-02-28T07:14:53Z</dcterms:created>
  <dcterms:modified xsi:type="dcterms:W3CDTF">2024-02-28T12:08:09Z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0a8931c6-3854-40d7-927d-a36fcbb20348</vt:lpwstr>
  </property>
  <property fmtid="{D5CDD505-2E9C-101B-9397-08002B2CF9AE}" pid="3" name="Classification">
    <vt:lpwstr>LV_C0NF1D3NT1AL</vt:lpwstr>
  </property>
  <property fmtid="{D5CDD505-2E9C-101B-9397-08002B2CF9AE}" pid="4" name="ContainsPII">
    <vt:lpwstr>No</vt:lpwstr>
  </property>
</Properties>
</file>