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57" r:id="rId3"/>
    <p:sldId id="268" r:id="rId4"/>
    <p:sldId id="258" r:id="rId5"/>
    <p:sldId id="259" r:id="rId6"/>
    <p:sldId id="260" r:id="rId7"/>
    <p:sldId id="261" r:id="rId8"/>
    <p:sldId id="270" r:id="rId9"/>
    <p:sldId id="271" r:id="rId10"/>
    <p:sldId id="272" r:id="rId11"/>
    <p:sldId id="273" r:id="rId12"/>
    <p:sldId id="274" r:id="rId13"/>
    <p:sldId id="269" r:id="rId14"/>
    <p:sldId id="263" r:id="rId15"/>
    <p:sldId id="276" r:id="rId16"/>
    <p:sldId id="275"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6E7768-B0D5-1D29-B40F-E9C0F8BE1A63}" v="178" dt="2023-12-06T18:52:25.163"/>
    <p1510:client id="{29AB7267-773B-6EF2-553D-1B54099A21C0}" v="206" dt="2023-12-06T05:48:20.927"/>
    <p1510:client id="{42972EAC-9F2C-387C-2933-FA5BD61F2396}" v="229" dt="2023-12-06T17:07:53.301"/>
    <p1510:client id="{69195C79-2904-3CC8-93A0-8F5CEE090E37}" v="459" dt="2023-12-06T18:25:47.092"/>
    <p1510:client id="{8BFD1EE9-5C5D-9815-3061-433D4D5459BC}" v="418" dt="2023-12-06T18:51:41.146"/>
    <p1510:client id="{9C809587-F1B9-A0CB-866B-8AF25B5D5A2D}" v="53" dt="2023-12-06T18:44:04.086"/>
    <p1510:client id="{9D66AC5E-0500-F49F-48ED-E6F59545B21E}" v="77" dt="2023-12-06T19:26:50.765"/>
    <p1510:client id="{A3BF3FA4-09CD-8A49-667A-0A3F76CA81F1}" v="14" dt="2023-12-06T04:45:13.651"/>
    <p1510:client id="{ACD0A982-4D60-43E6-A200-6446C5C6C28F}" v="54" dt="2023-12-06T04:38:55.473"/>
    <p1510:client id="{C072DFF4-24B3-A4A7-8DC8-8AC04D020AD1}" v="1" dt="2023-12-06T18:06:14.444"/>
    <p1510:client id="{E5050DD8-0648-F8FF-4D90-3D644C629222}" v="304" dt="2023-12-06T19:51:59.628"/>
    <p1510:client id="{F75662D7-594C-F6E9-F7C8-5677F8113334}" v="524" dt="2023-12-06T19:48:23.4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9DDE06-F44D-46EF-9971-C9DA81E7E81F}" type="doc">
      <dgm:prSet loTypeId="urn:microsoft.com/office/officeart/2008/layout/LinedList" loCatId="list" qsTypeId="urn:microsoft.com/office/officeart/2005/8/quickstyle/simple1" qsCatId="simple" csTypeId="urn:microsoft.com/office/officeart/2005/8/colors/accent3_2" csCatId="accent3"/>
      <dgm:spPr/>
      <dgm:t>
        <a:bodyPr/>
        <a:lstStyle/>
        <a:p>
          <a:endParaRPr lang="en-US"/>
        </a:p>
      </dgm:t>
    </dgm:pt>
    <dgm:pt modelId="{304DAC0C-3702-4F94-B495-D3F54356CD13}">
      <dgm:prSet/>
      <dgm:spPr/>
      <dgm:t>
        <a:bodyPr/>
        <a:lstStyle/>
        <a:p>
          <a:r>
            <a:rPr lang="en-US" b="1"/>
            <a:t>Acknowledgement of Limitations: </a:t>
          </a:r>
          <a:r>
            <a:rPr lang="en-US"/>
            <a:t>Recognized the limitations of the chosen methods, including the assumptions of K-means and potential impacts of data cleaning and outlier removal processes.</a:t>
          </a:r>
        </a:p>
      </dgm:t>
    </dgm:pt>
    <dgm:pt modelId="{7DB7C386-EFD4-42BC-98B0-2B9BCE3DF4C6}" type="parTrans" cxnId="{171881C1-EE2D-4A68-9109-B8315C458B3F}">
      <dgm:prSet/>
      <dgm:spPr/>
      <dgm:t>
        <a:bodyPr/>
        <a:lstStyle/>
        <a:p>
          <a:endParaRPr lang="en-US"/>
        </a:p>
      </dgm:t>
    </dgm:pt>
    <dgm:pt modelId="{F86707D3-ED66-46E7-A39A-29E0400080FB}" type="sibTrans" cxnId="{171881C1-EE2D-4A68-9109-B8315C458B3F}">
      <dgm:prSet/>
      <dgm:spPr/>
      <dgm:t>
        <a:bodyPr/>
        <a:lstStyle/>
        <a:p>
          <a:endParaRPr lang="en-US"/>
        </a:p>
      </dgm:t>
    </dgm:pt>
    <dgm:pt modelId="{07070FA8-9E43-486C-B48C-0324DDE39D36}">
      <dgm:prSet/>
      <dgm:spPr/>
      <dgm:t>
        <a:bodyPr/>
        <a:lstStyle/>
        <a:p>
          <a:endParaRPr lang="en-US"/>
        </a:p>
      </dgm:t>
    </dgm:pt>
    <dgm:pt modelId="{C939399D-5BF3-4901-8EB5-8F3FEFC97347}" type="parTrans" cxnId="{8644A2CB-CB72-4A25-983A-918B3FF3DEAD}">
      <dgm:prSet/>
      <dgm:spPr/>
      <dgm:t>
        <a:bodyPr/>
        <a:lstStyle/>
        <a:p>
          <a:endParaRPr lang="en-US"/>
        </a:p>
      </dgm:t>
    </dgm:pt>
    <dgm:pt modelId="{B4EDEB23-E860-4C82-8559-CE41A6143080}" type="sibTrans" cxnId="{8644A2CB-CB72-4A25-983A-918B3FF3DEAD}">
      <dgm:prSet/>
      <dgm:spPr/>
      <dgm:t>
        <a:bodyPr/>
        <a:lstStyle/>
        <a:p>
          <a:endParaRPr lang="en-US"/>
        </a:p>
      </dgm:t>
    </dgm:pt>
    <dgm:pt modelId="{FEC783FC-14CA-4359-AD0B-5DF9A56CD6EE}" type="pres">
      <dgm:prSet presAssocID="{229DDE06-F44D-46EF-9971-C9DA81E7E81F}" presName="vert0" presStyleCnt="0">
        <dgm:presLayoutVars>
          <dgm:dir/>
          <dgm:animOne val="branch"/>
          <dgm:animLvl val="lvl"/>
        </dgm:presLayoutVars>
      </dgm:prSet>
      <dgm:spPr/>
    </dgm:pt>
    <dgm:pt modelId="{BF3449D7-0044-4B4F-A78F-41759A3EBA8E}" type="pres">
      <dgm:prSet presAssocID="{304DAC0C-3702-4F94-B495-D3F54356CD13}" presName="thickLine" presStyleLbl="alignNode1" presStyleIdx="0" presStyleCnt="2"/>
      <dgm:spPr/>
    </dgm:pt>
    <dgm:pt modelId="{4F658531-75AB-4CED-B051-3167667F3B64}" type="pres">
      <dgm:prSet presAssocID="{304DAC0C-3702-4F94-B495-D3F54356CD13}" presName="horz1" presStyleCnt="0"/>
      <dgm:spPr/>
    </dgm:pt>
    <dgm:pt modelId="{4CA6172C-6938-4430-993B-A4982A1C2A07}" type="pres">
      <dgm:prSet presAssocID="{304DAC0C-3702-4F94-B495-D3F54356CD13}" presName="tx1" presStyleLbl="revTx" presStyleIdx="0" presStyleCnt="2"/>
      <dgm:spPr/>
    </dgm:pt>
    <dgm:pt modelId="{80AEDC28-4BC2-482C-B0C7-8C809229A1F5}" type="pres">
      <dgm:prSet presAssocID="{304DAC0C-3702-4F94-B495-D3F54356CD13}" presName="vert1" presStyleCnt="0"/>
      <dgm:spPr/>
    </dgm:pt>
    <dgm:pt modelId="{5F07EE62-E310-4878-B5D6-95F6EB7395FE}" type="pres">
      <dgm:prSet presAssocID="{07070FA8-9E43-486C-B48C-0324DDE39D36}" presName="thickLine" presStyleLbl="alignNode1" presStyleIdx="1" presStyleCnt="2"/>
      <dgm:spPr/>
    </dgm:pt>
    <dgm:pt modelId="{D1298EB4-81F3-4A84-A551-A56F746A7B03}" type="pres">
      <dgm:prSet presAssocID="{07070FA8-9E43-486C-B48C-0324DDE39D36}" presName="horz1" presStyleCnt="0"/>
      <dgm:spPr/>
    </dgm:pt>
    <dgm:pt modelId="{E4194562-8DEC-4C61-A6B5-0F7BF61E1CDF}" type="pres">
      <dgm:prSet presAssocID="{07070FA8-9E43-486C-B48C-0324DDE39D36}" presName="tx1" presStyleLbl="revTx" presStyleIdx="1" presStyleCnt="2"/>
      <dgm:spPr/>
    </dgm:pt>
    <dgm:pt modelId="{4E1A6FF7-BAB2-4462-A18E-0B57874A4C61}" type="pres">
      <dgm:prSet presAssocID="{07070FA8-9E43-486C-B48C-0324DDE39D36}" presName="vert1" presStyleCnt="0"/>
      <dgm:spPr/>
    </dgm:pt>
  </dgm:ptLst>
  <dgm:cxnLst>
    <dgm:cxn modelId="{CD69650A-4BE9-45CE-B476-2E352EC5DA47}" type="presOf" srcId="{229DDE06-F44D-46EF-9971-C9DA81E7E81F}" destId="{FEC783FC-14CA-4359-AD0B-5DF9A56CD6EE}" srcOrd="0" destOrd="0" presId="urn:microsoft.com/office/officeart/2008/layout/LinedList"/>
    <dgm:cxn modelId="{4127304C-8511-4DAF-A1FB-1B0804F7114F}" type="presOf" srcId="{07070FA8-9E43-486C-B48C-0324DDE39D36}" destId="{E4194562-8DEC-4C61-A6B5-0F7BF61E1CDF}" srcOrd="0" destOrd="0" presId="urn:microsoft.com/office/officeart/2008/layout/LinedList"/>
    <dgm:cxn modelId="{3883898F-6CB3-4532-9C83-58E2D4672647}" type="presOf" srcId="{304DAC0C-3702-4F94-B495-D3F54356CD13}" destId="{4CA6172C-6938-4430-993B-A4982A1C2A07}" srcOrd="0" destOrd="0" presId="urn:microsoft.com/office/officeart/2008/layout/LinedList"/>
    <dgm:cxn modelId="{171881C1-EE2D-4A68-9109-B8315C458B3F}" srcId="{229DDE06-F44D-46EF-9971-C9DA81E7E81F}" destId="{304DAC0C-3702-4F94-B495-D3F54356CD13}" srcOrd="0" destOrd="0" parTransId="{7DB7C386-EFD4-42BC-98B0-2B9BCE3DF4C6}" sibTransId="{F86707D3-ED66-46E7-A39A-29E0400080FB}"/>
    <dgm:cxn modelId="{8644A2CB-CB72-4A25-983A-918B3FF3DEAD}" srcId="{229DDE06-F44D-46EF-9971-C9DA81E7E81F}" destId="{07070FA8-9E43-486C-B48C-0324DDE39D36}" srcOrd="1" destOrd="0" parTransId="{C939399D-5BF3-4901-8EB5-8F3FEFC97347}" sibTransId="{B4EDEB23-E860-4C82-8559-CE41A6143080}"/>
    <dgm:cxn modelId="{5AEFB4B7-6DEF-415D-A025-19DD4B51EEBE}" type="presParOf" srcId="{FEC783FC-14CA-4359-AD0B-5DF9A56CD6EE}" destId="{BF3449D7-0044-4B4F-A78F-41759A3EBA8E}" srcOrd="0" destOrd="0" presId="urn:microsoft.com/office/officeart/2008/layout/LinedList"/>
    <dgm:cxn modelId="{F095562F-FD39-456E-8887-8A06A09926E8}" type="presParOf" srcId="{FEC783FC-14CA-4359-AD0B-5DF9A56CD6EE}" destId="{4F658531-75AB-4CED-B051-3167667F3B64}" srcOrd="1" destOrd="0" presId="urn:microsoft.com/office/officeart/2008/layout/LinedList"/>
    <dgm:cxn modelId="{2A65AB85-4F5A-4EC7-A56A-BA9CEE4BA746}" type="presParOf" srcId="{4F658531-75AB-4CED-B051-3167667F3B64}" destId="{4CA6172C-6938-4430-993B-A4982A1C2A07}" srcOrd="0" destOrd="0" presId="urn:microsoft.com/office/officeart/2008/layout/LinedList"/>
    <dgm:cxn modelId="{9C057A3E-980E-4F35-BEAF-7DB691DF2705}" type="presParOf" srcId="{4F658531-75AB-4CED-B051-3167667F3B64}" destId="{80AEDC28-4BC2-482C-B0C7-8C809229A1F5}" srcOrd="1" destOrd="0" presId="urn:microsoft.com/office/officeart/2008/layout/LinedList"/>
    <dgm:cxn modelId="{F7129E9B-D578-4140-BC58-47203566FD42}" type="presParOf" srcId="{FEC783FC-14CA-4359-AD0B-5DF9A56CD6EE}" destId="{5F07EE62-E310-4878-B5D6-95F6EB7395FE}" srcOrd="2" destOrd="0" presId="urn:microsoft.com/office/officeart/2008/layout/LinedList"/>
    <dgm:cxn modelId="{FACA52CF-887F-42D9-8955-7A25BCE27D21}" type="presParOf" srcId="{FEC783FC-14CA-4359-AD0B-5DF9A56CD6EE}" destId="{D1298EB4-81F3-4A84-A551-A56F746A7B03}" srcOrd="3" destOrd="0" presId="urn:microsoft.com/office/officeart/2008/layout/LinedList"/>
    <dgm:cxn modelId="{138293FD-E3EC-48EF-862C-AECD9C26BF8C}" type="presParOf" srcId="{D1298EB4-81F3-4A84-A551-A56F746A7B03}" destId="{E4194562-8DEC-4C61-A6B5-0F7BF61E1CDF}" srcOrd="0" destOrd="0" presId="urn:microsoft.com/office/officeart/2008/layout/LinedList"/>
    <dgm:cxn modelId="{82A5F285-10C8-4C87-B0E9-D9DF363A0343}" type="presParOf" srcId="{D1298EB4-81F3-4A84-A551-A56F746A7B03}" destId="{4E1A6FF7-BAB2-4462-A18E-0B57874A4C6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3449D7-0044-4B4F-A78F-41759A3EBA8E}">
      <dsp:nvSpPr>
        <dsp:cNvPr id="0" name=""/>
        <dsp:cNvSpPr/>
      </dsp:nvSpPr>
      <dsp:spPr>
        <a:xfrm>
          <a:off x="0" y="0"/>
          <a:ext cx="546040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A6172C-6938-4430-993B-A4982A1C2A07}">
      <dsp:nvSpPr>
        <dsp:cNvPr id="0" name=""/>
        <dsp:cNvSpPr/>
      </dsp:nvSpPr>
      <dsp:spPr>
        <a:xfrm>
          <a:off x="0" y="0"/>
          <a:ext cx="5460406" cy="214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Acknowledgement of Limitations: </a:t>
          </a:r>
          <a:r>
            <a:rPr lang="en-US" sz="2400" kern="1200"/>
            <a:t>Recognized the limitations of the chosen methods, including the assumptions of K-means and potential impacts of data cleaning and outlier removal processes.</a:t>
          </a:r>
        </a:p>
      </dsp:txBody>
      <dsp:txXfrm>
        <a:off x="0" y="0"/>
        <a:ext cx="5460406" cy="2140652"/>
      </dsp:txXfrm>
    </dsp:sp>
    <dsp:sp modelId="{5F07EE62-E310-4878-B5D6-95F6EB7395FE}">
      <dsp:nvSpPr>
        <dsp:cNvPr id="0" name=""/>
        <dsp:cNvSpPr/>
      </dsp:nvSpPr>
      <dsp:spPr>
        <a:xfrm>
          <a:off x="0" y="2140652"/>
          <a:ext cx="546040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194562-8DEC-4C61-A6B5-0F7BF61E1CDF}">
      <dsp:nvSpPr>
        <dsp:cNvPr id="0" name=""/>
        <dsp:cNvSpPr/>
      </dsp:nvSpPr>
      <dsp:spPr>
        <a:xfrm>
          <a:off x="0" y="2140652"/>
          <a:ext cx="5460406" cy="214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endParaRPr lang="en-US" sz="2400" kern="1200"/>
        </a:p>
      </dsp:txBody>
      <dsp:txXfrm>
        <a:off x="0" y="2140652"/>
        <a:ext cx="5460406" cy="214065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12/6/2023</a:t>
            </a:fld>
            <a:endParaRPr lang="en-US"/>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934344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12/6/2023</a:t>
            </a:fld>
            <a:endParaRPr lang="en-US"/>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17165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12/6/2023</a:t>
            </a:fld>
            <a:endParaRPr lang="en-US"/>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3557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12/6/2023</a:t>
            </a:fld>
            <a:endParaRPr lang="en-US"/>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267847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12/6/2023</a:t>
            </a:fld>
            <a:endParaRPr lang="en-US"/>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91487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12/6/2023</a:t>
            </a:fld>
            <a:endParaRPr lang="en-US"/>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6098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12/6/2023</a:t>
            </a:fld>
            <a:endParaRPr lang="en-US"/>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69789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12/6/2023</a:t>
            </a:fld>
            <a:endParaRPr lang="en-US"/>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968398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12/6/2023</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48878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12/6/2023</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73861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12/6/2023</a:t>
            </a:fld>
            <a:endParaRPr lang="en-US"/>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87079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12/6/2023</a:t>
            </a:fld>
            <a:endParaRPr lang="en-US" b="1"/>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a:t>Sample Footer Text</a:t>
            </a:r>
            <a:endParaRPr lang="en-US" b="1"/>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a:p>
        </p:txBody>
      </p:sp>
    </p:spTree>
    <p:extLst>
      <p:ext uri="{BB962C8B-B14F-4D97-AF65-F5344CB8AC3E}">
        <p14:creationId xmlns:p14="http://schemas.microsoft.com/office/powerpoint/2010/main" val="4094457285"/>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06" r:id="rId6"/>
    <p:sldLayoutId id="2147483802" r:id="rId7"/>
    <p:sldLayoutId id="2147483803" r:id="rId8"/>
    <p:sldLayoutId id="2147483804" r:id="rId9"/>
    <p:sldLayoutId id="2147483805" r:id="rId10"/>
    <p:sldLayoutId id="214748380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ree Stock Photo - Public Domain Pictures">
            <a:extLst>
              <a:ext uri="{FF2B5EF4-FFF2-40B4-BE49-F238E27FC236}">
                <a16:creationId xmlns:a16="http://schemas.microsoft.com/office/drawing/2014/main" id="{B2949A93-1FB7-8299-26A6-62DA525E6397}"/>
              </a:ext>
            </a:extLst>
          </p:cNvPr>
          <p:cNvPicPr>
            <a:picLocks noChangeAspect="1"/>
          </p:cNvPicPr>
          <p:nvPr/>
        </p:nvPicPr>
        <p:blipFill rotWithShape="1">
          <a:blip r:embed="rId2"/>
          <a:srcRect t="15730"/>
          <a:stretch/>
        </p:blipFill>
        <p:spPr>
          <a:xfrm>
            <a:off x="-2" y="-1"/>
            <a:ext cx="12192001" cy="6858000"/>
          </a:xfrm>
          <a:prstGeom prst="rect">
            <a:avLst/>
          </a:prstGeom>
          <a:ln w="28575">
            <a:noFill/>
          </a:ln>
        </p:spPr>
      </p:pic>
      <p:grpSp>
        <p:nvGrpSpPr>
          <p:cNvPr id="106" name="Group 105">
            <a:extLst>
              <a:ext uri="{FF2B5EF4-FFF2-40B4-BE49-F238E27FC236}">
                <a16:creationId xmlns:a16="http://schemas.microsoft.com/office/drawing/2014/main" id="{308C40F4-6A24-4867-B726-B552DB080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550" y="555675"/>
            <a:ext cx="4860256" cy="5696169"/>
            <a:chOff x="1481312" y="743744"/>
            <a:chExt cx="4860256" cy="4589316"/>
          </a:xfrm>
        </p:grpSpPr>
        <p:sp>
          <p:nvSpPr>
            <p:cNvPr id="86" name="Rectangle 85">
              <a:extLst>
                <a:ext uri="{FF2B5EF4-FFF2-40B4-BE49-F238E27FC236}">
                  <a16:creationId xmlns:a16="http://schemas.microsoft.com/office/drawing/2014/main" id="{954BF10E-4559-4F28-91B0-3D0C2C486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07" name="Rectangle 106">
              <a:extLst>
                <a:ext uri="{FF2B5EF4-FFF2-40B4-BE49-F238E27FC236}">
                  <a16:creationId xmlns:a16="http://schemas.microsoft.com/office/drawing/2014/main" id="{DB0B5A20-FCFE-4AED-B5A3-91D3DE935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08" name="Rectangle 107">
            <a:extLst>
              <a:ext uri="{FF2B5EF4-FFF2-40B4-BE49-F238E27FC236}">
                <a16:creationId xmlns:a16="http://schemas.microsoft.com/office/drawing/2014/main" id="{D6CA2F4C-8E9E-4BCD-B6E8-A68A311CA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7119" y="810623"/>
            <a:ext cx="4429556" cy="3570162"/>
          </a:xfrm>
        </p:spPr>
        <p:txBody>
          <a:bodyPr anchor="b">
            <a:normAutofit/>
          </a:bodyPr>
          <a:lstStyle/>
          <a:p>
            <a:r>
              <a:rPr lang="en-US" sz="5600" cap="all">
                <a:ea typeface="+mj-lt"/>
                <a:cs typeface="+mj-lt"/>
              </a:rPr>
              <a:t>Final Project </a:t>
            </a:r>
            <a:endParaRPr lang="en-US" sz="5600"/>
          </a:p>
        </p:txBody>
      </p:sp>
      <p:sp>
        <p:nvSpPr>
          <p:cNvPr id="3" name="Subtitle 2"/>
          <p:cNvSpPr>
            <a:spLocks noGrp="1"/>
          </p:cNvSpPr>
          <p:nvPr>
            <p:ph type="subTitle" idx="1"/>
          </p:nvPr>
        </p:nvSpPr>
        <p:spPr>
          <a:xfrm>
            <a:off x="677119" y="4547167"/>
            <a:ext cx="4429556" cy="1288482"/>
          </a:xfrm>
        </p:spPr>
        <p:txBody>
          <a:bodyPr vert="horz" lIns="91440" tIns="45720" rIns="91440" bIns="45720" rtlCol="0">
            <a:normAutofit/>
          </a:bodyPr>
          <a:lstStyle/>
          <a:p>
            <a:r>
              <a:rPr lang="en-US" sz="2000" cap="all">
                <a:ea typeface="+mn-lt"/>
                <a:cs typeface="+mn-lt"/>
              </a:rPr>
              <a:t>By Ann Phan, Sabarish Mogallapalli, Jerry Zhong, Mohammed Raheem</a:t>
            </a:r>
            <a:endParaRPr lang="en-US" sz="2000"/>
          </a:p>
          <a:p>
            <a:endParaRPr lang="en-US" sz="2000"/>
          </a:p>
        </p:txBody>
      </p:sp>
      <p:sp>
        <p:nvSpPr>
          <p:cNvPr id="109" name="Oval 108">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6210" y="245807"/>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0" name="Oval 109">
            <a:extLst>
              <a:ext uri="{FF2B5EF4-FFF2-40B4-BE49-F238E27FC236}">
                <a16:creationId xmlns:a16="http://schemas.microsoft.com/office/drawing/2014/main" id="{6004781B-698F-46D5-AADD-8AE921171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6210" y="245807"/>
            <a:ext cx="445835" cy="445835"/>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1"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003" y="561378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12" name="Graphic 212">
            <a:extLst>
              <a:ext uri="{FF2B5EF4-FFF2-40B4-BE49-F238E27FC236}">
                <a16:creationId xmlns:a16="http://schemas.microsoft.com/office/drawing/2014/main" id="{96FD6442-EB7D-4992-8D41-0B7FFDCB4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003" y="561378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inancial graphs on a dark display">
            <a:extLst>
              <a:ext uri="{FF2B5EF4-FFF2-40B4-BE49-F238E27FC236}">
                <a16:creationId xmlns:a16="http://schemas.microsoft.com/office/drawing/2014/main" id="{A35F24B2-1541-4015-8CCD-386D160BD9D4}"/>
              </a:ext>
            </a:extLst>
          </p:cNvPr>
          <p:cNvPicPr>
            <a:picLocks noChangeAspect="1"/>
          </p:cNvPicPr>
          <p:nvPr/>
        </p:nvPicPr>
        <p:blipFill rotWithShape="1">
          <a:blip r:embed="rId2"/>
          <a:srcRect l="11750" r="-1" b="-1"/>
          <a:stretch/>
        </p:blipFill>
        <p:spPr>
          <a:xfrm>
            <a:off x="3102823" y="289870"/>
            <a:ext cx="2665189" cy="2665189"/>
          </a:xfrm>
          <a:custGeom>
            <a:avLst/>
            <a:gdLst/>
            <a:ahLst/>
            <a:cxnLst/>
            <a:rect l="l" t="t" r="r" b="b"/>
            <a:pathLst>
              <a:path w="2255084" h="2255084">
                <a:moveTo>
                  <a:pt x="1127542" y="0"/>
                </a:moveTo>
                <a:cubicBezTo>
                  <a:pt x="1750266" y="0"/>
                  <a:pt x="2255084" y="504818"/>
                  <a:pt x="2255084" y="1127542"/>
                </a:cubicBezTo>
                <a:cubicBezTo>
                  <a:pt x="2255084" y="1750266"/>
                  <a:pt x="1750266" y="2255084"/>
                  <a:pt x="1127542" y="2255084"/>
                </a:cubicBezTo>
                <a:cubicBezTo>
                  <a:pt x="504818" y="2255084"/>
                  <a:pt x="0" y="1750266"/>
                  <a:pt x="0" y="1127542"/>
                </a:cubicBezTo>
                <a:cubicBezTo>
                  <a:pt x="0" y="504818"/>
                  <a:pt x="504818" y="0"/>
                  <a:pt x="1127542" y="0"/>
                </a:cubicBezTo>
                <a:close/>
              </a:path>
            </a:pathLst>
          </a:custGeom>
        </p:spPr>
      </p:pic>
      <p:sp>
        <p:nvSpPr>
          <p:cNvPr id="89" name="Oval 88">
            <a:extLst>
              <a:ext uri="{FF2B5EF4-FFF2-40B4-BE49-F238E27FC236}">
                <a16:creationId xmlns:a16="http://schemas.microsoft.com/office/drawing/2014/main" id="{8EEB3127-4A39-4F76-935D-6AC8D51AC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8562" y="2003061"/>
            <a:ext cx="4288094" cy="4288094"/>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98F2E216-6526-433B-8072-DEE222DC9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929" y="2003061"/>
            <a:ext cx="4288094" cy="4288094"/>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3" name="Oval 92">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1925092"/>
            <a:ext cx="4288094" cy="428809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335F3F-8E1F-52A1-E28A-9CBB59B4174B}"/>
              </a:ext>
            </a:extLst>
          </p:cNvPr>
          <p:cNvSpPr>
            <a:spLocks noGrp="1"/>
          </p:cNvSpPr>
          <p:nvPr>
            <p:ph type="title"/>
          </p:nvPr>
        </p:nvSpPr>
        <p:spPr>
          <a:xfrm>
            <a:off x="838201" y="2567199"/>
            <a:ext cx="4031808" cy="3053052"/>
          </a:xfrm>
        </p:spPr>
        <p:txBody>
          <a:bodyPr>
            <a:normAutofit/>
          </a:bodyPr>
          <a:lstStyle/>
          <a:p>
            <a:pPr algn="ctr"/>
            <a:r>
              <a:rPr lang="en-US">
                <a:ea typeface="Source Sans Pro"/>
              </a:rPr>
              <a:t>4) PRELIMINARY ANALYSIS</a:t>
            </a:r>
          </a:p>
        </p:txBody>
      </p:sp>
      <p:grpSp>
        <p:nvGrpSpPr>
          <p:cNvPr id="95"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tx1"/>
          </a:solidFill>
        </p:grpSpPr>
        <p:sp>
          <p:nvSpPr>
            <p:cNvPr id="96" name="Freeform: Shape 95">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99" name="Graphic 4">
            <a:extLst>
              <a:ext uri="{FF2B5EF4-FFF2-40B4-BE49-F238E27FC236}">
                <a16:creationId xmlns:a16="http://schemas.microsoft.com/office/drawing/2014/main" id="{0AD1D347-1879-4D73-8825-EB52119D1B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4" y="4748270"/>
            <a:ext cx="1330536" cy="1330521"/>
            <a:chOff x="5734037" y="3067039"/>
            <a:chExt cx="724483" cy="724489"/>
          </a:xfrm>
          <a:solidFill>
            <a:schemeClr val="tx1"/>
          </a:solidFill>
        </p:grpSpPr>
        <p:sp>
          <p:nvSpPr>
            <p:cNvPr id="100" name="Freeform: Shape 99">
              <a:extLst>
                <a:ext uri="{FF2B5EF4-FFF2-40B4-BE49-F238E27FC236}">
                  <a16:creationId xmlns:a16="http://schemas.microsoft.com/office/drawing/2014/main" id="{7F1D1C6D-7D18-44AC-80B7-823AD45FD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70CF9AD-9B31-49A2-8AF5-69B249840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4E9D0A03-A290-4C8D-8498-85F0E5B1A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5F4661E7-465D-4874-BC3A-E55093CD3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EB79F073-B639-485B-93F6-958951EF3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9153A942-5C48-4EF4-AA18-82AC90C55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8EA4BCEE-B2B4-4870-B921-B3C0D7297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41271C20-03BB-47FA-A17B-09825E723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62C689A3-3820-4AFE-950D-CDA05D968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EB9DAC1-A980-4285-9059-16D6B748C7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8D286A4C-6E67-462D-8807-EEF90F4C5E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B7CABE22-D7D1-4970-BE8D-8E7B26FAA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A59EB07-44AA-4839-A550-764F0C1C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07BD093-A681-4C0E-89E1-28B79FDC5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54D3B41-D31B-418C-98E8-3DA9F7BE0B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2C9153D-F851-40ED-A291-F586E67A8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D14F8536-E81B-4336-9991-6F1B3447EC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1BCE3D87-8E1E-4E3C-B336-E161FE142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0E57FCB1-61DD-4742-9F4E-0622EE262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8AC07452-C190-4DFF-9A85-7E0494E63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DDC1E49D-0160-40EF-B62C-3682A0113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0FF01E4E-41B3-4E3A-9069-2C00F199A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5C155535-D387-426C-8835-08EA1625D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130D8708-8C20-411A-99F6-39B7A15D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172CE489-867A-498C-85D0-99ED8A50D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13A369D6-BC7C-46B6-9802-41F7FE32F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A735936F-8515-4CF4-A1E4-7466BFAD38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52E14F4-2A50-4876-A835-D7B7B7F05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AD1B584-BCD9-47C1-BF94-A9B03E0A5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E78B189-4AAE-4308-BE2A-561CE6E26E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34F693D-9FD0-4BF4-9BCA-CAA391EE7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DC8A20BE-5976-437A-94F2-7869D1D4C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C2797F1A-9D8B-4AC7-8A7E-C088A7B61D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BB8BB9ED-3A10-495E-A450-4573A83AA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C84AAD79-9D91-4601-AE6B-E3CC0AC23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06966F3D-45BD-4D12-8447-B9669E9AD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C19B4C07-AFE8-42F6-8060-AB4FD27F8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6BCBEC46-CA76-424D-AE21-335765D37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32244D96-1DD8-4D90-B4DA-58056941D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BFFC670-5D4A-4609-979B-30BE38D30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BBA6EA23-F2B4-49FA-86BB-40794E01B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9E16F95-4ED7-4D4A-A1FB-A9FFE3387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6602585-A0C4-419E-9F64-E17CC3004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680EC182-6DF1-4FF2-9C46-E24857CE3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E71D4C4B-3242-45D7-BBC6-3168AF117C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5C43A586-0AEE-4520-8AE3-78557E8D5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3881E1E2-63F4-44A6-8FD4-E0031DDB0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8209E85B-A99A-4679-B958-DFD6FAC39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5AD3B901-0837-4EB4-B0BD-B5317762B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407F6141-18B7-42F5-AB8A-095FA602A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185154CE-9C1F-421D-A58A-D337E3179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959AAA97-B6F9-4CB6-B294-955DE265B9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3696AC66-45F9-4D0A-978B-EBAFCBA8B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C8064064-C0D3-4A54-9D36-EB2759F07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696DAF67-B510-431C-81CE-598A220ED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DFF3B41-BD0E-4E80-BE32-AAB566084D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E1C296D-C2BB-405E-A9E1-CD0C777E6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5E012E94-1E82-4743-9646-D27796E3DD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0506F7E7-8613-4F49-9B22-E8B9A8F89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67EFAB5-5519-4B20-B488-61E365357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7A46CD3C-8282-430D-84A6-668594635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09F667CC-51FA-4373-BF89-FDA9E6F57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52824720-77CA-4EFE-9B9B-F3C5DA5ECE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DAAD48D1-498E-407D-8773-B32DA5177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3761232-AC0F-4415-8849-2CE14A66EF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F9671C34-F1B1-4964-861B-05E12FC141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6D215CD-DE5C-4A36-8294-B856C4DFF8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14F60611-ACD0-4AE1-9FF4-655DEF77E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54878BD8-4838-4CE8-8CED-48C75E453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ED34C671-92D6-4570-BDA7-7047026CD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E4ADB496-4E8C-4F69-A20E-AC11036CB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E05521A6-994C-4653-BE99-FCE71F6D15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10F93860-B875-4D68-ACE0-2F8F7CAAD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74CF85EE-C965-4602-9DB3-B22125155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CAC91C65-14F2-4458-A79D-647B28E04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1958A69-ABD1-441F-817D-8868D3E79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85B41124-1179-4F9F-8B23-B94A98BA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44F475B-8586-4535-86BE-7FB5F76C6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285243B3-5329-4312-9C9F-FBC77AF48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87C78038-CD15-4BEE-8688-B22F822C6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401EB7F4-2569-4602-A5DC-ECF750A64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5AFCDCE-A4B9-4DFD-A39D-6C4513C472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1869FF3F-68C9-4316-AF81-44CCC551BC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AAD11538-8098-4355-8DDD-D681DFAC32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0F3F997E-AED9-480A-A0E8-2593AF3C1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F621AF23-CD1C-4A82-934F-1C051FE78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CF7C8D23-402E-4902-9877-2933C68B3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166214BF-105C-4C50-A658-BB800D624F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B657FB8-0889-47B9-9F7A-35C6F5E43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A02347C2-D097-4E47-9E71-D0AC7E0B2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DF0D715C-2DC6-4444-95E7-C9E31D654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3E98A78E-FE40-406F-BB29-CE723A4A29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25623FBB-A3DE-4893-B1E4-09BFE6EB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98BD75D0-FB16-44AA-8F4B-9319502DD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65B25A8E-2993-4CE5-A81A-932105A42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8D8D167B-C705-4729-899E-AC9AE463C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670FBA7C-F842-4775-B83D-AEC5F14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DC68FA78-D012-4A89-8B7E-3CF189316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8F14C2D5-2A65-48C1-AC1C-D4C29BBA9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22D4725A-DD05-406E-84D7-50DAC6BFB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1F292F3E-E6A6-41E9-9AF9-DF240E914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152F5E4F-6F5D-4FF5-AADC-77BF4906C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2EA96C5C-38D5-4D0F-9A75-F1C4856048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213E386-079B-4951-BD48-B86432246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F9C52A50-FC6F-4CF8-96ED-B16AC428B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0AD79090-842D-4363-9CDB-03CA19DB2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8B923BC0-6A72-4261-907F-568CEF3D9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682D956C-7F2C-45F4-8EB5-B9637909A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5AF71042-41A5-405B-A14C-9E194529D7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C068DA5-7174-4664-9C13-4F7ABAFC1D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00525F2C-C937-4BE3-AF79-3540A6E1CA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6CA46F03-C9C9-4425-82A8-2110001F4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6D21589A-A316-4E71-B638-D33C4141B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C0B918FA-95C1-4373-B66D-56936BB79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F04F9E-EC09-43BE-A049-082DE1531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5A8838D-5812-49CE-80E4-E0CE11424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379B4036-BE45-42C0-929B-42932369A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40E913D5-5568-4901-883B-8C42A8F3D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A1B52038-9622-4802-81BA-ACC198475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D0DEAC10-5A6B-47AD-A728-CE2C8CF13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D1B38B28-66AD-4A02-AE15-F762137B2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0BAF1CE8-3AF3-4FF2-8F0B-3BC7A4740C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4D9937F5-39C5-49BB-A3F1-21D0730BF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A48A61DC-ED1D-4B72-828E-9FD85AF26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6A89B28D-13E0-46C3-AB20-6DBEDB61D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B17F470D-67A6-475E-9F1C-9D1FCD4DF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0C116B5B-C2BF-4A29-920C-0E6D2A865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977DFF22-98A9-4A00-B45B-BA0024E4B5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233D6D17-E307-4F26-9F91-607B2D1B9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F044F5F0-FB5F-4364-A17D-B476349E1F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51E13B0-54FA-4C07-A08D-0035E29D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B23AA2A7-69AA-4892-8D19-6786784B8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2409CA-4103-489E-9A88-9E822AC42C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941B7FE-F0B4-4717-BE8E-31EE09F5C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AA36A1CD-E7E3-400D-BBA9-1B8363460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2D8F4BE-D92B-483E-8049-5FDA3FD40C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77725CAB-E398-42F8-A5E5-8ACED1B61E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782EF470-319A-4DCA-AB6F-B4441DD59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ECBF0AE1-7C37-4F3E-B37A-44CAD6900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87EE399C-60A0-43AB-AD85-CAEDD25A8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6DEF9E1C-0288-422F-9D39-B2B97B0BD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B9FD4213-CE93-46E6-A356-5C9B681A6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32AF21C6-5C6A-4ADC-98CE-0C897306F1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67C50FF0-A4F6-4B10-91CC-CC456891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DF34FC9E-632A-4B97-AB95-812ABD859F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6943D9D5-E01E-4A32-A5D1-AD61A32EC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5F93C502-F4AC-4D2C-A43D-85093C59A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AFCADD6C-627D-43CE-9413-A793AAA085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E7838A6E-823E-4306-9088-5AFE0912E1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5F20A74B-CE15-4678-8E60-8983D4B53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AB4409F0-44F9-411F-8711-53B028783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64A642A9-686F-402A-920C-EDB02B2FE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B2B4D5D4-0C5C-4D98-9738-D245840A71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F70D7430-18D9-4B8F-9F7A-308C701930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764FC2A4-5817-4FA0-A4A7-6653D1DA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84DCF9E7-E283-43A0-9C25-F70016263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A24478FE-2D73-495D-A2CE-6D1D87C25A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024EF5F2-46E7-4950-93D0-371415B7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F1E76799-6B37-47A7-B311-D4AD1BB560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18E48635-AD82-4B9C-BD64-E19D0DCD3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FFE8012D-8F5A-48C7-A667-EF1782E17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24D6A3A1-CDCE-458B-B3ED-792E80025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CD8FB40D-7336-4F24-9F28-25EC9AE6C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75683C3C-C038-49EA-9635-AC7B82AF2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6286FF4B-0471-47B5-AA6C-8BA5CC04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CEB73580-6577-4A7A-A7EA-E79093D9D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9E97866D-632F-4778-992C-F2750D6087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5A7AC897-3ADD-4A69-A122-EA6F8EFD2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06C3FE79-4EEC-4CF3-92A0-F6BC9F8B4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EC30CAAE-659F-DBEA-A23D-EEF38BEDCBFD}"/>
              </a:ext>
            </a:extLst>
          </p:cNvPr>
          <p:cNvSpPr>
            <a:spLocks noGrp="1"/>
          </p:cNvSpPr>
          <p:nvPr>
            <p:ph idx="1"/>
          </p:nvPr>
        </p:nvSpPr>
        <p:spPr>
          <a:xfrm>
            <a:off x="6469872" y="908904"/>
            <a:ext cx="5329877" cy="4883998"/>
          </a:xfrm>
        </p:spPr>
        <p:txBody>
          <a:bodyPr vert="horz" lIns="91440" tIns="45720" rIns="91440" bIns="45720" rtlCol="0" anchor="t">
            <a:noAutofit/>
          </a:bodyPr>
          <a:lstStyle/>
          <a:p>
            <a:pPr marL="342900" indent="-342900"/>
            <a:r>
              <a:rPr lang="en-US" sz="2400" dirty="0">
                <a:latin typeface="Source Sans Pro"/>
                <a:ea typeface="+mn-lt"/>
                <a:cs typeface="+mn-lt"/>
              </a:rPr>
              <a:t>Used </a:t>
            </a:r>
            <a:r>
              <a:rPr lang="en-US" sz="2400" b="1" dirty="0" err="1">
                <a:latin typeface="Source Sans Pro"/>
                <a:ea typeface="+mn-lt"/>
                <a:cs typeface="+mn-lt"/>
              </a:rPr>
              <a:t>regplots</a:t>
            </a:r>
            <a:r>
              <a:rPr lang="en-US" sz="2400" dirty="0">
                <a:latin typeface="Source Sans Pro"/>
                <a:ea typeface="+mn-lt"/>
                <a:cs typeface="+mn-lt"/>
              </a:rPr>
              <a:t> to assess relationship between each numerical variable and y</a:t>
            </a:r>
            <a:endParaRPr lang="en-US" dirty="0"/>
          </a:p>
          <a:p>
            <a:endParaRPr lang="en-US" sz="2000">
              <a:latin typeface="Source Sans Pro"/>
              <a:ea typeface="Source Sans Pro"/>
              <a:cs typeface="Calibri"/>
            </a:endParaRPr>
          </a:p>
          <a:p>
            <a:endParaRPr lang="en-US" sz="2000">
              <a:latin typeface="Source Sans Pro"/>
              <a:ea typeface="Source Sans Pro"/>
              <a:cs typeface="Calibri"/>
            </a:endParaRPr>
          </a:p>
          <a:p>
            <a:endParaRPr lang="en-US" sz="2000">
              <a:latin typeface="Source Sans Pro"/>
              <a:ea typeface="Source Sans Pro"/>
              <a:cs typeface="Calibri"/>
            </a:endParaRPr>
          </a:p>
        </p:txBody>
      </p:sp>
      <p:pic>
        <p:nvPicPr>
          <p:cNvPr id="5" name="Picture 4" descr="A graph with blue dots&#10;&#10;Description automatically generated">
            <a:extLst>
              <a:ext uri="{FF2B5EF4-FFF2-40B4-BE49-F238E27FC236}">
                <a16:creationId xmlns:a16="http://schemas.microsoft.com/office/drawing/2014/main" id="{94BB5FAC-8108-10DA-4F74-BCBD0F870963}"/>
              </a:ext>
            </a:extLst>
          </p:cNvPr>
          <p:cNvPicPr>
            <a:picLocks noChangeAspect="1"/>
          </p:cNvPicPr>
          <p:nvPr/>
        </p:nvPicPr>
        <p:blipFill>
          <a:blip r:embed="rId3"/>
          <a:stretch>
            <a:fillRect/>
          </a:stretch>
        </p:blipFill>
        <p:spPr>
          <a:xfrm>
            <a:off x="6468404" y="2168946"/>
            <a:ext cx="5717731" cy="4380364"/>
          </a:xfrm>
          <a:prstGeom prst="rect">
            <a:avLst/>
          </a:prstGeom>
        </p:spPr>
      </p:pic>
    </p:spTree>
    <p:extLst>
      <p:ext uri="{BB962C8B-B14F-4D97-AF65-F5344CB8AC3E}">
        <p14:creationId xmlns:p14="http://schemas.microsoft.com/office/powerpoint/2010/main" val="366593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inancial graphs on a dark display">
            <a:extLst>
              <a:ext uri="{FF2B5EF4-FFF2-40B4-BE49-F238E27FC236}">
                <a16:creationId xmlns:a16="http://schemas.microsoft.com/office/drawing/2014/main" id="{A35F24B2-1541-4015-8CCD-386D160BD9D4}"/>
              </a:ext>
            </a:extLst>
          </p:cNvPr>
          <p:cNvPicPr>
            <a:picLocks noChangeAspect="1"/>
          </p:cNvPicPr>
          <p:nvPr/>
        </p:nvPicPr>
        <p:blipFill rotWithShape="1">
          <a:blip r:embed="rId2"/>
          <a:srcRect l="11750" r="-1" b="-1"/>
          <a:stretch/>
        </p:blipFill>
        <p:spPr>
          <a:xfrm>
            <a:off x="3102823" y="289870"/>
            <a:ext cx="2665189" cy="2665189"/>
          </a:xfrm>
          <a:custGeom>
            <a:avLst/>
            <a:gdLst/>
            <a:ahLst/>
            <a:cxnLst/>
            <a:rect l="l" t="t" r="r" b="b"/>
            <a:pathLst>
              <a:path w="2255084" h="2255084">
                <a:moveTo>
                  <a:pt x="1127542" y="0"/>
                </a:moveTo>
                <a:cubicBezTo>
                  <a:pt x="1750266" y="0"/>
                  <a:pt x="2255084" y="504818"/>
                  <a:pt x="2255084" y="1127542"/>
                </a:cubicBezTo>
                <a:cubicBezTo>
                  <a:pt x="2255084" y="1750266"/>
                  <a:pt x="1750266" y="2255084"/>
                  <a:pt x="1127542" y="2255084"/>
                </a:cubicBezTo>
                <a:cubicBezTo>
                  <a:pt x="504818" y="2255084"/>
                  <a:pt x="0" y="1750266"/>
                  <a:pt x="0" y="1127542"/>
                </a:cubicBezTo>
                <a:cubicBezTo>
                  <a:pt x="0" y="504818"/>
                  <a:pt x="504818" y="0"/>
                  <a:pt x="1127542" y="0"/>
                </a:cubicBezTo>
                <a:close/>
              </a:path>
            </a:pathLst>
          </a:custGeom>
        </p:spPr>
      </p:pic>
      <p:sp>
        <p:nvSpPr>
          <p:cNvPr id="89" name="Oval 88">
            <a:extLst>
              <a:ext uri="{FF2B5EF4-FFF2-40B4-BE49-F238E27FC236}">
                <a16:creationId xmlns:a16="http://schemas.microsoft.com/office/drawing/2014/main" id="{8EEB3127-4A39-4F76-935D-6AC8D51AC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8562" y="2003061"/>
            <a:ext cx="4288094" cy="4288094"/>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98F2E216-6526-433B-8072-DEE222DC9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929" y="2003061"/>
            <a:ext cx="4288094" cy="4288094"/>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3" name="Oval 92">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1925092"/>
            <a:ext cx="4288094" cy="428809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335F3F-8E1F-52A1-E28A-9CBB59B4174B}"/>
              </a:ext>
            </a:extLst>
          </p:cNvPr>
          <p:cNvSpPr>
            <a:spLocks noGrp="1"/>
          </p:cNvSpPr>
          <p:nvPr>
            <p:ph type="title"/>
          </p:nvPr>
        </p:nvSpPr>
        <p:spPr>
          <a:xfrm>
            <a:off x="838201" y="2567199"/>
            <a:ext cx="4031808" cy="3053052"/>
          </a:xfrm>
        </p:spPr>
        <p:txBody>
          <a:bodyPr>
            <a:normAutofit/>
          </a:bodyPr>
          <a:lstStyle/>
          <a:p>
            <a:pPr algn="ctr"/>
            <a:r>
              <a:rPr lang="en-US">
                <a:ea typeface="Source Sans Pro"/>
              </a:rPr>
              <a:t>4) PRELIMINARY ANALYSIS</a:t>
            </a:r>
          </a:p>
        </p:txBody>
      </p:sp>
      <p:grpSp>
        <p:nvGrpSpPr>
          <p:cNvPr id="95"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tx1"/>
          </a:solidFill>
        </p:grpSpPr>
        <p:sp>
          <p:nvSpPr>
            <p:cNvPr id="96" name="Freeform: Shape 95">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99" name="Graphic 4">
            <a:extLst>
              <a:ext uri="{FF2B5EF4-FFF2-40B4-BE49-F238E27FC236}">
                <a16:creationId xmlns:a16="http://schemas.microsoft.com/office/drawing/2014/main" id="{0AD1D347-1879-4D73-8825-EB52119D1B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4" y="4748270"/>
            <a:ext cx="1330536" cy="1330521"/>
            <a:chOff x="5734037" y="3067039"/>
            <a:chExt cx="724483" cy="724489"/>
          </a:xfrm>
          <a:solidFill>
            <a:schemeClr val="tx1"/>
          </a:solidFill>
        </p:grpSpPr>
        <p:sp>
          <p:nvSpPr>
            <p:cNvPr id="100" name="Freeform: Shape 99">
              <a:extLst>
                <a:ext uri="{FF2B5EF4-FFF2-40B4-BE49-F238E27FC236}">
                  <a16:creationId xmlns:a16="http://schemas.microsoft.com/office/drawing/2014/main" id="{7F1D1C6D-7D18-44AC-80B7-823AD45FD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70CF9AD-9B31-49A2-8AF5-69B249840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4E9D0A03-A290-4C8D-8498-85F0E5B1A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5F4661E7-465D-4874-BC3A-E55093CD3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EB79F073-B639-485B-93F6-958951EF3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9153A942-5C48-4EF4-AA18-82AC90C55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8EA4BCEE-B2B4-4870-B921-B3C0D7297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41271C20-03BB-47FA-A17B-09825E723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62C689A3-3820-4AFE-950D-CDA05D968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EB9DAC1-A980-4285-9059-16D6B748C7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8D286A4C-6E67-462D-8807-EEF90F4C5E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B7CABE22-D7D1-4970-BE8D-8E7B26FAA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A59EB07-44AA-4839-A550-764F0C1C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07BD093-A681-4C0E-89E1-28B79FDC5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54D3B41-D31B-418C-98E8-3DA9F7BE0B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2C9153D-F851-40ED-A291-F586E67A8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D14F8536-E81B-4336-9991-6F1B3447EC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1BCE3D87-8E1E-4E3C-B336-E161FE142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0E57FCB1-61DD-4742-9F4E-0622EE262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8AC07452-C190-4DFF-9A85-7E0494E63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DDC1E49D-0160-40EF-B62C-3682A0113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0FF01E4E-41B3-4E3A-9069-2C00F199A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5C155535-D387-426C-8835-08EA1625D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130D8708-8C20-411A-99F6-39B7A15D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172CE489-867A-498C-85D0-99ED8A50D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13A369D6-BC7C-46B6-9802-41F7FE32F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A735936F-8515-4CF4-A1E4-7466BFAD38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52E14F4-2A50-4876-A835-D7B7B7F05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AD1B584-BCD9-47C1-BF94-A9B03E0A5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E78B189-4AAE-4308-BE2A-561CE6E26E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34F693D-9FD0-4BF4-9BCA-CAA391EE7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DC8A20BE-5976-437A-94F2-7869D1D4C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C2797F1A-9D8B-4AC7-8A7E-C088A7B61D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BB8BB9ED-3A10-495E-A450-4573A83AA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C84AAD79-9D91-4601-AE6B-E3CC0AC23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06966F3D-45BD-4D12-8447-B9669E9AD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C19B4C07-AFE8-42F6-8060-AB4FD27F8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6BCBEC46-CA76-424D-AE21-335765D37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32244D96-1DD8-4D90-B4DA-58056941D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BFFC670-5D4A-4609-979B-30BE38D30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BBA6EA23-F2B4-49FA-86BB-40794E01B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9E16F95-4ED7-4D4A-A1FB-A9FFE3387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6602585-A0C4-419E-9F64-E17CC3004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680EC182-6DF1-4FF2-9C46-E24857CE3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E71D4C4B-3242-45D7-BBC6-3168AF117C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5C43A586-0AEE-4520-8AE3-78557E8D5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3881E1E2-63F4-44A6-8FD4-E0031DDB0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8209E85B-A99A-4679-B958-DFD6FAC39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5AD3B901-0837-4EB4-B0BD-B5317762B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407F6141-18B7-42F5-AB8A-095FA602A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185154CE-9C1F-421D-A58A-D337E3179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959AAA97-B6F9-4CB6-B294-955DE265B9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3696AC66-45F9-4D0A-978B-EBAFCBA8B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C8064064-C0D3-4A54-9D36-EB2759F07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696DAF67-B510-431C-81CE-598A220ED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DFF3B41-BD0E-4E80-BE32-AAB566084D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E1C296D-C2BB-405E-A9E1-CD0C777E6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5E012E94-1E82-4743-9646-D27796E3DD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0506F7E7-8613-4F49-9B22-E8B9A8F89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67EFAB5-5519-4B20-B488-61E365357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7A46CD3C-8282-430D-84A6-668594635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09F667CC-51FA-4373-BF89-FDA9E6F57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52824720-77CA-4EFE-9B9B-F3C5DA5ECE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DAAD48D1-498E-407D-8773-B32DA5177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3761232-AC0F-4415-8849-2CE14A66EF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F9671C34-F1B1-4964-861B-05E12FC141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6D215CD-DE5C-4A36-8294-B856C4DFF8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14F60611-ACD0-4AE1-9FF4-655DEF77E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54878BD8-4838-4CE8-8CED-48C75E453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ED34C671-92D6-4570-BDA7-7047026CD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E4ADB496-4E8C-4F69-A20E-AC11036CB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E05521A6-994C-4653-BE99-FCE71F6D15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10F93860-B875-4D68-ACE0-2F8F7CAAD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74CF85EE-C965-4602-9DB3-B22125155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CAC91C65-14F2-4458-A79D-647B28E04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1958A69-ABD1-441F-817D-8868D3E79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85B41124-1179-4F9F-8B23-B94A98BA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44F475B-8586-4535-86BE-7FB5F76C6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285243B3-5329-4312-9C9F-FBC77AF48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87C78038-CD15-4BEE-8688-B22F822C6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401EB7F4-2569-4602-A5DC-ECF750A64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5AFCDCE-A4B9-4DFD-A39D-6C4513C472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1869FF3F-68C9-4316-AF81-44CCC551BC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AAD11538-8098-4355-8DDD-D681DFAC32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0F3F997E-AED9-480A-A0E8-2593AF3C1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F621AF23-CD1C-4A82-934F-1C051FE78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CF7C8D23-402E-4902-9877-2933C68B3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166214BF-105C-4C50-A658-BB800D624F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B657FB8-0889-47B9-9F7A-35C6F5E43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A02347C2-D097-4E47-9E71-D0AC7E0B2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DF0D715C-2DC6-4444-95E7-C9E31D654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3E98A78E-FE40-406F-BB29-CE723A4A29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25623FBB-A3DE-4893-B1E4-09BFE6EB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98BD75D0-FB16-44AA-8F4B-9319502DD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65B25A8E-2993-4CE5-A81A-932105A42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8D8D167B-C705-4729-899E-AC9AE463C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670FBA7C-F842-4775-B83D-AEC5F14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DC68FA78-D012-4A89-8B7E-3CF189316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8F14C2D5-2A65-48C1-AC1C-D4C29BBA9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22D4725A-DD05-406E-84D7-50DAC6BFB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1F292F3E-E6A6-41E9-9AF9-DF240E914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152F5E4F-6F5D-4FF5-AADC-77BF4906C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2EA96C5C-38D5-4D0F-9A75-F1C4856048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213E386-079B-4951-BD48-B86432246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F9C52A50-FC6F-4CF8-96ED-B16AC428B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0AD79090-842D-4363-9CDB-03CA19DB2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8B923BC0-6A72-4261-907F-568CEF3D9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682D956C-7F2C-45F4-8EB5-B9637909A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5AF71042-41A5-405B-A14C-9E194529D7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C068DA5-7174-4664-9C13-4F7ABAFC1D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00525F2C-C937-4BE3-AF79-3540A6E1CA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6CA46F03-C9C9-4425-82A8-2110001F4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6D21589A-A316-4E71-B638-D33C4141B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C0B918FA-95C1-4373-B66D-56936BB79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F04F9E-EC09-43BE-A049-082DE1531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5A8838D-5812-49CE-80E4-E0CE11424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379B4036-BE45-42C0-929B-42932369A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40E913D5-5568-4901-883B-8C42A8F3D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A1B52038-9622-4802-81BA-ACC198475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D0DEAC10-5A6B-47AD-A728-CE2C8CF13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D1B38B28-66AD-4A02-AE15-F762137B2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0BAF1CE8-3AF3-4FF2-8F0B-3BC7A4740C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4D9937F5-39C5-49BB-A3F1-21D0730BF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A48A61DC-ED1D-4B72-828E-9FD85AF26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6A89B28D-13E0-46C3-AB20-6DBEDB61D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B17F470D-67A6-475E-9F1C-9D1FCD4DF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0C116B5B-C2BF-4A29-920C-0E6D2A865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977DFF22-98A9-4A00-B45B-BA0024E4B5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233D6D17-E307-4F26-9F91-607B2D1B9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F044F5F0-FB5F-4364-A17D-B476349E1F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51E13B0-54FA-4C07-A08D-0035E29D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B23AA2A7-69AA-4892-8D19-6786784B8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2409CA-4103-489E-9A88-9E822AC42C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941B7FE-F0B4-4717-BE8E-31EE09F5C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AA36A1CD-E7E3-400D-BBA9-1B8363460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2D8F4BE-D92B-483E-8049-5FDA3FD40C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77725CAB-E398-42F8-A5E5-8ACED1B61E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782EF470-319A-4DCA-AB6F-B4441DD59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ECBF0AE1-7C37-4F3E-B37A-44CAD6900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87EE399C-60A0-43AB-AD85-CAEDD25A8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6DEF9E1C-0288-422F-9D39-B2B97B0BD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B9FD4213-CE93-46E6-A356-5C9B681A6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32AF21C6-5C6A-4ADC-98CE-0C897306F1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67C50FF0-A4F6-4B10-91CC-CC456891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DF34FC9E-632A-4B97-AB95-812ABD859F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6943D9D5-E01E-4A32-A5D1-AD61A32EC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5F93C502-F4AC-4D2C-A43D-85093C59A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AFCADD6C-627D-43CE-9413-A793AAA085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E7838A6E-823E-4306-9088-5AFE0912E1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5F20A74B-CE15-4678-8E60-8983D4B53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AB4409F0-44F9-411F-8711-53B028783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64A642A9-686F-402A-920C-EDB02B2FE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B2B4D5D4-0C5C-4D98-9738-D245840A71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F70D7430-18D9-4B8F-9F7A-308C701930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764FC2A4-5817-4FA0-A4A7-6653D1DA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84DCF9E7-E283-43A0-9C25-F70016263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A24478FE-2D73-495D-A2CE-6D1D87C25A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024EF5F2-46E7-4950-93D0-371415B7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F1E76799-6B37-47A7-B311-D4AD1BB560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18E48635-AD82-4B9C-BD64-E19D0DCD3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FFE8012D-8F5A-48C7-A667-EF1782E17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24D6A3A1-CDCE-458B-B3ED-792E80025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CD8FB40D-7336-4F24-9F28-25EC9AE6C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75683C3C-C038-49EA-9635-AC7B82AF2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6286FF4B-0471-47B5-AA6C-8BA5CC04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CEB73580-6577-4A7A-A7EA-E79093D9D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9E97866D-632F-4778-992C-F2750D6087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5A7AC897-3ADD-4A69-A122-EA6F8EFD2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06C3FE79-4EEC-4CF3-92A0-F6BC9F8B4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EC30CAAE-659F-DBEA-A23D-EEF38BEDCBFD}"/>
              </a:ext>
            </a:extLst>
          </p:cNvPr>
          <p:cNvSpPr>
            <a:spLocks noGrp="1"/>
          </p:cNvSpPr>
          <p:nvPr>
            <p:ph idx="1"/>
          </p:nvPr>
        </p:nvSpPr>
        <p:spPr>
          <a:xfrm>
            <a:off x="6469872" y="908904"/>
            <a:ext cx="5329877" cy="4883998"/>
          </a:xfrm>
        </p:spPr>
        <p:txBody>
          <a:bodyPr vert="horz" lIns="91440" tIns="45720" rIns="91440" bIns="45720" rtlCol="0" anchor="t">
            <a:noAutofit/>
          </a:bodyPr>
          <a:lstStyle/>
          <a:p>
            <a:pPr marL="342900" indent="-342900"/>
            <a:r>
              <a:rPr lang="en-US" sz="2400" dirty="0">
                <a:latin typeface="Source Sans Pro"/>
                <a:ea typeface="Source Sans Pro"/>
                <a:cs typeface="Calibri"/>
              </a:rPr>
              <a:t>Used </a:t>
            </a:r>
            <a:r>
              <a:rPr lang="en-US" sz="2400" b="1" dirty="0" err="1">
                <a:latin typeface="Source Sans Pro"/>
                <a:ea typeface="Source Sans Pro"/>
                <a:cs typeface="Calibri"/>
              </a:rPr>
              <a:t>barplot</a:t>
            </a:r>
            <a:r>
              <a:rPr lang="en-US" sz="2400" dirty="0">
                <a:latin typeface="Source Sans Pro"/>
                <a:ea typeface="Source Sans Pro"/>
                <a:cs typeface="Calibri"/>
              </a:rPr>
              <a:t> to explore relationship between categorical variable and y</a:t>
            </a:r>
            <a:endParaRPr lang="en-US" dirty="0"/>
          </a:p>
          <a:p>
            <a:endParaRPr lang="en-US" sz="2000">
              <a:latin typeface="Source Sans Pro"/>
              <a:ea typeface="Source Sans Pro"/>
              <a:cs typeface="Calibri"/>
            </a:endParaRPr>
          </a:p>
          <a:p>
            <a:endParaRPr lang="en-US" sz="2000">
              <a:latin typeface="Source Sans Pro"/>
              <a:ea typeface="Source Sans Pro"/>
              <a:cs typeface="Calibri"/>
            </a:endParaRPr>
          </a:p>
          <a:p>
            <a:endParaRPr lang="en-US" sz="2000">
              <a:latin typeface="Source Sans Pro"/>
              <a:ea typeface="Source Sans Pro"/>
              <a:cs typeface="Calibri"/>
            </a:endParaRPr>
          </a:p>
        </p:txBody>
      </p:sp>
      <p:pic>
        <p:nvPicPr>
          <p:cNvPr id="5" name="Picture 4" descr="A graph of a bar chart&#10;&#10;Description automatically generated">
            <a:extLst>
              <a:ext uri="{FF2B5EF4-FFF2-40B4-BE49-F238E27FC236}">
                <a16:creationId xmlns:a16="http://schemas.microsoft.com/office/drawing/2014/main" id="{3F4A4BA3-391E-23DA-BA04-CBB003F15488}"/>
              </a:ext>
            </a:extLst>
          </p:cNvPr>
          <p:cNvPicPr>
            <a:picLocks noChangeAspect="1"/>
          </p:cNvPicPr>
          <p:nvPr/>
        </p:nvPicPr>
        <p:blipFill>
          <a:blip r:embed="rId3"/>
          <a:stretch>
            <a:fillRect/>
          </a:stretch>
        </p:blipFill>
        <p:spPr>
          <a:xfrm>
            <a:off x="6822510" y="1923599"/>
            <a:ext cx="5196053" cy="4831976"/>
          </a:xfrm>
          <a:prstGeom prst="rect">
            <a:avLst/>
          </a:prstGeom>
        </p:spPr>
      </p:pic>
    </p:spTree>
    <p:extLst>
      <p:ext uri="{BB962C8B-B14F-4D97-AF65-F5344CB8AC3E}">
        <p14:creationId xmlns:p14="http://schemas.microsoft.com/office/powerpoint/2010/main" val="606804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inancial graphs on a dark display">
            <a:extLst>
              <a:ext uri="{FF2B5EF4-FFF2-40B4-BE49-F238E27FC236}">
                <a16:creationId xmlns:a16="http://schemas.microsoft.com/office/drawing/2014/main" id="{A35F24B2-1541-4015-8CCD-386D160BD9D4}"/>
              </a:ext>
            </a:extLst>
          </p:cNvPr>
          <p:cNvPicPr>
            <a:picLocks noChangeAspect="1"/>
          </p:cNvPicPr>
          <p:nvPr/>
        </p:nvPicPr>
        <p:blipFill rotWithShape="1">
          <a:blip r:embed="rId2"/>
          <a:srcRect l="11750" r="-1" b="-1"/>
          <a:stretch/>
        </p:blipFill>
        <p:spPr>
          <a:xfrm>
            <a:off x="3102823" y="289870"/>
            <a:ext cx="2665189" cy="2665189"/>
          </a:xfrm>
          <a:custGeom>
            <a:avLst/>
            <a:gdLst/>
            <a:ahLst/>
            <a:cxnLst/>
            <a:rect l="l" t="t" r="r" b="b"/>
            <a:pathLst>
              <a:path w="2255084" h="2255084">
                <a:moveTo>
                  <a:pt x="1127542" y="0"/>
                </a:moveTo>
                <a:cubicBezTo>
                  <a:pt x="1750266" y="0"/>
                  <a:pt x="2255084" y="504818"/>
                  <a:pt x="2255084" y="1127542"/>
                </a:cubicBezTo>
                <a:cubicBezTo>
                  <a:pt x="2255084" y="1750266"/>
                  <a:pt x="1750266" y="2255084"/>
                  <a:pt x="1127542" y="2255084"/>
                </a:cubicBezTo>
                <a:cubicBezTo>
                  <a:pt x="504818" y="2255084"/>
                  <a:pt x="0" y="1750266"/>
                  <a:pt x="0" y="1127542"/>
                </a:cubicBezTo>
                <a:cubicBezTo>
                  <a:pt x="0" y="504818"/>
                  <a:pt x="504818" y="0"/>
                  <a:pt x="1127542" y="0"/>
                </a:cubicBezTo>
                <a:close/>
              </a:path>
            </a:pathLst>
          </a:custGeom>
        </p:spPr>
      </p:pic>
      <p:sp>
        <p:nvSpPr>
          <p:cNvPr id="89" name="Oval 88">
            <a:extLst>
              <a:ext uri="{FF2B5EF4-FFF2-40B4-BE49-F238E27FC236}">
                <a16:creationId xmlns:a16="http://schemas.microsoft.com/office/drawing/2014/main" id="{8EEB3127-4A39-4F76-935D-6AC8D51AC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8562" y="2003061"/>
            <a:ext cx="4288094" cy="4288094"/>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98F2E216-6526-433B-8072-DEE222DC9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929" y="2003061"/>
            <a:ext cx="4288094" cy="4288094"/>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3" name="Oval 92">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1925092"/>
            <a:ext cx="4288094" cy="428809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335F3F-8E1F-52A1-E28A-9CBB59B4174B}"/>
              </a:ext>
            </a:extLst>
          </p:cNvPr>
          <p:cNvSpPr>
            <a:spLocks noGrp="1"/>
          </p:cNvSpPr>
          <p:nvPr>
            <p:ph type="title"/>
          </p:nvPr>
        </p:nvSpPr>
        <p:spPr>
          <a:xfrm>
            <a:off x="838201" y="2567199"/>
            <a:ext cx="4031808" cy="3053052"/>
          </a:xfrm>
        </p:spPr>
        <p:txBody>
          <a:bodyPr>
            <a:normAutofit/>
          </a:bodyPr>
          <a:lstStyle/>
          <a:p>
            <a:pPr algn="ctr"/>
            <a:r>
              <a:rPr lang="en-US">
                <a:ea typeface="Source Sans Pro"/>
              </a:rPr>
              <a:t>4) PRELIMINARY ANALYSIS</a:t>
            </a:r>
          </a:p>
        </p:txBody>
      </p:sp>
      <p:grpSp>
        <p:nvGrpSpPr>
          <p:cNvPr id="95"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tx1"/>
          </a:solidFill>
        </p:grpSpPr>
        <p:sp>
          <p:nvSpPr>
            <p:cNvPr id="96" name="Freeform: Shape 95">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99" name="Graphic 4">
            <a:extLst>
              <a:ext uri="{FF2B5EF4-FFF2-40B4-BE49-F238E27FC236}">
                <a16:creationId xmlns:a16="http://schemas.microsoft.com/office/drawing/2014/main" id="{0AD1D347-1879-4D73-8825-EB52119D1B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4" y="4748270"/>
            <a:ext cx="1330536" cy="1330521"/>
            <a:chOff x="5734037" y="3067039"/>
            <a:chExt cx="724483" cy="724489"/>
          </a:xfrm>
          <a:solidFill>
            <a:schemeClr val="tx1"/>
          </a:solidFill>
        </p:grpSpPr>
        <p:sp>
          <p:nvSpPr>
            <p:cNvPr id="100" name="Freeform: Shape 99">
              <a:extLst>
                <a:ext uri="{FF2B5EF4-FFF2-40B4-BE49-F238E27FC236}">
                  <a16:creationId xmlns:a16="http://schemas.microsoft.com/office/drawing/2014/main" id="{7F1D1C6D-7D18-44AC-80B7-823AD45FD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70CF9AD-9B31-49A2-8AF5-69B249840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4E9D0A03-A290-4C8D-8498-85F0E5B1A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5F4661E7-465D-4874-BC3A-E55093CD3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EB79F073-B639-485B-93F6-958951EF3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9153A942-5C48-4EF4-AA18-82AC90C55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8EA4BCEE-B2B4-4870-B921-B3C0D7297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41271C20-03BB-47FA-A17B-09825E723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62C689A3-3820-4AFE-950D-CDA05D968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EB9DAC1-A980-4285-9059-16D6B748C7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8D286A4C-6E67-462D-8807-EEF90F4C5E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B7CABE22-D7D1-4970-BE8D-8E7B26FAA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A59EB07-44AA-4839-A550-764F0C1C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07BD093-A681-4C0E-89E1-28B79FDC5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54D3B41-D31B-418C-98E8-3DA9F7BE0B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2C9153D-F851-40ED-A291-F586E67A8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D14F8536-E81B-4336-9991-6F1B3447EC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1BCE3D87-8E1E-4E3C-B336-E161FE142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0E57FCB1-61DD-4742-9F4E-0622EE262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8AC07452-C190-4DFF-9A85-7E0494E63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DDC1E49D-0160-40EF-B62C-3682A0113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0FF01E4E-41B3-4E3A-9069-2C00F199A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5C155535-D387-426C-8835-08EA1625D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130D8708-8C20-411A-99F6-39B7A15D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172CE489-867A-498C-85D0-99ED8A50D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13A369D6-BC7C-46B6-9802-41F7FE32F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A735936F-8515-4CF4-A1E4-7466BFAD38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52E14F4-2A50-4876-A835-D7B7B7F05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AD1B584-BCD9-47C1-BF94-A9B03E0A5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E78B189-4AAE-4308-BE2A-561CE6E26E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34F693D-9FD0-4BF4-9BCA-CAA391EE7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DC8A20BE-5976-437A-94F2-7869D1D4C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C2797F1A-9D8B-4AC7-8A7E-C088A7B61D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BB8BB9ED-3A10-495E-A450-4573A83AA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C84AAD79-9D91-4601-AE6B-E3CC0AC23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06966F3D-45BD-4D12-8447-B9669E9AD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C19B4C07-AFE8-42F6-8060-AB4FD27F8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6BCBEC46-CA76-424D-AE21-335765D37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32244D96-1DD8-4D90-B4DA-58056941D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BFFC670-5D4A-4609-979B-30BE38D30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BBA6EA23-F2B4-49FA-86BB-40794E01B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9E16F95-4ED7-4D4A-A1FB-A9FFE3387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6602585-A0C4-419E-9F64-E17CC3004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680EC182-6DF1-4FF2-9C46-E24857CE3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E71D4C4B-3242-45D7-BBC6-3168AF117C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5C43A586-0AEE-4520-8AE3-78557E8D5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3881E1E2-63F4-44A6-8FD4-E0031DDB0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8209E85B-A99A-4679-B958-DFD6FAC39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5AD3B901-0837-4EB4-B0BD-B5317762B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407F6141-18B7-42F5-AB8A-095FA602A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185154CE-9C1F-421D-A58A-D337E3179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959AAA97-B6F9-4CB6-B294-955DE265B9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3696AC66-45F9-4D0A-978B-EBAFCBA8B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C8064064-C0D3-4A54-9D36-EB2759F07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696DAF67-B510-431C-81CE-598A220ED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DFF3B41-BD0E-4E80-BE32-AAB566084D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E1C296D-C2BB-405E-A9E1-CD0C777E6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5E012E94-1E82-4743-9646-D27796E3DD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0506F7E7-8613-4F49-9B22-E8B9A8F89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67EFAB5-5519-4B20-B488-61E365357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7A46CD3C-8282-430D-84A6-668594635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09F667CC-51FA-4373-BF89-FDA9E6F57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52824720-77CA-4EFE-9B9B-F3C5DA5ECE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DAAD48D1-498E-407D-8773-B32DA5177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3761232-AC0F-4415-8849-2CE14A66EF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F9671C34-F1B1-4964-861B-05E12FC141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6D215CD-DE5C-4A36-8294-B856C4DFF8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14F60611-ACD0-4AE1-9FF4-655DEF77E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54878BD8-4838-4CE8-8CED-48C75E453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ED34C671-92D6-4570-BDA7-7047026CD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E4ADB496-4E8C-4F69-A20E-AC11036CB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E05521A6-994C-4653-BE99-FCE71F6D15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10F93860-B875-4D68-ACE0-2F8F7CAAD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74CF85EE-C965-4602-9DB3-B22125155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CAC91C65-14F2-4458-A79D-647B28E04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1958A69-ABD1-441F-817D-8868D3E79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85B41124-1179-4F9F-8B23-B94A98BA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44F475B-8586-4535-86BE-7FB5F76C6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285243B3-5329-4312-9C9F-FBC77AF48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87C78038-CD15-4BEE-8688-B22F822C6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401EB7F4-2569-4602-A5DC-ECF750A64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5AFCDCE-A4B9-4DFD-A39D-6C4513C472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1869FF3F-68C9-4316-AF81-44CCC551BC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AAD11538-8098-4355-8DDD-D681DFAC32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0F3F997E-AED9-480A-A0E8-2593AF3C1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F621AF23-CD1C-4A82-934F-1C051FE78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CF7C8D23-402E-4902-9877-2933C68B3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166214BF-105C-4C50-A658-BB800D624F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B657FB8-0889-47B9-9F7A-35C6F5E43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A02347C2-D097-4E47-9E71-D0AC7E0B2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DF0D715C-2DC6-4444-95E7-C9E31D654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3E98A78E-FE40-406F-BB29-CE723A4A29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25623FBB-A3DE-4893-B1E4-09BFE6EB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98BD75D0-FB16-44AA-8F4B-9319502DD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65B25A8E-2993-4CE5-A81A-932105A42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8D8D167B-C705-4729-899E-AC9AE463C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670FBA7C-F842-4775-B83D-AEC5F14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DC68FA78-D012-4A89-8B7E-3CF189316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8F14C2D5-2A65-48C1-AC1C-D4C29BBA9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22D4725A-DD05-406E-84D7-50DAC6BFB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1F292F3E-E6A6-41E9-9AF9-DF240E914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152F5E4F-6F5D-4FF5-AADC-77BF4906C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2EA96C5C-38D5-4D0F-9A75-F1C4856048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213E386-079B-4951-BD48-B86432246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F9C52A50-FC6F-4CF8-96ED-B16AC428B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0AD79090-842D-4363-9CDB-03CA19DB2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8B923BC0-6A72-4261-907F-568CEF3D9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682D956C-7F2C-45F4-8EB5-B9637909A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5AF71042-41A5-405B-A14C-9E194529D7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C068DA5-7174-4664-9C13-4F7ABAFC1D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00525F2C-C937-4BE3-AF79-3540A6E1CA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6CA46F03-C9C9-4425-82A8-2110001F4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6D21589A-A316-4E71-B638-D33C4141B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C0B918FA-95C1-4373-B66D-56936BB79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F04F9E-EC09-43BE-A049-082DE1531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5A8838D-5812-49CE-80E4-E0CE11424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379B4036-BE45-42C0-929B-42932369A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40E913D5-5568-4901-883B-8C42A8F3D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A1B52038-9622-4802-81BA-ACC198475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D0DEAC10-5A6B-47AD-A728-CE2C8CF13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D1B38B28-66AD-4A02-AE15-F762137B2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0BAF1CE8-3AF3-4FF2-8F0B-3BC7A4740C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4D9937F5-39C5-49BB-A3F1-21D0730BF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A48A61DC-ED1D-4B72-828E-9FD85AF26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6A89B28D-13E0-46C3-AB20-6DBEDB61D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B17F470D-67A6-475E-9F1C-9D1FCD4DF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0C116B5B-C2BF-4A29-920C-0E6D2A865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977DFF22-98A9-4A00-B45B-BA0024E4B5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233D6D17-E307-4F26-9F91-607B2D1B9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F044F5F0-FB5F-4364-A17D-B476349E1F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51E13B0-54FA-4C07-A08D-0035E29D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B23AA2A7-69AA-4892-8D19-6786784B8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2409CA-4103-489E-9A88-9E822AC42C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941B7FE-F0B4-4717-BE8E-31EE09F5C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AA36A1CD-E7E3-400D-BBA9-1B8363460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2D8F4BE-D92B-483E-8049-5FDA3FD40C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77725CAB-E398-42F8-A5E5-8ACED1B61E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782EF470-319A-4DCA-AB6F-B4441DD59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ECBF0AE1-7C37-4F3E-B37A-44CAD6900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87EE399C-60A0-43AB-AD85-CAEDD25A8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6DEF9E1C-0288-422F-9D39-B2B97B0BD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B9FD4213-CE93-46E6-A356-5C9B681A6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32AF21C6-5C6A-4ADC-98CE-0C897306F1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67C50FF0-A4F6-4B10-91CC-CC456891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DF34FC9E-632A-4B97-AB95-812ABD859F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6943D9D5-E01E-4A32-A5D1-AD61A32EC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5F93C502-F4AC-4D2C-A43D-85093C59A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AFCADD6C-627D-43CE-9413-A793AAA085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E7838A6E-823E-4306-9088-5AFE0912E1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5F20A74B-CE15-4678-8E60-8983D4B53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AB4409F0-44F9-411F-8711-53B028783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64A642A9-686F-402A-920C-EDB02B2FE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B2B4D5D4-0C5C-4D98-9738-D245840A71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F70D7430-18D9-4B8F-9F7A-308C701930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764FC2A4-5817-4FA0-A4A7-6653D1DA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84DCF9E7-E283-43A0-9C25-F70016263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A24478FE-2D73-495D-A2CE-6D1D87C25A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024EF5F2-46E7-4950-93D0-371415B7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F1E76799-6B37-47A7-B311-D4AD1BB560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18E48635-AD82-4B9C-BD64-E19D0DCD3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FFE8012D-8F5A-48C7-A667-EF1782E17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24D6A3A1-CDCE-458B-B3ED-792E80025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CD8FB40D-7336-4F24-9F28-25EC9AE6C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75683C3C-C038-49EA-9635-AC7B82AF2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6286FF4B-0471-47B5-AA6C-8BA5CC04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CEB73580-6577-4A7A-A7EA-E79093D9D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9E97866D-632F-4778-992C-F2750D6087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5A7AC897-3ADD-4A69-A122-EA6F8EFD2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06C3FE79-4EEC-4CF3-92A0-F6BC9F8B4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EC30CAAE-659F-DBEA-A23D-EEF38BEDCBFD}"/>
              </a:ext>
            </a:extLst>
          </p:cNvPr>
          <p:cNvSpPr>
            <a:spLocks noGrp="1"/>
          </p:cNvSpPr>
          <p:nvPr>
            <p:ph idx="1"/>
          </p:nvPr>
        </p:nvSpPr>
        <p:spPr>
          <a:xfrm>
            <a:off x="6469872" y="908904"/>
            <a:ext cx="5329877" cy="4883998"/>
          </a:xfrm>
        </p:spPr>
        <p:txBody>
          <a:bodyPr vert="horz" lIns="91440" tIns="45720" rIns="91440" bIns="45720" rtlCol="0" anchor="t">
            <a:noAutofit/>
          </a:bodyPr>
          <a:lstStyle/>
          <a:p>
            <a:pPr marL="342900" indent="-342900"/>
            <a:r>
              <a:rPr lang="en-US" sz="2400" dirty="0">
                <a:latin typeface="Source Sans Pro"/>
                <a:ea typeface="Source Sans Pro"/>
                <a:cs typeface="Calibri"/>
              </a:rPr>
              <a:t>Used </a:t>
            </a:r>
            <a:r>
              <a:rPr lang="en-US" sz="2400" b="1" dirty="0">
                <a:latin typeface="Source Sans Pro"/>
                <a:ea typeface="Source Sans Pro"/>
                <a:cs typeface="Calibri"/>
              </a:rPr>
              <a:t>scatterplot </a:t>
            </a:r>
            <a:r>
              <a:rPr lang="en-US" sz="2400" dirty="0">
                <a:latin typeface="Source Sans Pro"/>
                <a:ea typeface="Source Sans Pro"/>
                <a:cs typeface="Calibri"/>
              </a:rPr>
              <a:t>for each pair of numerical independent variables </a:t>
            </a:r>
            <a:endParaRPr lang="en-US"/>
          </a:p>
          <a:p>
            <a:endParaRPr lang="en-US" sz="2000">
              <a:latin typeface="Source Sans Pro"/>
              <a:ea typeface="Source Sans Pro"/>
              <a:cs typeface="Calibri"/>
            </a:endParaRPr>
          </a:p>
          <a:p>
            <a:endParaRPr lang="en-US" sz="2000">
              <a:latin typeface="Source Sans Pro"/>
              <a:ea typeface="Source Sans Pro"/>
              <a:cs typeface="Calibri"/>
            </a:endParaRPr>
          </a:p>
          <a:p>
            <a:endParaRPr lang="en-US" sz="2000">
              <a:latin typeface="Source Sans Pro"/>
              <a:ea typeface="Source Sans Pro"/>
              <a:cs typeface="Calibri"/>
            </a:endParaRPr>
          </a:p>
        </p:txBody>
      </p:sp>
      <p:pic>
        <p:nvPicPr>
          <p:cNvPr id="5" name="Picture 4" descr="A graph of blue dots&#10;&#10;Description automatically generated">
            <a:extLst>
              <a:ext uri="{FF2B5EF4-FFF2-40B4-BE49-F238E27FC236}">
                <a16:creationId xmlns:a16="http://schemas.microsoft.com/office/drawing/2014/main" id="{5EB69325-D7E7-B705-DC4F-FC5E5A727332}"/>
              </a:ext>
            </a:extLst>
          </p:cNvPr>
          <p:cNvPicPr>
            <a:picLocks noChangeAspect="1"/>
          </p:cNvPicPr>
          <p:nvPr/>
        </p:nvPicPr>
        <p:blipFill>
          <a:blip r:embed="rId3"/>
          <a:stretch>
            <a:fillRect/>
          </a:stretch>
        </p:blipFill>
        <p:spPr>
          <a:xfrm>
            <a:off x="6843386" y="1817744"/>
            <a:ext cx="5264899" cy="4063317"/>
          </a:xfrm>
          <a:prstGeom prst="rect">
            <a:avLst/>
          </a:prstGeom>
        </p:spPr>
      </p:pic>
    </p:spTree>
    <p:extLst>
      <p:ext uri="{BB962C8B-B14F-4D97-AF65-F5344CB8AC3E}">
        <p14:creationId xmlns:p14="http://schemas.microsoft.com/office/powerpoint/2010/main" val="3173335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75EEE-E317-3324-1B90-DCD8BE3F7067}"/>
              </a:ext>
            </a:extLst>
          </p:cNvPr>
          <p:cNvSpPr>
            <a:spLocks noGrp="1"/>
          </p:cNvSpPr>
          <p:nvPr>
            <p:ph type="title"/>
          </p:nvPr>
        </p:nvSpPr>
        <p:spPr/>
        <p:txBody>
          <a:bodyPr/>
          <a:lstStyle/>
          <a:p>
            <a:r>
              <a:rPr lang="en-US">
                <a:ea typeface="+mj-lt"/>
                <a:cs typeface="+mj-lt"/>
              </a:rPr>
              <a:t>5) MODEL DATA PREPROCESSING</a:t>
            </a:r>
            <a:endParaRPr lang="en-US"/>
          </a:p>
        </p:txBody>
      </p:sp>
      <p:sp>
        <p:nvSpPr>
          <p:cNvPr id="3" name="Content Placeholder 2">
            <a:extLst>
              <a:ext uri="{FF2B5EF4-FFF2-40B4-BE49-F238E27FC236}">
                <a16:creationId xmlns:a16="http://schemas.microsoft.com/office/drawing/2014/main" id="{FB12213E-0D37-7082-3D72-7D29046A78EB}"/>
              </a:ext>
            </a:extLst>
          </p:cNvPr>
          <p:cNvSpPr>
            <a:spLocks noGrp="1"/>
          </p:cNvSpPr>
          <p:nvPr>
            <p:ph idx="1"/>
          </p:nvPr>
        </p:nvSpPr>
        <p:spPr/>
        <p:txBody>
          <a:bodyPr vert="horz" lIns="91440" tIns="45720" rIns="91440" bIns="45720" rtlCol="0" anchor="t">
            <a:normAutofit/>
          </a:bodyPr>
          <a:lstStyle/>
          <a:p>
            <a:r>
              <a:rPr lang="en-US" dirty="0">
                <a:ea typeface="Source Sans Pro"/>
              </a:rPr>
              <a:t>Created features matrix and target arrays for both training and test datasets</a:t>
            </a:r>
          </a:p>
          <a:p>
            <a:r>
              <a:rPr lang="en-US" dirty="0">
                <a:ea typeface="Source Sans Pro"/>
              </a:rPr>
              <a:t>Scaled explanatory variables</a:t>
            </a:r>
          </a:p>
          <a:p>
            <a:r>
              <a:rPr lang="en-US" dirty="0">
                <a:ea typeface="Source Sans Pro"/>
              </a:rPr>
              <a:t>Translated categorical variables into indicator variables</a:t>
            </a:r>
          </a:p>
          <a:p>
            <a:endParaRPr lang="en-US" dirty="0">
              <a:ea typeface="Source Sans Pro"/>
            </a:endParaRPr>
          </a:p>
        </p:txBody>
      </p:sp>
      <p:pic>
        <p:nvPicPr>
          <p:cNvPr id="4" name="Picture 3">
            <a:extLst>
              <a:ext uri="{FF2B5EF4-FFF2-40B4-BE49-F238E27FC236}">
                <a16:creationId xmlns:a16="http://schemas.microsoft.com/office/drawing/2014/main" id="{2B5032EA-A91A-43C4-D61D-FBAFB6C73515}"/>
              </a:ext>
            </a:extLst>
          </p:cNvPr>
          <p:cNvPicPr>
            <a:picLocks noChangeAspect="1"/>
          </p:cNvPicPr>
          <p:nvPr/>
        </p:nvPicPr>
        <p:blipFill rotWithShape="1">
          <a:blip r:embed="rId2"/>
          <a:srcRect l="3724" r="-31"/>
          <a:stretch/>
        </p:blipFill>
        <p:spPr>
          <a:xfrm>
            <a:off x="235243" y="4000170"/>
            <a:ext cx="11720159" cy="227994"/>
          </a:xfrm>
          <a:prstGeom prst="rect">
            <a:avLst/>
          </a:prstGeom>
        </p:spPr>
      </p:pic>
    </p:spTree>
    <p:extLst>
      <p:ext uri="{BB962C8B-B14F-4D97-AF65-F5344CB8AC3E}">
        <p14:creationId xmlns:p14="http://schemas.microsoft.com/office/powerpoint/2010/main" val="2366318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E9B1DB-5C91-41C9-8C0D-C2CD3D570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542" y="1264801"/>
            <a:ext cx="4892216" cy="4511751"/>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02224B8-FCE1-4A12-84A7-B674B2B9E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542" y="1264801"/>
            <a:ext cx="4892216" cy="4511751"/>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41E366A2-885B-4E10-A479-4A650E4C6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1173124"/>
            <a:ext cx="4892216" cy="451175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Graphic 212">
            <a:extLst>
              <a:ext uri="{FF2B5EF4-FFF2-40B4-BE49-F238E27FC236}">
                <a16:creationId xmlns:a16="http://schemas.microsoft.com/office/drawing/2014/main" id="{55C61911-45B2-48BF-AC7A-1EB579B42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2DE4D4CE-6DAE-4A05-BE5B-6BCE3F4EC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Title 1">
            <a:extLst>
              <a:ext uri="{FF2B5EF4-FFF2-40B4-BE49-F238E27FC236}">
                <a16:creationId xmlns:a16="http://schemas.microsoft.com/office/drawing/2014/main" id="{6B335F3F-8E1F-52A1-E28A-9CBB59B4174B}"/>
              </a:ext>
            </a:extLst>
          </p:cNvPr>
          <p:cNvSpPr>
            <a:spLocks noGrp="1"/>
          </p:cNvSpPr>
          <p:nvPr>
            <p:ph type="title"/>
          </p:nvPr>
        </p:nvSpPr>
        <p:spPr>
          <a:xfrm>
            <a:off x="1079099" y="1532374"/>
            <a:ext cx="4312341" cy="4302203"/>
          </a:xfrm>
        </p:spPr>
        <p:txBody>
          <a:bodyPr>
            <a:normAutofit/>
          </a:bodyPr>
          <a:lstStyle/>
          <a:p>
            <a:pPr algn="ctr"/>
            <a:r>
              <a:rPr lang="en-US">
                <a:ea typeface="Source Sans Pro"/>
              </a:rPr>
              <a:t>6) </a:t>
            </a:r>
            <a:r>
              <a:rPr lang="en-US">
                <a:latin typeface="Source Sans Pro"/>
                <a:ea typeface="Source Sans Pro"/>
              </a:rPr>
              <a:t>FEATURE SELECTION WITH K-FOLD CROSS VALIDATION</a:t>
            </a:r>
          </a:p>
          <a:p>
            <a:pPr algn="ctr"/>
            <a:endParaRPr lang="en-US">
              <a:ea typeface="Source Sans Pro"/>
            </a:endParaRPr>
          </a:p>
        </p:txBody>
      </p:sp>
      <p:grpSp>
        <p:nvGrpSpPr>
          <p:cNvPr id="20" name="Group 19">
            <a:extLst>
              <a:ext uri="{FF2B5EF4-FFF2-40B4-BE49-F238E27FC236}">
                <a16:creationId xmlns:a16="http://schemas.microsoft.com/office/drawing/2014/main" id="{B8CB1D39-68D4-4372-BF3B-2A33A7495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21" name="Freeform: Shape 20">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2" name="Freeform: Shape 21">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4" name="Oval 23">
            <a:extLst>
              <a:ext uri="{FF2B5EF4-FFF2-40B4-BE49-F238E27FC236}">
                <a16:creationId xmlns:a16="http://schemas.microsoft.com/office/drawing/2014/main" id="{10C23D31-5B0A-4956-A59F-A24F57D2A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F4C6FC6E-4AAF-4628-B7E5-85DF9D32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EC30CAAE-659F-DBEA-A23D-EEF38BEDCBFD}"/>
              </a:ext>
            </a:extLst>
          </p:cNvPr>
          <p:cNvSpPr>
            <a:spLocks noGrp="1"/>
          </p:cNvSpPr>
          <p:nvPr>
            <p:ph idx="1"/>
          </p:nvPr>
        </p:nvSpPr>
        <p:spPr>
          <a:xfrm>
            <a:off x="6263952" y="1345903"/>
            <a:ext cx="5217173" cy="4351338"/>
          </a:xfrm>
        </p:spPr>
        <p:txBody>
          <a:bodyPr vert="horz" lIns="91440" tIns="45720" rIns="91440" bIns="45720" rtlCol="0" anchor="t">
            <a:normAutofit/>
          </a:bodyPr>
          <a:lstStyle/>
          <a:p>
            <a:pPr>
              <a:buNone/>
            </a:pPr>
            <a:r>
              <a:rPr lang="en-US" sz="2600" dirty="0">
                <a:ea typeface="+mn-lt"/>
                <a:cs typeface="+mn-lt"/>
              </a:rPr>
              <a:t>Backwards Elimination with K-Fold</a:t>
            </a:r>
            <a:endParaRPr lang="en-US" dirty="0">
              <a:ea typeface="+mn-lt"/>
              <a:cs typeface="+mn-lt"/>
            </a:endParaRPr>
          </a:p>
          <a:p>
            <a:pPr>
              <a:buNone/>
            </a:pPr>
            <a:r>
              <a:rPr lang="en-US" sz="2600" dirty="0">
                <a:ea typeface="+mn-lt"/>
                <a:cs typeface="+mn-lt"/>
              </a:rPr>
              <a:t>Original Model:</a:t>
            </a:r>
            <a:endParaRPr lang="en-US"/>
          </a:p>
          <a:p>
            <a:pPr>
              <a:buNone/>
            </a:pPr>
            <a:r>
              <a:rPr lang="en-US" sz="1500" dirty="0">
                <a:solidFill>
                  <a:srgbClr val="CE9178"/>
                </a:solidFill>
                <a:latin typeface="Menlo"/>
                <a:ea typeface="+mn-lt"/>
                <a:cs typeface="+mn-lt"/>
              </a:rPr>
              <a:t>y~Features_Max_Players+Metrics_Review_Score+Metrics_Sales+Metrics_Used_Price+Release_Console_Nintendo_Wii+Release_Console_PlayStation_3+Release_Console_X360</a:t>
            </a:r>
            <a:endParaRPr lang="en-US" dirty="0"/>
          </a:p>
          <a:p>
            <a:pPr>
              <a:buNone/>
            </a:pPr>
            <a:r>
              <a:rPr lang="en-US" sz="2600" dirty="0">
                <a:ea typeface="+mn-lt"/>
                <a:cs typeface="+mn-lt"/>
              </a:rPr>
              <a:t>Best Model: </a:t>
            </a:r>
            <a:r>
              <a:rPr lang="en-US" sz="1600" dirty="0">
                <a:solidFill>
                  <a:srgbClr val="CE9178"/>
                </a:solidFill>
                <a:latin typeface="Menlo"/>
                <a:ea typeface="+mn-lt"/>
                <a:cs typeface="+mn-lt"/>
              </a:rPr>
              <a:t>y~Metrics_Review_Score+Release_Console_Nintendo_Wii+Release_Console_PlayStation_3+Release_Console_X360</a:t>
            </a:r>
            <a:endParaRPr lang="en-US">
              <a:ea typeface="Source Sans Pro"/>
            </a:endParaRPr>
          </a:p>
          <a:p>
            <a:pPr>
              <a:buNone/>
            </a:pPr>
            <a:r>
              <a:rPr lang="en-US" sz="2600" dirty="0">
                <a:ea typeface="+mn-lt"/>
                <a:cs typeface="+mn-lt"/>
              </a:rPr>
              <a:t>Original Model Test AUC (Better but less than 1): </a:t>
            </a:r>
            <a:r>
              <a:rPr lang="en-US" sz="1600" dirty="0">
                <a:solidFill>
                  <a:srgbClr val="CCCCCC"/>
                </a:solidFill>
                <a:latin typeface="Menlo"/>
                <a:ea typeface="+mn-lt"/>
                <a:cs typeface="+mn-lt"/>
              </a:rPr>
              <a:t>0.5134575569358177</a:t>
            </a:r>
            <a:endParaRPr lang="en-US" dirty="0"/>
          </a:p>
          <a:p>
            <a:pPr>
              <a:buNone/>
            </a:pPr>
            <a:r>
              <a:rPr lang="en-US" sz="2600" dirty="0">
                <a:ea typeface="+mn-lt"/>
                <a:cs typeface="+mn-lt"/>
              </a:rPr>
              <a:t>Best Model Test AUC: </a:t>
            </a:r>
            <a:r>
              <a:rPr lang="en-US" sz="1600" dirty="0">
                <a:solidFill>
                  <a:srgbClr val="CCCCCC"/>
                </a:solidFill>
                <a:latin typeface="Menlo"/>
                <a:ea typeface="+mn-lt"/>
                <a:cs typeface="+mn-lt"/>
              </a:rPr>
              <a:t>0.49706694271911667</a:t>
            </a:r>
            <a:endParaRPr lang="en-US" dirty="0"/>
          </a:p>
          <a:p>
            <a:pPr marL="0" indent="0">
              <a:buNone/>
            </a:pPr>
            <a:endParaRPr lang="en-US" dirty="0">
              <a:ea typeface="+mn-lt"/>
              <a:cs typeface="+mn-lt"/>
            </a:endParaRPr>
          </a:p>
        </p:txBody>
      </p:sp>
      <p:grpSp>
        <p:nvGrpSpPr>
          <p:cNvPr id="28"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9" name="Freeform: Shape 28">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060243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A35BD7-A196-3AB2-F1CB-6824601DC74A}"/>
              </a:ext>
            </a:extLst>
          </p:cNvPr>
          <p:cNvSpPr>
            <a:spLocks noGrp="1"/>
          </p:cNvSpPr>
          <p:nvPr>
            <p:ph type="title"/>
          </p:nvPr>
        </p:nvSpPr>
        <p:spPr/>
        <p:txBody>
          <a:bodyPr/>
          <a:lstStyle/>
          <a:p>
            <a:r>
              <a:rPr lang="zh-CN" altLang="en-US"/>
              <a:t>8)Additional Analysis/Insight</a:t>
            </a:r>
            <a:endParaRPr lang="zh-CN"/>
          </a:p>
        </p:txBody>
      </p:sp>
      <p:sp>
        <p:nvSpPr>
          <p:cNvPr id="3" name="内容占位符 2">
            <a:extLst>
              <a:ext uri="{FF2B5EF4-FFF2-40B4-BE49-F238E27FC236}">
                <a16:creationId xmlns:a16="http://schemas.microsoft.com/office/drawing/2014/main" id="{1A84125A-FFAB-2C51-D73F-B4234E455899}"/>
              </a:ext>
            </a:extLst>
          </p:cNvPr>
          <p:cNvSpPr>
            <a:spLocks noGrp="1"/>
          </p:cNvSpPr>
          <p:nvPr>
            <p:ph idx="1"/>
          </p:nvPr>
        </p:nvSpPr>
        <p:spPr/>
        <p:txBody>
          <a:bodyPr vert="horz" lIns="91440" tIns="45720" rIns="91440" bIns="45720" rtlCol="0" anchor="t">
            <a:normAutofit/>
          </a:bodyPr>
          <a:lstStyle/>
          <a:p>
            <a:r>
              <a:rPr lang="zh-CN" altLang="en-US"/>
              <a:t>Used  k_mean to analysis realationship of variables that we use in model.</a:t>
            </a:r>
          </a:p>
          <a:p>
            <a:r>
              <a:rPr lang="zh-CN" altLang="en-US"/>
              <a:t>normalize the data.</a:t>
            </a:r>
          </a:p>
          <a:p>
            <a:r>
              <a:rPr lang="zh-CN" altLang="en-US"/>
              <a:t>Used `kmeans` model and the `numeric_columns`, to predict` the centroid for each row and store that prediction in a new column in `df_copy` called `cluster.</a:t>
            </a:r>
          </a:p>
          <a:p>
            <a:endParaRPr lang="zh-CN" altLang="en-US"/>
          </a:p>
          <a:p>
            <a:endParaRPr lang="zh-CN" altLang="en-US"/>
          </a:p>
          <a:p>
            <a:endParaRPr lang="zh-CN" altLang="en-US"/>
          </a:p>
        </p:txBody>
      </p:sp>
      <p:pic>
        <p:nvPicPr>
          <p:cNvPr id="4" name="Picture 3" descr="A diagram of red and grey dots&#10;&#10;Description automatically generated">
            <a:extLst>
              <a:ext uri="{FF2B5EF4-FFF2-40B4-BE49-F238E27FC236}">
                <a16:creationId xmlns:a16="http://schemas.microsoft.com/office/drawing/2014/main" id="{4927AAA1-816E-4CC9-9BDB-E3B103F60D62}"/>
              </a:ext>
            </a:extLst>
          </p:cNvPr>
          <p:cNvPicPr>
            <a:picLocks noChangeAspect="1"/>
          </p:cNvPicPr>
          <p:nvPr/>
        </p:nvPicPr>
        <p:blipFill>
          <a:blip r:embed="rId2"/>
          <a:stretch>
            <a:fillRect/>
          </a:stretch>
        </p:blipFill>
        <p:spPr>
          <a:xfrm>
            <a:off x="5340264" y="4088028"/>
            <a:ext cx="3254679" cy="2549355"/>
          </a:xfrm>
          <a:prstGeom prst="rect">
            <a:avLst/>
          </a:prstGeom>
        </p:spPr>
      </p:pic>
    </p:spTree>
    <p:extLst>
      <p:ext uri="{BB962C8B-B14F-4D97-AF65-F5344CB8AC3E}">
        <p14:creationId xmlns:p14="http://schemas.microsoft.com/office/powerpoint/2010/main" val="2571543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5B6489-EB4D-5655-A35F-BFB64157A951}"/>
              </a:ext>
            </a:extLst>
          </p:cNvPr>
          <p:cNvSpPr>
            <a:spLocks noGrp="1"/>
          </p:cNvSpPr>
          <p:nvPr>
            <p:ph type="title"/>
          </p:nvPr>
        </p:nvSpPr>
        <p:spPr/>
        <p:txBody>
          <a:bodyPr/>
          <a:lstStyle/>
          <a:p>
            <a:r>
              <a:rPr lang="en-US" altLang="zh-CN">
                <a:ea typeface="+mj-lt"/>
                <a:cs typeface="+mj-lt"/>
              </a:rPr>
              <a:t>CONCLUSION</a:t>
            </a:r>
            <a:endParaRPr lang="zh-CN"/>
          </a:p>
        </p:txBody>
      </p:sp>
      <p:sp>
        <p:nvSpPr>
          <p:cNvPr id="3" name="内容占位符 2">
            <a:extLst>
              <a:ext uri="{FF2B5EF4-FFF2-40B4-BE49-F238E27FC236}">
                <a16:creationId xmlns:a16="http://schemas.microsoft.com/office/drawing/2014/main" id="{4ADF0F00-0009-956F-E529-6C0ECA21B7E6}"/>
              </a:ext>
            </a:extLst>
          </p:cNvPr>
          <p:cNvSpPr>
            <a:spLocks noGrp="1"/>
          </p:cNvSpPr>
          <p:nvPr>
            <p:ph idx="1"/>
          </p:nvPr>
        </p:nvSpPr>
        <p:spPr/>
        <p:txBody>
          <a:bodyPr vert="horz" lIns="91440" tIns="45720" rIns="91440" bIns="45720" rtlCol="0" anchor="t">
            <a:normAutofit/>
          </a:bodyPr>
          <a:lstStyle/>
          <a:p>
            <a:r>
              <a:rPr lang="zh-CN" altLang="en-US"/>
              <a:t>S</a:t>
            </a:r>
            <a:r>
              <a:rPr lang="zh-CN" altLang="en-US" b="1"/>
              <a:t>trong Influence of Release Rating</a:t>
            </a:r>
            <a:r>
              <a:rPr lang="zh-CN" altLang="en-US"/>
              <a:t>: </a:t>
            </a:r>
            <a:r>
              <a:rPr lang="zh-CN" altLang="en-US" sz="2000"/>
              <a:t>The analysis conclusively showed that Release Rating has a significant influence on various aspects of the dataset. This suggests that Release Rating is a key factor in understanding and predicting the trends and patterns within our data.</a:t>
            </a:r>
          </a:p>
          <a:p>
            <a:r>
              <a:rPr lang="zh-CN" b="1"/>
              <a:t>Variability in Relationships:</a:t>
            </a:r>
            <a:r>
              <a:rPr lang="zh-CN"/>
              <a:t> </a:t>
            </a:r>
            <a:r>
              <a:rPr lang="zh-CN" sz="2000"/>
              <a:t>The varying strengths of correlations identified through lmplots and pairplots indicate that while Release Rating is influential, its impact is not uniform across all variables. This variability is crucial for tailoring strategies specific to different aspects of the dataset.</a:t>
            </a:r>
          </a:p>
          <a:p>
            <a:endParaRPr lang="zh-CN" altLang="en-US"/>
          </a:p>
        </p:txBody>
      </p:sp>
    </p:spTree>
    <p:extLst>
      <p:ext uri="{BB962C8B-B14F-4D97-AF65-F5344CB8AC3E}">
        <p14:creationId xmlns:p14="http://schemas.microsoft.com/office/powerpoint/2010/main" val="4127223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tx1"/>
          </a:solidFill>
        </p:grpSpPr>
        <p:sp>
          <p:nvSpPr>
            <p:cNvPr id="70" name="Freeform: Shape 69">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73" name="Graphic 38">
            <a:extLst>
              <a:ext uri="{FF2B5EF4-FFF2-40B4-BE49-F238E27FC236}">
                <a16:creationId xmlns:a16="http://schemas.microsoft.com/office/drawing/2014/main" id="{A8630B61-2CB6-4E0C-90A1-05A307F9CD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tx1">
              <a:alpha val="60000"/>
            </a:schemeClr>
          </a:solidFill>
        </p:grpSpPr>
        <p:sp>
          <p:nvSpPr>
            <p:cNvPr id="74" name="Freeform: Shape 73">
              <a:extLst>
                <a:ext uri="{FF2B5EF4-FFF2-40B4-BE49-F238E27FC236}">
                  <a16:creationId xmlns:a16="http://schemas.microsoft.com/office/drawing/2014/main" id="{7EB5F489-45BA-4254-B501-559099D88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8ECAADA-4087-4FFC-801E-BF007B413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77" name="Oval 7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Oval 7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4"/>
            <a:ext cx="975169" cy="975171"/>
            <a:chOff x="5829300" y="3162300"/>
            <a:chExt cx="532256" cy="532257"/>
          </a:xfrm>
          <a:solidFill>
            <a:schemeClr val="tx1"/>
          </a:solidFill>
        </p:grpSpPr>
        <p:sp>
          <p:nvSpPr>
            <p:cNvPr id="82" name="Freeform: Shape 8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aphicFrame>
        <p:nvGraphicFramePr>
          <p:cNvPr id="63" name="Content Placeholder 2">
            <a:extLst>
              <a:ext uri="{FF2B5EF4-FFF2-40B4-BE49-F238E27FC236}">
                <a16:creationId xmlns:a16="http://schemas.microsoft.com/office/drawing/2014/main" id="{1925F925-F08A-1777-AA07-A5A3FAA67E27}"/>
              </a:ext>
            </a:extLst>
          </p:cNvPr>
          <p:cNvGraphicFramePr>
            <a:graphicFrameLocks noGrp="1"/>
          </p:cNvGraphicFramePr>
          <p:nvPr>
            <p:ph idx="1"/>
            <p:extLst>
              <p:ext uri="{D42A27DB-BD31-4B8C-83A1-F6EECF244321}">
                <p14:modId xmlns:p14="http://schemas.microsoft.com/office/powerpoint/2010/main" val="3343175281"/>
              </p:ext>
            </p:extLst>
          </p:nvPr>
        </p:nvGraphicFramePr>
        <p:xfrm>
          <a:off x="5595360" y="2430880"/>
          <a:ext cx="5460406" cy="42813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97098182-E96B-02BC-FAC5-567F40AF33D5}"/>
              </a:ext>
            </a:extLst>
          </p:cNvPr>
          <p:cNvSpPr txBox="1"/>
          <p:nvPr/>
        </p:nvSpPr>
        <p:spPr>
          <a:xfrm>
            <a:off x="1133183" y="2957264"/>
            <a:ext cx="390888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ea typeface="Source Sans Pro"/>
              </a:rPr>
              <a:t> </a:t>
            </a:r>
            <a:r>
              <a:rPr lang="en-US" sz="4400">
                <a:ea typeface="Source Sans Pro"/>
              </a:rPr>
              <a:t>Shortcoming</a:t>
            </a:r>
            <a:endParaRPr lang="en-US" sz="4400" dirty="0">
              <a:ea typeface="Source Sans Pro"/>
            </a:endParaRPr>
          </a:p>
        </p:txBody>
      </p:sp>
    </p:spTree>
    <p:extLst>
      <p:ext uri="{BB962C8B-B14F-4D97-AF65-F5344CB8AC3E}">
        <p14:creationId xmlns:p14="http://schemas.microsoft.com/office/powerpoint/2010/main" val="4085878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4" name="Rectangle 20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Freeform: Shape 205">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CC959BCB-3047-B807-6813-4ED29CE35FBF}"/>
              </a:ext>
            </a:extLst>
          </p:cNvPr>
          <p:cNvSpPr>
            <a:spLocks noGrp="1"/>
          </p:cNvSpPr>
          <p:nvPr>
            <p:ph type="title"/>
          </p:nvPr>
        </p:nvSpPr>
        <p:spPr>
          <a:xfrm>
            <a:off x="2232252" y="633046"/>
            <a:ext cx="4889687" cy="1314996"/>
          </a:xfrm>
        </p:spPr>
        <p:txBody>
          <a:bodyPr vert="horz" lIns="91440" tIns="45720" rIns="91440" bIns="45720" rtlCol="0" anchor="b">
            <a:normAutofit/>
          </a:bodyPr>
          <a:lstStyle/>
          <a:p>
            <a:r>
              <a:rPr lang="en-US" sz="2100" b="1" cap="all" spc="1500">
                <a:ea typeface="Source Sans Pro SemiBold"/>
              </a:rPr>
              <a:t> Introduction</a:t>
            </a:r>
          </a:p>
        </p:txBody>
      </p:sp>
      <p:sp>
        <p:nvSpPr>
          <p:cNvPr id="208" name="Freeform: Shape 207">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10" name="Freeform: Shape 209">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76" name="Content Placeholder 75">
            <a:extLst>
              <a:ext uri="{FF2B5EF4-FFF2-40B4-BE49-F238E27FC236}">
                <a16:creationId xmlns:a16="http://schemas.microsoft.com/office/drawing/2014/main" id="{43399C66-B73E-E06B-6743-8A43BBF49B9F}"/>
              </a:ext>
            </a:extLst>
          </p:cNvPr>
          <p:cNvSpPr>
            <a:spLocks noGrp="1"/>
          </p:cNvSpPr>
          <p:nvPr>
            <p:ph idx="1"/>
          </p:nvPr>
        </p:nvSpPr>
        <p:spPr>
          <a:xfrm>
            <a:off x="2232252" y="2125737"/>
            <a:ext cx="4463623" cy="4044463"/>
          </a:xfrm>
        </p:spPr>
        <p:txBody>
          <a:bodyPr vert="horz" lIns="91440" tIns="45720" rIns="91440" bIns="45720" rtlCol="0" anchor="t">
            <a:normAutofit fontScale="92500" lnSpcReduction="20000"/>
          </a:bodyPr>
          <a:lstStyle/>
          <a:p>
            <a:pPr marL="285750" indent="-285750">
              <a:buFont typeface="Arial"/>
              <a:buChar char="•"/>
            </a:pPr>
            <a:r>
              <a:rPr lang="en-US" dirty="0">
                <a:ea typeface="Source Sans Pro"/>
              </a:rPr>
              <a:t>We used the Video Game dataset</a:t>
            </a:r>
          </a:p>
          <a:p>
            <a:pPr marL="285750" indent="-285750">
              <a:buFont typeface="Arial"/>
              <a:buChar char="•"/>
            </a:pPr>
            <a:r>
              <a:rPr lang="en-US" dirty="0">
                <a:ea typeface="Source Sans Pro"/>
              </a:rPr>
              <a:t>Primary Research Question: Build a predictive model that will effectively predict the release rating for new datasets. </a:t>
            </a:r>
          </a:p>
          <a:p>
            <a:pPr>
              <a:buFont typeface="Arial"/>
              <a:buChar char="•"/>
            </a:pPr>
            <a:r>
              <a:rPr lang="en-US" dirty="0">
                <a:ea typeface="Source Sans Pro"/>
              </a:rPr>
              <a:t>Secondary Research Question: Build a model that will yield reliable interpretative insights about relationships between </a:t>
            </a:r>
            <a:r>
              <a:rPr lang="en-US" dirty="0">
                <a:ea typeface="+mn-lt"/>
                <a:cs typeface="+mn-lt"/>
              </a:rPr>
              <a:t>variables</a:t>
            </a:r>
            <a:endParaRPr lang="en-US" b="1" dirty="0">
              <a:ea typeface="Source Sans Pro"/>
            </a:endParaRPr>
          </a:p>
          <a:p>
            <a:pPr marL="285750" indent="-285750">
              <a:buFont typeface="Arial"/>
              <a:buChar char="•"/>
            </a:pPr>
            <a:endParaRPr lang="en-US">
              <a:ea typeface="Source Sans Pro"/>
            </a:endParaRPr>
          </a:p>
          <a:p>
            <a:pPr marL="285750" indent="-285750">
              <a:buFont typeface="Arial"/>
              <a:buChar char="•"/>
            </a:pPr>
            <a:endParaRPr lang="en-US">
              <a:ea typeface="Source Sans Pro"/>
            </a:endParaRPr>
          </a:p>
        </p:txBody>
      </p:sp>
      <p:sp>
        <p:nvSpPr>
          <p:cNvPr id="212" name="Freeform: Shape 211">
            <a:extLst>
              <a:ext uri="{FF2B5EF4-FFF2-40B4-BE49-F238E27FC236}">
                <a16:creationId xmlns:a16="http://schemas.microsoft.com/office/drawing/2014/main" id="{83C8019B-3985-409B-9B87-494B974EE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14" name="Freeform: Shape 213">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6" name="Freeform: Shape 215">
            <a:extLst>
              <a:ext uri="{FF2B5EF4-FFF2-40B4-BE49-F238E27FC236}">
                <a16:creationId xmlns:a16="http://schemas.microsoft.com/office/drawing/2014/main" id="{B85A4DB3-61AA-49A1-85A9-B3397CD51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Content Placeholder 33" descr="Networking Free Stock Photo - Public Domain Pictures">
            <a:extLst>
              <a:ext uri="{FF2B5EF4-FFF2-40B4-BE49-F238E27FC236}">
                <a16:creationId xmlns:a16="http://schemas.microsoft.com/office/drawing/2014/main" id="{ADF6A2F2-F18E-7F56-10E9-57DDEC3128DC}"/>
              </a:ext>
            </a:extLst>
          </p:cNvPr>
          <p:cNvPicPr>
            <a:picLocks noChangeAspect="1"/>
          </p:cNvPicPr>
          <p:nvPr/>
        </p:nvPicPr>
        <p:blipFill rotWithShape="1">
          <a:blip r:embed="rId2"/>
          <a:srcRect l="11994" r="13005" b="-1"/>
          <a:stretch/>
        </p:blipFill>
        <p:spPr>
          <a:xfrm>
            <a:off x="7020480" y="871280"/>
            <a:ext cx="4415738" cy="4415738"/>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p:spPr>
      </p:pic>
      <p:grpSp>
        <p:nvGrpSpPr>
          <p:cNvPr id="218"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19" name="Freeform: Shape 218">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722706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5" name="Rectangle 64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1" name="Picture 640">
            <a:extLst>
              <a:ext uri="{FF2B5EF4-FFF2-40B4-BE49-F238E27FC236}">
                <a16:creationId xmlns:a16="http://schemas.microsoft.com/office/drawing/2014/main" id="{61544F35-DBB8-42F8-C673-099C9435DFC6}"/>
              </a:ext>
            </a:extLst>
          </p:cNvPr>
          <p:cNvPicPr>
            <a:picLocks noChangeAspect="1"/>
          </p:cNvPicPr>
          <p:nvPr/>
        </p:nvPicPr>
        <p:blipFill rotWithShape="1">
          <a:blip r:embed="rId2"/>
          <a:srcRect l="7316" r="33109" b="6250"/>
          <a:stretch/>
        </p:blipFill>
        <p:spPr>
          <a:xfrm>
            <a:off x="2511713" y="3104705"/>
            <a:ext cx="3634674" cy="3217333"/>
          </a:xfrm>
          <a:prstGeom prst="rect">
            <a:avLst/>
          </a:prstGeom>
        </p:spPr>
      </p:pic>
      <p:grpSp>
        <p:nvGrpSpPr>
          <p:cNvPr id="647" name="Group 646">
            <a:extLst>
              <a:ext uri="{FF2B5EF4-FFF2-40B4-BE49-F238E27FC236}">
                <a16:creationId xmlns:a16="http://schemas.microsoft.com/office/drawing/2014/main" id="{89C6B508-0B2C-4D80-99F6-BC8C9C6934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648" name="Rectangle 647">
              <a:extLst>
                <a:ext uri="{FF2B5EF4-FFF2-40B4-BE49-F238E27FC236}">
                  <a16:creationId xmlns:a16="http://schemas.microsoft.com/office/drawing/2014/main" id="{EA54034F-F9B1-4048-9AEF-C7AB99053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9" name="Rectangle 648">
              <a:extLst>
                <a:ext uri="{FF2B5EF4-FFF2-40B4-BE49-F238E27FC236}">
                  <a16:creationId xmlns:a16="http://schemas.microsoft.com/office/drawing/2014/main" id="{F583F029-E06B-49B5-9779-2E8CEFD77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651" name="Rectangle 650">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74B149-8F78-2214-3243-EB9CE9248C7A}"/>
              </a:ext>
            </a:extLst>
          </p:cNvPr>
          <p:cNvSpPr>
            <a:spLocks noGrp="1"/>
          </p:cNvSpPr>
          <p:nvPr>
            <p:ph type="title"/>
          </p:nvPr>
        </p:nvSpPr>
        <p:spPr>
          <a:xfrm>
            <a:off x="632690" y="846321"/>
            <a:ext cx="3698294" cy="2878986"/>
          </a:xfrm>
        </p:spPr>
        <p:txBody>
          <a:bodyPr>
            <a:normAutofit/>
          </a:bodyPr>
          <a:lstStyle/>
          <a:p>
            <a:pPr algn="ctr"/>
            <a:r>
              <a:rPr lang="en-US" cap="all">
                <a:ea typeface="+mj-lt"/>
                <a:cs typeface="+mj-lt"/>
              </a:rPr>
              <a:t>1) Motivation</a:t>
            </a:r>
            <a:endParaRPr lang="en-US"/>
          </a:p>
        </p:txBody>
      </p:sp>
      <p:grpSp>
        <p:nvGrpSpPr>
          <p:cNvPr id="653"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17004"/>
            <a:ext cx="1370098" cy="508993"/>
            <a:chOff x="2267504" y="2540250"/>
            <a:chExt cx="1990951" cy="739640"/>
          </a:xfrm>
          <a:solidFill>
            <a:schemeClr val="tx1"/>
          </a:solidFill>
        </p:grpSpPr>
        <p:sp>
          <p:nvSpPr>
            <p:cNvPr id="654" name="Freeform: Shape 653">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655" name="Freeform: Shape 654">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657" name="Graphic 38">
            <a:extLst>
              <a:ext uri="{FF2B5EF4-FFF2-40B4-BE49-F238E27FC236}">
                <a16:creationId xmlns:a16="http://schemas.microsoft.com/office/drawing/2014/main" id="{36C5CE76-F42E-4B75-84C4-A9B2C8CE83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17004"/>
            <a:ext cx="1370098" cy="508993"/>
            <a:chOff x="2267504" y="2540250"/>
            <a:chExt cx="1990951" cy="739640"/>
          </a:xfrm>
          <a:solidFill>
            <a:schemeClr val="tx1">
              <a:alpha val="60000"/>
            </a:schemeClr>
          </a:solidFill>
        </p:grpSpPr>
        <p:sp>
          <p:nvSpPr>
            <p:cNvPr id="658" name="Freeform: Shape 657">
              <a:extLst>
                <a:ext uri="{FF2B5EF4-FFF2-40B4-BE49-F238E27FC236}">
                  <a16:creationId xmlns:a16="http://schemas.microsoft.com/office/drawing/2014/main" id="{F62D2BF9-9B3C-4B4B-B525-BFABA8B44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659" name="Freeform: Shape 658">
              <a:extLst>
                <a:ext uri="{FF2B5EF4-FFF2-40B4-BE49-F238E27FC236}">
                  <a16:creationId xmlns:a16="http://schemas.microsoft.com/office/drawing/2014/main" id="{5022D0D2-0602-4CB2-97D5-418641B4F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661"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445529"/>
            <a:ext cx="849365" cy="849366"/>
            <a:chOff x="5829300" y="3162300"/>
            <a:chExt cx="532256" cy="532257"/>
          </a:xfrm>
          <a:solidFill>
            <a:srgbClr val="FFFFFF"/>
          </a:solidFill>
        </p:grpSpPr>
        <p:sp>
          <p:nvSpPr>
            <p:cNvPr id="662" name="Freeform: Shape 661">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663" name="Freeform: Shape 662">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664" name="Freeform: Shape 663">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665" name="Freeform: Shape 664">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666" name="Freeform: Shape 665">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667" name="Freeform: Shape 666">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668" name="Freeform: Shape 667">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669" name="Freeform: Shape 668">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670" name="Freeform: Shape 669">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671" name="Freeform: Shape 670">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672" name="Freeform: Shape 671">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673" name="Freeform: Shape 672">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674" name="Freeform: Shape 673">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676" name="Graphic 4">
            <a:extLst>
              <a:ext uri="{FF2B5EF4-FFF2-40B4-BE49-F238E27FC236}">
                <a16:creationId xmlns:a16="http://schemas.microsoft.com/office/drawing/2014/main" id="{DDFA5A3F-B050-4826-ACB4-F634DD12C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445529"/>
            <a:ext cx="849365" cy="849366"/>
            <a:chOff x="5829300" y="3162300"/>
            <a:chExt cx="532256" cy="532257"/>
          </a:xfrm>
          <a:solidFill>
            <a:schemeClr val="tx1"/>
          </a:solidFill>
        </p:grpSpPr>
        <p:sp>
          <p:nvSpPr>
            <p:cNvPr id="677" name="Freeform: Shape 676">
              <a:extLst>
                <a:ext uri="{FF2B5EF4-FFF2-40B4-BE49-F238E27FC236}">
                  <a16:creationId xmlns:a16="http://schemas.microsoft.com/office/drawing/2014/main" id="{C45D7489-248E-4EB2-A887-30A9C396E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678" name="Freeform: Shape 677">
              <a:extLst>
                <a:ext uri="{FF2B5EF4-FFF2-40B4-BE49-F238E27FC236}">
                  <a16:creationId xmlns:a16="http://schemas.microsoft.com/office/drawing/2014/main" id="{AB6BF832-C29A-4992-8772-6B33118C5A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679" name="Freeform: Shape 678">
              <a:extLst>
                <a:ext uri="{FF2B5EF4-FFF2-40B4-BE49-F238E27FC236}">
                  <a16:creationId xmlns:a16="http://schemas.microsoft.com/office/drawing/2014/main" id="{5E06C84D-D026-40FC-A1FB-0482450B6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680" name="Freeform: Shape 679">
              <a:extLst>
                <a:ext uri="{FF2B5EF4-FFF2-40B4-BE49-F238E27FC236}">
                  <a16:creationId xmlns:a16="http://schemas.microsoft.com/office/drawing/2014/main" id="{32D9620B-AA48-430C-BACC-01BF1B128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681" name="Freeform: Shape 680">
              <a:extLst>
                <a:ext uri="{FF2B5EF4-FFF2-40B4-BE49-F238E27FC236}">
                  <a16:creationId xmlns:a16="http://schemas.microsoft.com/office/drawing/2014/main" id="{0C7842E4-3E00-4846-B285-345F6B324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682" name="Freeform: Shape 681">
              <a:extLst>
                <a:ext uri="{FF2B5EF4-FFF2-40B4-BE49-F238E27FC236}">
                  <a16:creationId xmlns:a16="http://schemas.microsoft.com/office/drawing/2014/main" id="{F120E203-7898-4AE9-A9E5-F5C364415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683" name="Freeform: Shape 682">
              <a:extLst>
                <a:ext uri="{FF2B5EF4-FFF2-40B4-BE49-F238E27FC236}">
                  <a16:creationId xmlns:a16="http://schemas.microsoft.com/office/drawing/2014/main" id="{06A5C8C3-E77D-410A-8D95-0B15B8E61D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684" name="Freeform: Shape 683">
              <a:extLst>
                <a:ext uri="{FF2B5EF4-FFF2-40B4-BE49-F238E27FC236}">
                  <a16:creationId xmlns:a16="http://schemas.microsoft.com/office/drawing/2014/main" id="{8E9CE1FB-B266-47D2-A0AC-79D1DDBAA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685" name="Freeform: Shape 684">
              <a:extLst>
                <a:ext uri="{FF2B5EF4-FFF2-40B4-BE49-F238E27FC236}">
                  <a16:creationId xmlns:a16="http://schemas.microsoft.com/office/drawing/2014/main" id="{B8862FCB-5370-44C9-803F-017FF893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686" name="Freeform: Shape 685">
              <a:extLst>
                <a:ext uri="{FF2B5EF4-FFF2-40B4-BE49-F238E27FC236}">
                  <a16:creationId xmlns:a16="http://schemas.microsoft.com/office/drawing/2014/main" id="{D1EC218E-7E2A-4304-96EA-1A7AA046E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687" name="Freeform: Shape 686">
              <a:extLst>
                <a:ext uri="{FF2B5EF4-FFF2-40B4-BE49-F238E27FC236}">
                  <a16:creationId xmlns:a16="http://schemas.microsoft.com/office/drawing/2014/main" id="{C6904051-0B1B-4340-8A1F-FC345A500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688" name="Freeform: Shape 687">
              <a:extLst>
                <a:ext uri="{FF2B5EF4-FFF2-40B4-BE49-F238E27FC236}">
                  <a16:creationId xmlns:a16="http://schemas.microsoft.com/office/drawing/2014/main" id="{8D8B68CD-1F5B-4E19-A474-4290A7386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689" name="Freeform: Shape 688">
              <a:extLst>
                <a:ext uri="{FF2B5EF4-FFF2-40B4-BE49-F238E27FC236}">
                  <a16:creationId xmlns:a16="http://schemas.microsoft.com/office/drawing/2014/main" id="{A219F1BA-F2AD-4C0B-B881-AF7702BFA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9C9020B7-C0E8-110F-7C17-9226A205098D}"/>
              </a:ext>
            </a:extLst>
          </p:cNvPr>
          <p:cNvSpPr>
            <a:spLocks noGrp="1"/>
          </p:cNvSpPr>
          <p:nvPr>
            <p:ph idx="1"/>
          </p:nvPr>
        </p:nvSpPr>
        <p:spPr>
          <a:xfrm>
            <a:off x="6477270" y="1130846"/>
            <a:ext cx="5403858" cy="4351338"/>
          </a:xfrm>
        </p:spPr>
        <p:txBody>
          <a:bodyPr vert="horz" lIns="91440" tIns="45720" rIns="91440" bIns="45720" rtlCol="0" anchor="t">
            <a:noAutofit/>
          </a:bodyPr>
          <a:lstStyle/>
          <a:p>
            <a:pPr marL="285750" indent="-285750">
              <a:lnSpc>
                <a:spcPct val="100000"/>
              </a:lnSpc>
              <a:spcBef>
                <a:spcPts val="0"/>
              </a:spcBef>
              <a:buFont typeface="Arial,Sans-Serif" panose="020B0604020202020204" pitchFamily="34" charset="0"/>
            </a:pPr>
            <a:r>
              <a:rPr lang="en-US" sz="2000">
                <a:latin typeface="Arial"/>
                <a:ea typeface="+mn-lt"/>
                <a:cs typeface="Arial"/>
              </a:rPr>
              <a:t>Motivation: </a:t>
            </a:r>
            <a:r>
              <a:rPr lang="en-US" sz="2000">
                <a:solidFill>
                  <a:srgbClr val="E3E3E3"/>
                </a:solidFill>
                <a:latin typeface="Arial"/>
                <a:ea typeface="+mn-lt"/>
                <a:cs typeface="Arial"/>
              </a:rPr>
              <a:t>Useful for game developers to determine whether their game will get the rating they need to succeed</a:t>
            </a:r>
            <a:endParaRPr lang="en-US" sz="2000">
              <a:solidFill>
                <a:srgbClr val="E3E3E3"/>
              </a:solidFill>
              <a:latin typeface="Arial"/>
              <a:ea typeface="Source Sans Pro"/>
              <a:cs typeface="Arial"/>
            </a:endParaRPr>
          </a:p>
          <a:p>
            <a:pPr marL="742950" lvl="1" indent="-285750">
              <a:lnSpc>
                <a:spcPct val="100000"/>
              </a:lnSpc>
              <a:spcBef>
                <a:spcPts val="0"/>
              </a:spcBef>
              <a:buFont typeface="Courier New,monospace" panose="020B0604020202020204" pitchFamily="34" charset="0"/>
              <a:buChar char="o"/>
            </a:pPr>
            <a:r>
              <a:rPr lang="en-US" sz="2000" err="1">
                <a:solidFill>
                  <a:srgbClr val="E3E3E3"/>
                </a:solidFill>
                <a:latin typeface="Arial"/>
                <a:ea typeface="+mn-lt"/>
                <a:cs typeface="Arial"/>
              </a:rPr>
              <a:t>Features.Max</a:t>
            </a:r>
            <a:r>
              <a:rPr lang="en-US" sz="2000">
                <a:solidFill>
                  <a:srgbClr val="E3E3E3"/>
                </a:solidFill>
                <a:latin typeface="Arial"/>
                <a:ea typeface="+mn-lt"/>
                <a:cs typeface="Arial"/>
              </a:rPr>
              <a:t> Players:  Target audience </a:t>
            </a:r>
          </a:p>
          <a:p>
            <a:pPr marL="742950" lvl="1" indent="-285750">
              <a:lnSpc>
                <a:spcPct val="100000"/>
              </a:lnSpc>
              <a:spcBef>
                <a:spcPts val="0"/>
              </a:spcBef>
              <a:buFont typeface="Courier New,monospace" panose="020B0604020202020204" pitchFamily="34" charset="0"/>
              <a:buChar char="o"/>
            </a:pPr>
            <a:r>
              <a:rPr lang="en-US" sz="2000" err="1">
                <a:solidFill>
                  <a:srgbClr val="E3E3E3"/>
                </a:solidFill>
                <a:latin typeface="Arial"/>
                <a:ea typeface="+mn-lt"/>
                <a:cs typeface="Arial"/>
              </a:rPr>
              <a:t>Metrics.Review</a:t>
            </a:r>
            <a:r>
              <a:rPr lang="en-US" sz="2000">
                <a:solidFill>
                  <a:srgbClr val="E3E3E3"/>
                </a:solidFill>
                <a:latin typeface="Arial"/>
                <a:ea typeface="+mn-lt"/>
                <a:cs typeface="Arial"/>
              </a:rPr>
              <a:t> Score:  Game's quality and content</a:t>
            </a:r>
          </a:p>
          <a:p>
            <a:pPr marL="742950" lvl="1" indent="-285750">
              <a:lnSpc>
                <a:spcPct val="100000"/>
              </a:lnSpc>
              <a:spcBef>
                <a:spcPts val="0"/>
              </a:spcBef>
              <a:buFont typeface="Courier New,monospace" panose="020B0604020202020204" pitchFamily="34" charset="0"/>
              <a:buChar char="o"/>
            </a:pPr>
            <a:r>
              <a:rPr lang="en-US" sz="2000" err="1">
                <a:solidFill>
                  <a:srgbClr val="E3E3E3"/>
                </a:solidFill>
                <a:latin typeface="Arial"/>
                <a:ea typeface="+mn-lt"/>
                <a:cs typeface="Arial"/>
              </a:rPr>
              <a:t>Metrics.Sales</a:t>
            </a:r>
            <a:r>
              <a:rPr lang="en-US" sz="2000">
                <a:solidFill>
                  <a:srgbClr val="E3E3E3"/>
                </a:solidFill>
                <a:latin typeface="Arial"/>
                <a:ea typeface="+mn-lt"/>
                <a:cs typeface="Arial"/>
              </a:rPr>
              <a:t>: Game's popularity and appeal</a:t>
            </a:r>
          </a:p>
          <a:p>
            <a:pPr marL="742950" lvl="1" indent="-285750">
              <a:lnSpc>
                <a:spcPct val="100000"/>
              </a:lnSpc>
              <a:spcBef>
                <a:spcPts val="0"/>
              </a:spcBef>
              <a:buFont typeface="Courier New,monospace" panose="020B0604020202020204" pitchFamily="34" charset="0"/>
              <a:buChar char="o"/>
            </a:pPr>
            <a:r>
              <a:rPr lang="en-US" sz="2000" err="1">
                <a:solidFill>
                  <a:srgbClr val="E3E3E3"/>
                </a:solidFill>
                <a:latin typeface="Arial"/>
                <a:ea typeface="+mn-lt"/>
                <a:cs typeface="Arial"/>
              </a:rPr>
              <a:t>Metrics.Used</a:t>
            </a:r>
            <a:r>
              <a:rPr lang="en-US" sz="2000">
                <a:solidFill>
                  <a:srgbClr val="E3E3E3"/>
                </a:solidFill>
                <a:latin typeface="Arial"/>
                <a:ea typeface="+mn-lt"/>
                <a:cs typeface="Arial"/>
              </a:rPr>
              <a:t> Price: Longevity and </a:t>
            </a:r>
            <a:r>
              <a:rPr lang="en-US" sz="2000" err="1">
                <a:solidFill>
                  <a:srgbClr val="E3E3E3"/>
                </a:solidFill>
                <a:latin typeface="Arial"/>
                <a:ea typeface="+mn-lt"/>
                <a:cs typeface="Arial"/>
              </a:rPr>
              <a:t>replayability</a:t>
            </a:r>
            <a:r>
              <a:rPr lang="en-US" sz="2000">
                <a:solidFill>
                  <a:srgbClr val="E3E3E3"/>
                </a:solidFill>
                <a:latin typeface="Arial"/>
                <a:ea typeface="+mn-lt"/>
                <a:cs typeface="Arial"/>
              </a:rPr>
              <a:t> </a:t>
            </a:r>
          </a:p>
          <a:p>
            <a:pPr marL="742950" lvl="1" indent="-285750">
              <a:lnSpc>
                <a:spcPct val="100000"/>
              </a:lnSpc>
              <a:spcBef>
                <a:spcPts val="0"/>
              </a:spcBef>
              <a:buFont typeface="Courier New,monospace" panose="020B0604020202020204" pitchFamily="34" charset="0"/>
              <a:buChar char="o"/>
            </a:pPr>
            <a:r>
              <a:rPr lang="en-US" sz="2000" err="1">
                <a:solidFill>
                  <a:srgbClr val="E3E3E3"/>
                </a:solidFill>
                <a:latin typeface="Arial"/>
                <a:ea typeface="+mn-lt"/>
                <a:cs typeface="Arial"/>
              </a:rPr>
              <a:t>Release.Console</a:t>
            </a:r>
            <a:r>
              <a:rPr lang="en-US" sz="2000">
                <a:solidFill>
                  <a:srgbClr val="E3E3E3"/>
                </a:solidFill>
                <a:latin typeface="Arial"/>
                <a:ea typeface="+mn-lt"/>
                <a:cs typeface="Arial"/>
              </a:rPr>
              <a:t>: Different platforms cater to different audiences with own rating standards</a:t>
            </a:r>
          </a:p>
          <a:p>
            <a:pPr marL="742950" lvl="1" indent="-285750">
              <a:lnSpc>
                <a:spcPct val="100000"/>
              </a:lnSpc>
              <a:spcBef>
                <a:spcPts val="0"/>
              </a:spcBef>
              <a:buFont typeface="Courier New,monospace" panose="020B0604020202020204" pitchFamily="34" charset="0"/>
              <a:buChar char="o"/>
            </a:pPr>
            <a:r>
              <a:rPr lang="en-US" sz="2000" err="1">
                <a:solidFill>
                  <a:srgbClr val="E3E3E3"/>
                </a:solidFill>
                <a:latin typeface="Arial"/>
                <a:ea typeface="Source Sans Pro"/>
                <a:cs typeface="Arial"/>
              </a:rPr>
              <a:t>Release.Rating</a:t>
            </a:r>
            <a:r>
              <a:rPr lang="en-US" sz="2000">
                <a:solidFill>
                  <a:srgbClr val="E3E3E3"/>
                </a:solidFill>
                <a:latin typeface="Arial"/>
                <a:ea typeface="Source Sans Pro"/>
                <a:cs typeface="Arial"/>
              </a:rPr>
              <a:t>: Rating given to the video game (E, M, T)</a:t>
            </a:r>
          </a:p>
        </p:txBody>
      </p:sp>
    </p:spTree>
    <p:extLst>
      <p:ext uri="{BB962C8B-B14F-4D97-AF65-F5344CB8AC3E}">
        <p14:creationId xmlns:p14="http://schemas.microsoft.com/office/powerpoint/2010/main" val="2077969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4" name="Rectangle 58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ree stock photo of coding, computer, data">
            <a:extLst>
              <a:ext uri="{FF2B5EF4-FFF2-40B4-BE49-F238E27FC236}">
                <a16:creationId xmlns:a16="http://schemas.microsoft.com/office/drawing/2014/main" id="{F3710F9D-96FA-B90A-2BB6-7ED3F9A412B1}"/>
              </a:ext>
            </a:extLst>
          </p:cNvPr>
          <p:cNvPicPr>
            <a:picLocks noChangeAspect="1"/>
          </p:cNvPicPr>
          <p:nvPr/>
        </p:nvPicPr>
        <p:blipFill rotWithShape="1">
          <a:blip r:embed="rId2"/>
          <a:srcRect l="19104" r="5897"/>
          <a:stretch/>
        </p:blipFill>
        <p:spPr>
          <a:xfrm>
            <a:off x="3102823" y="289870"/>
            <a:ext cx="2665189" cy="2665189"/>
          </a:xfrm>
          <a:custGeom>
            <a:avLst/>
            <a:gdLst/>
            <a:ahLst/>
            <a:cxnLst/>
            <a:rect l="l" t="t" r="r" b="b"/>
            <a:pathLst>
              <a:path w="2255084" h="2255084">
                <a:moveTo>
                  <a:pt x="1127542" y="0"/>
                </a:moveTo>
                <a:cubicBezTo>
                  <a:pt x="1750266" y="0"/>
                  <a:pt x="2255084" y="504818"/>
                  <a:pt x="2255084" y="1127542"/>
                </a:cubicBezTo>
                <a:cubicBezTo>
                  <a:pt x="2255084" y="1750266"/>
                  <a:pt x="1750266" y="2255084"/>
                  <a:pt x="1127542" y="2255084"/>
                </a:cubicBezTo>
                <a:cubicBezTo>
                  <a:pt x="504818" y="2255084"/>
                  <a:pt x="0" y="1750266"/>
                  <a:pt x="0" y="1127542"/>
                </a:cubicBezTo>
                <a:cubicBezTo>
                  <a:pt x="0" y="504818"/>
                  <a:pt x="504818" y="0"/>
                  <a:pt x="1127542" y="0"/>
                </a:cubicBezTo>
                <a:close/>
              </a:path>
            </a:pathLst>
          </a:custGeom>
        </p:spPr>
      </p:pic>
      <p:sp>
        <p:nvSpPr>
          <p:cNvPr id="586" name="Oval 585">
            <a:extLst>
              <a:ext uri="{FF2B5EF4-FFF2-40B4-BE49-F238E27FC236}">
                <a16:creationId xmlns:a16="http://schemas.microsoft.com/office/drawing/2014/main" id="{8EEB3127-4A39-4F76-935D-6AC8D51AC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8562" y="2003061"/>
            <a:ext cx="4288094" cy="4288094"/>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8" name="Oval 587">
            <a:extLst>
              <a:ext uri="{FF2B5EF4-FFF2-40B4-BE49-F238E27FC236}">
                <a16:creationId xmlns:a16="http://schemas.microsoft.com/office/drawing/2014/main" id="{98F2E216-6526-433B-8072-DEE222DC9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929" y="2003061"/>
            <a:ext cx="4288094" cy="4288094"/>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0" name="Oval 589">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1925092"/>
            <a:ext cx="4288094" cy="428809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7F6AC9-367E-DC39-8C99-D50C0776501E}"/>
              </a:ext>
            </a:extLst>
          </p:cNvPr>
          <p:cNvSpPr>
            <a:spLocks noGrp="1"/>
          </p:cNvSpPr>
          <p:nvPr>
            <p:ph type="title"/>
          </p:nvPr>
        </p:nvSpPr>
        <p:spPr>
          <a:xfrm>
            <a:off x="838201" y="2567199"/>
            <a:ext cx="4031808" cy="3053052"/>
          </a:xfrm>
        </p:spPr>
        <p:txBody>
          <a:bodyPr>
            <a:normAutofit/>
          </a:bodyPr>
          <a:lstStyle/>
          <a:p>
            <a:pPr algn="ctr"/>
            <a:r>
              <a:rPr lang="en-US" cap="all">
                <a:ea typeface="+mj-lt"/>
                <a:cs typeface="+mj-lt"/>
              </a:rPr>
              <a:t>2) Dataset discussion</a:t>
            </a:r>
            <a:endParaRPr lang="en-US"/>
          </a:p>
        </p:txBody>
      </p:sp>
      <p:grpSp>
        <p:nvGrpSpPr>
          <p:cNvPr id="59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tx1"/>
          </a:solidFill>
        </p:grpSpPr>
        <p:sp>
          <p:nvSpPr>
            <p:cNvPr id="593" name="Freeform: Shape 59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594" name="Freeform: Shape 59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596" name="Graphic 4">
            <a:extLst>
              <a:ext uri="{FF2B5EF4-FFF2-40B4-BE49-F238E27FC236}">
                <a16:creationId xmlns:a16="http://schemas.microsoft.com/office/drawing/2014/main" id="{0AD1D347-1879-4D73-8825-EB52119D1B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4" y="4748270"/>
            <a:ext cx="1330536" cy="1330521"/>
            <a:chOff x="5734037" y="3067039"/>
            <a:chExt cx="724483" cy="724489"/>
          </a:xfrm>
          <a:solidFill>
            <a:schemeClr val="tx1"/>
          </a:solidFill>
        </p:grpSpPr>
        <p:sp>
          <p:nvSpPr>
            <p:cNvPr id="597" name="Freeform: Shape 596">
              <a:extLst>
                <a:ext uri="{FF2B5EF4-FFF2-40B4-BE49-F238E27FC236}">
                  <a16:creationId xmlns:a16="http://schemas.microsoft.com/office/drawing/2014/main" id="{7F1D1C6D-7D18-44AC-80B7-823AD45FD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98" name="Freeform: Shape 597">
              <a:extLst>
                <a:ext uri="{FF2B5EF4-FFF2-40B4-BE49-F238E27FC236}">
                  <a16:creationId xmlns:a16="http://schemas.microsoft.com/office/drawing/2014/main" id="{070CF9AD-9B31-49A2-8AF5-69B249840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99" name="Freeform: Shape 598">
              <a:extLst>
                <a:ext uri="{FF2B5EF4-FFF2-40B4-BE49-F238E27FC236}">
                  <a16:creationId xmlns:a16="http://schemas.microsoft.com/office/drawing/2014/main" id="{4E9D0A03-A290-4C8D-8498-85F0E5B1A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00" name="Freeform: Shape 599">
              <a:extLst>
                <a:ext uri="{FF2B5EF4-FFF2-40B4-BE49-F238E27FC236}">
                  <a16:creationId xmlns:a16="http://schemas.microsoft.com/office/drawing/2014/main" id="{5F4661E7-465D-4874-BC3A-E55093CD3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01" name="Freeform: Shape 600">
              <a:extLst>
                <a:ext uri="{FF2B5EF4-FFF2-40B4-BE49-F238E27FC236}">
                  <a16:creationId xmlns:a16="http://schemas.microsoft.com/office/drawing/2014/main" id="{EB79F073-B639-485B-93F6-958951EF3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02" name="Freeform: Shape 601">
              <a:extLst>
                <a:ext uri="{FF2B5EF4-FFF2-40B4-BE49-F238E27FC236}">
                  <a16:creationId xmlns:a16="http://schemas.microsoft.com/office/drawing/2014/main" id="{9153A942-5C48-4EF4-AA18-82AC90C55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03" name="Freeform: Shape 602">
              <a:extLst>
                <a:ext uri="{FF2B5EF4-FFF2-40B4-BE49-F238E27FC236}">
                  <a16:creationId xmlns:a16="http://schemas.microsoft.com/office/drawing/2014/main" id="{8EA4BCEE-B2B4-4870-B921-B3C0D7297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04" name="Freeform: Shape 603">
              <a:extLst>
                <a:ext uri="{FF2B5EF4-FFF2-40B4-BE49-F238E27FC236}">
                  <a16:creationId xmlns:a16="http://schemas.microsoft.com/office/drawing/2014/main" id="{41271C20-03BB-47FA-A17B-09825E723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05" name="Freeform: Shape 604">
              <a:extLst>
                <a:ext uri="{FF2B5EF4-FFF2-40B4-BE49-F238E27FC236}">
                  <a16:creationId xmlns:a16="http://schemas.microsoft.com/office/drawing/2014/main" id="{62C689A3-3820-4AFE-950D-CDA05D968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6" name="Freeform: Shape 605">
              <a:extLst>
                <a:ext uri="{FF2B5EF4-FFF2-40B4-BE49-F238E27FC236}">
                  <a16:creationId xmlns:a16="http://schemas.microsoft.com/office/drawing/2014/main" id="{0EB9DAC1-A980-4285-9059-16D6B748C7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7" name="Freeform: Shape 606">
              <a:extLst>
                <a:ext uri="{FF2B5EF4-FFF2-40B4-BE49-F238E27FC236}">
                  <a16:creationId xmlns:a16="http://schemas.microsoft.com/office/drawing/2014/main" id="{8D286A4C-6E67-462D-8807-EEF90F4C5E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8" name="Freeform: Shape 607">
              <a:extLst>
                <a:ext uri="{FF2B5EF4-FFF2-40B4-BE49-F238E27FC236}">
                  <a16:creationId xmlns:a16="http://schemas.microsoft.com/office/drawing/2014/main" id="{B7CABE22-D7D1-4970-BE8D-8E7B26FAA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9" name="Freeform: Shape 608">
              <a:extLst>
                <a:ext uri="{FF2B5EF4-FFF2-40B4-BE49-F238E27FC236}">
                  <a16:creationId xmlns:a16="http://schemas.microsoft.com/office/drawing/2014/main" id="{9A59EB07-44AA-4839-A550-764F0C1C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10" name="Freeform: Shape 609">
              <a:extLst>
                <a:ext uri="{FF2B5EF4-FFF2-40B4-BE49-F238E27FC236}">
                  <a16:creationId xmlns:a16="http://schemas.microsoft.com/office/drawing/2014/main" id="{A07BD093-A681-4C0E-89E1-28B79FDC5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1" name="Freeform: Shape 610">
              <a:extLst>
                <a:ext uri="{FF2B5EF4-FFF2-40B4-BE49-F238E27FC236}">
                  <a16:creationId xmlns:a16="http://schemas.microsoft.com/office/drawing/2014/main" id="{954D3B41-D31B-418C-98E8-3DA9F7BE0B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12" name="Freeform: Shape 611">
              <a:extLst>
                <a:ext uri="{FF2B5EF4-FFF2-40B4-BE49-F238E27FC236}">
                  <a16:creationId xmlns:a16="http://schemas.microsoft.com/office/drawing/2014/main" id="{22C9153D-F851-40ED-A291-F586E67A8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13" name="Freeform: Shape 612">
              <a:extLst>
                <a:ext uri="{FF2B5EF4-FFF2-40B4-BE49-F238E27FC236}">
                  <a16:creationId xmlns:a16="http://schemas.microsoft.com/office/drawing/2014/main" id="{D14F8536-E81B-4336-9991-6F1B3447EC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4" name="Freeform: Shape 613">
              <a:extLst>
                <a:ext uri="{FF2B5EF4-FFF2-40B4-BE49-F238E27FC236}">
                  <a16:creationId xmlns:a16="http://schemas.microsoft.com/office/drawing/2014/main" id="{1BCE3D87-8E1E-4E3C-B336-E161FE142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5" name="Freeform: Shape 614">
              <a:extLst>
                <a:ext uri="{FF2B5EF4-FFF2-40B4-BE49-F238E27FC236}">
                  <a16:creationId xmlns:a16="http://schemas.microsoft.com/office/drawing/2014/main" id="{0E57FCB1-61DD-4742-9F4E-0622EE262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6" name="Freeform: Shape 615">
              <a:extLst>
                <a:ext uri="{FF2B5EF4-FFF2-40B4-BE49-F238E27FC236}">
                  <a16:creationId xmlns:a16="http://schemas.microsoft.com/office/drawing/2014/main" id="{8AC07452-C190-4DFF-9A85-7E0494E63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17" name="Freeform: Shape 616">
              <a:extLst>
                <a:ext uri="{FF2B5EF4-FFF2-40B4-BE49-F238E27FC236}">
                  <a16:creationId xmlns:a16="http://schemas.microsoft.com/office/drawing/2014/main" id="{DDC1E49D-0160-40EF-B62C-3682A0113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8" name="Freeform: Shape 617">
              <a:extLst>
                <a:ext uri="{FF2B5EF4-FFF2-40B4-BE49-F238E27FC236}">
                  <a16:creationId xmlns:a16="http://schemas.microsoft.com/office/drawing/2014/main" id="{0FF01E4E-41B3-4E3A-9069-2C00F199A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19" name="Freeform: Shape 618">
              <a:extLst>
                <a:ext uri="{FF2B5EF4-FFF2-40B4-BE49-F238E27FC236}">
                  <a16:creationId xmlns:a16="http://schemas.microsoft.com/office/drawing/2014/main" id="{5C155535-D387-426C-8835-08EA1625D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0" name="Freeform: Shape 619">
              <a:extLst>
                <a:ext uri="{FF2B5EF4-FFF2-40B4-BE49-F238E27FC236}">
                  <a16:creationId xmlns:a16="http://schemas.microsoft.com/office/drawing/2014/main" id="{130D8708-8C20-411A-99F6-39B7A15D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1" name="Freeform: Shape 620">
              <a:extLst>
                <a:ext uri="{FF2B5EF4-FFF2-40B4-BE49-F238E27FC236}">
                  <a16:creationId xmlns:a16="http://schemas.microsoft.com/office/drawing/2014/main" id="{172CE489-867A-498C-85D0-99ED8A50D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2" name="Freeform: Shape 621">
              <a:extLst>
                <a:ext uri="{FF2B5EF4-FFF2-40B4-BE49-F238E27FC236}">
                  <a16:creationId xmlns:a16="http://schemas.microsoft.com/office/drawing/2014/main" id="{13A369D6-BC7C-46B6-9802-41F7FE32F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3" name="Freeform: Shape 622">
              <a:extLst>
                <a:ext uri="{FF2B5EF4-FFF2-40B4-BE49-F238E27FC236}">
                  <a16:creationId xmlns:a16="http://schemas.microsoft.com/office/drawing/2014/main" id="{A735936F-8515-4CF4-A1E4-7466BFAD38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4" name="Freeform: Shape 623">
              <a:extLst>
                <a:ext uri="{FF2B5EF4-FFF2-40B4-BE49-F238E27FC236}">
                  <a16:creationId xmlns:a16="http://schemas.microsoft.com/office/drawing/2014/main" id="{952E14F4-2A50-4876-A835-D7B7B7F05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5" name="Freeform: Shape 624">
              <a:extLst>
                <a:ext uri="{FF2B5EF4-FFF2-40B4-BE49-F238E27FC236}">
                  <a16:creationId xmlns:a16="http://schemas.microsoft.com/office/drawing/2014/main" id="{5AD1B584-BCD9-47C1-BF94-A9B03E0A5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26" name="Freeform: Shape 625">
              <a:extLst>
                <a:ext uri="{FF2B5EF4-FFF2-40B4-BE49-F238E27FC236}">
                  <a16:creationId xmlns:a16="http://schemas.microsoft.com/office/drawing/2014/main" id="{CE78B189-4AAE-4308-BE2A-561CE6E26E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7" name="Freeform: Shape 626">
              <a:extLst>
                <a:ext uri="{FF2B5EF4-FFF2-40B4-BE49-F238E27FC236}">
                  <a16:creationId xmlns:a16="http://schemas.microsoft.com/office/drawing/2014/main" id="{534F693D-9FD0-4BF4-9BCA-CAA391EE7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8" name="Freeform: Shape 627">
              <a:extLst>
                <a:ext uri="{FF2B5EF4-FFF2-40B4-BE49-F238E27FC236}">
                  <a16:creationId xmlns:a16="http://schemas.microsoft.com/office/drawing/2014/main" id="{DC8A20BE-5976-437A-94F2-7869D1D4C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9" name="Freeform: Shape 628">
              <a:extLst>
                <a:ext uri="{FF2B5EF4-FFF2-40B4-BE49-F238E27FC236}">
                  <a16:creationId xmlns:a16="http://schemas.microsoft.com/office/drawing/2014/main" id="{C2797F1A-9D8B-4AC7-8A7E-C088A7B61D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0" name="Freeform: Shape 629">
              <a:extLst>
                <a:ext uri="{FF2B5EF4-FFF2-40B4-BE49-F238E27FC236}">
                  <a16:creationId xmlns:a16="http://schemas.microsoft.com/office/drawing/2014/main" id="{BB8BB9ED-3A10-495E-A450-4573A83AA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1" name="Freeform: Shape 630">
              <a:extLst>
                <a:ext uri="{FF2B5EF4-FFF2-40B4-BE49-F238E27FC236}">
                  <a16:creationId xmlns:a16="http://schemas.microsoft.com/office/drawing/2014/main" id="{C84AAD79-9D91-4601-AE6B-E3CC0AC23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2" name="Freeform: Shape 631">
              <a:extLst>
                <a:ext uri="{FF2B5EF4-FFF2-40B4-BE49-F238E27FC236}">
                  <a16:creationId xmlns:a16="http://schemas.microsoft.com/office/drawing/2014/main" id="{06966F3D-45BD-4D12-8447-B9669E9AD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33" name="Freeform: Shape 632">
              <a:extLst>
                <a:ext uri="{FF2B5EF4-FFF2-40B4-BE49-F238E27FC236}">
                  <a16:creationId xmlns:a16="http://schemas.microsoft.com/office/drawing/2014/main" id="{C19B4C07-AFE8-42F6-8060-AB4FD27F8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4" name="Freeform: Shape 633">
              <a:extLst>
                <a:ext uri="{FF2B5EF4-FFF2-40B4-BE49-F238E27FC236}">
                  <a16:creationId xmlns:a16="http://schemas.microsoft.com/office/drawing/2014/main" id="{6BCBEC46-CA76-424D-AE21-335765D37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5" name="Freeform: Shape 634">
              <a:extLst>
                <a:ext uri="{FF2B5EF4-FFF2-40B4-BE49-F238E27FC236}">
                  <a16:creationId xmlns:a16="http://schemas.microsoft.com/office/drawing/2014/main" id="{32244D96-1DD8-4D90-B4DA-58056941D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6" name="Freeform: Shape 635">
              <a:extLst>
                <a:ext uri="{FF2B5EF4-FFF2-40B4-BE49-F238E27FC236}">
                  <a16:creationId xmlns:a16="http://schemas.microsoft.com/office/drawing/2014/main" id="{EBFFC670-5D4A-4609-979B-30BE38D30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7" name="Freeform: Shape 636">
              <a:extLst>
                <a:ext uri="{FF2B5EF4-FFF2-40B4-BE49-F238E27FC236}">
                  <a16:creationId xmlns:a16="http://schemas.microsoft.com/office/drawing/2014/main" id="{BBA6EA23-F2B4-49FA-86BB-40794E01B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8" name="Freeform: Shape 637">
              <a:extLst>
                <a:ext uri="{FF2B5EF4-FFF2-40B4-BE49-F238E27FC236}">
                  <a16:creationId xmlns:a16="http://schemas.microsoft.com/office/drawing/2014/main" id="{89E16F95-4ED7-4D4A-A1FB-A9FFE3387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9" name="Freeform: Shape 638">
              <a:extLst>
                <a:ext uri="{FF2B5EF4-FFF2-40B4-BE49-F238E27FC236}">
                  <a16:creationId xmlns:a16="http://schemas.microsoft.com/office/drawing/2014/main" id="{B6602585-A0C4-419E-9F64-E17CC3004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680EC182-6DF1-4FF2-9C46-E24857CE3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1" name="Freeform: Shape 580">
              <a:extLst>
                <a:ext uri="{FF2B5EF4-FFF2-40B4-BE49-F238E27FC236}">
                  <a16:creationId xmlns:a16="http://schemas.microsoft.com/office/drawing/2014/main" id="{E71D4C4B-3242-45D7-BBC6-3168AF117C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2" name="Freeform: Shape 581">
              <a:extLst>
                <a:ext uri="{FF2B5EF4-FFF2-40B4-BE49-F238E27FC236}">
                  <a16:creationId xmlns:a16="http://schemas.microsoft.com/office/drawing/2014/main" id="{5C43A586-0AEE-4520-8AE3-78557E8D5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3" name="Freeform: Shape 582">
              <a:extLst>
                <a:ext uri="{FF2B5EF4-FFF2-40B4-BE49-F238E27FC236}">
                  <a16:creationId xmlns:a16="http://schemas.microsoft.com/office/drawing/2014/main" id="{3881E1E2-63F4-44A6-8FD4-E0031DDB0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5" name="Freeform: Shape 584">
              <a:extLst>
                <a:ext uri="{FF2B5EF4-FFF2-40B4-BE49-F238E27FC236}">
                  <a16:creationId xmlns:a16="http://schemas.microsoft.com/office/drawing/2014/main" id="{8209E85B-A99A-4679-B958-DFD6FAC39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7" name="Freeform: Shape 586">
              <a:extLst>
                <a:ext uri="{FF2B5EF4-FFF2-40B4-BE49-F238E27FC236}">
                  <a16:creationId xmlns:a16="http://schemas.microsoft.com/office/drawing/2014/main" id="{5AD3B901-0837-4EB4-B0BD-B5317762B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407F6141-18B7-42F5-AB8A-095FA602A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185154CE-9C1F-421D-A58A-D337E3179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959AAA97-B6F9-4CB6-B294-955DE265B9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3696AC66-45F9-4D0A-978B-EBAFCBA8B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C8064064-C0D3-4A54-9D36-EB2759F07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696DAF67-B510-431C-81CE-598A220ED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4DFF3B41-BD0E-4E80-BE32-AAB566084D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2E1C296D-C2BB-405E-A9E1-CD0C777E6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5E012E94-1E82-4743-9646-D27796E3DD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0506F7E7-8613-4F49-9B22-E8B9A8F89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667EFAB5-5519-4B20-B488-61E365357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40" name="Freeform: Shape 639">
              <a:extLst>
                <a:ext uri="{FF2B5EF4-FFF2-40B4-BE49-F238E27FC236}">
                  <a16:creationId xmlns:a16="http://schemas.microsoft.com/office/drawing/2014/main" id="{7A46CD3C-8282-430D-84A6-668594635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41" name="Freeform: Shape 640">
              <a:extLst>
                <a:ext uri="{FF2B5EF4-FFF2-40B4-BE49-F238E27FC236}">
                  <a16:creationId xmlns:a16="http://schemas.microsoft.com/office/drawing/2014/main" id="{09F667CC-51FA-4373-BF89-FDA9E6F57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2" name="Freeform: Shape 641">
              <a:extLst>
                <a:ext uri="{FF2B5EF4-FFF2-40B4-BE49-F238E27FC236}">
                  <a16:creationId xmlns:a16="http://schemas.microsoft.com/office/drawing/2014/main" id="{52824720-77CA-4EFE-9B9B-F3C5DA5ECE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3" name="Freeform: Shape 642">
              <a:extLst>
                <a:ext uri="{FF2B5EF4-FFF2-40B4-BE49-F238E27FC236}">
                  <a16:creationId xmlns:a16="http://schemas.microsoft.com/office/drawing/2014/main" id="{DAAD48D1-498E-407D-8773-B32DA5177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44" name="Freeform: Shape 643">
              <a:extLst>
                <a:ext uri="{FF2B5EF4-FFF2-40B4-BE49-F238E27FC236}">
                  <a16:creationId xmlns:a16="http://schemas.microsoft.com/office/drawing/2014/main" id="{F3761232-AC0F-4415-8849-2CE14A66EF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5" name="Freeform: Shape 644">
              <a:extLst>
                <a:ext uri="{FF2B5EF4-FFF2-40B4-BE49-F238E27FC236}">
                  <a16:creationId xmlns:a16="http://schemas.microsoft.com/office/drawing/2014/main" id="{F9671C34-F1B1-4964-861B-05E12FC141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46" name="Freeform: Shape 645">
              <a:extLst>
                <a:ext uri="{FF2B5EF4-FFF2-40B4-BE49-F238E27FC236}">
                  <a16:creationId xmlns:a16="http://schemas.microsoft.com/office/drawing/2014/main" id="{A6D215CD-DE5C-4A36-8294-B856C4DFF8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47" name="Freeform: Shape 646">
              <a:extLst>
                <a:ext uri="{FF2B5EF4-FFF2-40B4-BE49-F238E27FC236}">
                  <a16:creationId xmlns:a16="http://schemas.microsoft.com/office/drawing/2014/main" id="{14F60611-ACD0-4AE1-9FF4-655DEF77E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8" name="Freeform: Shape 647">
              <a:extLst>
                <a:ext uri="{FF2B5EF4-FFF2-40B4-BE49-F238E27FC236}">
                  <a16:creationId xmlns:a16="http://schemas.microsoft.com/office/drawing/2014/main" id="{54878BD8-4838-4CE8-8CED-48C75E453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9" name="Freeform: Shape 648">
              <a:extLst>
                <a:ext uri="{FF2B5EF4-FFF2-40B4-BE49-F238E27FC236}">
                  <a16:creationId xmlns:a16="http://schemas.microsoft.com/office/drawing/2014/main" id="{ED34C671-92D6-4570-BDA7-7047026CD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50" name="Freeform: Shape 649">
              <a:extLst>
                <a:ext uri="{FF2B5EF4-FFF2-40B4-BE49-F238E27FC236}">
                  <a16:creationId xmlns:a16="http://schemas.microsoft.com/office/drawing/2014/main" id="{E4ADB496-4E8C-4F69-A20E-AC11036CB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1" name="Freeform: Shape 650">
              <a:extLst>
                <a:ext uri="{FF2B5EF4-FFF2-40B4-BE49-F238E27FC236}">
                  <a16:creationId xmlns:a16="http://schemas.microsoft.com/office/drawing/2014/main" id="{E05521A6-994C-4653-BE99-FCE71F6D15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52" name="Freeform: Shape 651">
              <a:extLst>
                <a:ext uri="{FF2B5EF4-FFF2-40B4-BE49-F238E27FC236}">
                  <a16:creationId xmlns:a16="http://schemas.microsoft.com/office/drawing/2014/main" id="{10F93860-B875-4D68-ACE0-2F8F7CAAD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3" name="Freeform: Shape 652">
              <a:extLst>
                <a:ext uri="{FF2B5EF4-FFF2-40B4-BE49-F238E27FC236}">
                  <a16:creationId xmlns:a16="http://schemas.microsoft.com/office/drawing/2014/main" id="{74CF85EE-C965-4602-9DB3-B22125155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4" name="Freeform: Shape 653">
              <a:extLst>
                <a:ext uri="{FF2B5EF4-FFF2-40B4-BE49-F238E27FC236}">
                  <a16:creationId xmlns:a16="http://schemas.microsoft.com/office/drawing/2014/main" id="{CAC91C65-14F2-4458-A79D-647B28E04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5" name="Freeform: Shape 654">
              <a:extLst>
                <a:ext uri="{FF2B5EF4-FFF2-40B4-BE49-F238E27FC236}">
                  <a16:creationId xmlns:a16="http://schemas.microsoft.com/office/drawing/2014/main" id="{91958A69-ABD1-441F-817D-8868D3E79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56" name="Freeform: Shape 655">
              <a:extLst>
                <a:ext uri="{FF2B5EF4-FFF2-40B4-BE49-F238E27FC236}">
                  <a16:creationId xmlns:a16="http://schemas.microsoft.com/office/drawing/2014/main" id="{85B41124-1179-4F9F-8B23-B94A98BA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7" name="Freeform: Shape 656">
              <a:extLst>
                <a:ext uri="{FF2B5EF4-FFF2-40B4-BE49-F238E27FC236}">
                  <a16:creationId xmlns:a16="http://schemas.microsoft.com/office/drawing/2014/main" id="{A44F475B-8586-4535-86BE-7FB5F76C6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58" name="Freeform: Shape 657">
              <a:extLst>
                <a:ext uri="{FF2B5EF4-FFF2-40B4-BE49-F238E27FC236}">
                  <a16:creationId xmlns:a16="http://schemas.microsoft.com/office/drawing/2014/main" id="{285243B3-5329-4312-9C9F-FBC77AF48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9" name="Freeform: Shape 658">
              <a:extLst>
                <a:ext uri="{FF2B5EF4-FFF2-40B4-BE49-F238E27FC236}">
                  <a16:creationId xmlns:a16="http://schemas.microsoft.com/office/drawing/2014/main" id="{87C78038-CD15-4BEE-8688-B22F822C6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0" name="Freeform: Shape 659">
              <a:extLst>
                <a:ext uri="{FF2B5EF4-FFF2-40B4-BE49-F238E27FC236}">
                  <a16:creationId xmlns:a16="http://schemas.microsoft.com/office/drawing/2014/main" id="{401EB7F4-2569-4602-A5DC-ECF750A64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1" name="Freeform: Shape 660">
              <a:extLst>
                <a:ext uri="{FF2B5EF4-FFF2-40B4-BE49-F238E27FC236}">
                  <a16:creationId xmlns:a16="http://schemas.microsoft.com/office/drawing/2014/main" id="{C5AFCDCE-A4B9-4DFD-A39D-6C4513C472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62" name="Freeform: Shape 661">
              <a:extLst>
                <a:ext uri="{FF2B5EF4-FFF2-40B4-BE49-F238E27FC236}">
                  <a16:creationId xmlns:a16="http://schemas.microsoft.com/office/drawing/2014/main" id="{1869FF3F-68C9-4316-AF81-44CCC551BC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3" name="Freeform: Shape 662">
              <a:extLst>
                <a:ext uri="{FF2B5EF4-FFF2-40B4-BE49-F238E27FC236}">
                  <a16:creationId xmlns:a16="http://schemas.microsoft.com/office/drawing/2014/main" id="{AAD11538-8098-4355-8DDD-D681DFAC32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64" name="Freeform: Shape 663">
              <a:extLst>
                <a:ext uri="{FF2B5EF4-FFF2-40B4-BE49-F238E27FC236}">
                  <a16:creationId xmlns:a16="http://schemas.microsoft.com/office/drawing/2014/main" id="{0F3F997E-AED9-480A-A0E8-2593AF3C1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5" name="Freeform: Shape 664">
              <a:extLst>
                <a:ext uri="{FF2B5EF4-FFF2-40B4-BE49-F238E27FC236}">
                  <a16:creationId xmlns:a16="http://schemas.microsoft.com/office/drawing/2014/main" id="{F621AF23-CD1C-4A82-934F-1C051FE78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6" name="Freeform: Shape 665">
              <a:extLst>
                <a:ext uri="{FF2B5EF4-FFF2-40B4-BE49-F238E27FC236}">
                  <a16:creationId xmlns:a16="http://schemas.microsoft.com/office/drawing/2014/main" id="{CF7C8D23-402E-4902-9877-2933C68B3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7" name="Freeform: Shape 666">
              <a:extLst>
                <a:ext uri="{FF2B5EF4-FFF2-40B4-BE49-F238E27FC236}">
                  <a16:creationId xmlns:a16="http://schemas.microsoft.com/office/drawing/2014/main" id="{166214BF-105C-4C50-A658-BB800D624F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68" name="Freeform: Shape 667">
              <a:extLst>
                <a:ext uri="{FF2B5EF4-FFF2-40B4-BE49-F238E27FC236}">
                  <a16:creationId xmlns:a16="http://schemas.microsoft.com/office/drawing/2014/main" id="{DB657FB8-0889-47B9-9F7A-35C6F5E43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9" name="Freeform: Shape 668">
              <a:extLst>
                <a:ext uri="{FF2B5EF4-FFF2-40B4-BE49-F238E27FC236}">
                  <a16:creationId xmlns:a16="http://schemas.microsoft.com/office/drawing/2014/main" id="{A02347C2-D097-4E47-9E71-D0AC7E0B2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70" name="Freeform: Shape 669">
              <a:extLst>
                <a:ext uri="{FF2B5EF4-FFF2-40B4-BE49-F238E27FC236}">
                  <a16:creationId xmlns:a16="http://schemas.microsoft.com/office/drawing/2014/main" id="{DF0D715C-2DC6-4444-95E7-C9E31D654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1" name="Freeform: Shape 670">
              <a:extLst>
                <a:ext uri="{FF2B5EF4-FFF2-40B4-BE49-F238E27FC236}">
                  <a16:creationId xmlns:a16="http://schemas.microsoft.com/office/drawing/2014/main" id="{3E98A78E-FE40-406F-BB29-CE723A4A29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72" name="Freeform: Shape 671">
              <a:extLst>
                <a:ext uri="{FF2B5EF4-FFF2-40B4-BE49-F238E27FC236}">
                  <a16:creationId xmlns:a16="http://schemas.microsoft.com/office/drawing/2014/main" id="{25623FBB-A3DE-4893-B1E4-09BFE6EB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73" name="Freeform: Shape 672">
              <a:extLst>
                <a:ext uri="{FF2B5EF4-FFF2-40B4-BE49-F238E27FC236}">
                  <a16:creationId xmlns:a16="http://schemas.microsoft.com/office/drawing/2014/main" id="{98BD75D0-FB16-44AA-8F4B-9319502DD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74" name="Freeform: Shape 673">
              <a:extLst>
                <a:ext uri="{FF2B5EF4-FFF2-40B4-BE49-F238E27FC236}">
                  <a16:creationId xmlns:a16="http://schemas.microsoft.com/office/drawing/2014/main" id="{65B25A8E-2993-4CE5-A81A-932105A42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75" name="Freeform: Shape 674">
              <a:extLst>
                <a:ext uri="{FF2B5EF4-FFF2-40B4-BE49-F238E27FC236}">
                  <a16:creationId xmlns:a16="http://schemas.microsoft.com/office/drawing/2014/main" id="{8D8D167B-C705-4729-899E-AC9AE463C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76" name="Freeform: Shape 675">
              <a:extLst>
                <a:ext uri="{FF2B5EF4-FFF2-40B4-BE49-F238E27FC236}">
                  <a16:creationId xmlns:a16="http://schemas.microsoft.com/office/drawing/2014/main" id="{670FBA7C-F842-4775-B83D-AEC5F14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77" name="Freeform: Shape 676">
              <a:extLst>
                <a:ext uri="{FF2B5EF4-FFF2-40B4-BE49-F238E27FC236}">
                  <a16:creationId xmlns:a16="http://schemas.microsoft.com/office/drawing/2014/main" id="{DC68FA78-D012-4A89-8B7E-3CF189316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78" name="Freeform: Shape 677">
              <a:extLst>
                <a:ext uri="{FF2B5EF4-FFF2-40B4-BE49-F238E27FC236}">
                  <a16:creationId xmlns:a16="http://schemas.microsoft.com/office/drawing/2014/main" id="{8F14C2D5-2A65-48C1-AC1C-D4C29BBA9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79" name="Freeform: Shape 678">
              <a:extLst>
                <a:ext uri="{FF2B5EF4-FFF2-40B4-BE49-F238E27FC236}">
                  <a16:creationId xmlns:a16="http://schemas.microsoft.com/office/drawing/2014/main" id="{22D4725A-DD05-406E-84D7-50DAC6BFB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80" name="Freeform: Shape 679">
              <a:extLst>
                <a:ext uri="{FF2B5EF4-FFF2-40B4-BE49-F238E27FC236}">
                  <a16:creationId xmlns:a16="http://schemas.microsoft.com/office/drawing/2014/main" id="{1F292F3E-E6A6-41E9-9AF9-DF240E914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1" name="Freeform: Shape 680">
              <a:extLst>
                <a:ext uri="{FF2B5EF4-FFF2-40B4-BE49-F238E27FC236}">
                  <a16:creationId xmlns:a16="http://schemas.microsoft.com/office/drawing/2014/main" id="{152F5E4F-6F5D-4FF5-AADC-77BF4906C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2" name="Freeform: Shape 681">
              <a:extLst>
                <a:ext uri="{FF2B5EF4-FFF2-40B4-BE49-F238E27FC236}">
                  <a16:creationId xmlns:a16="http://schemas.microsoft.com/office/drawing/2014/main" id="{2EA96C5C-38D5-4D0F-9A75-F1C4856048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3" name="Freeform: Shape 682">
              <a:extLst>
                <a:ext uri="{FF2B5EF4-FFF2-40B4-BE49-F238E27FC236}">
                  <a16:creationId xmlns:a16="http://schemas.microsoft.com/office/drawing/2014/main" id="{A213E386-079B-4951-BD48-B86432246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84" name="Freeform: Shape 683">
              <a:extLst>
                <a:ext uri="{FF2B5EF4-FFF2-40B4-BE49-F238E27FC236}">
                  <a16:creationId xmlns:a16="http://schemas.microsoft.com/office/drawing/2014/main" id="{F9C52A50-FC6F-4CF8-96ED-B16AC428B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5" name="Freeform: Shape 684">
              <a:extLst>
                <a:ext uri="{FF2B5EF4-FFF2-40B4-BE49-F238E27FC236}">
                  <a16:creationId xmlns:a16="http://schemas.microsoft.com/office/drawing/2014/main" id="{0AD79090-842D-4363-9CDB-03CA19DB2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86" name="Freeform: Shape 685">
              <a:extLst>
                <a:ext uri="{FF2B5EF4-FFF2-40B4-BE49-F238E27FC236}">
                  <a16:creationId xmlns:a16="http://schemas.microsoft.com/office/drawing/2014/main" id="{8B923BC0-6A72-4261-907F-568CEF3D9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7" name="Freeform: Shape 686">
              <a:extLst>
                <a:ext uri="{FF2B5EF4-FFF2-40B4-BE49-F238E27FC236}">
                  <a16:creationId xmlns:a16="http://schemas.microsoft.com/office/drawing/2014/main" id="{682D956C-7F2C-45F4-8EB5-B9637909A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8" name="Freeform: Shape 687">
              <a:extLst>
                <a:ext uri="{FF2B5EF4-FFF2-40B4-BE49-F238E27FC236}">
                  <a16:creationId xmlns:a16="http://schemas.microsoft.com/office/drawing/2014/main" id="{5AF71042-41A5-405B-A14C-9E194529D7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9" name="Freeform: Shape 688">
              <a:extLst>
                <a:ext uri="{FF2B5EF4-FFF2-40B4-BE49-F238E27FC236}">
                  <a16:creationId xmlns:a16="http://schemas.microsoft.com/office/drawing/2014/main" id="{DC068DA5-7174-4664-9C13-4F7ABAFC1D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0" name="Freeform: Shape 689">
              <a:extLst>
                <a:ext uri="{FF2B5EF4-FFF2-40B4-BE49-F238E27FC236}">
                  <a16:creationId xmlns:a16="http://schemas.microsoft.com/office/drawing/2014/main" id="{00525F2C-C937-4BE3-AF79-3540A6E1CA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1" name="Freeform: Shape 690">
              <a:extLst>
                <a:ext uri="{FF2B5EF4-FFF2-40B4-BE49-F238E27FC236}">
                  <a16:creationId xmlns:a16="http://schemas.microsoft.com/office/drawing/2014/main" id="{6CA46F03-C9C9-4425-82A8-2110001F4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2" name="Freeform: Shape 691">
              <a:extLst>
                <a:ext uri="{FF2B5EF4-FFF2-40B4-BE49-F238E27FC236}">
                  <a16:creationId xmlns:a16="http://schemas.microsoft.com/office/drawing/2014/main" id="{6D21589A-A316-4E71-B638-D33C4141B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93" name="Freeform: Shape 692">
              <a:extLst>
                <a:ext uri="{FF2B5EF4-FFF2-40B4-BE49-F238E27FC236}">
                  <a16:creationId xmlns:a16="http://schemas.microsoft.com/office/drawing/2014/main" id="{C0B918FA-95C1-4373-B66D-56936BB79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4" name="Freeform: Shape 693">
              <a:extLst>
                <a:ext uri="{FF2B5EF4-FFF2-40B4-BE49-F238E27FC236}">
                  <a16:creationId xmlns:a16="http://schemas.microsoft.com/office/drawing/2014/main" id="{CBF04F9E-EC09-43BE-A049-082DE1531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5" name="Freeform: Shape 694">
              <a:extLst>
                <a:ext uri="{FF2B5EF4-FFF2-40B4-BE49-F238E27FC236}">
                  <a16:creationId xmlns:a16="http://schemas.microsoft.com/office/drawing/2014/main" id="{35A8838D-5812-49CE-80E4-E0CE11424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6" name="Freeform: Shape 695">
              <a:extLst>
                <a:ext uri="{FF2B5EF4-FFF2-40B4-BE49-F238E27FC236}">
                  <a16:creationId xmlns:a16="http://schemas.microsoft.com/office/drawing/2014/main" id="{379B4036-BE45-42C0-929B-42932369A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7" name="Freeform: Shape 696">
              <a:extLst>
                <a:ext uri="{FF2B5EF4-FFF2-40B4-BE49-F238E27FC236}">
                  <a16:creationId xmlns:a16="http://schemas.microsoft.com/office/drawing/2014/main" id="{40E913D5-5568-4901-883B-8C42A8F3D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8" name="Freeform: Shape 697">
              <a:extLst>
                <a:ext uri="{FF2B5EF4-FFF2-40B4-BE49-F238E27FC236}">
                  <a16:creationId xmlns:a16="http://schemas.microsoft.com/office/drawing/2014/main" id="{A1B52038-9622-4802-81BA-ACC198475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9" name="Freeform: Shape 698">
              <a:extLst>
                <a:ext uri="{FF2B5EF4-FFF2-40B4-BE49-F238E27FC236}">
                  <a16:creationId xmlns:a16="http://schemas.microsoft.com/office/drawing/2014/main" id="{D0DEAC10-5A6B-47AD-A728-CE2C8CF13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00" name="Freeform: Shape 699">
              <a:extLst>
                <a:ext uri="{FF2B5EF4-FFF2-40B4-BE49-F238E27FC236}">
                  <a16:creationId xmlns:a16="http://schemas.microsoft.com/office/drawing/2014/main" id="{D1B38B28-66AD-4A02-AE15-F762137B2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1" name="Freeform: Shape 700">
              <a:extLst>
                <a:ext uri="{FF2B5EF4-FFF2-40B4-BE49-F238E27FC236}">
                  <a16:creationId xmlns:a16="http://schemas.microsoft.com/office/drawing/2014/main" id="{0BAF1CE8-3AF3-4FF2-8F0B-3BC7A4740C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2" name="Freeform: Shape 701">
              <a:extLst>
                <a:ext uri="{FF2B5EF4-FFF2-40B4-BE49-F238E27FC236}">
                  <a16:creationId xmlns:a16="http://schemas.microsoft.com/office/drawing/2014/main" id="{4D9937F5-39C5-49BB-A3F1-21D0730BF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3" name="Freeform: Shape 702">
              <a:extLst>
                <a:ext uri="{FF2B5EF4-FFF2-40B4-BE49-F238E27FC236}">
                  <a16:creationId xmlns:a16="http://schemas.microsoft.com/office/drawing/2014/main" id="{A48A61DC-ED1D-4B72-828E-9FD85AF26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4" name="Freeform: Shape 703">
              <a:extLst>
                <a:ext uri="{FF2B5EF4-FFF2-40B4-BE49-F238E27FC236}">
                  <a16:creationId xmlns:a16="http://schemas.microsoft.com/office/drawing/2014/main" id="{6A89B28D-13E0-46C3-AB20-6DBEDB61D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5" name="Freeform: Shape 704">
              <a:extLst>
                <a:ext uri="{FF2B5EF4-FFF2-40B4-BE49-F238E27FC236}">
                  <a16:creationId xmlns:a16="http://schemas.microsoft.com/office/drawing/2014/main" id="{B17F470D-67A6-475E-9F1C-9D1FCD4DF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6" name="Freeform: Shape 705">
              <a:extLst>
                <a:ext uri="{FF2B5EF4-FFF2-40B4-BE49-F238E27FC236}">
                  <a16:creationId xmlns:a16="http://schemas.microsoft.com/office/drawing/2014/main" id="{0C116B5B-C2BF-4A29-920C-0E6D2A865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07" name="Freeform: Shape 706">
              <a:extLst>
                <a:ext uri="{FF2B5EF4-FFF2-40B4-BE49-F238E27FC236}">
                  <a16:creationId xmlns:a16="http://schemas.microsoft.com/office/drawing/2014/main" id="{977DFF22-98A9-4A00-B45B-BA0024E4B5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708" name="Freeform: Shape 707">
              <a:extLst>
                <a:ext uri="{FF2B5EF4-FFF2-40B4-BE49-F238E27FC236}">
                  <a16:creationId xmlns:a16="http://schemas.microsoft.com/office/drawing/2014/main" id="{233D6D17-E307-4F26-9F91-607B2D1B9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09" name="Freeform: Shape 708">
              <a:extLst>
                <a:ext uri="{FF2B5EF4-FFF2-40B4-BE49-F238E27FC236}">
                  <a16:creationId xmlns:a16="http://schemas.microsoft.com/office/drawing/2014/main" id="{F044F5F0-FB5F-4364-A17D-B476349E1F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0" name="Freeform: Shape 709">
              <a:extLst>
                <a:ext uri="{FF2B5EF4-FFF2-40B4-BE49-F238E27FC236}">
                  <a16:creationId xmlns:a16="http://schemas.microsoft.com/office/drawing/2014/main" id="{C51E13B0-54FA-4C07-A08D-0035E29D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1" name="Freeform: Shape 710">
              <a:extLst>
                <a:ext uri="{FF2B5EF4-FFF2-40B4-BE49-F238E27FC236}">
                  <a16:creationId xmlns:a16="http://schemas.microsoft.com/office/drawing/2014/main" id="{B23AA2A7-69AA-4892-8D19-6786784B8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712" name="Freeform: Shape 711">
              <a:extLst>
                <a:ext uri="{FF2B5EF4-FFF2-40B4-BE49-F238E27FC236}">
                  <a16:creationId xmlns:a16="http://schemas.microsoft.com/office/drawing/2014/main" id="{C22409CA-4103-489E-9A88-9E822AC42C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3" name="Freeform: Shape 712">
              <a:extLst>
                <a:ext uri="{FF2B5EF4-FFF2-40B4-BE49-F238E27FC236}">
                  <a16:creationId xmlns:a16="http://schemas.microsoft.com/office/drawing/2014/main" id="{2941B7FE-F0B4-4717-BE8E-31EE09F5C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4" name="Freeform: Shape 713">
              <a:extLst>
                <a:ext uri="{FF2B5EF4-FFF2-40B4-BE49-F238E27FC236}">
                  <a16:creationId xmlns:a16="http://schemas.microsoft.com/office/drawing/2014/main" id="{AA36A1CD-E7E3-400D-BBA9-1B8363460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5" name="Freeform: Shape 714">
              <a:extLst>
                <a:ext uri="{FF2B5EF4-FFF2-40B4-BE49-F238E27FC236}">
                  <a16:creationId xmlns:a16="http://schemas.microsoft.com/office/drawing/2014/main" id="{42D8F4BE-D92B-483E-8049-5FDA3FD40C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16" name="Freeform: Shape 715">
              <a:extLst>
                <a:ext uri="{FF2B5EF4-FFF2-40B4-BE49-F238E27FC236}">
                  <a16:creationId xmlns:a16="http://schemas.microsoft.com/office/drawing/2014/main" id="{77725CAB-E398-42F8-A5E5-8ACED1B61E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7" name="Freeform: Shape 716">
              <a:extLst>
                <a:ext uri="{FF2B5EF4-FFF2-40B4-BE49-F238E27FC236}">
                  <a16:creationId xmlns:a16="http://schemas.microsoft.com/office/drawing/2014/main" id="{782EF470-319A-4DCA-AB6F-B4441DD59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18" name="Freeform: Shape 717">
              <a:extLst>
                <a:ext uri="{FF2B5EF4-FFF2-40B4-BE49-F238E27FC236}">
                  <a16:creationId xmlns:a16="http://schemas.microsoft.com/office/drawing/2014/main" id="{ECBF0AE1-7C37-4F3E-B37A-44CAD6900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19" name="Freeform: Shape 718">
              <a:extLst>
                <a:ext uri="{FF2B5EF4-FFF2-40B4-BE49-F238E27FC236}">
                  <a16:creationId xmlns:a16="http://schemas.microsoft.com/office/drawing/2014/main" id="{87EE399C-60A0-43AB-AD85-CAEDD25A8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0" name="Freeform: Shape 719">
              <a:extLst>
                <a:ext uri="{FF2B5EF4-FFF2-40B4-BE49-F238E27FC236}">
                  <a16:creationId xmlns:a16="http://schemas.microsoft.com/office/drawing/2014/main" id="{6DEF9E1C-0288-422F-9D39-B2B97B0BD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1" name="Freeform: Shape 720">
              <a:extLst>
                <a:ext uri="{FF2B5EF4-FFF2-40B4-BE49-F238E27FC236}">
                  <a16:creationId xmlns:a16="http://schemas.microsoft.com/office/drawing/2014/main" id="{B9FD4213-CE93-46E6-A356-5C9B681A6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22" name="Freeform: Shape 721">
              <a:extLst>
                <a:ext uri="{FF2B5EF4-FFF2-40B4-BE49-F238E27FC236}">
                  <a16:creationId xmlns:a16="http://schemas.microsoft.com/office/drawing/2014/main" id="{32AF21C6-5C6A-4ADC-98CE-0C897306F1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3" name="Freeform: Shape 722">
              <a:extLst>
                <a:ext uri="{FF2B5EF4-FFF2-40B4-BE49-F238E27FC236}">
                  <a16:creationId xmlns:a16="http://schemas.microsoft.com/office/drawing/2014/main" id="{67C50FF0-A4F6-4B10-91CC-CC456891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24" name="Freeform: Shape 723">
              <a:extLst>
                <a:ext uri="{FF2B5EF4-FFF2-40B4-BE49-F238E27FC236}">
                  <a16:creationId xmlns:a16="http://schemas.microsoft.com/office/drawing/2014/main" id="{DF34FC9E-632A-4B97-AB95-812ABD859F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725" name="Freeform: Shape 724">
              <a:extLst>
                <a:ext uri="{FF2B5EF4-FFF2-40B4-BE49-F238E27FC236}">
                  <a16:creationId xmlns:a16="http://schemas.microsoft.com/office/drawing/2014/main" id="{6943D9D5-E01E-4A32-A5D1-AD61A32EC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6" name="Freeform: Shape 725">
              <a:extLst>
                <a:ext uri="{FF2B5EF4-FFF2-40B4-BE49-F238E27FC236}">
                  <a16:creationId xmlns:a16="http://schemas.microsoft.com/office/drawing/2014/main" id="{5F93C502-F4AC-4D2C-A43D-85093C59A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7" name="Freeform: Shape 726">
              <a:extLst>
                <a:ext uri="{FF2B5EF4-FFF2-40B4-BE49-F238E27FC236}">
                  <a16:creationId xmlns:a16="http://schemas.microsoft.com/office/drawing/2014/main" id="{AFCADD6C-627D-43CE-9413-A793AAA085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28" name="Freeform: Shape 727">
              <a:extLst>
                <a:ext uri="{FF2B5EF4-FFF2-40B4-BE49-F238E27FC236}">
                  <a16:creationId xmlns:a16="http://schemas.microsoft.com/office/drawing/2014/main" id="{E7838A6E-823E-4306-9088-5AFE0912E1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9" name="Freeform: Shape 728">
              <a:extLst>
                <a:ext uri="{FF2B5EF4-FFF2-40B4-BE49-F238E27FC236}">
                  <a16:creationId xmlns:a16="http://schemas.microsoft.com/office/drawing/2014/main" id="{5F20A74B-CE15-4678-8E60-8983D4B53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30" name="Freeform: Shape 729">
              <a:extLst>
                <a:ext uri="{FF2B5EF4-FFF2-40B4-BE49-F238E27FC236}">
                  <a16:creationId xmlns:a16="http://schemas.microsoft.com/office/drawing/2014/main" id="{AB4409F0-44F9-411F-8711-53B028783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1" name="Freeform: Shape 730">
              <a:extLst>
                <a:ext uri="{FF2B5EF4-FFF2-40B4-BE49-F238E27FC236}">
                  <a16:creationId xmlns:a16="http://schemas.microsoft.com/office/drawing/2014/main" id="{64A642A9-686F-402A-920C-EDB02B2FE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2" name="Freeform: Shape 731">
              <a:extLst>
                <a:ext uri="{FF2B5EF4-FFF2-40B4-BE49-F238E27FC236}">
                  <a16:creationId xmlns:a16="http://schemas.microsoft.com/office/drawing/2014/main" id="{B2B4D5D4-0C5C-4D98-9738-D245840A71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3" name="Freeform: Shape 732">
              <a:extLst>
                <a:ext uri="{FF2B5EF4-FFF2-40B4-BE49-F238E27FC236}">
                  <a16:creationId xmlns:a16="http://schemas.microsoft.com/office/drawing/2014/main" id="{F70D7430-18D9-4B8F-9F7A-308C701930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34" name="Freeform: Shape 733">
              <a:extLst>
                <a:ext uri="{FF2B5EF4-FFF2-40B4-BE49-F238E27FC236}">
                  <a16:creationId xmlns:a16="http://schemas.microsoft.com/office/drawing/2014/main" id="{764FC2A4-5817-4FA0-A4A7-6653D1DA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5" name="Freeform: Shape 734">
              <a:extLst>
                <a:ext uri="{FF2B5EF4-FFF2-40B4-BE49-F238E27FC236}">
                  <a16:creationId xmlns:a16="http://schemas.microsoft.com/office/drawing/2014/main" id="{84DCF9E7-E283-43A0-9C25-F70016263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36" name="Freeform: Shape 735">
              <a:extLst>
                <a:ext uri="{FF2B5EF4-FFF2-40B4-BE49-F238E27FC236}">
                  <a16:creationId xmlns:a16="http://schemas.microsoft.com/office/drawing/2014/main" id="{A24478FE-2D73-495D-A2CE-6D1D87C25A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7" name="Freeform: Shape 736">
              <a:extLst>
                <a:ext uri="{FF2B5EF4-FFF2-40B4-BE49-F238E27FC236}">
                  <a16:creationId xmlns:a16="http://schemas.microsoft.com/office/drawing/2014/main" id="{024EF5F2-46E7-4950-93D0-371415B7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8" name="Freeform: Shape 737">
              <a:extLst>
                <a:ext uri="{FF2B5EF4-FFF2-40B4-BE49-F238E27FC236}">
                  <a16:creationId xmlns:a16="http://schemas.microsoft.com/office/drawing/2014/main" id="{F1E76799-6B37-47A7-B311-D4AD1BB560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9" name="Freeform: Shape 738">
              <a:extLst>
                <a:ext uri="{FF2B5EF4-FFF2-40B4-BE49-F238E27FC236}">
                  <a16:creationId xmlns:a16="http://schemas.microsoft.com/office/drawing/2014/main" id="{18E48635-AD82-4B9C-BD64-E19D0DCD3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40" name="Freeform: Shape 739">
              <a:extLst>
                <a:ext uri="{FF2B5EF4-FFF2-40B4-BE49-F238E27FC236}">
                  <a16:creationId xmlns:a16="http://schemas.microsoft.com/office/drawing/2014/main" id="{FFE8012D-8F5A-48C7-A667-EF1782E17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1" name="Freeform: Shape 740">
              <a:extLst>
                <a:ext uri="{FF2B5EF4-FFF2-40B4-BE49-F238E27FC236}">
                  <a16:creationId xmlns:a16="http://schemas.microsoft.com/office/drawing/2014/main" id="{24D6A3A1-CDCE-458B-B3ED-792E80025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42" name="Freeform: Shape 741">
              <a:extLst>
                <a:ext uri="{FF2B5EF4-FFF2-40B4-BE49-F238E27FC236}">
                  <a16:creationId xmlns:a16="http://schemas.microsoft.com/office/drawing/2014/main" id="{CD8FB40D-7336-4F24-9F28-25EC9AE6C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3" name="Freeform: Shape 742">
              <a:extLst>
                <a:ext uri="{FF2B5EF4-FFF2-40B4-BE49-F238E27FC236}">
                  <a16:creationId xmlns:a16="http://schemas.microsoft.com/office/drawing/2014/main" id="{75683C3C-C038-49EA-9635-AC7B82AF2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4" name="Freeform: Shape 743">
              <a:extLst>
                <a:ext uri="{FF2B5EF4-FFF2-40B4-BE49-F238E27FC236}">
                  <a16:creationId xmlns:a16="http://schemas.microsoft.com/office/drawing/2014/main" id="{6286FF4B-0471-47B5-AA6C-8BA5CC04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5" name="Freeform: Shape 744">
              <a:extLst>
                <a:ext uri="{FF2B5EF4-FFF2-40B4-BE49-F238E27FC236}">
                  <a16:creationId xmlns:a16="http://schemas.microsoft.com/office/drawing/2014/main" id="{CEB73580-6577-4A7A-A7EA-E79093D9D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46" name="Freeform: Shape 745">
              <a:extLst>
                <a:ext uri="{FF2B5EF4-FFF2-40B4-BE49-F238E27FC236}">
                  <a16:creationId xmlns:a16="http://schemas.microsoft.com/office/drawing/2014/main" id="{9E97866D-632F-4778-992C-F2750D6087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7" name="Freeform: Shape 746">
              <a:extLst>
                <a:ext uri="{FF2B5EF4-FFF2-40B4-BE49-F238E27FC236}">
                  <a16:creationId xmlns:a16="http://schemas.microsoft.com/office/drawing/2014/main" id="{5A7AC897-3ADD-4A69-A122-EA6F8EFD2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748" name="Freeform: Shape 747">
              <a:extLst>
                <a:ext uri="{FF2B5EF4-FFF2-40B4-BE49-F238E27FC236}">
                  <a16:creationId xmlns:a16="http://schemas.microsoft.com/office/drawing/2014/main" id="{06C3FE79-4EEC-4CF3-92A0-F6BC9F8B4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5F24DA98-74C6-7E3E-1915-03C8FF958E71}"/>
              </a:ext>
            </a:extLst>
          </p:cNvPr>
          <p:cNvSpPr>
            <a:spLocks noGrp="1"/>
          </p:cNvSpPr>
          <p:nvPr>
            <p:ph idx="1"/>
          </p:nvPr>
        </p:nvSpPr>
        <p:spPr>
          <a:xfrm>
            <a:off x="6889076" y="2507773"/>
            <a:ext cx="4974771" cy="4351338"/>
          </a:xfrm>
        </p:spPr>
        <p:txBody>
          <a:bodyPr vert="horz" lIns="91440" tIns="45720" rIns="91440" bIns="45720" rtlCol="0" anchor="t">
            <a:normAutofit/>
          </a:bodyPr>
          <a:lstStyle/>
          <a:p>
            <a:r>
              <a:rPr lang="en-US" sz="2000">
                <a:ea typeface="+mn-lt"/>
                <a:cs typeface="+mn-lt"/>
              </a:rPr>
              <a:t>video_games.csv</a:t>
            </a:r>
            <a:endParaRPr lang="en-US" sz="2000">
              <a:ea typeface="Source Sans Pro"/>
            </a:endParaRPr>
          </a:p>
          <a:p>
            <a:r>
              <a:rPr lang="en-US" sz="2000">
                <a:ea typeface="+mn-lt"/>
                <a:cs typeface="+mn-lt"/>
              </a:rPr>
              <a:t>1212 observations</a:t>
            </a:r>
            <a:endParaRPr lang="en-US" sz="2000">
              <a:ea typeface="Source Sans Pro"/>
            </a:endParaRPr>
          </a:p>
          <a:p>
            <a:r>
              <a:rPr lang="en-US" sz="2000">
                <a:ea typeface="+mn-lt"/>
                <a:cs typeface="+mn-lt"/>
              </a:rPr>
              <a:t>There is a variety of categorical and numerical variables (36 in total)</a:t>
            </a:r>
          </a:p>
          <a:p>
            <a:r>
              <a:rPr lang="en-US" sz="2000">
                <a:ea typeface="Source Sans Pro"/>
              </a:rPr>
              <a:t>Check data types </a:t>
            </a:r>
          </a:p>
          <a:p>
            <a:r>
              <a:rPr lang="en-US" sz="2000">
                <a:ea typeface="Source Sans Pro"/>
              </a:rPr>
              <a:t>No </a:t>
            </a:r>
            <a:r>
              <a:rPr lang="en-US" sz="2000" err="1">
                <a:ea typeface="Source Sans Pro"/>
              </a:rPr>
              <a:t>NaN</a:t>
            </a:r>
            <a:r>
              <a:rPr lang="en-US" sz="2000">
                <a:ea typeface="Source Sans Pro"/>
              </a:rPr>
              <a:t> value</a:t>
            </a:r>
          </a:p>
          <a:p>
            <a:endParaRPr lang="en-US">
              <a:ea typeface="Source Sans Pro"/>
            </a:endParaRPr>
          </a:p>
        </p:txBody>
      </p:sp>
    </p:spTree>
    <p:extLst>
      <p:ext uri="{BB962C8B-B14F-4D97-AF65-F5344CB8AC3E}">
        <p14:creationId xmlns:p14="http://schemas.microsoft.com/office/powerpoint/2010/main" val="1950939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4" name="Rectangle 69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1" name="Picture 640">
            <a:extLst>
              <a:ext uri="{FF2B5EF4-FFF2-40B4-BE49-F238E27FC236}">
                <a16:creationId xmlns:a16="http://schemas.microsoft.com/office/drawing/2014/main" id="{61544F35-DBB8-42F8-C673-099C9435DFC6}"/>
              </a:ext>
            </a:extLst>
          </p:cNvPr>
          <p:cNvPicPr>
            <a:picLocks noChangeAspect="1"/>
          </p:cNvPicPr>
          <p:nvPr/>
        </p:nvPicPr>
        <p:blipFill rotWithShape="1">
          <a:blip r:embed="rId2"/>
          <a:srcRect l="7316" r="33109" b="6250"/>
          <a:stretch/>
        </p:blipFill>
        <p:spPr>
          <a:xfrm>
            <a:off x="2511713" y="3104705"/>
            <a:ext cx="3634674" cy="3217333"/>
          </a:xfrm>
          <a:prstGeom prst="rect">
            <a:avLst/>
          </a:prstGeom>
        </p:spPr>
      </p:pic>
      <p:grpSp>
        <p:nvGrpSpPr>
          <p:cNvPr id="696" name="Group 695">
            <a:extLst>
              <a:ext uri="{FF2B5EF4-FFF2-40B4-BE49-F238E27FC236}">
                <a16:creationId xmlns:a16="http://schemas.microsoft.com/office/drawing/2014/main" id="{134CC3FF-7AA4-46F4-8B24-2F9383D86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697" name="Rectangle 696">
              <a:extLst>
                <a:ext uri="{FF2B5EF4-FFF2-40B4-BE49-F238E27FC236}">
                  <a16:creationId xmlns:a16="http://schemas.microsoft.com/office/drawing/2014/main" id="{275E42E8-8B96-4FF0-9DCC-7E2084C0F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8" name="Rectangle 697">
              <a:extLst>
                <a:ext uri="{FF2B5EF4-FFF2-40B4-BE49-F238E27FC236}">
                  <a16:creationId xmlns:a16="http://schemas.microsoft.com/office/drawing/2014/main" id="{78FEA8A4-ED0E-429C-884B-1599153B8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700" name="Rectangle 699">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74B149-8F78-2214-3243-EB9CE9248C7A}"/>
              </a:ext>
            </a:extLst>
          </p:cNvPr>
          <p:cNvSpPr>
            <a:spLocks noGrp="1"/>
          </p:cNvSpPr>
          <p:nvPr>
            <p:ph type="title"/>
          </p:nvPr>
        </p:nvSpPr>
        <p:spPr>
          <a:xfrm>
            <a:off x="740584" y="859808"/>
            <a:ext cx="3543197" cy="2878986"/>
          </a:xfrm>
        </p:spPr>
        <p:txBody>
          <a:bodyPr>
            <a:normAutofit/>
          </a:bodyPr>
          <a:lstStyle/>
          <a:p>
            <a:pPr algn="ctr"/>
            <a:r>
              <a:rPr lang="en-US" cap="all">
                <a:ea typeface="+mj-lt"/>
                <a:cs typeface="+mj-lt"/>
              </a:rPr>
              <a:t>3) Dataset cleaning</a:t>
            </a:r>
            <a:endParaRPr lang="en-US"/>
          </a:p>
        </p:txBody>
      </p:sp>
      <p:grpSp>
        <p:nvGrpSpPr>
          <p:cNvPr id="702" name="Graphic 4">
            <a:extLst>
              <a:ext uri="{FF2B5EF4-FFF2-40B4-BE49-F238E27FC236}">
                <a16:creationId xmlns:a16="http://schemas.microsoft.com/office/drawing/2014/main" id="{5F2AA49C-5AC0-41C7-BFAF-74B8D8293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rgbClr val="FFFFFF"/>
          </a:solidFill>
        </p:grpSpPr>
        <p:sp>
          <p:nvSpPr>
            <p:cNvPr id="703" name="Freeform: Shape 702">
              <a:extLst>
                <a:ext uri="{FF2B5EF4-FFF2-40B4-BE49-F238E27FC236}">
                  <a16:creationId xmlns:a16="http://schemas.microsoft.com/office/drawing/2014/main" id="{88A750A0-64B5-41B2-B525-A914EB40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704" name="Freeform: Shape 703">
              <a:extLst>
                <a:ext uri="{FF2B5EF4-FFF2-40B4-BE49-F238E27FC236}">
                  <a16:creationId xmlns:a16="http://schemas.microsoft.com/office/drawing/2014/main" id="{F8216C77-85C1-4BDC-87A8-7E7593320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705" name="Freeform: Shape 704">
              <a:extLst>
                <a:ext uri="{FF2B5EF4-FFF2-40B4-BE49-F238E27FC236}">
                  <a16:creationId xmlns:a16="http://schemas.microsoft.com/office/drawing/2014/main" id="{471AED48-754E-41AC-9ECC-DB2597644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706" name="Freeform: Shape 705">
              <a:extLst>
                <a:ext uri="{FF2B5EF4-FFF2-40B4-BE49-F238E27FC236}">
                  <a16:creationId xmlns:a16="http://schemas.microsoft.com/office/drawing/2014/main" id="{48005417-D297-404F-82A5-8C4393E85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707" name="Freeform: Shape 706">
              <a:extLst>
                <a:ext uri="{FF2B5EF4-FFF2-40B4-BE49-F238E27FC236}">
                  <a16:creationId xmlns:a16="http://schemas.microsoft.com/office/drawing/2014/main" id="{17F942D6-2D0C-4894-81F0-6F81714BA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708" name="Freeform: Shape 707">
              <a:extLst>
                <a:ext uri="{FF2B5EF4-FFF2-40B4-BE49-F238E27FC236}">
                  <a16:creationId xmlns:a16="http://schemas.microsoft.com/office/drawing/2014/main" id="{4FAD802E-9670-4B80-876B-3FF64D29A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709" name="Freeform: Shape 708">
              <a:extLst>
                <a:ext uri="{FF2B5EF4-FFF2-40B4-BE49-F238E27FC236}">
                  <a16:creationId xmlns:a16="http://schemas.microsoft.com/office/drawing/2014/main" id="{838AF437-0BFB-40E4-ADA0-5749919AA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710" name="Freeform: Shape 709">
              <a:extLst>
                <a:ext uri="{FF2B5EF4-FFF2-40B4-BE49-F238E27FC236}">
                  <a16:creationId xmlns:a16="http://schemas.microsoft.com/office/drawing/2014/main" id="{F8BC9C3D-CBBE-4D29-9DAC-98B3CAF39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711" name="Freeform: Shape 710">
              <a:extLst>
                <a:ext uri="{FF2B5EF4-FFF2-40B4-BE49-F238E27FC236}">
                  <a16:creationId xmlns:a16="http://schemas.microsoft.com/office/drawing/2014/main" id="{A7016629-22ED-494E-9205-594895DA9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712" name="Freeform: Shape 711">
              <a:extLst>
                <a:ext uri="{FF2B5EF4-FFF2-40B4-BE49-F238E27FC236}">
                  <a16:creationId xmlns:a16="http://schemas.microsoft.com/office/drawing/2014/main" id="{BFF3CC1E-0ED4-4599-9B4E-F057769B9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713" name="Freeform: Shape 712">
              <a:extLst>
                <a:ext uri="{FF2B5EF4-FFF2-40B4-BE49-F238E27FC236}">
                  <a16:creationId xmlns:a16="http://schemas.microsoft.com/office/drawing/2014/main" id="{065A4B3A-F9A7-4FA6-A7F3-EA08E0BA1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714" name="Freeform: Shape 713">
              <a:extLst>
                <a:ext uri="{FF2B5EF4-FFF2-40B4-BE49-F238E27FC236}">
                  <a16:creationId xmlns:a16="http://schemas.microsoft.com/office/drawing/2014/main" id="{783B6A14-A56D-4B95-8395-89CF53A09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715" name="Freeform: Shape 714">
              <a:extLst>
                <a:ext uri="{FF2B5EF4-FFF2-40B4-BE49-F238E27FC236}">
                  <a16:creationId xmlns:a16="http://schemas.microsoft.com/office/drawing/2014/main" id="{49F0868B-B193-43B6-BB1E-1FF72993E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717" name="Graphic 4">
            <a:extLst>
              <a:ext uri="{FF2B5EF4-FFF2-40B4-BE49-F238E27FC236}">
                <a16:creationId xmlns:a16="http://schemas.microsoft.com/office/drawing/2014/main" id="{BB32367D-C4F2-49D5-A586-298C7CA821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chemeClr val="tx1"/>
          </a:solidFill>
        </p:grpSpPr>
        <p:sp>
          <p:nvSpPr>
            <p:cNvPr id="718" name="Freeform: Shape 717">
              <a:extLst>
                <a:ext uri="{FF2B5EF4-FFF2-40B4-BE49-F238E27FC236}">
                  <a16:creationId xmlns:a16="http://schemas.microsoft.com/office/drawing/2014/main" id="{E1FF7EE7-ACA2-4BFF-BA75-7FAE93FBB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719" name="Freeform: Shape 718">
              <a:extLst>
                <a:ext uri="{FF2B5EF4-FFF2-40B4-BE49-F238E27FC236}">
                  <a16:creationId xmlns:a16="http://schemas.microsoft.com/office/drawing/2014/main" id="{8647462E-B5E8-4F02-A1E4-BD0380A22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720" name="Freeform: Shape 719">
              <a:extLst>
                <a:ext uri="{FF2B5EF4-FFF2-40B4-BE49-F238E27FC236}">
                  <a16:creationId xmlns:a16="http://schemas.microsoft.com/office/drawing/2014/main" id="{412CE109-6153-414A-B2D6-C4F9C6FA2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721" name="Freeform: Shape 720">
              <a:extLst>
                <a:ext uri="{FF2B5EF4-FFF2-40B4-BE49-F238E27FC236}">
                  <a16:creationId xmlns:a16="http://schemas.microsoft.com/office/drawing/2014/main" id="{DAF530F5-D68D-4BC8-8984-F1A8B5DEB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722" name="Freeform: Shape 721">
              <a:extLst>
                <a:ext uri="{FF2B5EF4-FFF2-40B4-BE49-F238E27FC236}">
                  <a16:creationId xmlns:a16="http://schemas.microsoft.com/office/drawing/2014/main" id="{2EB69747-F9DD-4B80-B488-D5565D0BC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723" name="Freeform: Shape 722">
              <a:extLst>
                <a:ext uri="{FF2B5EF4-FFF2-40B4-BE49-F238E27FC236}">
                  <a16:creationId xmlns:a16="http://schemas.microsoft.com/office/drawing/2014/main" id="{73AFB787-B8A4-4269-9DA9-FF4A66030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724" name="Freeform: Shape 723">
              <a:extLst>
                <a:ext uri="{FF2B5EF4-FFF2-40B4-BE49-F238E27FC236}">
                  <a16:creationId xmlns:a16="http://schemas.microsoft.com/office/drawing/2014/main" id="{6E682D93-25A6-4D91-9A81-3F247BBEE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725" name="Freeform: Shape 724">
              <a:extLst>
                <a:ext uri="{FF2B5EF4-FFF2-40B4-BE49-F238E27FC236}">
                  <a16:creationId xmlns:a16="http://schemas.microsoft.com/office/drawing/2014/main" id="{9D5F48B5-53B4-4DA8-B929-6AFF50658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726" name="Freeform: Shape 725">
              <a:extLst>
                <a:ext uri="{FF2B5EF4-FFF2-40B4-BE49-F238E27FC236}">
                  <a16:creationId xmlns:a16="http://schemas.microsoft.com/office/drawing/2014/main" id="{8CA195A3-2A74-4D13-A1B8-24765E26B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727" name="Freeform: Shape 726">
              <a:extLst>
                <a:ext uri="{FF2B5EF4-FFF2-40B4-BE49-F238E27FC236}">
                  <a16:creationId xmlns:a16="http://schemas.microsoft.com/office/drawing/2014/main" id="{B98F1918-C39D-4713-AB21-685A94435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728" name="Freeform: Shape 727">
              <a:extLst>
                <a:ext uri="{FF2B5EF4-FFF2-40B4-BE49-F238E27FC236}">
                  <a16:creationId xmlns:a16="http://schemas.microsoft.com/office/drawing/2014/main" id="{33592273-DEE6-42E1-B824-11D544332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729" name="Freeform: Shape 728">
              <a:extLst>
                <a:ext uri="{FF2B5EF4-FFF2-40B4-BE49-F238E27FC236}">
                  <a16:creationId xmlns:a16="http://schemas.microsoft.com/office/drawing/2014/main" id="{12D6F82B-B619-4D8B-85AE-0E57103BA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730" name="Freeform: Shape 729">
              <a:extLst>
                <a:ext uri="{FF2B5EF4-FFF2-40B4-BE49-F238E27FC236}">
                  <a16:creationId xmlns:a16="http://schemas.microsoft.com/office/drawing/2014/main" id="{6246C574-90D4-412B-9444-203F7C83C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9C9020B7-C0E8-110F-7C17-9226A205098D}"/>
              </a:ext>
            </a:extLst>
          </p:cNvPr>
          <p:cNvSpPr>
            <a:spLocks noGrp="1"/>
          </p:cNvSpPr>
          <p:nvPr>
            <p:ph idx="1"/>
          </p:nvPr>
        </p:nvSpPr>
        <p:spPr>
          <a:xfrm>
            <a:off x="6891193" y="2186445"/>
            <a:ext cx="4974771" cy="5534019"/>
          </a:xfrm>
        </p:spPr>
        <p:txBody>
          <a:bodyPr vert="horz" lIns="91440" tIns="45720" rIns="91440" bIns="45720" rtlCol="0" anchor="t">
            <a:normAutofit/>
          </a:bodyPr>
          <a:lstStyle/>
          <a:p>
            <a:r>
              <a:rPr lang="en-US" sz="2000">
                <a:ea typeface="+mn-lt"/>
                <a:cs typeface="+mn-lt"/>
              </a:rPr>
              <a:t>Create a new </a:t>
            </a:r>
            <a:r>
              <a:rPr lang="en-US" sz="2000" err="1">
                <a:ea typeface="+mn-lt"/>
                <a:cs typeface="+mn-lt"/>
              </a:rPr>
              <a:t>dataframe</a:t>
            </a:r>
            <a:r>
              <a:rPr lang="en-US" sz="2000">
                <a:ea typeface="+mn-lt"/>
                <a:cs typeface="+mn-lt"/>
              </a:rPr>
              <a:t> using </a:t>
            </a:r>
            <a:r>
              <a:rPr lang="en-US" sz="2000" err="1">
                <a:ea typeface="+mn-lt"/>
                <a:cs typeface="+mn-lt"/>
              </a:rPr>
              <a:t>df.copy</a:t>
            </a:r>
            <a:r>
              <a:rPr lang="en-US" sz="2000">
                <a:ea typeface="+mn-lt"/>
                <a:cs typeface="+mn-lt"/>
              </a:rPr>
              <a:t>()</a:t>
            </a:r>
            <a:endParaRPr lang="en-US" sz="2000">
              <a:ea typeface="Source Sans Pro"/>
            </a:endParaRPr>
          </a:p>
          <a:p>
            <a:r>
              <a:rPr lang="en-US" sz="2000">
                <a:ea typeface="+mn-lt"/>
                <a:cs typeface="+mn-lt"/>
              </a:rPr>
              <a:t>Changes made to the subset will not affect the original </a:t>
            </a:r>
            <a:r>
              <a:rPr lang="en-US" sz="2000" err="1">
                <a:ea typeface="+mn-lt"/>
                <a:cs typeface="+mn-lt"/>
              </a:rPr>
              <a:t>DataFrame</a:t>
            </a:r>
            <a:endParaRPr lang="en-US" sz="2000">
              <a:ea typeface="Source Sans Pro"/>
            </a:endParaRPr>
          </a:p>
          <a:p>
            <a:r>
              <a:rPr lang="en-US" sz="2000">
                <a:ea typeface="+mn-lt"/>
                <a:cs typeface="+mn-lt"/>
              </a:rPr>
              <a:t>Independent variables: </a:t>
            </a:r>
            <a:r>
              <a:rPr lang="en-US" sz="2000" err="1">
                <a:ea typeface="+mn-lt"/>
                <a:cs typeface="+mn-lt"/>
              </a:rPr>
              <a:t>Features.Max</a:t>
            </a:r>
            <a:r>
              <a:rPr lang="en-US" sz="2000">
                <a:ea typeface="+mn-lt"/>
                <a:cs typeface="+mn-lt"/>
              </a:rPr>
              <a:t> Players, </a:t>
            </a:r>
            <a:r>
              <a:rPr lang="en-US" sz="2000" err="1">
                <a:ea typeface="+mn-lt"/>
                <a:cs typeface="+mn-lt"/>
              </a:rPr>
              <a:t>Metrics.Review</a:t>
            </a:r>
            <a:r>
              <a:rPr lang="en-US" sz="2000">
                <a:ea typeface="+mn-lt"/>
                <a:cs typeface="+mn-lt"/>
              </a:rPr>
              <a:t> Score, </a:t>
            </a:r>
            <a:r>
              <a:rPr lang="en-US" sz="2000" err="1">
                <a:ea typeface="+mn-lt"/>
                <a:cs typeface="+mn-lt"/>
              </a:rPr>
              <a:t>Metrics.Sales</a:t>
            </a:r>
            <a:r>
              <a:rPr lang="en-US" sz="2000">
                <a:ea typeface="+mn-lt"/>
                <a:cs typeface="+mn-lt"/>
              </a:rPr>
              <a:t>, </a:t>
            </a:r>
            <a:r>
              <a:rPr lang="en-US" sz="2000" err="1">
                <a:ea typeface="+mn-lt"/>
                <a:cs typeface="+mn-lt"/>
              </a:rPr>
              <a:t>Metrics.Used</a:t>
            </a:r>
            <a:r>
              <a:rPr lang="en-US" sz="2000">
                <a:ea typeface="+mn-lt"/>
                <a:cs typeface="+mn-lt"/>
              </a:rPr>
              <a:t> Price, </a:t>
            </a:r>
            <a:r>
              <a:rPr lang="en-US" sz="2000" err="1">
                <a:ea typeface="+mn-lt"/>
                <a:cs typeface="+mn-lt"/>
              </a:rPr>
              <a:t>Release.Console</a:t>
            </a:r>
            <a:endParaRPr lang="en-US" sz="2000">
              <a:ea typeface="Source Sans Pro"/>
            </a:endParaRPr>
          </a:p>
          <a:p>
            <a:r>
              <a:rPr lang="en-US" sz="2000">
                <a:ea typeface="+mn-lt"/>
                <a:cs typeface="+mn-lt"/>
              </a:rPr>
              <a:t>Dependent variable: </a:t>
            </a:r>
            <a:r>
              <a:rPr lang="en-US" sz="2000" err="1">
                <a:ea typeface="+mn-lt"/>
                <a:cs typeface="+mn-lt"/>
              </a:rPr>
              <a:t>Release.Rating</a:t>
            </a:r>
            <a:r>
              <a:rPr lang="en-US" sz="2000">
                <a:ea typeface="+mn-lt"/>
                <a:cs typeface="+mn-lt"/>
              </a:rPr>
              <a:t>(y)</a:t>
            </a:r>
            <a:endParaRPr lang="en-US" sz="2000">
              <a:ea typeface="Source Sans Pro"/>
            </a:endParaRPr>
          </a:p>
          <a:p>
            <a:pPr marL="0" indent="0">
              <a:buNone/>
            </a:pPr>
            <a:endParaRPr lang="en-US">
              <a:ea typeface="+mn-lt"/>
              <a:cs typeface="+mn-lt"/>
            </a:endParaRPr>
          </a:p>
        </p:txBody>
      </p:sp>
    </p:spTree>
    <p:extLst>
      <p:ext uri="{BB962C8B-B14F-4D97-AF65-F5344CB8AC3E}">
        <p14:creationId xmlns:p14="http://schemas.microsoft.com/office/powerpoint/2010/main" val="4278978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5" name="Rectangle 11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lectric, circuits, electronic, light, texture, background, render ...">
            <a:extLst>
              <a:ext uri="{FF2B5EF4-FFF2-40B4-BE49-F238E27FC236}">
                <a16:creationId xmlns:a16="http://schemas.microsoft.com/office/drawing/2014/main" id="{38A0339C-E4B5-E00F-6A57-2C5F43CD7A0F}"/>
              </a:ext>
            </a:extLst>
          </p:cNvPr>
          <p:cNvPicPr>
            <a:picLocks noChangeAspect="1"/>
          </p:cNvPicPr>
          <p:nvPr/>
        </p:nvPicPr>
        <p:blipFill>
          <a:blip r:embed="rId2"/>
          <a:stretch>
            <a:fillRect/>
          </a:stretch>
        </p:blipFill>
        <p:spPr>
          <a:xfrm>
            <a:off x="2511713" y="3713836"/>
            <a:ext cx="3634674" cy="1999070"/>
          </a:xfrm>
          <a:prstGeom prst="rect">
            <a:avLst/>
          </a:prstGeom>
        </p:spPr>
      </p:pic>
      <p:grpSp>
        <p:nvGrpSpPr>
          <p:cNvPr id="117" name="Group 116">
            <a:extLst>
              <a:ext uri="{FF2B5EF4-FFF2-40B4-BE49-F238E27FC236}">
                <a16:creationId xmlns:a16="http://schemas.microsoft.com/office/drawing/2014/main" id="{134CC3FF-7AA4-46F4-8B24-2F9383D86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118" name="Rectangle 117">
              <a:extLst>
                <a:ext uri="{FF2B5EF4-FFF2-40B4-BE49-F238E27FC236}">
                  <a16:creationId xmlns:a16="http://schemas.microsoft.com/office/drawing/2014/main" id="{275E42E8-8B96-4FF0-9DCC-7E2084C0F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78FEA8A4-ED0E-429C-884B-1599153B8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21" name="Rectangle 120">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9EC42D-ADDB-5575-169B-AC5603648E56}"/>
              </a:ext>
            </a:extLst>
          </p:cNvPr>
          <p:cNvSpPr>
            <a:spLocks noGrp="1"/>
          </p:cNvSpPr>
          <p:nvPr>
            <p:ph type="title"/>
          </p:nvPr>
        </p:nvSpPr>
        <p:spPr>
          <a:xfrm>
            <a:off x="740584" y="859808"/>
            <a:ext cx="3543197" cy="2878986"/>
          </a:xfrm>
        </p:spPr>
        <p:txBody>
          <a:bodyPr>
            <a:normAutofit/>
          </a:bodyPr>
          <a:lstStyle/>
          <a:p>
            <a:pPr algn="ctr"/>
            <a:r>
              <a:rPr lang="en-US">
                <a:ea typeface="Source Sans Pro"/>
              </a:rPr>
              <a:t>MORE DATA CLEANING</a:t>
            </a:r>
          </a:p>
        </p:txBody>
      </p:sp>
      <p:grpSp>
        <p:nvGrpSpPr>
          <p:cNvPr id="123" name="Graphic 4">
            <a:extLst>
              <a:ext uri="{FF2B5EF4-FFF2-40B4-BE49-F238E27FC236}">
                <a16:creationId xmlns:a16="http://schemas.microsoft.com/office/drawing/2014/main" id="{5F2AA49C-5AC0-41C7-BFAF-74B8D8293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rgbClr val="FFFFFF"/>
          </a:solidFill>
        </p:grpSpPr>
        <p:sp>
          <p:nvSpPr>
            <p:cNvPr id="124" name="Freeform: Shape 123">
              <a:extLst>
                <a:ext uri="{FF2B5EF4-FFF2-40B4-BE49-F238E27FC236}">
                  <a16:creationId xmlns:a16="http://schemas.microsoft.com/office/drawing/2014/main" id="{88A750A0-64B5-41B2-B525-A914EB40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F8216C77-85C1-4BDC-87A8-7E7593320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471AED48-754E-41AC-9ECC-DB2597644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8005417-D297-404F-82A5-8C4393E85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7F942D6-2D0C-4894-81F0-6F81714BA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FAD802E-9670-4B80-876B-3FF64D29A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838AF437-0BFB-40E4-ADA0-5749919AA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8BC9C3D-CBBE-4D29-9DAC-98B3CAF39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A7016629-22ED-494E-9205-594895DA9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BFF3CC1E-0ED4-4599-9B4E-F057769B9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65A4B3A-F9A7-4FA6-A7F3-EA08E0BA1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783B6A14-A56D-4B95-8395-89CF53A09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49F0868B-B193-43B6-BB1E-1FF72993E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138" name="Graphic 4">
            <a:extLst>
              <a:ext uri="{FF2B5EF4-FFF2-40B4-BE49-F238E27FC236}">
                <a16:creationId xmlns:a16="http://schemas.microsoft.com/office/drawing/2014/main" id="{BB32367D-C4F2-49D5-A586-298C7CA821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chemeClr val="tx1"/>
          </a:solidFill>
        </p:grpSpPr>
        <p:sp>
          <p:nvSpPr>
            <p:cNvPr id="139" name="Freeform: Shape 138">
              <a:extLst>
                <a:ext uri="{FF2B5EF4-FFF2-40B4-BE49-F238E27FC236}">
                  <a16:creationId xmlns:a16="http://schemas.microsoft.com/office/drawing/2014/main" id="{E1FF7EE7-ACA2-4BFF-BA75-7FAE93FBB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647462E-B5E8-4F02-A1E4-BD0380A22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412CE109-6153-414A-B2D6-C4F9C6FA2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DAF530F5-D68D-4BC8-8984-F1A8B5DEB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2EB69747-F9DD-4B80-B488-D5565D0BC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73AFB787-B8A4-4269-9DA9-FF4A66030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6E682D93-25A6-4D91-9A81-3F247BBEE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9D5F48B5-53B4-4DA8-B929-6AFF50658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8CA195A3-2A74-4D13-A1B8-24765E26B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B98F1918-C39D-4713-AB21-685A94435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33592273-DEE6-42E1-B824-11D544332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12D6F82B-B619-4D8B-85AE-0E57103BA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246C574-90D4-412B-9444-203F7C83C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2201D402-D2FE-991A-4B54-8C0FA2C80E6A}"/>
              </a:ext>
            </a:extLst>
          </p:cNvPr>
          <p:cNvSpPr>
            <a:spLocks noGrp="1"/>
          </p:cNvSpPr>
          <p:nvPr>
            <p:ph idx="1"/>
          </p:nvPr>
        </p:nvSpPr>
        <p:spPr>
          <a:xfrm>
            <a:off x="6719435" y="2405110"/>
            <a:ext cx="4974771" cy="5534019"/>
          </a:xfrm>
        </p:spPr>
        <p:txBody>
          <a:bodyPr vert="horz" lIns="91440" tIns="45720" rIns="91440" bIns="45720" rtlCol="0" anchor="t">
            <a:normAutofit/>
          </a:bodyPr>
          <a:lstStyle/>
          <a:p>
            <a:r>
              <a:rPr lang="en-US" sz="2000">
                <a:ea typeface="+mn-lt"/>
                <a:cs typeface="+mn-lt"/>
              </a:rPr>
              <a:t>Created a new column 'y' in </a:t>
            </a:r>
            <a:r>
              <a:rPr lang="en-US" sz="2000" b="1" err="1">
                <a:ea typeface="+mn-lt"/>
                <a:cs typeface="+mn-lt"/>
              </a:rPr>
              <a:t>df_copy</a:t>
            </a:r>
            <a:r>
              <a:rPr lang="en-US" sz="2000">
                <a:ea typeface="+mn-lt"/>
                <a:cs typeface="+mn-lt"/>
              </a:rPr>
              <a:t> based on the replacement of values in the '</a:t>
            </a:r>
            <a:r>
              <a:rPr lang="en-US" sz="2000" err="1">
                <a:ea typeface="+mn-lt"/>
                <a:cs typeface="+mn-lt"/>
              </a:rPr>
              <a:t>Release.Rating</a:t>
            </a:r>
            <a:r>
              <a:rPr lang="en-US" sz="2000">
                <a:ea typeface="+mn-lt"/>
                <a:cs typeface="+mn-lt"/>
              </a:rPr>
              <a:t>' column with 1 for 'E', and 0 for 'M' and 'T'</a:t>
            </a:r>
          </a:p>
          <a:p>
            <a:r>
              <a:rPr lang="en-US" sz="2000">
                <a:ea typeface="Source Sans Pro"/>
              </a:rPr>
              <a:t>Dropped outliers – 1067 observations left</a:t>
            </a:r>
          </a:p>
          <a:p>
            <a:r>
              <a:rPr lang="en-US" sz="2000">
                <a:ea typeface="Source Sans Pro"/>
              </a:rPr>
              <a:t>145 outliers removed</a:t>
            </a:r>
          </a:p>
          <a:p>
            <a:r>
              <a:rPr lang="en-US" sz="2000">
                <a:ea typeface="Source Sans Pro"/>
              </a:rPr>
              <a:t>Changed the variable names to ensure the models work</a:t>
            </a:r>
          </a:p>
          <a:p>
            <a:pPr lvl="1"/>
            <a:r>
              <a:rPr lang="en-US" sz="1800" err="1">
                <a:ea typeface="Source Sans Pro"/>
              </a:rPr>
              <a:t>e.g</a:t>
            </a:r>
            <a:r>
              <a:rPr lang="en-US" sz="1800">
                <a:ea typeface="Source Sans Pro"/>
              </a:rPr>
              <a:t>: </a:t>
            </a:r>
            <a:r>
              <a:rPr lang="en-US" sz="1800">
                <a:latin typeface="Source Sans Pro"/>
                <a:ea typeface="Source Sans Pro"/>
              </a:rPr>
              <a:t>'</a:t>
            </a:r>
            <a:r>
              <a:rPr lang="en-US" sz="1800" err="1">
                <a:latin typeface="Source Sans Pro"/>
                <a:ea typeface="Source Sans Pro"/>
              </a:rPr>
              <a:t>Metrics.Review</a:t>
            </a:r>
            <a:r>
              <a:rPr lang="en-US" sz="1800">
                <a:latin typeface="Source Sans Pro"/>
                <a:ea typeface="Source Sans Pro"/>
              </a:rPr>
              <a:t> Score':'</a:t>
            </a:r>
            <a:r>
              <a:rPr lang="en-US" sz="1800" err="1">
                <a:latin typeface="Source Sans Pro"/>
                <a:ea typeface="Source Sans Pro"/>
              </a:rPr>
              <a:t>Metrics_Review_Score</a:t>
            </a:r>
            <a:r>
              <a:rPr lang="en-US" sz="1800">
                <a:latin typeface="Source Sans Pro"/>
                <a:ea typeface="Source Sans Pro"/>
              </a:rPr>
              <a:t>'</a:t>
            </a:r>
          </a:p>
          <a:p>
            <a:pPr lvl="1"/>
            <a:endParaRPr lang="en-US">
              <a:ea typeface="Source Sans Pro"/>
            </a:endParaRPr>
          </a:p>
          <a:p>
            <a:pPr lvl="1">
              <a:buFont typeface="Courier New" panose="020B0604020202020204" pitchFamily="34" charset="0"/>
              <a:buChar char="o"/>
            </a:pPr>
            <a:endParaRPr lang="en-US">
              <a:ea typeface="Source Sans Pro"/>
            </a:endParaRPr>
          </a:p>
          <a:p>
            <a:endParaRPr lang="en-US">
              <a:ea typeface="Source Sans Pro"/>
            </a:endParaRPr>
          </a:p>
          <a:p>
            <a:endParaRPr lang="en-US">
              <a:ea typeface="Source Sans Pro"/>
            </a:endParaRPr>
          </a:p>
        </p:txBody>
      </p:sp>
    </p:spTree>
    <p:extLst>
      <p:ext uri="{BB962C8B-B14F-4D97-AF65-F5344CB8AC3E}">
        <p14:creationId xmlns:p14="http://schemas.microsoft.com/office/powerpoint/2010/main" val="426583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3" name="Rectangle 27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B335F3F-8E1F-52A1-E28A-9CBB59B4174B}"/>
              </a:ext>
            </a:extLst>
          </p:cNvPr>
          <p:cNvSpPr>
            <a:spLocks noGrp="1"/>
          </p:cNvSpPr>
          <p:nvPr>
            <p:ph type="title"/>
          </p:nvPr>
        </p:nvSpPr>
        <p:spPr>
          <a:xfrm>
            <a:off x="6537340" y="1369274"/>
            <a:ext cx="5217173" cy="1373821"/>
          </a:xfrm>
        </p:spPr>
        <p:txBody>
          <a:bodyPr anchor="b">
            <a:normAutofit/>
          </a:bodyPr>
          <a:lstStyle/>
          <a:p>
            <a:r>
              <a:rPr lang="en-US">
                <a:ea typeface="Source Sans Pro"/>
              </a:rPr>
              <a:t>4) PRELIMINARY ANALYSIS</a:t>
            </a:r>
          </a:p>
        </p:txBody>
      </p:sp>
      <p:grpSp>
        <p:nvGrpSpPr>
          <p:cNvPr id="275" name="Graphic 38">
            <a:extLst>
              <a:ext uri="{FF2B5EF4-FFF2-40B4-BE49-F238E27FC236}">
                <a16:creationId xmlns:a16="http://schemas.microsoft.com/office/drawing/2014/main" id="{3CC7AA9C-C2F2-4084-9DA2-10496BF4B2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0888" y="1448890"/>
            <a:ext cx="1910252" cy="709660"/>
            <a:chOff x="2267504" y="2540250"/>
            <a:chExt cx="1990951" cy="739640"/>
          </a:xfrm>
          <a:solidFill>
            <a:schemeClr val="tx1"/>
          </a:solidFill>
        </p:grpSpPr>
        <p:sp>
          <p:nvSpPr>
            <p:cNvPr id="276" name="Freeform: Shape 275">
              <a:extLst>
                <a:ext uri="{FF2B5EF4-FFF2-40B4-BE49-F238E27FC236}">
                  <a16:creationId xmlns:a16="http://schemas.microsoft.com/office/drawing/2014/main" id="{06B230D1-A85F-4C7D-AE8A-7E30FA1E1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77" name="Freeform: Shape 276">
              <a:extLst>
                <a:ext uri="{FF2B5EF4-FFF2-40B4-BE49-F238E27FC236}">
                  <a16:creationId xmlns:a16="http://schemas.microsoft.com/office/drawing/2014/main" id="{B37842DD-6004-4ED8-AEF6-E6E38A4DA8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grpSp>
        <p:nvGrpSpPr>
          <p:cNvPr id="279" name="Group 278">
            <a:extLst>
              <a:ext uri="{FF2B5EF4-FFF2-40B4-BE49-F238E27FC236}">
                <a16:creationId xmlns:a16="http://schemas.microsoft.com/office/drawing/2014/main" id="{332ED93E-F1F1-46BF-B18E-134CB31A2F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3" y="4864099"/>
            <a:ext cx="2085971" cy="1993901"/>
            <a:chOff x="3121343" y="4864099"/>
            <a:chExt cx="2085971" cy="1993901"/>
          </a:xfrm>
          <a:solidFill>
            <a:schemeClr val="tx1"/>
          </a:solidFill>
        </p:grpSpPr>
        <p:sp>
          <p:nvSpPr>
            <p:cNvPr id="280" name="Freeform: Shape 279">
              <a:extLst>
                <a:ext uri="{FF2B5EF4-FFF2-40B4-BE49-F238E27FC236}">
                  <a16:creationId xmlns:a16="http://schemas.microsoft.com/office/drawing/2014/main" id="{88ADD0EB-6B6C-435F-A36D-DAF69F1D20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1" name="Freeform: Shape 280">
              <a:extLst>
                <a:ext uri="{FF2B5EF4-FFF2-40B4-BE49-F238E27FC236}">
                  <a16:creationId xmlns:a16="http://schemas.microsoft.com/office/drawing/2014/main" id="{577B89E7-9C9A-47AD-B18E-3236F45C5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2" name="Freeform: Shape 281">
              <a:extLst>
                <a:ext uri="{FF2B5EF4-FFF2-40B4-BE49-F238E27FC236}">
                  <a16:creationId xmlns:a16="http://schemas.microsoft.com/office/drawing/2014/main" id="{20BE6390-943A-4781-973F-8FDBE0F16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3" name="Freeform: Shape 282">
              <a:extLst>
                <a:ext uri="{FF2B5EF4-FFF2-40B4-BE49-F238E27FC236}">
                  <a16:creationId xmlns:a16="http://schemas.microsoft.com/office/drawing/2014/main" id="{7BA70C61-9271-43B4-859C-21D0C45E7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4" name="Freeform: Shape 283">
              <a:extLst>
                <a:ext uri="{FF2B5EF4-FFF2-40B4-BE49-F238E27FC236}">
                  <a16:creationId xmlns:a16="http://schemas.microsoft.com/office/drawing/2014/main" id="{11930234-4E48-42E8-94C4-10EB33536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85" name="Freeform: Shape 284">
              <a:extLst>
                <a:ext uri="{FF2B5EF4-FFF2-40B4-BE49-F238E27FC236}">
                  <a16:creationId xmlns:a16="http://schemas.microsoft.com/office/drawing/2014/main" id="{F58BF244-D3E0-4434-AF8F-D3DAE9CA5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6" name="Freeform: Shape 285">
              <a:extLst>
                <a:ext uri="{FF2B5EF4-FFF2-40B4-BE49-F238E27FC236}">
                  <a16:creationId xmlns:a16="http://schemas.microsoft.com/office/drawing/2014/main" id="{87CD605C-BB14-40E3-9DC2-97FD8B5F7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7" name="Freeform: Shape 286">
              <a:extLst>
                <a:ext uri="{FF2B5EF4-FFF2-40B4-BE49-F238E27FC236}">
                  <a16:creationId xmlns:a16="http://schemas.microsoft.com/office/drawing/2014/main" id="{6578A481-26C9-46DA-8395-2CE5CEDD2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8" name="Freeform: Shape 287">
              <a:extLst>
                <a:ext uri="{FF2B5EF4-FFF2-40B4-BE49-F238E27FC236}">
                  <a16:creationId xmlns:a16="http://schemas.microsoft.com/office/drawing/2014/main" id="{14F9F061-747F-4F62-9E1E-63A9C3432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9" name="Freeform: Shape 288">
              <a:extLst>
                <a:ext uri="{FF2B5EF4-FFF2-40B4-BE49-F238E27FC236}">
                  <a16:creationId xmlns:a16="http://schemas.microsoft.com/office/drawing/2014/main" id="{B62560A9-6C17-42CF-B426-CA707D2DC7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0" name="Freeform: Shape 289">
              <a:extLst>
                <a:ext uri="{FF2B5EF4-FFF2-40B4-BE49-F238E27FC236}">
                  <a16:creationId xmlns:a16="http://schemas.microsoft.com/office/drawing/2014/main" id="{E4DCEABC-85D3-4F63-889B-FA698C7B56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1" name="Freeform: Shape 290">
              <a:extLst>
                <a:ext uri="{FF2B5EF4-FFF2-40B4-BE49-F238E27FC236}">
                  <a16:creationId xmlns:a16="http://schemas.microsoft.com/office/drawing/2014/main" id="{F5F42E8C-AC6F-4951-83C9-179D824B1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2" name="Freeform: Shape 291">
              <a:extLst>
                <a:ext uri="{FF2B5EF4-FFF2-40B4-BE49-F238E27FC236}">
                  <a16:creationId xmlns:a16="http://schemas.microsoft.com/office/drawing/2014/main" id="{71E7EC34-DE0F-47D9-B3B2-C4AA686E97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3" name="Content Placeholder 2">
            <a:extLst>
              <a:ext uri="{FF2B5EF4-FFF2-40B4-BE49-F238E27FC236}">
                <a16:creationId xmlns:a16="http://schemas.microsoft.com/office/drawing/2014/main" id="{EC30CAAE-659F-DBEA-A23D-EEF38BEDCBFD}"/>
              </a:ext>
            </a:extLst>
          </p:cNvPr>
          <p:cNvSpPr>
            <a:spLocks noGrp="1"/>
          </p:cNvSpPr>
          <p:nvPr>
            <p:ph idx="1"/>
          </p:nvPr>
        </p:nvSpPr>
        <p:spPr>
          <a:xfrm>
            <a:off x="6386105" y="3228628"/>
            <a:ext cx="5217173" cy="4351338"/>
          </a:xfrm>
        </p:spPr>
        <p:txBody>
          <a:bodyPr vert="horz" lIns="91440" tIns="45720" rIns="91440" bIns="45720" rtlCol="0">
            <a:normAutofit/>
          </a:bodyPr>
          <a:lstStyle/>
          <a:p>
            <a:r>
              <a:rPr lang="en-US">
                <a:latin typeface="Source Sans Pro"/>
                <a:ea typeface="+mn-lt"/>
                <a:cs typeface="+mn-lt"/>
              </a:rPr>
              <a:t>Used </a:t>
            </a:r>
            <a:r>
              <a:rPr lang="en-US" b="1" err="1">
                <a:latin typeface="Source Sans Pro"/>
                <a:ea typeface="+mn-lt"/>
                <a:cs typeface="+mn-lt"/>
              </a:rPr>
              <a:t>lmplot</a:t>
            </a:r>
            <a:r>
              <a:rPr lang="en-US" b="1">
                <a:latin typeface="Source Sans Pro"/>
                <a:ea typeface="+mn-lt"/>
                <a:cs typeface="+mn-lt"/>
              </a:rPr>
              <a:t> </a:t>
            </a:r>
            <a:r>
              <a:rPr lang="en-US">
                <a:latin typeface="Source Sans Pro"/>
                <a:ea typeface="+mn-lt"/>
                <a:cs typeface="+mn-lt"/>
              </a:rPr>
              <a:t>to illustrate correlation between 2 independent variables </a:t>
            </a:r>
            <a:endParaRPr lang="en-US" b="1">
              <a:latin typeface="Source Sans Pro"/>
              <a:ea typeface="+mn-lt"/>
              <a:cs typeface="+mn-lt"/>
            </a:endParaRPr>
          </a:p>
          <a:p>
            <a:pPr marL="0" indent="0">
              <a:buNone/>
            </a:pPr>
            <a:endParaRPr lang="en-US">
              <a:latin typeface="Source Sans Pro"/>
              <a:ea typeface="Source Sans Pro"/>
              <a:cs typeface="Calibri"/>
            </a:endParaRPr>
          </a:p>
        </p:txBody>
      </p:sp>
      <p:pic>
        <p:nvPicPr>
          <p:cNvPr id="6" name="Picture 5" descr="A graph of blue and orange dots&#10;&#10;Description automatically generated">
            <a:extLst>
              <a:ext uri="{FF2B5EF4-FFF2-40B4-BE49-F238E27FC236}">
                <a16:creationId xmlns:a16="http://schemas.microsoft.com/office/drawing/2014/main" id="{3212E084-A3EE-94EC-7AEA-B927FD9AD1CD}"/>
              </a:ext>
            </a:extLst>
          </p:cNvPr>
          <p:cNvPicPr>
            <a:picLocks noChangeAspect="1"/>
          </p:cNvPicPr>
          <p:nvPr/>
        </p:nvPicPr>
        <p:blipFill>
          <a:blip r:embed="rId2"/>
          <a:stretch>
            <a:fillRect/>
          </a:stretch>
        </p:blipFill>
        <p:spPr>
          <a:xfrm>
            <a:off x="961652" y="2156874"/>
            <a:ext cx="4835891" cy="4309611"/>
          </a:xfrm>
          <a:prstGeom prst="rect">
            <a:avLst/>
          </a:prstGeom>
        </p:spPr>
      </p:pic>
    </p:spTree>
    <p:extLst>
      <p:ext uri="{BB962C8B-B14F-4D97-AF65-F5344CB8AC3E}">
        <p14:creationId xmlns:p14="http://schemas.microsoft.com/office/powerpoint/2010/main" val="3510391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inancial graphs on a dark display">
            <a:extLst>
              <a:ext uri="{FF2B5EF4-FFF2-40B4-BE49-F238E27FC236}">
                <a16:creationId xmlns:a16="http://schemas.microsoft.com/office/drawing/2014/main" id="{A35F24B2-1541-4015-8CCD-386D160BD9D4}"/>
              </a:ext>
            </a:extLst>
          </p:cNvPr>
          <p:cNvPicPr>
            <a:picLocks noChangeAspect="1"/>
          </p:cNvPicPr>
          <p:nvPr/>
        </p:nvPicPr>
        <p:blipFill rotWithShape="1">
          <a:blip r:embed="rId2"/>
          <a:srcRect l="11750" r="-1" b="-1"/>
          <a:stretch/>
        </p:blipFill>
        <p:spPr>
          <a:xfrm>
            <a:off x="3102823" y="289870"/>
            <a:ext cx="2665189" cy="2665189"/>
          </a:xfrm>
          <a:custGeom>
            <a:avLst/>
            <a:gdLst/>
            <a:ahLst/>
            <a:cxnLst/>
            <a:rect l="l" t="t" r="r" b="b"/>
            <a:pathLst>
              <a:path w="2255084" h="2255084">
                <a:moveTo>
                  <a:pt x="1127542" y="0"/>
                </a:moveTo>
                <a:cubicBezTo>
                  <a:pt x="1750266" y="0"/>
                  <a:pt x="2255084" y="504818"/>
                  <a:pt x="2255084" y="1127542"/>
                </a:cubicBezTo>
                <a:cubicBezTo>
                  <a:pt x="2255084" y="1750266"/>
                  <a:pt x="1750266" y="2255084"/>
                  <a:pt x="1127542" y="2255084"/>
                </a:cubicBezTo>
                <a:cubicBezTo>
                  <a:pt x="504818" y="2255084"/>
                  <a:pt x="0" y="1750266"/>
                  <a:pt x="0" y="1127542"/>
                </a:cubicBezTo>
                <a:cubicBezTo>
                  <a:pt x="0" y="504818"/>
                  <a:pt x="504818" y="0"/>
                  <a:pt x="1127542" y="0"/>
                </a:cubicBezTo>
                <a:close/>
              </a:path>
            </a:pathLst>
          </a:custGeom>
        </p:spPr>
      </p:pic>
      <p:sp>
        <p:nvSpPr>
          <p:cNvPr id="89" name="Oval 88">
            <a:extLst>
              <a:ext uri="{FF2B5EF4-FFF2-40B4-BE49-F238E27FC236}">
                <a16:creationId xmlns:a16="http://schemas.microsoft.com/office/drawing/2014/main" id="{8EEB3127-4A39-4F76-935D-6AC8D51AC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8562" y="2003061"/>
            <a:ext cx="4288094" cy="4288094"/>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98F2E216-6526-433B-8072-DEE222DC9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929" y="2003061"/>
            <a:ext cx="4288094" cy="4288094"/>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3" name="Oval 92">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1925092"/>
            <a:ext cx="4288094" cy="428809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335F3F-8E1F-52A1-E28A-9CBB59B4174B}"/>
              </a:ext>
            </a:extLst>
          </p:cNvPr>
          <p:cNvSpPr>
            <a:spLocks noGrp="1"/>
          </p:cNvSpPr>
          <p:nvPr>
            <p:ph type="title"/>
          </p:nvPr>
        </p:nvSpPr>
        <p:spPr>
          <a:xfrm>
            <a:off x="838201" y="2567199"/>
            <a:ext cx="4031808" cy="3053052"/>
          </a:xfrm>
        </p:spPr>
        <p:txBody>
          <a:bodyPr>
            <a:normAutofit/>
          </a:bodyPr>
          <a:lstStyle/>
          <a:p>
            <a:pPr algn="ctr"/>
            <a:r>
              <a:rPr lang="en-US">
                <a:ea typeface="Source Sans Pro"/>
              </a:rPr>
              <a:t>4) PRELIMINARY ANALYSIS</a:t>
            </a:r>
          </a:p>
        </p:txBody>
      </p:sp>
      <p:grpSp>
        <p:nvGrpSpPr>
          <p:cNvPr id="95"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tx1"/>
          </a:solidFill>
        </p:grpSpPr>
        <p:sp>
          <p:nvSpPr>
            <p:cNvPr id="96" name="Freeform: Shape 95">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99" name="Graphic 4">
            <a:extLst>
              <a:ext uri="{FF2B5EF4-FFF2-40B4-BE49-F238E27FC236}">
                <a16:creationId xmlns:a16="http://schemas.microsoft.com/office/drawing/2014/main" id="{0AD1D347-1879-4D73-8825-EB52119D1B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4" y="4748270"/>
            <a:ext cx="1330536" cy="1330521"/>
            <a:chOff x="5734037" y="3067039"/>
            <a:chExt cx="724483" cy="724489"/>
          </a:xfrm>
          <a:solidFill>
            <a:schemeClr val="tx1"/>
          </a:solidFill>
        </p:grpSpPr>
        <p:sp>
          <p:nvSpPr>
            <p:cNvPr id="100" name="Freeform: Shape 99">
              <a:extLst>
                <a:ext uri="{FF2B5EF4-FFF2-40B4-BE49-F238E27FC236}">
                  <a16:creationId xmlns:a16="http://schemas.microsoft.com/office/drawing/2014/main" id="{7F1D1C6D-7D18-44AC-80B7-823AD45FD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70CF9AD-9B31-49A2-8AF5-69B249840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4E9D0A03-A290-4C8D-8498-85F0E5B1A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5F4661E7-465D-4874-BC3A-E55093CD3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EB79F073-B639-485B-93F6-958951EF3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9153A942-5C48-4EF4-AA18-82AC90C55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8EA4BCEE-B2B4-4870-B921-B3C0D7297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41271C20-03BB-47FA-A17B-09825E723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62C689A3-3820-4AFE-950D-CDA05D968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EB9DAC1-A980-4285-9059-16D6B748C7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8D286A4C-6E67-462D-8807-EEF90F4C5E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B7CABE22-D7D1-4970-BE8D-8E7B26FAA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A59EB07-44AA-4839-A550-764F0C1C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07BD093-A681-4C0E-89E1-28B79FDC5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54D3B41-D31B-418C-98E8-3DA9F7BE0B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2C9153D-F851-40ED-A291-F586E67A8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D14F8536-E81B-4336-9991-6F1B3447EC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1BCE3D87-8E1E-4E3C-B336-E161FE142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0E57FCB1-61DD-4742-9F4E-0622EE262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8AC07452-C190-4DFF-9A85-7E0494E63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DDC1E49D-0160-40EF-B62C-3682A0113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0FF01E4E-41B3-4E3A-9069-2C00F199A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5C155535-D387-426C-8835-08EA1625D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130D8708-8C20-411A-99F6-39B7A15D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172CE489-867A-498C-85D0-99ED8A50D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13A369D6-BC7C-46B6-9802-41F7FE32F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A735936F-8515-4CF4-A1E4-7466BFAD38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52E14F4-2A50-4876-A835-D7B7B7F05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AD1B584-BCD9-47C1-BF94-A9B03E0A5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E78B189-4AAE-4308-BE2A-561CE6E26E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34F693D-9FD0-4BF4-9BCA-CAA391EE7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DC8A20BE-5976-437A-94F2-7869D1D4C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C2797F1A-9D8B-4AC7-8A7E-C088A7B61D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BB8BB9ED-3A10-495E-A450-4573A83AA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C84AAD79-9D91-4601-AE6B-E3CC0AC23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06966F3D-45BD-4D12-8447-B9669E9AD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C19B4C07-AFE8-42F6-8060-AB4FD27F8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6BCBEC46-CA76-424D-AE21-335765D37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32244D96-1DD8-4D90-B4DA-58056941D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BFFC670-5D4A-4609-979B-30BE38D30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BBA6EA23-F2B4-49FA-86BB-40794E01B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9E16F95-4ED7-4D4A-A1FB-A9FFE3387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6602585-A0C4-419E-9F64-E17CC3004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680EC182-6DF1-4FF2-9C46-E24857CE3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E71D4C4B-3242-45D7-BBC6-3168AF117C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5C43A586-0AEE-4520-8AE3-78557E8D5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3881E1E2-63F4-44A6-8FD4-E0031DDB0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8209E85B-A99A-4679-B958-DFD6FAC39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5AD3B901-0837-4EB4-B0BD-B5317762B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407F6141-18B7-42F5-AB8A-095FA602A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185154CE-9C1F-421D-A58A-D337E3179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959AAA97-B6F9-4CB6-B294-955DE265B9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3696AC66-45F9-4D0A-978B-EBAFCBA8B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C8064064-C0D3-4A54-9D36-EB2759F07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696DAF67-B510-431C-81CE-598A220ED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DFF3B41-BD0E-4E80-BE32-AAB566084D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E1C296D-C2BB-405E-A9E1-CD0C777E6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5E012E94-1E82-4743-9646-D27796E3DD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0506F7E7-8613-4F49-9B22-E8B9A8F89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67EFAB5-5519-4B20-B488-61E365357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7A46CD3C-8282-430D-84A6-668594635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09F667CC-51FA-4373-BF89-FDA9E6F57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52824720-77CA-4EFE-9B9B-F3C5DA5ECE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DAAD48D1-498E-407D-8773-B32DA5177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3761232-AC0F-4415-8849-2CE14A66EF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F9671C34-F1B1-4964-861B-05E12FC141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6D215CD-DE5C-4A36-8294-B856C4DFF8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14F60611-ACD0-4AE1-9FF4-655DEF77E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54878BD8-4838-4CE8-8CED-48C75E453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ED34C671-92D6-4570-BDA7-7047026CD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E4ADB496-4E8C-4F69-A20E-AC11036CB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E05521A6-994C-4653-BE99-FCE71F6D15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10F93860-B875-4D68-ACE0-2F8F7CAAD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74CF85EE-C965-4602-9DB3-B22125155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CAC91C65-14F2-4458-A79D-647B28E04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1958A69-ABD1-441F-817D-8868D3E79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85B41124-1179-4F9F-8B23-B94A98BA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44F475B-8586-4535-86BE-7FB5F76C6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285243B3-5329-4312-9C9F-FBC77AF48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87C78038-CD15-4BEE-8688-B22F822C6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401EB7F4-2569-4602-A5DC-ECF750A64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5AFCDCE-A4B9-4DFD-A39D-6C4513C472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1869FF3F-68C9-4316-AF81-44CCC551BC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AAD11538-8098-4355-8DDD-D681DFAC32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0F3F997E-AED9-480A-A0E8-2593AF3C1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F621AF23-CD1C-4A82-934F-1C051FE78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CF7C8D23-402E-4902-9877-2933C68B3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166214BF-105C-4C50-A658-BB800D624F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B657FB8-0889-47B9-9F7A-35C6F5E43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A02347C2-D097-4E47-9E71-D0AC7E0B2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DF0D715C-2DC6-4444-95E7-C9E31D654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3E98A78E-FE40-406F-BB29-CE723A4A29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25623FBB-A3DE-4893-B1E4-09BFE6EB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98BD75D0-FB16-44AA-8F4B-9319502DD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65B25A8E-2993-4CE5-A81A-932105A42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8D8D167B-C705-4729-899E-AC9AE463C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670FBA7C-F842-4775-B83D-AEC5F14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DC68FA78-D012-4A89-8B7E-3CF189316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8F14C2D5-2A65-48C1-AC1C-D4C29BBA9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22D4725A-DD05-406E-84D7-50DAC6BFB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1F292F3E-E6A6-41E9-9AF9-DF240E914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152F5E4F-6F5D-4FF5-AADC-77BF4906C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2EA96C5C-38D5-4D0F-9A75-F1C4856048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213E386-079B-4951-BD48-B86432246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F9C52A50-FC6F-4CF8-96ED-B16AC428B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0AD79090-842D-4363-9CDB-03CA19DB2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8B923BC0-6A72-4261-907F-568CEF3D9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682D956C-7F2C-45F4-8EB5-B9637909A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5AF71042-41A5-405B-A14C-9E194529D7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C068DA5-7174-4664-9C13-4F7ABAFC1D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00525F2C-C937-4BE3-AF79-3540A6E1CA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6CA46F03-C9C9-4425-82A8-2110001F4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6D21589A-A316-4E71-B638-D33C4141B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C0B918FA-95C1-4373-B66D-56936BB79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F04F9E-EC09-43BE-A049-082DE1531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5A8838D-5812-49CE-80E4-E0CE11424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379B4036-BE45-42C0-929B-42932369A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40E913D5-5568-4901-883B-8C42A8F3D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A1B52038-9622-4802-81BA-ACC198475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D0DEAC10-5A6B-47AD-A728-CE2C8CF13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D1B38B28-66AD-4A02-AE15-F762137B2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0BAF1CE8-3AF3-4FF2-8F0B-3BC7A4740C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4D9937F5-39C5-49BB-A3F1-21D0730BF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A48A61DC-ED1D-4B72-828E-9FD85AF26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6A89B28D-13E0-46C3-AB20-6DBEDB61D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B17F470D-67A6-475E-9F1C-9D1FCD4DF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0C116B5B-C2BF-4A29-920C-0E6D2A865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977DFF22-98A9-4A00-B45B-BA0024E4B5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233D6D17-E307-4F26-9F91-607B2D1B9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F044F5F0-FB5F-4364-A17D-B476349E1F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51E13B0-54FA-4C07-A08D-0035E29D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B23AA2A7-69AA-4892-8D19-6786784B8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2409CA-4103-489E-9A88-9E822AC42C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941B7FE-F0B4-4717-BE8E-31EE09F5C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AA36A1CD-E7E3-400D-BBA9-1B8363460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2D8F4BE-D92B-483E-8049-5FDA3FD40C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77725CAB-E398-42F8-A5E5-8ACED1B61E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782EF470-319A-4DCA-AB6F-B4441DD59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ECBF0AE1-7C37-4F3E-B37A-44CAD6900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87EE399C-60A0-43AB-AD85-CAEDD25A8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6DEF9E1C-0288-422F-9D39-B2B97B0BD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B9FD4213-CE93-46E6-A356-5C9B681A6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32AF21C6-5C6A-4ADC-98CE-0C897306F1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67C50FF0-A4F6-4B10-91CC-CC456891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DF34FC9E-632A-4B97-AB95-812ABD859F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6943D9D5-E01E-4A32-A5D1-AD61A32EC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5F93C502-F4AC-4D2C-A43D-85093C59A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AFCADD6C-627D-43CE-9413-A793AAA085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E7838A6E-823E-4306-9088-5AFE0912E1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5F20A74B-CE15-4678-8E60-8983D4B53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AB4409F0-44F9-411F-8711-53B028783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64A642A9-686F-402A-920C-EDB02B2FE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B2B4D5D4-0C5C-4D98-9738-D245840A71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F70D7430-18D9-4B8F-9F7A-308C701930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764FC2A4-5817-4FA0-A4A7-6653D1DA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84DCF9E7-E283-43A0-9C25-F70016263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A24478FE-2D73-495D-A2CE-6D1D87C25A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024EF5F2-46E7-4950-93D0-371415B7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F1E76799-6B37-47A7-B311-D4AD1BB560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18E48635-AD82-4B9C-BD64-E19D0DCD3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FFE8012D-8F5A-48C7-A667-EF1782E17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24D6A3A1-CDCE-458B-B3ED-792E80025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CD8FB40D-7336-4F24-9F28-25EC9AE6C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75683C3C-C038-49EA-9635-AC7B82AF2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6286FF4B-0471-47B5-AA6C-8BA5CC04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CEB73580-6577-4A7A-A7EA-E79093D9D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9E97866D-632F-4778-992C-F2750D6087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5A7AC897-3ADD-4A69-A122-EA6F8EFD2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06C3FE79-4EEC-4CF3-92A0-F6BC9F8B4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EC30CAAE-659F-DBEA-A23D-EEF38BEDCBFD}"/>
              </a:ext>
            </a:extLst>
          </p:cNvPr>
          <p:cNvSpPr>
            <a:spLocks noGrp="1"/>
          </p:cNvSpPr>
          <p:nvPr>
            <p:ph idx="1"/>
          </p:nvPr>
        </p:nvSpPr>
        <p:spPr>
          <a:xfrm>
            <a:off x="6469872" y="908904"/>
            <a:ext cx="5329877" cy="4883998"/>
          </a:xfrm>
        </p:spPr>
        <p:txBody>
          <a:bodyPr vert="horz" lIns="91440" tIns="45720" rIns="91440" bIns="45720" rtlCol="0" anchor="t">
            <a:noAutofit/>
          </a:bodyPr>
          <a:lstStyle/>
          <a:p>
            <a:r>
              <a:rPr lang="en-US" sz="2400" dirty="0">
                <a:ea typeface="+mn-lt"/>
                <a:cs typeface="+mn-lt"/>
              </a:rPr>
              <a:t>Used </a:t>
            </a:r>
            <a:r>
              <a:rPr lang="en-US" sz="2400" b="1" dirty="0">
                <a:ea typeface="+mn-lt"/>
                <a:cs typeface="+mn-lt"/>
              </a:rPr>
              <a:t>boxplots</a:t>
            </a:r>
            <a:r>
              <a:rPr lang="en-US" sz="2400" dirty="0">
                <a:ea typeface="+mn-lt"/>
                <a:cs typeface="+mn-lt"/>
              </a:rPr>
              <a:t> to identify and drop outliers for each independent variable </a:t>
            </a:r>
            <a:endParaRPr lang="en-US" sz="2400" b="1" dirty="0">
              <a:latin typeface="Source Sans Pro"/>
              <a:ea typeface="+mn-lt"/>
              <a:cs typeface="+mn-lt"/>
            </a:endParaRPr>
          </a:p>
          <a:p>
            <a:endParaRPr lang="en-US" sz="2400" dirty="0">
              <a:latin typeface="Source Sans Pro"/>
              <a:ea typeface="Source Sans Pro"/>
              <a:cs typeface="Calibri"/>
            </a:endParaRPr>
          </a:p>
        </p:txBody>
      </p:sp>
      <p:pic>
        <p:nvPicPr>
          <p:cNvPr id="5" name="Picture 4" descr="A graph with different colored squares&#10;&#10;Description automatically generated">
            <a:extLst>
              <a:ext uri="{FF2B5EF4-FFF2-40B4-BE49-F238E27FC236}">
                <a16:creationId xmlns:a16="http://schemas.microsoft.com/office/drawing/2014/main" id="{6D6F9C69-5F17-A2A7-E1F6-0B0754561DB4}"/>
              </a:ext>
            </a:extLst>
          </p:cNvPr>
          <p:cNvPicPr>
            <a:picLocks noChangeAspect="1"/>
          </p:cNvPicPr>
          <p:nvPr/>
        </p:nvPicPr>
        <p:blipFill>
          <a:blip r:embed="rId3"/>
          <a:stretch>
            <a:fillRect/>
          </a:stretch>
        </p:blipFill>
        <p:spPr>
          <a:xfrm>
            <a:off x="6555255" y="2186411"/>
            <a:ext cx="5485020" cy="3763357"/>
          </a:xfrm>
          <a:prstGeom prst="rect">
            <a:avLst/>
          </a:prstGeom>
        </p:spPr>
      </p:pic>
    </p:spTree>
    <p:extLst>
      <p:ext uri="{BB962C8B-B14F-4D97-AF65-F5344CB8AC3E}">
        <p14:creationId xmlns:p14="http://schemas.microsoft.com/office/powerpoint/2010/main" val="1554968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inancial graphs on a dark display">
            <a:extLst>
              <a:ext uri="{FF2B5EF4-FFF2-40B4-BE49-F238E27FC236}">
                <a16:creationId xmlns:a16="http://schemas.microsoft.com/office/drawing/2014/main" id="{A35F24B2-1541-4015-8CCD-386D160BD9D4}"/>
              </a:ext>
            </a:extLst>
          </p:cNvPr>
          <p:cNvPicPr>
            <a:picLocks noChangeAspect="1"/>
          </p:cNvPicPr>
          <p:nvPr/>
        </p:nvPicPr>
        <p:blipFill rotWithShape="1">
          <a:blip r:embed="rId2"/>
          <a:srcRect l="11750" r="-1" b="-1"/>
          <a:stretch/>
        </p:blipFill>
        <p:spPr>
          <a:xfrm>
            <a:off x="3102823" y="289870"/>
            <a:ext cx="2665189" cy="2665189"/>
          </a:xfrm>
          <a:custGeom>
            <a:avLst/>
            <a:gdLst/>
            <a:ahLst/>
            <a:cxnLst/>
            <a:rect l="l" t="t" r="r" b="b"/>
            <a:pathLst>
              <a:path w="2255084" h="2255084">
                <a:moveTo>
                  <a:pt x="1127542" y="0"/>
                </a:moveTo>
                <a:cubicBezTo>
                  <a:pt x="1750266" y="0"/>
                  <a:pt x="2255084" y="504818"/>
                  <a:pt x="2255084" y="1127542"/>
                </a:cubicBezTo>
                <a:cubicBezTo>
                  <a:pt x="2255084" y="1750266"/>
                  <a:pt x="1750266" y="2255084"/>
                  <a:pt x="1127542" y="2255084"/>
                </a:cubicBezTo>
                <a:cubicBezTo>
                  <a:pt x="504818" y="2255084"/>
                  <a:pt x="0" y="1750266"/>
                  <a:pt x="0" y="1127542"/>
                </a:cubicBezTo>
                <a:cubicBezTo>
                  <a:pt x="0" y="504818"/>
                  <a:pt x="504818" y="0"/>
                  <a:pt x="1127542" y="0"/>
                </a:cubicBezTo>
                <a:close/>
              </a:path>
            </a:pathLst>
          </a:custGeom>
        </p:spPr>
      </p:pic>
      <p:sp>
        <p:nvSpPr>
          <p:cNvPr id="89" name="Oval 88">
            <a:extLst>
              <a:ext uri="{FF2B5EF4-FFF2-40B4-BE49-F238E27FC236}">
                <a16:creationId xmlns:a16="http://schemas.microsoft.com/office/drawing/2014/main" id="{8EEB3127-4A39-4F76-935D-6AC8D51AC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8562" y="2003061"/>
            <a:ext cx="4288094" cy="4288094"/>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98F2E216-6526-433B-8072-DEE222DC9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929" y="2003061"/>
            <a:ext cx="4288094" cy="4288094"/>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3" name="Oval 92">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1925092"/>
            <a:ext cx="4288094" cy="428809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335F3F-8E1F-52A1-E28A-9CBB59B4174B}"/>
              </a:ext>
            </a:extLst>
          </p:cNvPr>
          <p:cNvSpPr>
            <a:spLocks noGrp="1"/>
          </p:cNvSpPr>
          <p:nvPr>
            <p:ph type="title"/>
          </p:nvPr>
        </p:nvSpPr>
        <p:spPr>
          <a:xfrm>
            <a:off x="838201" y="2567199"/>
            <a:ext cx="4031808" cy="3053052"/>
          </a:xfrm>
        </p:spPr>
        <p:txBody>
          <a:bodyPr>
            <a:normAutofit/>
          </a:bodyPr>
          <a:lstStyle/>
          <a:p>
            <a:pPr algn="ctr"/>
            <a:r>
              <a:rPr lang="en-US">
                <a:ea typeface="Source Sans Pro"/>
              </a:rPr>
              <a:t>4) PRELIMINARY ANALYSIS</a:t>
            </a:r>
          </a:p>
        </p:txBody>
      </p:sp>
      <p:grpSp>
        <p:nvGrpSpPr>
          <p:cNvPr id="95"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tx1"/>
          </a:solidFill>
        </p:grpSpPr>
        <p:sp>
          <p:nvSpPr>
            <p:cNvPr id="96" name="Freeform: Shape 95">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99" name="Graphic 4">
            <a:extLst>
              <a:ext uri="{FF2B5EF4-FFF2-40B4-BE49-F238E27FC236}">
                <a16:creationId xmlns:a16="http://schemas.microsoft.com/office/drawing/2014/main" id="{0AD1D347-1879-4D73-8825-EB52119D1B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4" y="4748270"/>
            <a:ext cx="1330536" cy="1330521"/>
            <a:chOff x="5734037" y="3067039"/>
            <a:chExt cx="724483" cy="724489"/>
          </a:xfrm>
          <a:solidFill>
            <a:schemeClr val="tx1"/>
          </a:solidFill>
        </p:grpSpPr>
        <p:sp>
          <p:nvSpPr>
            <p:cNvPr id="100" name="Freeform: Shape 99">
              <a:extLst>
                <a:ext uri="{FF2B5EF4-FFF2-40B4-BE49-F238E27FC236}">
                  <a16:creationId xmlns:a16="http://schemas.microsoft.com/office/drawing/2014/main" id="{7F1D1C6D-7D18-44AC-80B7-823AD45FD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70CF9AD-9B31-49A2-8AF5-69B249840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4E9D0A03-A290-4C8D-8498-85F0E5B1A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5F4661E7-465D-4874-BC3A-E55093CD3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EB79F073-B639-485B-93F6-958951EF3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9153A942-5C48-4EF4-AA18-82AC90C55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8EA4BCEE-B2B4-4870-B921-B3C0D7297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41271C20-03BB-47FA-A17B-09825E723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62C689A3-3820-4AFE-950D-CDA05D968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EB9DAC1-A980-4285-9059-16D6B748C7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8D286A4C-6E67-462D-8807-EEF90F4C5E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B7CABE22-D7D1-4970-BE8D-8E7B26FAA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A59EB07-44AA-4839-A550-764F0C1C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07BD093-A681-4C0E-89E1-28B79FDC5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54D3B41-D31B-418C-98E8-3DA9F7BE0B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2C9153D-F851-40ED-A291-F586E67A8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D14F8536-E81B-4336-9991-6F1B3447EC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1BCE3D87-8E1E-4E3C-B336-E161FE142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0E57FCB1-61DD-4742-9F4E-0622EE262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8AC07452-C190-4DFF-9A85-7E0494E63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DDC1E49D-0160-40EF-B62C-3682A0113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0FF01E4E-41B3-4E3A-9069-2C00F199A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5C155535-D387-426C-8835-08EA1625D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130D8708-8C20-411A-99F6-39B7A15D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172CE489-867A-498C-85D0-99ED8A50D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13A369D6-BC7C-46B6-9802-41F7FE32F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A735936F-8515-4CF4-A1E4-7466BFAD38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52E14F4-2A50-4876-A835-D7B7B7F05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AD1B584-BCD9-47C1-BF94-A9B03E0A5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E78B189-4AAE-4308-BE2A-561CE6E26E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34F693D-9FD0-4BF4-9BCA-CAA391EE7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DC8A20BE-5976-437A-94F2-7869D1D4C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C2797F1A-9D8B-4AC7-8A7E-C088A7B61D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BB8BB9ED-3A10-495E-A450-4573A83AA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C84AAD79-9D91-4601-AE6B-E3CC0AC23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06966F3D-45BD-4D12-8447-B9669E9AD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C19B4C07-AFE8-42F6-8060-AB4FD27F8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6BCBEC46-CA76-424D-AE21-335765D37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32244D96-1DD8-4D90-B4DA-58056941D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BFFC670-5D4A-4609-979B-30BE38D30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BBA6EA23-F2B4-49FA-86BB-40794E01B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9E16F95-4ED7-4D4A-A1FB-A9FFE3387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6602585-A0C4-419E-9F64-E17CC3004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680EC182-6DF1-4FF2-9C46-E24857CE3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E71D4C4B-3242-45D7-BBC6-3168AF117C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5C43A586-0AEE-4520-8AE3-78557E8D5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3881E1E2-63F4-44A6-8FD4-E0031DDB0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8209E85B-A99A-4679-B958-DFD6FAC39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5AD3B901-0837-4EB4-B0BD-B5317762B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407F6141-18B7-42F5-AB8A-095FA602A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185154CE-9C1F-421D-A58A-D337E3179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959AAA97-B6F9-4CB6-B294-955DE265B9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3696AC66-45F9-4D0A-978B-EBAFCBA8B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C8064064-C0D3-4A54-9D36-EB2759F07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696DAF67-B510-431C-81CE-598A220ED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DFF3B41-BD0E-4E80-BE32-AAB566084D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E1C296D-C2BB-405E-A9E1-CD0C777E6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5E012E94-1E82-4743-9646-D27796E3DD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0506F7E7-8613-4F49-9B22-E8B9A8F89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67EFAB5-5519-4B20-B488-61E365357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7A46CD3C-8282-430D-84A6-668594635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09F667CC-51FA-4373-BF89-FDA9E6F57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52824720-77CA-4EFE-9B9B-F3C5DA5ECE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DAAD48D1-498E-407D-8773-B32DA5177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3761232-AC0F-4415-8849-2CE14A66EF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F9671C34-F1B1-4964-861B-05E12FC141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6D215CD-DE5C-4A36-8294-B856C4DFF8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14F60611-ACD0-4AE1-9FF4-655DEF77E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54878BD8-4838-4CE8-8CED-48C75E453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ED34C671-92D6-4570-BDA7-7047026CD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E4ADB496-4E8C-4F69-A20E-AC11036CB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E05521A6-994C-4653-BE99-FCE71F6D15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10F93860-B875-4D68-ACE0-2F8F7CAAD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74CF85EE-C965-4602-9DB3-B22125155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CAC91C65-14F2-4458-A79D-647B28E04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1958A69-ABD1-441F-817D-8868D3E79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85B41124-1179-4F9F-8B23-B94A98BA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44F475B-8586-4535-86BE-7FB5F76C6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285243B3-5329-4312-9C9F-FBC77AF48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87C78038-CD15-4BEE-8688-B22F822C6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401EB7F4-2569-4602-A5DC-ECF750A64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5AFCDCE-A4B9-4DFD-A39D-6C4513C472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1869FF3F-68C9-4316-AF81-44CCC551BC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AAD11538-8098-4355-8DDD-D681DFAC32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0F3F997E-AED9-480A-A0E8-2593AF3C1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F621AF23-CD1C-4A82-934F-1C051FE78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CF7C8D23-402E-4902-9877-2933C68B3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166214BF-105C-4C50-A658-BB800D624F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B657FB8-0889-47B9-9F7A-35C6F5E43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A02347C2-D097-4E47-9E71-D0AC7E0B2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DF0D715C-2DC6-4444-95E7-C9E31D654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3E98A78E-FE40-406F-BB29-CE723A4A29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25623FBB-A3DE-4893-B1E4-09BFE6EB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98BD75D0-FB16-44AA-8F4B-9319502DD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65B25A8E-2993-4CE5-A81A-932105A42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8D8D167B-C705-4729-899E-AC9AE463C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670FBA7C-F842-4775-B83D-AEC5F14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DC68FA78-D012-4A89-8B7E-3CF189316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8F14C2D5-2A65-48C1-AC1C-D4C29BBA9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22D4725A-DD05-406E-84D7-50DAC6BFB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1F292F3E-E6A6-41E9-9AF9-DF240E914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152F5E4F-6F5D-4FF5-AADC-77BF4906C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2EA96C5C-38D5-4D0F-9A75-F1C4856048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213E386-079B-4951-BD48-B86432246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F9C52A50-FC6F-4CF8-96ED-B16AC428B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0AD79090-842D-4363-9CDB-03CA19DB2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8B923BC0-6A72-4261-907F-568CEF3D9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682D956C-7F2C-45F4-8EB5-B9637909A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5AF71042-41A5-405B-A14C-9E194529D7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C068DA5-7174-4664-9C13-4F7ABAFC1D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00525F2C-C937-4BE3-AF79-3540A6E1CA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6CA46F03-C9C9-4425-82A8-2110001F4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6D21589A-A316-4E71-B638-D33C4141B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C0B918FA-95C1-4373-B66D-56936BB79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F04F9E-EC09-43BE-A049-082DE1531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5A8838D-5812-49CE-80E4-E0CE11424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379B4036-BE45-42C0-929B-42932369A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40E913D5-5568-4901-883B-8C42A8F3D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A1B52038-9622-4802-81BA-ACC198475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D0DEAC10-5A6B-47AD-A728-CE2C8CF13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D1B38B28-66AD-4A02-AE15-F762137B2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0BAF1CE8-3AF3-4FF2-8F0B-3BC7A4740C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4D9937F5-39C5-49BB-A3F1-21D0730BF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A48A61DC-ED1D-4B72-828E-9FD85AF26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6A89B28D-13E0-46C3-AB20-6DBEDB61D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B17F470D-67A6-475E-9F1C-9D1FCD4DF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0C116B5B-C2BF-4A29-920C-0E6D2A865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977DFF22-98A9-4A00-B45B-BA0024E4B5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233D6D17-E307-4F26-9F91-607B2D1B9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F044F5F0-FB5F-4364-A17D-B476349E1F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51E13B0-54FA-4C07-A08D-0035E29D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B23AA2A7-69AA-4892-8D19-6786784B8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2409CA-4103-489E-9A88-9E822AC42C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941B7FE-F0B4-4717-BE8E-31EE09F5C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AA36A1CD-E7E3-400D-BBA9-1B8363460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2D8F4BE-D92B-483E-8049-5FDA3FD40C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77725CAB-E398-42F8-A5E5-8ACED1B61E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782EF470-319A-4DCA-AB6F-B4441DD59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ECBF0AE1-7C37-4F3E-B37A-44CAD6900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87EE399C-60A0-43AB-AD85-CAEDD25A8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6DEF9E1C-0288-422F-9D39-B2B97B0BD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B9FD4213-CE93-46E6-A356-5C9B681A6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32AF21C6-5C6A-4ADC-98CE-0C897306F1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67C50FF0-A4F6-4B10-91CC-CC456891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DF34FC9E-632A-4B97-AB95-812ABD859F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6943D9D5-E01E-4A32-A5D1-AD61A32EC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5F93C502-F4AC-4D2C-A43D-85093C59A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AFCADD6C-627D-43CE-9413-A793AAA085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E7838A6E-823E-4306-9088-5AFE0912E1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5F20A74B-CE15-4678-8E60-8983D4B53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AB4409F0-44F9-411F-8711-53B028783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64A642A9-686F-402A-920C-EDB02B2FE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B2B4D5D4-0C5C-4D98-9738-D245840A71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F70D7430-18D9-4B8F-9F7A-308C701930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764FC2A4-5817-4FA0-A4A7-6653D1DA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84DCF9E7-E283-43A0-9C25-F70016263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A24478FE-2D73-495D-A2CE-6D1D87C25A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024EF5F2-46E7-4950-93D0-371415B7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F1E76799-6B37-47A7-B311-D4AD1BB560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18E48635-AD82-4B9C-BD64-E19D0DCD3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FFE8012D-8F5A-48C7-A667-EF1782E17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24D6A3A1-CDCE-458B-B3ED-792E80025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CD8FB40D-7336-4F24-9F28-25EC9AE6C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75683C3C-C038-49EA-9635-AC7B82AF2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6286FF4B-0471-47B5-AA6C-8BA5CC04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CEB73580-6577-4A7A-A7EA-E79093D9D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9E97866D-632F-4778-992C-F2750D6087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5A7AC897-3ADD-4A69-A122-EA6F8EFD2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06C3FE79-4EEC-4CF3-92A0-F6BC9F8B4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EC30CAAE-659F-DBEA-A23D-EEF38BEDCBFD}"/>
              </a:ext>
            </a:extLst>
          </p:cNvPr>
          <p:cNvSpPr>
            <a:spLocks noGrp="1"/>
          </p:cNvSpPr>
          <p:nvPr>
            <p:ph idx="1"/>
          </p:nvPr>
        </p:nvSpPr>
        <p:spPr>
          <a:xfrm>
            <a:off x="6469872" y="908904"/>
            <a:ext cx="5329877" cy="4883998"/>
          </a:xfrm>
        </p:spPr>
        <p:txBody>
          <a:bodyPr vert="horz" lIns="91440" tIns="45720" rIns="91440" bIns="45720" rtlCol="0" anchor="t">
            <a:noAutofit/>
          </a:bodyPr>
          <a:lstStyle/>
          <a:p>
            <a:pPr marL="342900" indent="-342900"/>
            <a:r>
              <a:rPr lang="en-US" sz="2400" dirty="0">
                <a:latin typeface="Source Sans Pro"/>
                <a:ea typeface="+mn-lt"/>
                <a:cs typeface="+mn-lt"/>
              </a:rPr>
              <a:t>Used </a:t>
            </a:r>
            <a:r>
              <a:rPr lang="en-US" sz="2400" b="1" dirty="0" err="1">
                <a:latin typeface="Source Sans Pro"/>
                <a:ea typeface="+mn-lt"/>
                <a:cs typeface="+mn-lt"/>
              </a:rPr>
              <a:t>pairplots</a:t>
            </a:r>
            <a:r>
              <a:rPr lang="en-US" sz="2400" dirty="0">
                <a:latin typeface="Source Sans Pro"/>
                <a:ea typeface="+mn-lt"/>
                <a:cs typeface="+mn-lt"/>
              </a:rPr>
              <a:t> to show correlation between an independent variable and the dependent variable</a:t>
            </a:r>
          </a:p>
          <a:p>
            <a:endParaRPr lang="en-US" sz="2000">
              <a:latin typeface="Source Sans Pro"/>
              <a:ea typeface="Source Sans Pro"/>
              <a:cs typeface="Calibri"/>
            </a:endParaRPr>
          </a:p>
          <a:p>
            <a:endParaRPr lang="en-US" sz="2000">
              <a:latin typeface="Source Sans Pro"/>
              <a:ea typeface="Source Sans Pro"/>
              <a:cs typeface="Calibri"/>
            </a:endParaRPr>
          </a:p>
        </p:txBody>
      </p:sp>
      <p:pic>
        <p:nvPicPr>
          <p:cNvPr id="5" name="Picture 4">
            <a:extLst>
              <a:ext uri="{FF2B5EF4-FFF2-40B4-BE49-F238E27FC236}">
                <a16:creationId xmlns:a16="http://schemas.microsoft.com/office/drawing/2014/main" id="{C6F77B50-AF25-E82F-9676-EB4839B25760}"/>
              </a:ext>
            </a:extLst>
          </p:cNvPr>
          <p:cNvPicPr>
            <a:picLocks noChangeAspect="1"/>
          </p:cNvPicPr>
          <p:nvPr/>
        </p:nvPicPr>
        <p:blipFill>
          <a:blip r:embed="rId3"/>
          <a:stretch>
            <a:fillRect/>
          </a:stretch>
        </p:blipFill>
        <p:spPr>
          <a:xfrm>
            <a:off x="6850358" y="1922350"/>
            <a:ext cx="4843777" cy="4871046"/>
          </a:xfrm>
          <a:prstGeom prst="rect">
            <a:avLst/>
          </a:prstGeom>
        </p:spPr>
      </p:pic>
    </p:spTree>
    <p:extLst>
      <p:ext uri="{BB962C8B-B14F-4D97-AF65-F5344CB8AC3E}">
        <p14:creationId xmlns:p14="http://schemas.microsoft.com/office/powerpoint/2010/main" val="1647293102"/>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FunkyShapesDarkVTI</vt:lpstr>
      <vt:lpstr>Final Project </vt:lpstr>
      <vt:lpstr> Introduction</vt:lpstr>
      <vt:lpstr>1) Motivation</vt:lpstr>
      <vt:lpstr>2) Dataset discussion</vt:lpstr>
      <vt:lpstr>3) Dataset cleaning</vt:lpstr>
      <vt:lpstr>MORE DATA CLEANING</vt:lpstr>
      <vt:lpstr>4) PRELIMINARY ANALYSIS</vt:lpstr>
      <vt:lpstr>4) PRELIMINARY ANALYSIS</vt:lpstr>
      <vt:lpstr>4) PRELIMINARY ANALYSIS</vt:lpstr>
      <vt:lpstr>4) PRELIMINARY ANALYSIS</vt:lpstr>
      <vt:lpstr>4) PRELIMINARY ANALYSIS</vt:lpstr>
      <vt:lpstr>4) PRELIMINARY ANALYSIS</vt:lpstr>
      <vt:lpstr>5) MODEL DATA PREPROCESSING</vt:lpstr>
      <vt:lpstr>6) FEATURE SELECTION WITH K-FOLD CROSS VALIDATION </vt:lpstr>
      <vt:lpstr>8)Additional Analysis/Insight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225</cp:revision>
  <dcterms:created xsi:type="dcterms:W3CDTF">2023-12-06T04:31:27Z</dcterms:created>
  <dcterms:modified xsi:type="dcterms:W3CDTF">2023-12-07T06:21:26Z</dcterms:modified>
</cp:coreProperties>
</file>