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8" r:id="rId3"/>
    <p:sldId id="259" r:id="rId4"/>
    <p:sldId id="273" r:id="rId5"/>
    <p:sldId id="260" r:id="rId6"/>
    <p:sldId id="269"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87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D2299AD-5FAC-47B5-9975-B22D9A5CA92C}" type="datetimeFigureOut">
              <a:rPr lang="en-IN" smtClean="0"/>
              <a:t>07-11-2021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266247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4109901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31834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3890473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34963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85308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453618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335602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238478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299AD-5FAC-47B5-9975-B22D9A5CA92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197466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2299AD-5FAC-47B5-9975-B22D9A5CA92C}"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202805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2299AD-5FAC-47B5-9975-B22D9A5CA92C}" type="datetimeFigureOut">
              <a:rPr lang="en-IN" smtClean="0"/>
              <a:t>07-11-2021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340853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2299AD-5FAC-47B5-9975-B22D9A5CA92C}" type="datetimeFigureOut">
              <a:rPr lang="en-IN" smtClean="0"/>
              <a:t>07-11-2021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365726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299AD-5FAC-47B5-9975-B22D9A5CA92C}" type="datetimeFigureOut">
              <a:rPr lang="en-IN" smtClean="0"/>
              <a:t>07-11-2021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411778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2299AD-5FAC-47B5-9975-B22D9A5CA92C}"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224305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2299AD-5FAC-47B5-9975-B22D9A5CA92C}"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D7501-EAE4-4DB3-A30C-BD68ABB8E443}" type="slidenum">
              <a:rPr lang="en-IN" smtClean="0"/>
              <a:t>‹#›</a:t>
            </a:fld>
            <a:endParaRPr lang="en-IN"/>
          </a:p>
        </p:txBody>
      </p:sp>
    </p:spTree>
    <p:extLst>
      <p:ext uri="{BB962C8B-B14F-4D97-AF65-F5344CB8AC3E}">
        <p14:creationId xmlns:p14="http://schemas.microsoft.com/office/powerpoint/2010/main" val="353160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D2299AD-5FAC-47B5-9975-B22D9A5CA92C}" type="datetimeFigureOut">
              <a:rPr lang="en-IN" smtClean="0"/>
              <a:t>07-11-2021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48D7501-EAE4-4DB3-A30C-BD68ABB8E443}" type="slidenum">
              <a:rPr lang="en-IN" smtClean="0"/>
              <a:t>‹#›</a:t>
            </a:fld>
            <a:endParaRPr lang="en-IN"/>
          </a:p>
        </p:txBody>
      </p:sp>
    </p:spTree>
    <p:extLst>
      <p:ext uri="{BB962C8B-B14F-4D97-AF65-F5344CB8AC3E}">
        <p14:creationId xmlns:p14="http://schemas.microsoft.com/office/powerpoint/2010/main" val="96746986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79283-5309-48A8-BD9B-C2E598D58F8D}"/>
              </a:ext>
            </a:extLst>
          </p:cNvPr>
          <p:cNvSpPr>
            <a:spLocks noGrp="1"/>
          </p:cNvSpPr>
          <p:nvPr>
            <p:ph type="ctrTitle"/>
          </p:nvPr>
        </p:nvSpPr>
        <p:spPr>
          <a:xfrm>
            <a:off x="1666125" y="1782698"/>
            <a:ext cx="7766936" cy="1646302"/>
          </a:xfrm>
        </p:spPr>
        <p:txBody>
          <a:bodyPr/>
          <a:lstStyle/>
          <a:p>
            <a:pPr algn="ctr"/>
            <a:r>
              <a:rPr lang="en-US" sz="2400" dirty="0">
                <a:solidFill>
                  <a:schemeClr val="accent1"/>
                </a:solidFill>
                <a:latin typeface="Bahnschrift SemiBold" panose="020B0502040204020203" pitchFamily="34" charset="0"/>
              </a:rPr>
              <a:t>ASS  GNMENT           WR  TER</a:t>
            </a:r>
            <a:r>
              <a:rPr lang="en-US" dirty="0"/>
              <a:t/>
            </a:r>
            <a:br>
              <a:rPr lang="en-US" dirty="0"/>
            </a:br>
            <a:endParaRPr lang="en-IN" sz="2000" dirty="0">
              <a:latin typeface="Bahnschrift SemiBold" panose="020B0502040204020203" pitchFamily="34" charset="0"/>
            </a:endParaRPr>
          </a:p>
        </p:txBody>
      </p:sp>
      <p:sp>
        <p:nvSpPr>
          <p:cNvPr id="3" name="Subtitle 2">
            <a:extLst>
              <a:ext uri="{FF2B5EF4-FFF2-40B4-BE49-F238E27FC236}">
                <a16:creationId xmlns:a16="http://schemas.microsoft.com/office/drawing/2014/main" xmlns="" id="{55DB91D9-FF05-46A9-871F-76A3BA30DBE0}"/>
              </a:ext>
            </a:extLst>
          </p:cNvPr>
          <p:cNvSpPr>
            <a:spLocks noGrp="1"/>
          </p:cNvSpPr>
          <p:nvPr>
            <p:ph type="subTitle" idx="1"/>
          </p:nvPr>
        </p:nvSpPr>
        <p:spPr>
          <a:xfrm>
            <a:off x="8421949" y="4548326"/>
            <a:ext cx="2627587" cy="1495076"/>
          </a:xfrm>
        </p:spPr>
        <p:txBody>
          <a:bodyPr>
            <a:normAutofit/>
          </a:bodyPr>
          <a:lstStyle/>
          <a:p>
            <a:pPr algn="ctr"/>
            <a:r>
              <a:rPr lang="en-US" dirty="0">
                <a:solidFill>
                  <a:schemeClr val="tx1"/>
                </a:solidFill>
                <a:latin typeface="Bahnschrift SemiBold" panose="020B0502040204020203" pitchFamily="34" charset="0"/>
              </a:rPr>
              <a:t>DONE BY   </a:t>
            </a:r>
          </a:p>
          <a:p>
            <a:pPr algn="ctr"/>
            <a:r>
              <a:rPr lang="en-US" sz="1500" dirty="0">
                <a:solidFill>
                  <a:schemeClr val="accent1"/>
                </a:solidFill>
                <a:latin typeface="Bahnschrift SemiBold" panose="020B0502040204020203" pitchFamily="34" charset="0"/>
              </a:rPr>
              <a:t>SABARIVASAN M</a:t>
            </a:r>
          </a:p>
          <a:p>
            <a:pPr algn="ctr"/>
            <a:r>
              <a:rPr lang="en-US" sz="1500" dirty="0">
                <a:solidFill>
                  <a:schemeClr val="accent1"/>
                </a:solidFill>
                <a:latin typeface="Bahnschrift SemiBold" panose="020B0502040204020203" pitchFamily="34" charset="0"/>
              </a:rPr>
              <a:t>SACHIN S</a:t>
            </a:r>
          </a:p>
        </p:txBody>
      </p:sp>
      <p:pic>
        <p:nvPicPr>
          <p:cNvPr id="6" name="Graphic 5" descr="Group brainstorm">
            <a:extLst>
              <a:ext uri="{FF2B5EF4-FFF2-40B4-BE49-F238E27FC236}">
                <a16:creationId xmlns:a16="http://schemas.microsoft.com/office/drawing/2014/main" xmlns="" id="{D1F5F7AE-480C-492E-BF2E-F454B1C5B69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23788" y="4291614"/>
            <a:ext cx="655468" cy="655468"/>
          </a:xfrm>
          <a:prstGeom prst="rect">
            <a:avLst/>
          </a:prstGeom>
        </p:spPr>
      </p:pic>
      <p:pic>
        <p:nvPicPr>
          <p:cNvPr id="7" name="Graphic 6" descr="Document">
            <a:extLst>
              <a:ext uri="{FF2B5EF4-FFF2-40B4-BE49-F238E27FC236}">
                <a16:creationId xmlns:a16="http://schemas.microsoft.com/office/drawing/2014/main" xmlns="" id="{D4DB6C19-89D4-43F6-AEC2-E2DF95CD224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630233" y="2451968"/>
            <a:ext cx="655468" cy="655468"/>
          </a:xfrm>
          <a:prstGeom prst="rect">
            <a:avLst/>
          </a:prstGeom>
        </p:spPr>
      </p:pic>
      <p:pic>
        <p:nvPicPr>
          <p:cNvPr id="9" name="Graphic 8" descr="Pencil">
            <a:extLst>
              <a:ext uri="{FF2B5EF4-FFF2-40B4-BE49-F238E27FC236}">
                <a16:creationId xmlns:a16="http://schemas.microsoft.com/office/drawing/2014/main" xmlns="" id="{F5EC6D3D-7F31-4FCD-9EF4-2A244427BAC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rot="18880572">
            <a:off x="6813195" y="2684689"/>
            <a:ext cx="417296" cy="417296"/>
          </a:xfrm>
          <a:prstGeom prst="rect">
            <a:avLst/>
          </a:prstGeom>
        </p:spPr>
      </p:pic>
      <p:pic>
        <p:nvPicPr>
          <p:cNvPr id="11" name="Graphic 10" descr="Pencil">
            <a:extLst>
              <a:ext uri="{FF2B5EF4-FFF2-40B4-BE49-F238E27FC236}">
                <a16:creationId xmlns:a16="http://schemas.microsoft.com/office/drawing/2014/main" xmlns="" id="{86000BBC-0E63-44BC-9304-01B1D363A16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rot="2732699" flipH="1">
            <a:off x="3908704" y="2720813"/>
            <a:ext cx="416293" cy="416293"/>
          </a:xfrm>
          <a:prstGeom prst="rect">
            <a:avLst/>
          </a:prstGeom>
        </p:spPr>
      </p:pic>
    </p:spTree>
    <p:extLst>
      <p:ext uri="{BB962C8B-B14F-4D97-AF65-F5344CB8AC3E}">
        <p14:creationId xmlns:p14="http://schemas.microsoft.com/office/powerpoint/2010/main" val="1854016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DEAF7-E40B-44A5-BEBB-6D31EA9DE0B4}"/>
              </a:ext>
            </a:extLst>
          </p:cNvPr>
          <p:cNvSpPr>
            <a:spLocks noGrp="1"/>
          </p:cNvSpPr>
          <p:nvPr>
            <p:ph type="title"/>
          </p:nvPr>
        </p:nvSpPr>
        <p:spPr>
          <a:xfrm>
            <a:off x="684212" y="385848"/>
            <a:ext cx="8534400" cy="1507067"/>
          </a:xfrm>
        </p:spPr>
        <p:txBody>
          <a:bodyPr>
            <a:normAutofit/>
          </a:bodyPr>
          <a:lstStyle/>
          <a:p>
            <a:r>
              <a:rPr lang="en-US" sz="2400" b="1" u="sng" dirty="0">
                <a:latin typeface="Bahnschrift SemiBold" panose="020B0502040204020203" pitchFamily="34" charset="0"/>
              </a:rPr>
              <a:t>ABSTRACT:</a:t>
            </a:r>
            <a:endParaRPr lang="en-IN" sz="2400" b="1" u="sng"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xmlns="" id="{B8FCA1B8-885E-4939-9F41-918997366E52}"/>
              </a:ext>
            </a:extLst>
          </p:cNvPr>
          <p:cNvSpPr>
            <a:spLocks noGrp="1"/>
          </p:cNvSpPr>
          <p:nvPr>
            <p:ph idx="1"/>
          </p:nvPr>
        </p:nvSpPr>
        <p:spPr>
          <a:xfrm>
            <a:off x="684212" y="1625598"/>
            <a:ext cx="8534400" cy="3615267"/>
          </a:xfrm>
        </p:spPr>
        <p:txBody>
          <a:bodyPr>
            <a:normAutofit lnSpcReduction="10000"/>
          </a:bodyPr>
          <a:lstStyle/>
          <a:p>
            <a:r>
              <a:rPr lang="en-US" dirty="0">
                <a:solidFill>
                  <a:schemeClr val="accent1"/>
                </a:solidFill>
                <a:latin typeface="Bahnschrift" panose="020B0502040204020203" pitchFamily="34" charset="0"/>
              </a:rPr>
              <a:t>The text has always been an essential part of our lives. There was a time when we would use a pen and paper to write most of our content. The only time when you would see typewriter fonts would be in books. People would generally write letters and fill entire notebooks with content.</a:t>
            </a:r>
          </a:p>
          <a:p>
            <a:endParaRPr lang="en-US" dirty="0">
              <a:solidFill>
                <a:schemeClr val="accent1"/>
              </a:solidFill>
              <a:latin typeface="Bahnschrift" panose="020B0502040204020203" pitchFamily="34" charset="0"/>
            </a:endParaRPr>
          </a:p>
          <a:p>
            <a:r>
              <a:rPr lang="en-US" dirty="0">
                <a:solidFill>
                  <a:schemeClr val="accent1"/>
                </a:solidFill>
                <a:latin typeface="Bahnschrift" panose="020B0502040204020203" pitchFamily="34" charset="0"/>
              </a:rPr>
              <a:t>One of the most significant issues with the modern world is the lack of handwritten content. We have traded pens and paper for computer keyboards. It all feels very impersonal, and it seems like it is time to have a way to bring it back. That handwritten content that we all loved reading</a:t>
            </a:r>
            <a:endParaRPr lang="en-IN" dirty="0">
              <a:solidFill>
                <a:schemeClr val="accent1"/>
              </a:solidFill>
            </a:endParaRPr>
          </a:p>
          <a:p>
            <a:endParaRPr lang="en-IN" dirty="0">
              <a:solidFill>
                <a:schemeClr val="accent1"/>
              </a:solidFill>
            </a:endParaRPr>
          </a:p>
        </p:txBody>
      </p:sp>
    </p:spTree>
    <p:extLst>
      <p:ext uri="{BB962C8B-B14F-4D97-AF65-F5344CB8AC3E}">
        <p14:creationId xmlns:p14="http://schemas.microsoft.com/office/powerpoint/2010/main" val="3017431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F9B96-CB09-45E8-870E-8AE87753ABE5}"/>
              </a:ext>
            </a:extLst>
          </p:cNvPr>
          <p:cNvSpPr>
            <a:spLocks noGrp="1"/>
          </p:cNvSpPr>
          <p:nvPr>
            <p:ph type="title"/>
          </p:nvPr>
        </p:nvSpPr>
        <p:spPr>
          <a:xfrm>
            <a:off x="755232" y="514904"/>
            <a:ext cx="8534400" cy="1507067"/>
          </a:xfrm>
        </p:spPr>
        <p:txBody>
          <a:bodyPr>
            <a:normAutofit/>
          </a:bodyPr>
          <a:lstStyle/>
          <a:p>
            <a:r>
              <a:rPr lang="en-US" sz="2400" u="sng" dirty="0">
                <a:latin typeface="Bahnschrift SemiBold" panose="020B0502040204020203" pitchFamily="34" charset="0"/>
              </a:rPr>
              <a:t>OBJECTIVE:</a:t>
            </a:r>
            <a:endParaRPr lang="en-IN" sz="2400" u="sng"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xmlns="" id="{E0223405-323F-4008-8F1B-CC882C2F27A5}"/>
              </a:ext>
            </a:extLst>
          </p:cNvPr>
          <p:cNvSpPr>
            <a:spLocks noGrp="1"/>
          </p:cNvSpPr>
          <p:nvPr>
            <p:ph idx="1"/>
          </p:nvPr>
        </p:nvSpPr>
        <p:spPr>
          <a:xfrm>
            <a:off x="742827" y="1178170"/>
            <a:ext cx="8534400" cy="3615267"/>
          </a:xfrm>
        </p:spPr>
        <p:txBody>
          <a:bodyPr/>
          <a:lstStyle/>
          <a:p>
            <a:r>
              <a:rPr lang="en-US" dirty="0">
                <a:solidFill>
                  <a:schemeClr val="accent1"/>
                </a:solidFill>
                <a:latin typeface="Bahnschrift" panose="020B0502040204020203" pitchFamily="34" charset="0"/>
              </a:rPr>
              <a:t>There are many ways to write content on the web for all kinds of purposes. Today we are going to be talking about a unique approach called </a:t>
            </a:r>
            <a:r>
              <a:rPr lang="en-US" dirty="0">
                <a:solidFill>
                  <a:schemeClr val="tx1"/>
                </a:solidFill>
                <a:latin typeface="Bahnschrift" panose="020B0502040204020203" pitchFamily="34" charset="0"/>
              </a:rPr>
              <a:t>text to handwriting</a:t>
            </a:r>
            <a:r>
              <a:rPr lang="en-US" dirty="0">
                <a:solidFill>
                  <a:schemeClr val="accent1"/>
                </a:solidFill>
                <a:latin typeface="Bahnschrift" panose="020B0502040204020203" pitchFamily="34" charset="0"/>
              </a:rPr>
              <a:t>. This is a website tool that takes your text and turns it into a document that looks handwritten</a:t>
            </a:r>
            <a:r>
              <a:rPr lang="en-US" dirty="0" smtClean="0">
                <a:solidFill>
                  <a:schemeClr val="accent1"/>
                </a:solidFill>
                <a:latin typeface="Bahnschrift" panose="020B0502040204020203" pitchFamily="34" charset="0"/>
              </a:rPr>
              <a:t>.</a:t>
            </a:r>
          </a:p>
          <a:p>
            <a:endParaRPr lang="en-US" dirty="0">
              <a:solidFill>
                <a:schemeClr val="accent1"/>
              </a:solidFill>
              <a:latin typeface="Bahnschrift" panose="020B0502040204020203" pitchFamily="34" charset="0"/>
            </a:endParaRPr>
          </a:p>
          <a:p>
            <a:r>
              <a:rPr lang="en-US" dirty="0" smtClean="0">
                <a:solidFill>
                  <a:schemeClr val="accent1"/>
                </a:solidFill>
                <a:latin typeface="Bahnschrift" panose="020B0502040204020203" pitchFamily="34" charset="0"/>
              </a:rPr>
              <a:t>It can be used by the book publishing author’s in handwritten text format </a:t>
            </a:r>
            <a:endParaRPr lang="en-IN" dirty="0">
              <a:solidFill>
                <a:schemeClr val="accent1"/>
              </a:solidFill>
              <a:latin typeface="Bahnschrift" panose="020B0502040204020203" pitchFamily="34" charset="0"/>
            </a:endParaRPr>
          </a:p>
        </p:txBody>
      </p:sp>
    </p:spTree>
    <p:extLst>
      <p:ext uri="{BB962C8B-B14F-4D97-AF65-F5344CB8AC3E}">
        <p14:creationId xmlns:p14="http://schemas.microsoft.com/office/powerpoint/2010/main" val="1796405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F9B96-CB09-45E8-870E-8AE87753ABE5}"/>
              </a:ext>
            </a:extLst>
          </p:cNvPr>
          <p:cNvSpPr>
            <a:spLocks noGrp="1"/>
          </p:cNvSpPr>
          <p:nvPr>
            <p:ph type="title"/>
          </p:nvPr>
        </p:nvSpPr>
        <p:spPr>
          <a:xfrm>
            <a:off x="915031" y="0"/>
            <a:ext cx="8534400" cy="1507067"/>
          </a:xfrm>
        </p:spPr>
        <p:txBody>
          <a:bodyPr>
            <a:normAutofit/>
          </a:bodyPr>
          <a:lstStyle/>
          <a:p>
            <a:r>
              <a:rPr lang="en-US" sz="2400" u="sng" dirty="0">
                <a:latin typeface="Bahnschrift SemiBold" panose="020B0502040204020203" pitchFamily="34" charset="0"/>
              </a:rPr>
              <a:t>NOVELTY OF THE PROJECT:</a:t>
            </a:r>
            <a:endParaRPr lang="en-IN" sz="2400" u="sng"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xmlns="" id="{E0223405-323F-4008-8F1B-CC882C2F27A5}"/>
              </a:ext>
            </a:extLst>
          </p:cNvPr>
          <p:cNvSpPr>
            <a:spLocks noGrp="1"/>
          </p:cNvSpPr>
          <p:nvPr>
            <p:ph idx="1"/>
          </p:nvPr>
        </p:nvSpPr>
        <p:spPr>
          <a:xfrm>
            <a:off x="701968" y="1884285"/>
            <a:ext cx="8534400" cy="3615267"/>
          </a:xfrm>
        </p:spPr>
        <p:txBody>
          <a:bodyPr>
            <a:noAutofit/>
          </a:bodyPr>
          <a:lstStyle/>
          <a:p>
            <a:r>
              <a:rPr lang="en-US" sz="1900" dirty="0">
                <a:solidFill>
                  <a:schemeClr val="accent1"/>
                </a:solidFill>
                <a:latin typeface="Bahnschrift" panose="020B0502040204020203" pitchFamily="34" charset="0"/>
              </a:rPr>
              <a:t>Doing this without using this website software would require that you wrote something on a piece of paper. Then you took a camera and made sure that you took a picture that looked good while avoiding any flash or glare.</a:t>
            </a:r>
          </a:p>
          <a:p>
            <a:endParaRPr lang="en-US" sz="1900" dirty="0">
              <a:solidFill>
                <a:schemeClr val="accent1"/>
              </a:solidFill>
              <a:latin typeface="Bahnschrift" panose="020B0502040204020203" pitchFamily="34" charset="0"/>
            </a:endParaRPr>
          </a:p>
          <a:p>
            <a:r>
              <a:rPr lang="en-US" sz="1900" dirty="0">
                <a:solidFill>
                  <a:schemeClr val="accent1"/>
                </a:solidFill>
                <a:latin typeface="Bahnschrift" panose="020B0502040204020203" pitchFamily="34" charset="0"/>
              </a:rPr>
              <a:t>It suffices to say that this is the kind of thing that could be very time-consuming. This is a time when everyone wants to be able to avoid wasting their time. Therefore, this tool simplifies things. That is the reason why it is a recommended way to add some creativity to your web content.</a:t>
            </a:r>
          </a:p>
          <a:p>
            <a:endParaRPr lang="en-US" sz="1900" dirty="0">
              <a:solidFill>
                <a:schemeClr val="accent1"/>
              </a:solidFill>
              <a:latin typeface="Bahnschrift" panose="020B0502040204020203" pitchFamily="34" charset="0"/>
            </a:endParaRPr>
          </a:p>
          <a:p>
            <a:r>
              <a:rPr lang="en-US" sz="1900" dirty="0">
                <a:solidFill>
                  <a:schemeClr val="accent1"/>
                </a:solidFill>
                <a:latin typeface="Bahnschrift" panose="020B0502040204020203" pitchFamily="34" charset="0"/>
              </a:rPr>
              <a:t>This is something that you can use completely free of charge by visiting the website. Once you are on the page, you can enter text for the heading and text for the content or page line. You can choose between 8 different types of handwriting. You can select the heading handwriting size and the content handwriting size as well. Last but not least, you can choose the color of the pen ink between blue, red, and black.</a:t>
            </a:r>
            <a:endParaRPr lang="en-IN" sz="1900" dirty="0">
              <a:solidFill>
                <a:schemeClr val="accent1"/>
              </a:solidFill>
              <a:latin typeface="Bahnschrift" panose="020B0502040204020203" pitchFamily="34" charset="0"/>
            </a:endParaRPr>
          </a:p>
        </p:txBody>
      </p:sp>
    </p:spTree>
    <p:extLst>
      <p:ext uri="{BB962C8B-B14F-4D97-AF65-F5344CB8AC3E}">
        <p14:creationId xmlns:p14="http://schemas.microsoft.com/office/powerpoint/2010/main" val="3873843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DBF0E2-CB44-4429-8408-FE6792791987}"/>
              </a:ext>
            </a:extLst>
          </p:cNvPr>
          <p:cNvSpPr>
            <a:spLocks noGrp="1"/>
          </p:cNvSpPr>
          <p:nvPr>
            <p:ph type="title"/>
          </p:nvPr>
        </p:nvSpPr>
        <p:spPr>
          <a:xfrm>
            <a:off x="659818" y="527070"/>
            <a:ext cx="8534400" cy="1507067"/>
          </a:xfrm>
        </p:spPr>
        <p:txBody>
          <a:bodyPr>
            <a:normAutofit/>
          </a:bodyPr>
          <a:lstStyle/>
          <a:p>
            <a:r>
              <a:rPr lang="en-US" sz="2400" u="sng" dirty="0">
                <a:latin typeface="Bahnschrift SemiBold" panose="020B0502040204020203" pitchFamily="34" charset="0"/>
              </a:rPr>
              <a:t>SOFTWARE REQUIREMENTS :</a:t>
            </a:r>
            <a:endParaRPr lang="en-IN" sz="2400" u="sng"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xmlns="" id="{8D6C8F00-4BB6-439F-B507-D60B508E9590}"/>
              </a:ext>
            </a:extLst>
          </p:cNvPr>
          <p:cNvSpPr>
            <a:spLocks noGrp="1"/>
          </p:cNvSpPr>
          <p:nvPr>
            <p:ph idx="1"/>
          </p:nvPr>
        </p:nvSpPr>
        <p:spPr>
          <a:xfrm>
            <a:off x="595435" y="942265"/>
            <a:ext cx="8534400" cy="3615267"/>
          </a:xfrm>
        </p:spPr>
        <p:txBody>
          <a:bodyPr/>
          <a:lstStyle/>
          <a:p>
            <a:r>
              <a:rPr lang="en-US" dirty="0">
                <a:solidFill>
                  <a:schemeClr val="accent1"/>
                </a:solidFill>
                <a:latin typeface="Bahnschrift" panose="020B0502040204020203" pitchFamily="34" charset="0"/>
              </a:rPr>
              <a:t>HTML , CSS , JavaScript.</a:t>
            </a:r>
          </a:p>
          <a:p>
            <a:r>
              <a:rPr lang="en-US" dirty="0">
                <a:solidFill>
                  <a:schemeClr val="accent1"/>
                </a:solidFill>
                <a:latin typeface="Bahnschrift" panose="020B0502040204020203" pitchFamily="34" charset="0"/>
              </a:rPr>
              <a:t>Any </a:t>
            </a:r>
            <a:r>
              <a:rPr lang="en-US" dirty="0">
                <a:solidFill>
                  <a:schemeClr val="tx1"/>
                </a:solidFill>
                <a:latin typeface="Bahnschrift" panose="020B0502040204020203" pitchFamily="34" charset="0"/>
              </a:rPr>
              <a:t>IDE </a:t>
            </a:r>
            <a:r>
              <a:rPr lang="en-US" dirty="0">
                <a:solidFill>
                  <a:schemeClr val="accent1"/>
                </a:solidFill>
                <a:latin typeface="Bahnschrift" panose="020B0502040204020203" pitchFamily="34" charset="0"/>
              </a:rPr>
              <a:t>that supports or compile </a:t>
            </a:r>
            <a:r>
              <a:rPr lang="en-US" dirty="0">
                <a:solidFill>
                  <a:schemeClr val="tx1"/>
                </a:solidFill>
                <a:latin typeface="Bahnschrift" panose="020B0502040204020203" pitchFamily="34" charset="0"/>
              </a:rPr>
              <a:t>HTML , CSS , JS </a:t>
            </a:r>
            <a:r>
              <a:rPr lang="en-US" sz="1400" dirty="0">
                <a:solidFill>
                  <a:schemeClr val="accent1"/>
                </a:solidFill>
                <a:latin typeface="Bahnschrift" panose="020B0502040204020203" pitchFamily="34" charset="0"/>
              </a:rPr>
              <a:t>( </a:t>
            </a:r>
            <a:r>
              <a:rPr lang="en-US" sz="1400" dirty="0" err="1">
                <a:solidFill>
                  <a:schemeClr val="accent1"/>
                </a:solidFill>
                <a:latin typeface="Bahnschrift" panose="020B0502040204020203" pitchFamily="34" charset="0"/>
              </a:rPr>
              <a:t>VSCode</a:t>
            </a:r>
            <a:r>
              <a:rPr lang="en-US" sz="1400" dirty="0">
                <a:solidFill>
                  <a:schemeClr val="accent1"/>
                </a:solidFill>
                <a:latin typeface="Bahnschrift" panose="020B0502040204020203" pitchFamily="34" charset="0"/>
              </a:rPr>
              <a:t> , Sublime ).</a:t>
            </a:r>
          </a:p>
          <a:p>
            <a:pPr marL="0" indent="0">
              <a:buNone/>
            </a:pPr>
            <a:endParaRPr lang="en-US" sz="1400" dirty="0">
              <a:solidFill>
                <a:schemeClr val="accent1"/>
              </a:solidFill>
              <a:latin typeface="Bahnschrift" panose="020B0502040204020203" pitchFamily="34" charset="0"/>
            </a:endParaRPr>
          </a:p>
          <a:p>
            <a:pPr marL="0" indent="0">
              <a:buNone/>
            </a:pPr>
            <a:endParaRPr lang="en-US" sz="1400" dirty="0">
              <a:solidFill>
                <a:schemeClr val="accent1"/>
              </a:solidFill>
              <a:latin typeface="Bahnschrift" panose="020B0502040204020203" pitchFamily="34" charset="0"/>
            </a:endParaRPr>
          </a:p>
          <a:p>
            <a:pPr marL="0" indent="0">
              <a:buNone/>
            </a:pPr>
            <a:endParaRPr lang="en-US" sz="1400" dirty="0">
              <a:solidFill>
                <a:schemeClr val="accent1"/>
              </a:solidFill>
              <a:latin typeface="Bahnschrift" panose="020B0502040204020203" pitchFamily="34" charset="0"/>
            </a:endParaRPr>
          </a:p>
        </p:txBody>
      </p:sp>
      <p:pic>
        <p:nvPicPr>
          <p:cNvPr id="5" name="Graphic 4" descr="Web design">
            <a:extLst>
              <a:ext uri="{FF2B5EF4-FFF2-40B4-BE49-F238E27FC236}">
                <a16:creationId xmlns:a16="http://schemas.microsoft.com/office/drawing/2014/main" xmlns="" id="{D2621A0A-99AE-403E-AAC2-B1134FF7352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973388" y="3429000"/>
            <a:ext cx="914400" cy="914400"/>
          </a:xfrm>
          <a:prstGeom prst="rect">
            <a:avLst/>
          </a:prstGeom>
        </p:spPr>
      </p:pic>
      <p:sp>
        <p:nvSpPr>
          <p:cNvPr id="6" name="TextBox 5">
            <a:extLst>
              <a:ext uri="{FF2B5EF4-FFF2-40B4-BE49-F238E27FC236}">
                <a16:creationId xmlns:a16="http://schemas.microsoft.com/office/drawing/2014/main" xmlns="" id="{610E52E1-3F80-454A-9F01-7B7DFAF9A337}"/>
              </a:ext>
            </a:extLst>
          </p:cNvPr>
          <p:cNvSpPr txBox="1"/>
          <p:nvPr/>
        </p:nvSpPr>
        <p:spPr>
          <a:xfrm>
            <a:off x="1213390" y="4265146"/>
            <a:ext cx="4434396" cy="584775"/>
          </a:xfrm>
          <a:prstGeom prst="rect">
            <a:avLst/>
          </a:prstGeom>
          <a:noFill/>
        </p:spPr>
        <p:txBody>
          <a:bodyPr wrap="square" rtlCol="0">
            <a:spAutoFit/>
          </a:bodyPr>
          <a:lstStyle/>
          <a:p>
            <a:pPr algn="ctr"/>
            <a:r>
              <a:rPr lang="en-US" dirty="0">
                <a:latin typeface="Bahnschrift SemiBold" panose="020B0502040204020203" pitchFamily="34" charset="0"/>
              </a:rPr>
              <a:t>FRONT-END</a:t>
            </a:r>
          </a:p>
          <a:p>
            <a:pPr algn="ctr"/>
            <a:r>
              <a:rPr lang="en-US" sz="1400" dirty="0">
                <a:latin typeface="Bahnschrift Light" panose="020B0502040204020203" pitchFamily="34" charset="0"/>
              </a:rPr>
              <a:t>HTML , CSS</a:t>
            </a:r>
            <a:endParaRPr lang="en-IN" sz="1400" dirty="0">
              <a:latin typeface="Bahnschrift Light" panose="020B0502040204020203" pitchFamily="34" charset="0"/>
            </a:endParaRPr>
          </a:p>
        </p:txBody>
      </p:sp>
      <p:pic>
        <p:nvPicPr>
          <p:cNvPr id="9" name="Graphic 8" descr="Internet">
            <a:extLst>
              <a:ext uri="{FF2B5EF4-FFF2-40B4-BE49-F238E27FC236}">
                <a16:creationId xmlns:a16="http://schemas.microsoft.com/office/drawing/2014/main" xmlns="" id="{F2B15E94-3A24-4A2B-A296-D8C01C10DD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188740" y="3394345"/>
            <a:ext cx="983709" cy="983709"/>
          </a:xfrm>
          <a:prstGeom prst="rect">
            <a:avLst/>
          </a:prstGeom>
        </p:spPr>
      </p:pic>
      <p:sp>
        <p:nvSpPr>
          <p:cNvPr id="11" name="TextBox 10">
            <a:extLst>
              <a:ext uri="{FF2B5EF4-FFF2-40B4-BE49-F238E27FC236}">
                <a16:creationId xmlns:a16="http://schemas.microsoft.com/office/drawing/2014/main" xmlns="" id="{B5DB6B5A-D51A-4DBF-9A26-D04F9B58C4D0}"/>
              </a:ext>
            </a:extLst>
          </p:cNvPr>
          <p:cNvSpPr txBox="1"/>
          <p:nvPr/>
        </p:nvSpPr>
        <p:spPr>
          <a:xfrm>
            <a:off x="6102588" y="4230621"/>
            <a:ext cx="3156012" cy="584775"/>
          </a:xfrm>
          <a:prstGeom prst="rect">
            <a:avLst/>
          </a:prstGeom>
          <a:noFill/>
        </p:spPr>
        <p:txBody>
          <a:bodyPr wrap="square" rtlCol="0">
            <a:spAutoFit/>
          </a:bodyPr>
          <a:lstStyle/>
          <a:p>
            <a:pPr algn="ctr"/>
            <a:r>
              <a:rPr lang="en-US" dirty="0">
                <a:latin typeface="Bahnschrift SemiBold" panose="020B0502040204020203" pitchFamily="34" charset="0"/>
              </a:rPr>
              <a:t>BACK-END</a:t>
            </a:r>
          </a:p>
          <a:p>
            <a:pPr algn="ctr"/>
            <a:r>
              <a:rPr lang="en-US" sz="1400" dirty="0">
                <a:latin typeface="Bahnschrift Light" panose="020B0502040204020203" pitchFamily="34" charset="0"/>
              </a:rPr>
              <a:t>JAVASCRIPT</a:t>
            </a:r>
            <a:endParaRPr lang="en-IN" sz="1400" dirty="0">
              <a:latin typeface="Bahnschrift Light" panose="020B0502040204020203" pitchFamily="34" charset="0"/>
            </a:endParaRPr>
          </a:p>
        </p:txBody>
      </p:sp>
      <p:pic>
        <p:nvPicPr>
          <p:cNvPr id="13" name="Graphic 12" descr="World">
            <a:extLst>
              <a:ext uri="{FF2B5EF4-FFF2-40B4-BE49-F238E27FC236}">
                <a16:creationId xmlns:a16="http://schemas.microsoft.com/office/drawing/2014/main" xmlns="" id="{5C515CA1-42A2-4383-BF31-DD4068E1C6A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059423" y="3429740"/>
            <a:ext cx="914400" cy="914400"/>
          </a:xfrm>
          <a:prstGeom prst="rect">
            <a:avLst/>
          </a:prstGeom>
        </p:spPr>
      </p:pic>
      <p:sp>
        <p:nvSpPr>
          <p:cNvPr id="14" name="TextBox 13">
            <a:extLst>
              <a:ext uri="{FF2B5EF4-FFF2-40B4-BE49-F238E27FC236}">
                <a16:creationId xmlns:a16="http://schemas.microsoft.com/office/drawing/2014/main" xmlns="" id="{450CADF0-8E88-4BD5-8321-863959006DF2}"/>
              </a:ext>
            </a:extLst>
          </p:cNvPr>
          <p:cNvSpPr txBox="1"/>
          <p:nvPr/>
        </p:nvSpPr>
        <p:spPr>
          <a:xfrm>
            <a:off x="4277358" y="4265145"/>
            <a:ext cx="2521812" cy="584775"/>
          </a:xfrm>
          <a:prstGeom prst="rect">
            <a:avLst/>
          </a:prstGeom>
          <a:noFill/>
        </p:spPr>
        <p:txBody>
          <a:bodyPr wrap="square" rtlCol="0">
            <a:spAutoFit/>
          </a:bodyPr>
          <a:lstStyle/>
          <a:p>
            <a:pPr algn="ctr"/>
            <a:r>
              <a:rPr lang="en-US" dirty="0">
                <a:latin typeface="Bahnschrift SemiBold" panose="020B0502040204020203" pitchFamily="34" charset="0"/>
              </a:rPr>
              <a:t>BROWSER</a:t>
            </a:r>
          </a:p>
          <a:p>
            <a:pPr algn="ctr"/>
            <a:r>
              <a:rPr lang="en-US" sz="1400" dirty="0">
                <a:latin typeface="Bahnschrift Light" panose="020B0502040204020203" pitchFamily="34" charset="0"/>
              </a:rPr>
              <a:t>CHROME/EDGE</a:t>
            </a:r>
            <a:endParaRPr lang="en-IN" sz="1400" dirty="0">
              <a:latin typeface="Bahnschrift Light" panose="020B0502040204020203" pitchFamily="34" charset="0"/>
            </a:endParaRPr>
          </a:p>
        </p:txBody>
      </p:sp>
    </p:spTree>
    <p:extLst>
      <p:ext uri="{BB962C8B-B14F-4D97-AF65-F5344CB8AC3E}">
        <p14:creationId xmlns:p14="http://schemas.microsoft.com/office/powerpoint/2010/main" val="4263191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65BF0C-D0A7-4B53-B3D8-55D714FC6323}"/>
              </a:ext>
            </a:extLst>
          </p:cNvPr>
          <p:cNvSpPr>
            <a:spLocks noGrp="1"/>
          </p:cNvSpPr>
          <p:nvPr>
            <p:ph type="title"/>
          </p:nvPr>
        </p:nvSpPr>
        <p:spPr>
          <a:xfrm>
            <a:off x="684212" y="181662"/>
            <a:ext cx="8534400" cy="1507067"/>
          </a:xfrm>
        </p:spPr>
        <p:txBody>
          <a:bodyPr>
            <a:normAutofit/>
          </a:bodyPr>
          <a:lstStyle/>
          <a:p>
            <a:r>
              <a:rPr lang="en-IN" sz="2400" u="sng" dirty="0">
                <a:latin typeface="Bahnschrift SemiBold" panose="020B0502040204020203" pitchFamily="34" charset="0"/>
              </a:rPr>
              <a:t>CONCLUSION :</a:t>
            </a:r>
          </a:p>
        </p:txBody>
      </p:sp>
      <p:sp>
        <p:nvSpPr>
          <p:cNvPr id="3" name="Content Placeholder 2">
            <a:extLst>
              <a:ext uri="{FF2B5EF4-FFF2-40B4-BE49-F238E27FC236}">
                <a16:creationId xmlns:a16="http://schemas.microsoft.com/office/drawing/2014/main" xmlns="" id="{4144B19B-FDF7-43D4-B9E2-ADC7F9F6098E}"/>
              </a:ext>
            </a:extLst>
          </p:cNvPr>
          <p:cNvSpPr>
            <a:spLocks noGrp="1"/>
          </p:cNvSpPr>
          <p:nvPr>
            <p:ph idx="1"/>
          </p:nvPr>
        </p:nvSpPr>
        <p:spPr>
          <a:xfrm>
            <a:off x="1181361" y="2239392"/>
            <a:ext cx="8534400" cy="3615267"/>
          </a:xfrm>
        </p:spPr>
        <p:txBody>
          <a:bodyPr>
            <a:normAutofit/>
          </a:bodyPr>
          <a:lstStyle/>
          <a:p>
            <a:pPr marL="0" indent="0">
              <a:buNone/>
            </a:pPr>
            <a:r>
              <a:rPr lang="en-US" dirty="0">
                <a:solidFill>
                  <a:schemeClr val="accent1"/>
                </a:solidFill>
                <a:latin typeface="Bahnschrift" panose="020B0502040204020203" pitchFamily="34" charset="0"/>
              </a:rPr>
              <a:t>The use of this </a:t>
            </a:r>
            <a:r>
              <a:rPr lang="en-US" dirty="0">
                <a:solidFill>
                  <a:schemeClr val="tx1"/>
                </a:solidFill>
                <a:latin typeface="Bahnschrift" panose="020B0502040204020203" pitchFamily="34" charset="0"/>
              </a:rPr>
              <a:t>text to handwriting </a:t>
            </a:r>
            <a:r>
              <a:rPr lang="en-US" dirty="0">
                <a:solidFill>
                  <a:schemeClr val="accent1"/>
                </a:solidFill>
                <a:latin typeface="Bahnschrift" panose="020B0502040204020203" pitchFamily="34" charset="0"/>
              </a:rPr>
              <a:t>website tool is going to be fun to use. This is the main reason why you should check it out. It could also turn out to be a great way to create something fresh for your audience.</a:t>
            </a:r>
          </a:p>
          <a:p>
            <a:pPr marL="0" indent="0">
              <a:buNone/>
            </a:pPr>
            <a:endParaRPr lang="en-US" dirty="0">
              <a:solidFill>
                <a:schemeClr val="accent1"/>
              </a:solidFill>
              <a:latin typeface="Bahnschrift" panose="020B0502040204020203" pitchFamily="34" charset="0"/>
            </a:endParaRPr>
          </a:p>
          <a:p>
            <a:pPr marL="0" indent="0">
              <a:buNone/>
            </a:pPr>
            <a:r>
              <a:rPr lang="en-US" dirty="0">
                <a:solidFill>
                  <a:schemeClr val="accent1"/>
                </a:solidFill>
                <a:latin typeface="Bahnschrift" panose="020B0502040204020203" pitchFamily="34" charset="0"/>
              </a:rPr>
              <a:t>For example, video game remakes for new audiences are the kind of thing that is loved by people who played the original version back in the day. The same thing happens with handwriting. When people see something that is not computer-generated writing, and they see something that is written with a pen on a notepad paper, this is very rewarding, and it brings out many nostalgic feelings.                  </a:t>
            </a:r>
            <a:r>
              <a:rPr lang="en-US" dirty="0" smtClean="0">
                <a:solidFill>
                  <a:schemeClr val="accent1"/>
                </a:solidFill>
                <a:latin typeface="Bahnschrift" panose="020B0502040204020203" pitchFamily="34" charset="0"/>
              </a:rPr>
              <a:t>                                                                                                                       </a:t>
            </a:r>
            <a:endParaRPr lang="en-US" dirty="0">
              <a:solidFill>
                <a:schemeClr val="accent1"/>
              </a:solidFill>
              <a:latin typeface="Bahnschrift" panose="020B0502040204020203" pitchFamily="34" charset="0"/>
            </a:endParaRPr>
          </a:p>
          <a:p>
            <a:pPr marL="0" indent="0">
              <a:buNone/>
            </a:pPr>
            <a:endParaRPr lang="en-US" dirty="0">
              <a:solidFill>
                <a:schemeClr val="accent1"/>
              </a:solidFill>
              <a:latin typeface="Bahnschrift" panose="020B0502040204020203" pitchFamily="34" charset="0"/>
            </a:endParaRPr>
          </a:p>
          <a:p>
            <a:pPr marL="0" indent="0">
              <a:buNone/>
            </a:pPr>
            <a:endParaRPr lang="en-US" dirty="0">
              <a:solidFill>
                <a:schemeClr val="accent1"/>
              </a:solidFill>
              <a:latin typeface="Bahnschrift" panose="020B0502040204020203" pitchFamily="34" charset="0"/>
            </a:endParaRPr>
          </a:p>
          <a:p>
            <a:pPr marL="0" indent="0">
              <a:buNone/>
            </a:pPr>
            <a:endParaRPr lang="en-IN" dirty="0">
              <a:solidFill>
                <a:schemeClr val="accent1"/>
              </a:solidFill>
              <a:latin typeface="Bahnschrift" panose="020B0502040204020203" pitchFamily="34" charset="0"/>
            </a:endParaRPr>
          </a:p>
        </p:txBody>
      </p:sp>
    </p:spTree>
    <p:extLst>
      <p:ext uri="{BB962C8B-B14F-4D97-AF65-F5344CB8AC3E}">
        <p14:creationId xmlns:p14="http://schemas.microsoft.com/office/powerpoint/2010/main" val="1084223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A77B97-7B5C-45A3-9608-EE747FE2AC4E}"/>
              </a:ext>
            </a:extLst>
          </p:cNvPr>
          <p:cNvSpPr>
            <a:spLocks noGrp="1"/>
          </p:cNvSpPr>
          <p:nvPr>
            <p:ph idx="1"/>
          </p:nvPr>
        </p:nvSpPr>
        <p:spPr>
          <a:xfrm>
            <a:off x="1247312" y="650290"/>
            <a:ext cx="8534400" cy="3615267"/>
          </a:xfrm>
        </p:spPr>
        <p:txBody>
          <a:bodyPr>
            <a:normAutofit/>
          </a:bodyPr>
          <a:lstStyle/>
          <a:p>
            <a:pPr marL="0" indent="0" algn="ctr">
              <a:buNone/>
            </a:pPr>
            <a:r>
              <a:rPr lang="en-US" sz="4000" dirty="0">
                <a:solidFill>
                  <a:schemeClr val="accent1"/>
                </a:solidFill>
                <a:latin typeface="Bahnschrift SemiBold" panose="020B0502040204020203" pitchFamily="34" charset="0"/>
              </a:rPr>
              <a:t>THANK      Y   U </a:t>
            </a:r>
            <a:endParaRPr lang="en-IN" sz="4000" dirty="0">
              <a:solidFill>
                <a:schemeClr val="accent1"/>
              </a:solidFill>
              <a:latin typeface="Bahnschrift SemiBold" panose="020B0502040204020203" pitchFamily="34" charset="0"/>
            </a:endParaRPr>
          </a:p>
        </p:txBody>
      </p:sp>
      <p:pic>
        <p:nvPicPr>
          <p:cNvPr id="6" name="Graphic 5" descr="Grinning face with no fill">
            <a:extLst>
              <a:ext uri="{FF2B5EF4-FFF2-40B4-BE49-F238E27FC236}">
                <a16:creationId xmlns:a16="http://schemas.microsoft.com/office/drawing/2014/main" xmlns="" id="{929A2347-86B8-4CCB-9162-152F442B356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461805" y="2236721"/>
            <a:ext cx="508986" cy="508986"/>
          </a:xfrm>
          <a:prstGeom prst="rect">
            <a:avLst/>
          </a:prstGeom>
        </p:spPr>
      </p:pic>
      <p:pic>
        <p:nvPicPr>
          <p:cNvPr id="5" name="Graphic 4" descr="Pencil">
            <a:extLst>
              <a:ext uri="{FF2B5EF4-FFF2-40B4-BE49-F238E27FC236}">
                <a16:creationId xmlns:a16="http://schemas.microsoft.com/office/drawing/2014/main" xmlns="" id="{4348003D-31DA-4505-9944-5A75D17E516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536335" y="2181236"/>
            <a:ext cx="564471" cy="564471"/>
          </a:xfrm>
          <a:prstGeom prst="rect">
            <a:avLst/>
          </a:prstGeom>
        </p:spPr>
      </p:pic>
    </p:spTree>
    <p:extLst>
      <p:ext uri="{BB962C8B-B14F-4D97-AF65-F5344CB8AC3E}">
        <p14:creationId xmlns:p14="http://schemas.microsoft.com/office/powerpoint/2010/main" val="25343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317</TotalTime>
  <Words>543</Words>
  <Application>Microsoft Office PowerPoint</Application>
  <PresentationFormat>Custom</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Slice</vt:lpstr>
      <vt:lpstr>ASS  GNMENT           WR  TER </vt:lpstr>
      <vt:lpstr>ABSTRACT:</vt:lpstr>
      <vt:lpstr>OBJECTIVE:</vt:lpstr>
      <vt:lpstr>NOVELTY OF THE PROJECT:</vt:lpstr>
      <vt:lpstr>SOFTWARE REQUIREMENTS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Ragav Bharadwaj S</dc:creator>
  <cp:lastModifiedBy>SABARI VASAN</cp:lastModifiedBy>
  <cp:revision>28</cp:revision>
  <dcterms:created xsi:type="dcterms:W3CDTF">2021-05-04T08:42:48Z</dcterms:created>
  <dcterms:modified xsi:type="dcterms:W3CDTF">2021-11-07T08:18:50Z</dcterms:modified>
</cp:coreProperties>
</file>