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EB Garamond"/>
      <p:regular r:id="rId41"/>
      <p:bold r:id="rId42"/>
      <p:italic r:id="rId43"/>
      <p:boldItalic r:id="rId44"/>
    </p:embeddedFont>
    <p:embeddedFont>
      <p:font typeface="Cambria Mat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EBGaramond-bold.fntdata"/><Relationship Id="rId41" Type="http://schemas.openxmlformats.org/officeDocument/2006/relationships/font" Target="fonts/EBGaramond-regular.fntdata"/><Relationship Id="rId22" Type="http://schemas.openxmlformats.org/officeDocument/2006/relationships/slide" Target="slides/slide16.xml"/><Relationship Id="rId44" Type="http://schemas.openxmlformats.org/officeDocument/2006/relationships/font" Target="fonts/EBGaramond-boldItalic.fntdata"/><Relationship Id="rId21" Type="http://schemas.openxmlformats.org/officeDocument/2006/relationships/slide" Target="slides/slide15.xml"/><Relationship Id="rId43" Type="http://schemas.openxmlformats.org/officeDocument/2006/relationships/font" Target="fonts/EBGaramon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CambriaMath-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f7c7a9d56_2_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2f7c7a9d56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f7c7a9d56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2f7c7a9d56_2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2f7c7a9d56_2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f7c7a9d56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2f7c7a9d56_2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2f7c7a9d56_2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7c7a9d56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2f7c7a9d56_2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2f7c7a9d56_2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f7c7a9d56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12f7c7a9d56_2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2f7c7a9d56_2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f7c7a9d56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2f7c7a9d56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f7c7a9d56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2f7c7a9d56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f7c7a9d56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2f7c7a9d56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f7c7a9d56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2f7c7a9d56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12841de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12841de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a992beb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a992beb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66e234d3e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366e234d3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f7c7a9d56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2f7c7a9d56_2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2f7c7a9d56_2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f7c7a9d56_2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12f7c7a9d56_2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12f7c7a9d56_2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f7c7a9d56_2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12f7c7a9d56_2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2f7c7a9d56_2_2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f7c7a9d56_2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12f7c7a9d56_2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12f7c7a9d56_2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a7cfa50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a7cfa50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a7cfa50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a7cfa50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f7c7a9d56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12f7c7a9d56_2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2f7c7a9d56_2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f7c7a9d56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2f7c7a9d56_2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2f7c7a9d56_2_2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a992beb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a992beb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a992beb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a992be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66e234d3e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366e234d3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a992beb8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a992beb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66e234d3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66e234d3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f7c7a9d56_2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12f7c7a9d56_2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12f7c7a9d56_2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f7c7a9d56_2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12f7c7a9d56_2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2f7c7a9d56_2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f7c7a9d56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12f7c7a9d56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f7c7a9d56_2_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2f7c7a9d56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66e234d3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66e234d3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f7c7a9d56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2f7c7a9d56_2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2f7c7a9d56_2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f7c7a9d56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2f7c7a9d56_2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2f7c7a9d56_2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f7c7a9d56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2f7c7a9d56_2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2f7c7a9d56_2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f7c7a9d56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2f7c7a9d56_2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2f7c7a9d56_2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sp>
        <p:nvSpPr>
          <p:cNvPr id="58" name="Google Shape;58;p14"/>
          <p:cNvSpPr/>
          <p:nvPr/>
        </p:nvSpPr>
        <p:spPr>
          <a:xfrm>
            <a:off x="0" y="0"/>
            <a:ext cx="9144000" cy="3429001"/>
          </a:xfrm>
          <a:prstGeom prst="rect">
            <a:avLst/>
          </a:prstGeom>
          <a:solidFill>
            <a:srgbClr val="1482AB"/>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 name="Google Shape;59;p14"/>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 name="Google Shape;60;p14"/>
          <p:cNvSpPr txBox="1"/>
          <p:nvPr>
            <p:ph type="ctrTitle"/>
          </p:nvPr>
        </p:nvSpPr>
        <p:spPr>
          <a:xfrm>
            <a:off x="342900" y="3720103"/>
            <a:ext cx="5829300" cy="1097280"/>
          </a:xfrm>
          <a:prstGeom prst="rect">
            <a:avLst/>
          </a:prstGeom>
          <a:noFill/>
          <a:ln>
            <a:noFill/>
          </a:ln>
        </p:spPr>
        <p:txBody>
          <a:bodyPr anchorCtr="0" anchor="ctr" bIns="34275" lIns="68575" spcFirstLastPara="1" rIns="68575" wrap="square" tIns="34275">
            <a:normAutofit/>
          </a:bodyPr>
          <a:lstStyle>
            <a:lvl1pPr lvl="0" algn="r">
              <a:lnSpc>
                <a:spcPct val="80000"/>
              </a:lnSpc>
              <a:spcBef>
                <a:spcPts val="0"/>
              </a:spcBef>
              <a:spcAft>
                <a:spcPts val="0"/>
              </a:spcAft>
              <a:buClr>
                <a:srgbClr val="0C0C0C"/>
              </a:buClr>
              <a:buSzPts val="3800"/>
              <a:buFont typeface="Twentieth Century"/>
              <a:buNone/>
              <a:defRPr sz="3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 type="subTitle"/>
          </p:nvPr>
        </p:nvSpPr>
        <p:spPr>
          <a:xfrm>
            <a:off x="6457950" y="3720103"/>
            <a:ext cx="2400300" cy="109728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SzPts val="1400"/>
              <a:buNone/>
              <a:defRPr sz="1400">
                <a:solidFill>
                  <a:srgbClr val="0C0C0C"/>
                </a:solidFill>
              </a:defRPr>
            </a:lvl1pPr>
            <a:lvl2pPr lvl="1" algn="ctr">
              <a:lnSpc>
                <a:spcPct val="90000"/>
              </a:lnSpc>
              <a:spcBef>
                <a:spcPts val="200"/>
              </a:spcBef>
              <a:spcAft>
                <a:spcPts val="0"/>
              </a:spcAft>
              <a:buSzPts val="1400"/>
              <a:buNone/>
              <a:defRPr sz="1400"/>
            </a:lvl2pPr>
            <a:lvl3pPr lvl="2" algn="ctr">
              <a:lnSpc>
                <a:spcPct val="90000"/>
              </a:lnSpc>
              <a:spcBef>
                <a:spcPts val="300"/>
              </a:spcBef>
              <a:spcAft>
                <a:spcPts val="0"/>
              </a:spcAft>
              <a:buSzPts val="1400"/>
              <a:buNone/>
              <a:defRPr sz="1400"/>
            </a:lvl3pPr>
            <a:lvl4pPr lvl="3" algn="ctr">
              <a:lnSpc>
                <a:spcPct val="90000"/>
              </a:lnSpc>
              <a:spcBef>
                <a:spcPts val="300"/>
              </a:spcBef>
              <a:spcAft>
                <a:spcPts val="0"/>
              </a:spcAft>
              <a:buSzPts val="1400"/>
              <a:buNone/>
              <a:defRPr sz="1400"/>
            </a:lvl4pPr>
            <a:lvl5pPr lvl="4" algn="ctr">
              <a:lnSpc>
                <a:spcPct val="90000"/>
              </a:lnSpc>
              <a:spcBef>
                <a:spcPts val="300"/>
              </a:spcBef>
              <a:spcAft>
                <a:spcPts val="0"/>
              </a:spcAft>
              <a:buSzPts val="1400"/>
              <a:buNone/>
              <a:defRPr sz="1400"/>
            </a:lvl5pPr>
            <a:lvl6pPr lvl="5" algn="ctr">
              <a:lnSpc>
                <a:spcPct val="90000"/>
              </a:lnSpc>
              <a:spcBef>
                <a:spcPts val="300"/>
              </a:spcBef>
              <a:spcAft>
                <a:spcPts val="0"/>
              </a:spcAft>
              <a:buSzPts val="1400"/>
              <a:buNone/>
              <a:defRPr sz="1400"/>
            </a:lvl6pPr>
            <a:lvl7pPr lvl="6" algn="ctr">
              <a:lnSpc>
                <a:spcPct val="90000"/>
              </a:lnSpc>
              <a:spcBef>
                <a:spcPts val="300"/>
              </a:spcBef>
              <a:spcAft>
                <a:spcPts val="0"/>
              </a:spcAft>
              <a:buSzPts val="1400"/>
              <a:buNone/>
              <a:defRPr sz="1400"/>
            </a:lvl7pPr>
            <a:lvl8pPr lvl="7" algn="ctr">
              <a:lnSpc>
                <a:spcPct val="90000"/>
              </a:lnSpc>
              <a:spcBef>
                <a:spcPts val="300"/>
              </a:spcBef>
              <a:spcAft>
                <a:spcPts val="0"/>
              </a:spcAft>
              <a:buSzPts val="1400"/>
              <a:buNone/>
              <a:defRPr sz="1400"/>
            </a:lvl8pPr>
            <a:lvl9pPr lvl="8" algn="ctr">
              <a:lnSpc>
                <a:spcPct val="90000"/>
              </a:lnSpc>
              <a:spcBef>
                <a:spcPts val="300"/>
              </a:spcBef>
              <a:spcAft>
                <a:spcPts val="300"/>
              </a:spcAft>
              <a:buSzPts val="1400"/>
              <a:buNone/>
              <a:defRPr sz="1400"/>
            </a:lvl9pPr>
          </a:lstStyle>
          <a:p/>
        </p:txBody>
      </p:sp>
      <p:sp>
        <p:nvSpPr>
          <p:cNvPr id="62" name="Google Shape;62;p14"/>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4"/>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65" name="Google Shape;65;p14"/>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69" name="Google Shape;69;p15"/>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5"/>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5"/>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2" name="Shape 72"/>
        <p:cNvGrpSpPr/>
        <p:nvPr/>
      </p:nvGrpSpPr>
      <p:grpSpPr>
        <a:xfrm>
          <a:off x="0" y="0"/>
          <a:ext cx="0" cy="0"/>
          <a:chOff x="0" y="0"/>
          <a:chExt cx="0" cy="0"/>
        </a:xfrm>
      </p:grpSpPr>
      <p:sp>
        <p:nvSpPr>
          <p:cNvPr id="73" name="Google Shape;73;p16"/>
          <p:cNvSpPr/>
          <p:nvPr/>
        </p:nvSpPr>
        <p:spPr>
          <a:xfrm>
            <a:off x="0" y="0"/>
            <a:ext cx="9144000" cy="3429001"/>
          </a:xfrm>
          <a:prstGeom prst="rect">
            <a:avLst/>
          </a:prstGeom>
          <a:solidFill>
            <a:srgbClr val="1D9AA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4" name="Google Shape;74;p16"/>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txBox="1"/>
          <p:nvPr>
            <p:ph type="title"/>
          </p:nvPr>
        </p:nvSpPr>
        <p:spPr>
          <a:xfrm>
            <a:off x="342900" y="3720103"/>
            <a:ext cx="5829300" cy="1097280"/>
          </a:xfrm>
          <a:prstGeom prst="rect">
            <a:avLst/>
          </a:prstGeom>
          <a:noFill/>
          <a:ln>
            <a:noFill/>
          </a:ln>
        </p:spPr>
        <p:txBody>
          <a:bodyPr anchorCtr="0" anchor="ctr" bIns="34275" lIns="68575" spcFirstLastPara="1" rIns="68575" wrap="square" tIns="34275">
            <a:normAutofit/>
          </a:bodyPr>
          <a:lstStyle>
            <a:lvl1pPr lvl="0" algn="r">
              <a:lnSpc>
                <a:spcPct val="80000"/>
              </a:lnSpc>
              <a:spcBef>
                <a:spcPts val="0"/>
              </a:spcBef>
              <a:spcAft>
                <a:spcPts val="0"/>
              </a:spcAft>
              <a:buClr>
                <a:srgbClr val="0C0C0C"/>
              </a:buClr>
              <a:buSzPts val="3800"/>
              <a:buFont typeface="Twentieth Century"/>
              <a:buNone/>
              <a:defRPr b="0" sz="3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 type="body"/>
          </p:nvPr>
        </p:nvSpPr>
        <p:spPr>
          <a:xfrm>
            <a:off x="6457950" y="3720103"/>
            <a:ext cx="2400300" cy="109728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0"/>
              </a:spcBef>
              <a:spcAft>
                <a:spcPts val="0"/>
              </a:spcAft>
              <a:buSzPts val="1400"/>
              <a:buNone/>
              <a:defRPr sz="1400">
                <a:solidFill>
                  <a:srgbClr val="0C0C0C"/>
                </a:solidFil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77" name="Google Shape;77;p16"/>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80" name="Google Shape;80;p16"/>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7"/>
          <p:cNvSpPr txBox="1"/>
          <p:nvPr>
            <p:ph idx="1" type="body"/>
          </p:nvPr>
        </p:nvSpPr>
        <p:spPr>
          <a:xfrm>
            <a:off x="768095" y="1714500"/>
            <a:ext cx="3566160" cy="301752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4" name="Google Shape;84;p17"/>
          <p:cNvSpPr txBox="1"/>
          <p:nvPr>
            <p:ph idx="2" type="body"/>
          </p:nvPr>
        </p:nvSpPr>
        <p:spPr>
          <a:xfrm>
            <a:off x="4491990" y="1714500"/>
            <a:ext cx="3566160" cy="3017520"/>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5" name="Google Shape;85;p17"/>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7"/>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8"/>
          <p:cNvSpPr txBox="1"/>
          <p:nvPr>
            <p:ph idx="1" type="body"/>
          </p:nvPr>
        </p:nvSpPr>
        <p:spPr>
          <a:xfrm>
            <a:off x="768096" y="1634727"/>
            <a:ext cx="3566160" cy="617220"/>
          </a:xfrm>
          <a:prstGeom prst="rect">
            <a:avLst/>
          </a:prstGeom>
          <a:noFill/>
          <a:ln>
            <a:noFill/>
          </a:ln>
        </p:spPr>
        <p:txBody>
          <a:bodyPr anchorCtr="0" anchor="ctr" bIns="34275" lIns="102875" spcFirstLastPara="1" rIns="102875" wrap="square" tIns="34275">
            <a:normAutofit/>
          </a:bodyPr>
          <a:lstStyle>
            <a:lvl1pPr indent="-228600" lvl="0" marL="45720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1" name="Google Shape;91;p18"/>
          <p:cNvSpPr txBox="1"/>
          <p:nvPr>
            <p:ph idx="2" type="body"/>
          </p:nvPr>
        </p:nvSpPr>
        <p:spPr>
          <a:xfrm>
            <a:off x="768096" y="2225841"/>
            <a:ext cx="3566160" cy="2506179"/>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2" name="Google Shape;92;p18"/>
          <p:cNvSpPr txBox="1"/>
          <p:nvPr>
            <p:ph idx="3" type="body"/>
          </p:nvPr>
        </p:nvSpPr>
        <p:spPr>
          <a:xfrm>
            <a:off x="4493166" y="1634727"/>
            <a:ext cx="3566160" cy="617220"/>
          </a:xfrm>
          <a:prstGeom prst="rect">
            <a:avLst/>
          </a:prstGeom>
          <a:noFill/>
          <a:ln>
            <a:noFill/>
          </a:ln>
        </p:spPr>
        <p:txBody>
          <a:bodyPr anchorCtr="0" anchor="ctr" bIns="34275" lIns="102875" spcFirstLastPara="1" rIns="102875" wrap="square" tIns="34275">
            <a:normAutofit/>
          </a:bodyPr>
          <a:lstStyle>
            <a:lvl1pPr indent="-228600" lvl="0" marL="45720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3" name="Google Shape;93;p18"/>
          <p:cNvSpPr txBox="1"/>
          <p:nvPr>
            <p:ph idx="4" type="body"/>
          </p:nvPr>
        </p:nvSpPr>
        <p:spPr>
          <a:xfrm>
            <a:off x="4493166" y="2225841"/>
            <a:ext cx="3566160" cy="2506179"/>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4" name="Google Shape;94;p18"/>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8"/>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8"/>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19"/>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9"/>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9"/>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9"/>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2" name="Shape 102"/>
        <p:cNvGrpSpPr/>
        <p:nvPr/>
      </p:nvGrpSpPr>
      <p:grpSpPr>
        <a:xfrm>
          <a:off x="0" y="0"/>
          <a:ext cx="0" cy="0"/>
          <a:chOff x="0" y="0"/>
          <a:chExt cx="0" cy="0"/>
        </a:xfrm>
      </p:grpSpPr>
      <p:sp>
        <p:nvSpPr>
          <p:cNvPr id="103" name="Google Shape;103;p20"/>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0"/>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0"/>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768096" y="353632"/>
            <a:ext cx="3291840" cy="1303020"/>
          </a:xfrm>
          <a:prstGeom prst="rect">
            <a:avLst/>
          </a:prstGeom>
          <a:noFill/>
          <a:ln>
            <a:noFill/>
          </a:ln>
        </p:spPr>
        <p:txBody>
          <a:bodyPr anchorCtr="0" anchor="ctr" bIns="34275" lIns="68575" spcFirstLastPara="1" rIns="68575" wrap="square" tIns="34275">
            <a:noAutofit/>
          </a:bodyPr>
          <a:lstStyle>
            <a:lvl1pPr lvl="0" algn="l">
              <a:lnSpc>
                <a:spcPct val="80000"/>
              </a:lnSpc>
              <a:spcBef>
                <a:spcPts val="0"/>
              </a:spcBef>
              <a:spcAft>
                <a:spcPts val="0"/>
              </a:spcAft>
              <a:buClr>
                <a:srgbClr val="0C0C0C"/>
              </a:buClr>
              <a:buSzPts val="3000"/>
              <a:buFont typeface="Twentieth Centur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1"/>
          <p:cNvSpPr txBox="1"/>
          <p:nvPr>
            <p:ph idx="1" type="body"/>
          </p:nvPr>
        </p:nvSpPr>
        <p:spPr>
          <a:xfrm>
            <a:off x="4286250" y="617220"/>
            <a:ext cx="4258818" cy="3888486"/>
          </a:xfrm>
          <a:prstGeom prst="rect">
            <a:avLst/>
          </a:prstGeom>
          <a:noFill/>
          <a:ln>
            <a:noFill/>
          </a:ln>
        </p:spPr>
        <p:txBody>
          <a:bodyPr anchorCtr="0" anchor="t" bIns="34275" lIns="34275" spcFirstLastPara="1" rIns="34275" wrap="square" tIns="34275">
            <a:normAutofit/>
          </a:bodyPr>
          <a:lstStyle>
            <a:lvl1pPr indent="-342900" lvl="0" marL="457200" algn="l">
              <a:lnSpc>
                <a:spcPct val="90000"/>
              </a:lnSpc>
              <a:spcBef>
                <a:spcPts val="900"/>
              </a:spcBef>
              <a:spcAft>
                <a:spcPts val="0"/>
              </a:spcAft>
              <a:buSzPts val="1800"/>
              <a:buChar char=" "/>
              <a:defRPr sz="1800"/>
            </a:lvl1pPr>
            <a:lvl2pPr indent="-323850" lvl="1" marL="914400" algn="l">
              <a:lnSpc>
                <a:spcPct val="90000"/>
              </a:lnSpc>
              <a:spcBef>
                <a:spcPts val="200"/>
              </a:spcBef>
              <a:spcAft>
                <a:spcPts val="0"/>
              </a:spcAft>
              <a:buSzPts val="1500"/>
              <a:buChar char="?"/>
              <a:defRPr sz="1500"/>
            </a:lvl2pPr>
            <a:lvl3pPr indent="-304800" lvl="2" marL="1371600" algn="l">
              <a:lnSpc>
                <a:spcPct val="90000"/>
              </a:lnSpc>
              <a:spcBef>
                <a:spcPts val="300"/>
              </a:spcBef>
              <a:spcAft>
                <a:spcPts val="0"/>
              </a:spcAft>
              <a:buSzPts val="1200"/>
              <a:buChar char="?"/>
              <a:defRPr sz="1200"/>
            </a:lvl3pPr>
            <a:lvl4pPr indent="-304800" lvl="3" marL="1828800" algn="l">
              <a:lnSpc>
                <a:spcPct val="90000"/>
              </a:lnSpc>
              <a:spcBef>
                <a:spcPts val="300"/>
              </a:spcBef>
              <a:spcAft>
                <a:spcPts val="0"/>
              </a:spcAft>
              <a:buSzPts val="1200"/>
              <a:buChar char="?"/>
              <a:defRPr sz="1200"/>
            </a:lvl4pPr>
            <a:lvl5pPr indent="-304800" lvl="4" marL="2286000" algn="l">
              <a:lnSpc>
                <a:spcPct val="90000"/>
              </a:lnSpc>
              <a:spcBef>
                <a:spcPts val="300"/>
              </a:spcBef>
              <a:spcAft>
                <a:spcPts val="0"/>
              </a:spcAft>
              <a:buSzPts val="1200"/>
              <a:buChar char="?"/>
              <a:defRPr sz="1200"/>
            </a:lvl5pPr>
            <a:lvl6pPr indent="-304800" lvl="5" marL="2743200" algn="l">
              <a:lnSpc>
                <a:spcPct val="90000"/>
              </a:lnSpc>
              <a:spcBef>
                <a:spcPts val="300"/>
              </a:spcBef>
              <a:spcAft>
                <a:spcPts val="0"/>
              </a:spcAft>
              <a:buSzPts val="1200"/>
              <a:buChar char="?"/>
              <a:defRPr sz="1200"/>
            </a:lvl6pPr>
            <a:lvl7pPr indent="-304800" lvl="6" marL="3200400" algn="l">
              <a:lnSpc>
                <a:spcPct val="90000"/>
              </a:lnSpc>
              <a:spcBef>
                <a:spcPts val="300"/>
              </a:spcBef>
              <a:spcAft>
                <a:spcPts val="0"/>
              </a:spcAft>
              <a:buSzPts val="1200"/>
              <a:buChar char="?"/>
              <a:defRPr sz="1200"/>
            </a:lvl7pPr>
            <a:lvl8pPr indent="-304800" lvl="7" marL="3657600" algn="l">
              <a:lnSpc>
                <a:spcPct val="90000"/>
              </a:lnSpc>
              <a:spcBef>
                <a:spcPts val="300"/>
              </a:spcBef>
              <a:spcAft>
                <a:spcPts val="0"/>
              </a:spcAft>
              <a:buSzPts val="1200"/>
              <a:buChar char="?"/>
              <a:defRPr sz="1200"/>
            </a:lvl8pPr>
            <a:lvl9pPr indent="-304800" lvl="8" marL="4114800" algn="l">
              <a:lnSpc>
                <a:spcPct val="90000"/>
              </a:lnSpc>
              <a:spcBef>
                <a:spcPts val="300"/>
              </a:spcBef>
              <a:spcAft>
                <a:spcPts val="300"/>
              </a:spcAft>
              <a:buSzPts val="1200"/>
              <a:buChar char="?"/>
              <a:defRPr sz="1200"/>
            </a:lvl9pPr>
          </a:lstStyle>
          <a:p/>
        </p:txBody>
      </p:sp>
      <p:sp>
        <p:nvSpPr>
          <p:cNvPr id="109" name="Google Shape;109;p21"/>
          <p:cNvSpPr txBox="1"/>
          <p:nvPr>
            <p:ph idx="2" type="body"/>
          </p:nvPr>
        </p:nvSpPr>
        <p:spPr>
          <a:xfrm>
            <a:off x="768096" y="1693130"/>
            <a:ext cx="3291840" cy="2821721"/>
          </a:xfrm>
          <a:prstGeom prst="rect">
            <a:avLst/>
          </a:prstGeom>
          <a:noFill/>
          <a:ln>
            <a:noFill/>
          </a:ln>
        </p:spPr>
        <p:txBody>
          <a:bodyPr anchorCtr="0" anchor="t" bIns="34275" lIns="68575" spcFirstLastPara="1" rIns="68575" wrap="square" tIns="34275">
            <a:normAutofit/>
          </a:bodyPr>
          <a:lstStyle>
            <a:lvl1pPr indent="-228600" lvl="0" marL="457200" algn="l">
              <a:lnSpc>
                <a:spcPct val="108000"/>
              </a:lnSpc>
              <a:spcBef>
                <a:spcPts val="500"/>
              </a:spcBef>
              <a:spcAft>
                <a:spcPts val="0"/>
              </a:spcAft>
              <a:buSzPts val="1200"/>
              <a:buNone/>
              <a:defRPr sz="1200"/>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0" name="Google Shape;110;p21"/>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1"/>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1"/>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342900" y="3720104"/>
            <a:ext cx="5829300" cy="1097280"/>
          </a:xfrm>
          <a:prstGeom prst="rect">
            <a:avLst/>
          </a:prstGeom>
          <a:noFill/>
          <a:ln>
            <a:noFill/>
          </a:ln>
        </p:spPr>
        <p:txBody>
          <a:bodyPr anchorCtr="0" anchor="ctr" bIns="34275" lIns="68575" spcFirstLastPara="1" rIns="68575" wrap="square" tIns="34275">
            <a:normAutofit/>
          </a:bodyPr>
          <a:lstStyle>
            <a:lvl1pPr lvl="0" algn="r">
              <a:lnSpc>
                <a:spcPct val="80000"/>
              </a:lnSpc>
              <a:spcBef>
                <a:spcPts val="0"/>
              </a:spcBef>
              <a:spcAft>
                <a:spcPts val="0"/>
              </a:spcAft>
              <a:buClr>
                <a:srgbClr val="0C0C0C"/>
              </a:buClr>
              <a:buSzPts val="3800"/>
              <a:buFont typeface="Twentieth Century"/>
              <a:buNone/>
              <a:defRPr sz="3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2"/>
          <p:cNvSpPr/>
          <p:nvPr>
            <p:ph idx="2" type="pic"/>
          </p:nvPr>
        </p:nvSpPr>
        <p:spPr>
          <a:xfrm>
            <a:off x="0" y="-1"/>
            <a:ext cx="9141714" cy="3429000"/>
          </a:xfrm>
          <a:prstGeom prst="rect">
            <a:avLst/>
          </a:prstGeom>
          <a:solidFill>
            <a:srgbClr val="76CEEF"/>
          </a:solidFill>
          <a:ln>
            <a:noFill/>
          </a:ln>
        </p:spPr>
      </p:sp>
      <p:sp>
        <p:nvSpPr>
          <p:cNvPr id="116" name="Google Shape;116;p22"/>
          <p:cNvSpPr txBox="1"/>
          <p:nvPr>
            <p:ph idx="1" type="body"/>
          </p:nvPr>
        </p:nvSpPr>
        <p:spPr>
          <a:xfrm>
            <a:off x="6457950" y="3720104"/>
            <a:ext cx="2400300" cy="109728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0"/>
              </a:spcBef>
              <a:spcAft>
                <a:spcPts val="0"/>
              </a:spcAft>
              <a:buSzPts val="1400"/>
              <a:buNone/>
              <a:defRPr sz="1400">
                <a:solidFill>
                  <a:srgbClr val="0C0C0C"/>
                </a:solidFill>
              </a:defRPr>
            </a:lvl1pPr>
            <a:lvl2pPr indent="-228600" lvl="1" marL="914400" algn="l">
              <a:lnSpc>
                <a:spcPct val="90000"/>
              </a:lnSpc>
              <a:spcBef>
                <a:spcPts val="200"/>
              </a:spcBef>
              <a:spcAft>
                <a:spcPts val="0"/>
              </a:spcAft>
              <a:buSzPts val="1100"/>
              <a:buNone/>
              <a:defRPr sz="1100"/>
            </a:lvl2pPr>
            <a:lvl3pPr indent="-228600" lvl="2" marL="1371600" algn="l">
              <a:lnSpc>
                <a:spcPct val="90000"/>
              </a:lnSpc>
              <a:spcBef>
                <a:spcPts val="300"/>
              </a:spcBef>
              <a:spcAft>
                <a:spcPts val="0"/>
              </a:spcAft>
              <a:buSzPts val="900"/>
              <a:buNone/>
              <a:defRPr sz="900"/>
            </a:lvl3pPr>
            <a:lvl4pPr indent="-228600" lvl="3" marL="1828800" algn="l">
              <a:lnSpc>
                <a:spcPct val="90000"/>
              </a:lnSpc>
              <a:spcBef>
                <a:spcPts val="300"/>
              </a:spcBef>
              <a:spcAft>
                <a:spcPts val="0"/>
              </a:spcAft>
              <a:buSzPts val="800"/>
              <a:buNone/>
              <a:defRPr sz="800"/>
            </a:lvl4pPr>
            <a:lvl5pPr indent="-228600" lvl="4" marL="2286000" algn="l">
              <a:lnSpc>
                <a:spcPct val="90000"/>
              </a:lnSpc>
              <a:spcBef>
                <a:spcPts val="300"/>
              </a:spcBef>
              <a:spcAft>
                <a:spcPts val="0"/>
              </a:spcAft>
              <a:buSzPts val="800"/>
              <a:buNone/>
              <a:defRPr sz="800"/>
            </a:lvl5pPr>
            <a:lvl6pPr indent="-228600" lvl="5" marL="2743200" algn="l">
              <a:lnSpc>
                <a:spcPct val="90000"/>
              </a:lnSpc>
              <a:spcBef>
                <a:spcPts val="300"/>
              </a:spcBef>
              <a:spcAft>
                <a:spcPts val="0"/>
              </a:spcAft>
              <a:buSzPts val="800"/>
              <a:buNone/>
              <a:defRPr sz="800"/>
            </a:lvl6pPr>
            <a:lvl7pPr indent="-228600" lvl="6" marL="3200400" algn="l">
              <a:lnSpc>
                <a:spcPct val="90000"/>
              </a:lnSpc>
              <a:spcBef>
                <a:spcPts val="300"/>
              </a:spcBef>
              <a:spcAft>
                <a:spcPts val="0"/>
              </a:spcAft>
              <a:buSzPts val="800"/>
              <a:buNone/>
              <a:defRPr sz="800"/>
            </a:lvl7pPr>
            <a:lvl8pPr indent="-228600" lvl="7" marL="3657600" algn="l">
              <a:lnSpc>
                <a:spcPct val="90000"/>
              </a:lnSpc>
              <a:spcBef>
                <a:spcPts val="300"/>
              </a:spcBef>
              <a:spcAft>
                <a:spcPts val="0"/>
              </a:spcAft>
              <a:buSzPts val="800"/>
              <a:buNone/>
              <a:defRPr sz="800"/>
            </a:lvl8pPr>
            <a:lvl9pPr indent="-228600" lvl="8" marL="4114800" algn="l">
              <a:lnSpc>
                <a:spcPct val="90000"/>
              </a:lnSpc>
              <a:spcBef>
                <a:spcPts val="300"/>
              </a:spcBef>
              <a:spcAft>
                <a:spcPts val="300"/>
              </a:spcAft>
              <a:buSzPts val="800"/>
              <a:buNone/>
              <a:defRPr sz="800"/>
            </a:lvl9pPr>
          </a:lstStyle>
          <a:p/>
        </p:txBody>
      </p:sp>
      <p:sp>
        <p:nvSpPr>
          <p:cNvPr id="117" name="Google Shape;117;p22"/>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2"/>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2"/>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120" name="Google Shape;120;p22"/>
          <p:cNvCxnSpPr/>
          <p:nvPr/>
        </p:nvCxnSpPr>
        <p:spPr>
          <a:xfrm rot="10800000">
            <a:off x="6290132" y="3948080"/>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3"/>
          <p:cNvSpPr txBox="1"/>
          <p:nvPr>
            <p:ph idx="1" type="body"/>
          </p:nvPr>
        </p:nvSpPr>
        <p:spPr>
          <a:xfrm rot="5400000">
            <a:off x="2904363" y="-421767"/>
            <a:ext cx="3017520" cy="7290055"/>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24" name="Google Shape;124;p23"/>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3"/>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3"/>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500688" y="1614488"/>
            <a:ext cx="4057650" cy="1971675"/>
          </a:xfrm>
          <a:prstGeom prst="rect">
            <a:avLst/>
          </a:prstGeom>
          <a:noFill/>
          <a:ln>
            <a:noFill/>
          </a:ln>
        </p:spPr>
        <p:txBody>
          <a:bodyPr anchorCtr="0" anchor="ctr" bIns="68575" lIns="34275" spcFirstLastPara="1" rIns="34275" wrap="square" tIns="68575">
            <a:normAutofit/>
          </a:bodyPr>
          <a:lstStyle>
            <a:lvl1pPr lvl="0" algn="l">
              <a:lnSpc>
                <a:spcPct val="80000"/>
              </a:lnSpc>
              <a:spcBef>
                <a:spcPts val="0"/>
              </a:spcBef>
              <a:spcAft>
                <a:spcPts val="0"/>
              </a:spcAft>
              <a:buClr>
                <a:srgbClr val="0C0C0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4"/>
          <p:cNvSpPr txBox="1"/>
          <p:nvPr>
            <p:ph idx="1" type="body"/>
          </p:nvPr>
        </p:nvSpPr>
        <p:spPr>
          <a:xfrm rot="5400000">
            <a:off x="1557338" y="-242887"/>
            <a:ext cx="4057650" cy="5686425"/>
          </a:xfrm>
          <a:prstGeom prst="rect">
            <a:avLst/>
          </a:prstGeom>
          <a:noFill/>
          <a:ln>
            <a:noFill/>
          </a:ln>
        </p:spPr>
        <p:txBody>
          <a:bodyPr anchorCtr="0" anchor="t" bIns="34275" lIns="34275" spcFirstLastPara="1" rIns="34275" wrap="square" tIns="34275">
            <a:norm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0" name="Google Shape;130;p24"/>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24"/>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4"/>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133" name="Google Shape;133;p24"/>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lvl1pPr lvl="0" marR="0" rtl="0" algn="l">
              <a:lnSpc>
                <a:spcPct val="80000"/>
              </a:lnSpc>
              <a:spcBef>
                <a:spcPts val="0"/>
              </a:spcBef>
              <a:spcAft>
                <a:spcPts val="0"/>
              </a:spcAft>
              <a:buClr>
                <a:srgbClr val="0C0C0C"/>
              </a:buClr>
              <a:buSzPts val="3800"/>
              <a:buFont typeface="Twentieth Century"/>
              <a:buNone/>
              <a:defRPr b="0" i="0" sz="38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rmAutofit/>
          </a:bodyPr>
          <a:lstStyle>
            <a:lvl1pPr indent="-336550" lvl="0" marL="457200" marR="0" rtl="0" algn="l">
              <a:lnSpc>
                <a:spcPct val="90000"/>
              </a:lnSpc>
              <a:spcBef>
                <a:spcPts val="900"/>
              </a:spcBef>
              <a:spcAft>
                <a:spcPts val="0"/>
              </a:spcAft>
              <a:buClr>
                <a:schemeClr val="accent1"/>
              </a:buClr>
              <a:buSzPts val="1700"/>
              <a:buFont typeface="Twentieth Century"/>
              <a:buChar char=" "/>
              <a:defRPr b="0" i="0" sz="1700" u="none" cap="none" strike="noStrike">
                <a:solidFill>
                  <a:schemeClr val="dk1"/>
                </a:solidFill>
                <a:latin typeface="Twentieth Century"/>
                <a:ea typeface="Twentieth Century"/>
                <a:cs typeface="Twentieth Century"/>
                <a:sym typeface="Twentieth Century"/>
              </a:defRPr>
            </a:lvl1pPr>
            <a:lvl2pPr indent="-317500" lvl="1" marL="914400" marR="0" rtl="0" algn="l">
              <a:lnSpc>
                <a:spcPct val="90000"/>
              </a:lnSpc>
              <a:spcBef>
                <a:spcPts val="2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2pPr>
            <a:lvl3pPr indent="-298450" lvl="2" marL="1371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3pPr>
            <a:lvl4pPr indent="-298450" lvl="3" marL="18288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4pPr>
            <a:lvl5pPr indent="-298450" lvl="4" marL="22860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5pPr>
            <a:lvl6pPr indent="-298450" lvl="5" marL="27432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6pPr>
            <a:lvl7pPr indent="-298450" lvl="6" marL="32004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7pPr>
            <a:lvl8pPr indent="-298450" lvl="7" marL="3657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8pPr>
            <a:lvl9pPr indent="-298450" lvl="8" marL="4114800" marR="0" rtl="0" algn="l">
              <a:lnSpc>
                <a:spcPct val="90000"/>
              </a:lnSpc>
              <a:spcBef>
                <a:spcPts val="300"/>
              </a:spcBef>
              <a:spcAft>
                <a:spcPts val="30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3"/>
          <p:cNvSpPr txBox="1"/>
          <p:nvPr>
            <p:ph idx="10" type="dt"/>
          </p:nvPr>
        </p:nvSpPr>
        <p:spPr>
          <a:xfrm>
            <a:off x="768097" y="4853028"/>
            <a:ext cx="1615607" cy="20574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3"/>
          <p:cNvSpPr txBox="1"/>
          <p:nvPr>
            <p:ph idx="11" type="ftr"/>
          </p:nvPr>
        </p:nvSpPr>
        <p:spPr>
          <a:xfrm>
            <a:off x="3632199" y="4853028"/>
            <a:ext cx="4426094" cy="20574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txBox="1"/>
          <p:nvPr>
            <p:ph idx="12" type="sldNum"/>
          </p:nvPr>
        </p:nvSpPr>
        <p:spPr>
          <a:xfrm>
            <a:off x="8128000" y="4853028"/>
            <a:ext cx="730250" cy="205740"/>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56" name="Google Shape;56;p13"/>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5"/>
          <p:cNvSpPr/>
          <p:nvPr/>
        </p:nvSpPr>
        <p:spPr>
          <a:xfrm>
            <a:off x="2456" y="0"/>
            <a:ext cx="9141545" cy="514423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139" name="Google Shape;139;p25"/>
          <p:cNvPicPr preferRelativeResize="0"/>
          <p:nvPr/>
        </p:nvPicPr>
        <p:blipFill rotWithShape="1">
          <a:blip r:embed="rId3">
            <a:alphaModFix/>
          </a:blip>
          <a:srcRect b="-1" l="0" r="52444" t="0"/>
          <a:stretch/>
        </p:blipFill>
        <p:spPr>
          <a:xfrm>
            <a:off x="15" y="731"/>
            <a:ext cx="9143985" cy="5143500"/>
          </a:xfrm>
          <a:prstGeom prst="rect">
            <a:avLst/>
          </a:prstGeom>
          <a:noFill/>
          <a:ln>
            <a:noFill/>
          </a:ln>
        </p:spPr>
      </p:pic>
      <p:sp>
        <p:nvSpPr>
          <p:cNvPr id="140" name="Google Shape;140;p25"/>
          <p:cNvSpPr/>
          <p:nvPr/>
        </p:nvSpPr>
        <p:spPr>
          <a:xfrm>
            <a:off x="2922581" y="2298693"/>
            <a:ext cx="6221475" cy="2033775"/>
          </a:xfrm>
          <a:prstGeom prst="rect">
            <a:avLst/>
          </a:prstGeom>
          <a:solidFill>
            <a:srgbClr val="000001">
              <a:alpha val="74509"/>
            </a:srgbClr>
          </a:solidFill>
          <a:ln>
            <a:noFill/>
          </a:ln>
          <a:effectLst>
            <a:outerShdw blurRad="50800" rotWithShape="0" algn="ctr" dir="5400000" dist="12700">
              <a:srgbClr val="000000">
                <a:alpha val="4941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41" name="Google Shape;141;p25"/>
          <p:cNvSpPr txBox="1"/>
          <p:nvPr>
            <p:ph type="ctrTitle"/>
          </p:nvPr>
        </p:nvSpPr>
        <p:spPr>
          <a:xfrm>
            <a:off x="3232012" y="2571750"/>
            <a:ext cx="5626238" cy="818204"/>
          </a:xfrm>
          <a:prstGeom prst="rect">
            <a:avLst/>
          </a:prstGeom>
          <a:noFill/>
          <a:ln>
            <a:noFill/>
          </a:ln>
        </p:spPr>
        <p:txBody>
          <a:bodyPr anchorCtr="0" anchor="b" bIns="34275" lIns="68575" spcFirstLastPara="1" rIns="68575" wrap="square" tIns="34275">
            <a:noAutofit/>
          </a:bodyPr>
          <a:lstStyle/>
          <a:p>
            <a:pPr indent="0" lvl="0" marL="0" rtl="0" algn="l">
              <a:lnSpc>
                <a:spcPct val="80000"/>
              </a:lnSpc>
              <a:spcBef>
                <a:spcPts val="0"/>
              </a:spcBef>
              <a:spcAft>
                <a:spcPts val="0"/>
              </a:spcAft>
              <a:buClr>
                <a:srgbClr val="FFFFFF"/>
              </a:buClr>
              <a:buSzPts val="3400"/>
              <a:buFont typeface="Twentieth Century"/>
              <a:buNone/>
            </a:pPr>
            <a:r>
              <a:rPr lang="en" sz="2600">
                <a:solidFill>
                  <a:srgbClr val="FFFFFF"/>
                </a:solidFill>
              </a:rPr>
              <a:t>DESIGN AND SIMULATION OF DC TO DC CONVERTER FOR PV SYSTEM</a:t>
            </a:r>
            <a:endParaRPr sz="2600">
              <a:solidFill>
                <a:srgbClr val="FFFFFF"/>
              </a:solidFill>
            </a:endParaRPr>
          </a:p>
        </p:txBody>
      </p:sp>
      <p:sp>
        <p:nvSpPr>
          <p:cNvPr id="142" name="Google Shape;142;p25"/>
          <p:cNvSpPr txBox="1"/>
          <p:nvPr>
            <p:ph idx="1" type="subTitle"/>
          </p:nvPr>
        </p:nvSpPr>
        <p:spPr>
          <a:xfrm>
            <a:off x="3232013" y="3584500"/>
            <a:ext cx="5626350" cy="6291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SzPts val="1100"/>
              <a:buNone/>
            </a:pPr>
            <a:r>
              <a:rPr lang="en" sz="1500">
                <a:solidFill>
                  <a:srgbClr val="FFFFFF"/>
                </a:solidFill>
              </a:rPr>
              <a:t>Team 1 – Nair Sabari Vijayan, Natasha Mujeeb Vayalil, Rushin Jaleel Shah, Vishnu B Menon</a:t>
            </a:r>
            <a:endParaRPr sz="1500">
              <a:solidFill>
                <a:srgbClr val="FFFFFF"/>
              </a:solidFill>
            </a:endParaRPr>
          </a:p>
          <a:p>
            <a:pPr indent="0" lvl="0" marL="0" rtl="0" algn="l">
              <a:lnSpc>
                <a:spcPct val="80000"/>
              </a:lnSpc>
              <a:spcBef>
                <a:spcPts val="200"/>
              </a:spcBef>
              <a:spcAft>
                <a:spcPts val="0"/>
              </a:spcAft>
              <a:buSzPts val="1100"/>
              <a:buNone/>
            </a:pPr>
            <a:r>
              <a:rPr lang="en" sz="1500">
                <a:solidFill>
                  <a:srgbClr val="FFFFFF"/>
                </a:solidFill>
              </a:rPr>
              <a:t>Guide – Ms. Rakhee R</a:t>
            </a:r>
            <a:endParaRPr sz="1500">
              <a:solidFill>
                <a:srgbClr val="FFFFFF"/>
              </a:solidFill>
            </a:endParaRPr>
          </a:p>
        </p:txBody>
      </p:sp>
      <p:cxnSp>
        <p:nvCxnSpPr>
          <p:cNvPr id="143" name="Google Shape;143;p25"/>
          <p:cNvCxnSpPr/>
          <p:nvPr/>
        </p:nvCxnSpPr>
        <p:spPr>
          <a:xfrm>
            <a:off x="3232012" y="3499860"/>
            <a:ext cx="5124374" cy="0"/>
          </a:xfrm>
          <a:prstGeom prst="straightConnector1">
            <a:avLst/>
          </a:prstGeom>
          <a:noFill/>
          <a:ln cap="flat" cmpd="sng" w="22225">
            <a:solidFill>
              <a:srgbClr val="4AC4E3"/>
            </a:solidFill>
            <a:prstDash val="solid"/>
            <a:round/>
            <a:headEnd len="sm" w="sm" type="none"/>
            <a:tailEnd len="sm" w="sm" type="none"/>
          </a:ln>
          <a:effectLst>
            <a:outerShdw blurRad="50800" rotWithShape="0" algn="ctr" dir="5400000" dist="12700">
              <a:srgbClr val="000000">
                <a:alpha val="4941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213" name="Google Shape;213;p34"/>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a:pPr>
            <a:r>
              <a:rPr lang="en">
                <a:latin typeface="EB Garamond"/>
                <a:ea typeface="EB Garamond"/>
                <a:cs typeface="EB Garamond"/>
                <a:sym typeface="EB Garamond"/>
              </a:rPr>
              <a:t>From (3) to (5), it is clear that the operational duty cycle range of the SLBC is 0&lt;D&lt;0.5.Within this range, the SLBC realize low mid-capacitor voltages and ultrahigh voltage gain.</a:t>
            </a:r>
            <a:endParaRPr>
              <a:latin typeface="EB Garamond"/>
              <a:ea typeface="EB Garamond"/>
              <a:cs typeface="EB Garamond"/>
              <a:sym typeface="EB Garamond"/>
            </a:endParaRPr>
          </a:p>
          <a:p>
            <a:pPr indent="-254000" lvl="0" marL="342900" rtl="0" algn="l">
              <a:lnSpc>
                <a:spcPct val="90000"/>
              </a:lnSpc>
              <a:spcBef>
                <a:spcPts val="0"/>
              </a:spcBef>
              <a:spcAft>
                <a:spcPts val="0"/>
              </a:spcAft>
              <a:buSzPts val="1400"/>
              <a:buChar char="●"/>
            </a:pPr>
            <a:r>
              <a:rPr lang="en">
                <a:latin typeface="EB Garamond"/>
                <a:ea typeface="EB Garamond"/>
                <a:cs typeface="EB Garamond"/>
                <a:sym typeface="EB Garamond"/>
              </a:rPr>
              <a:t>When the switches or the diodes are OFF, the voltage stress across them can be obtained as follows:</a:t>
            </a:r>
            <a:endParaRPr>
              <a:latin typeface="EB Garamond"/>
              <a:ea typeface="EB Garamond"/>
              <a:cs typeface="EB Garamond"/>
              <a:sym typeface="EB Garamond"/>
            </a:endParaRPr>
          </a:p>
        </p:txBody>
      </p:sp>
      <p:sp>
        <p:nvSpPr>
          <p:cNvPr id="214" name="Google Shape;214;p34"/>
          <p:cNvSpPr txBox="1"/>
          <p:nvPr/>
        </p:nvSpPr>
        <p:spPr>
          <a:xfrm>
            <a:off x="1968151" y="3042568"/>
            <a:ext cx="5829750" cy="1312837"/>
          </a:xfrm>
          <a:prstGeom prst="rect">
            <a:avLst/>
          </a:prstGeom>
          <a:blipFill rotWithShape="1">
            <a:blip r:embed="rId3">
              <a:alphaModFix/>
            </a:blip>
            <a:stretch>
              <a:fillRect b="0" l="-1175"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100" u="none" cap="none" strike="noStrike">
                <a:latin typeface="Arial"/>
                <a:ea typeface="Arial"/>
                <a:cs typeface="Arial"/>
                <a:sym typeface="Arial"/>
              </a:rPr>
              <a:t> </a:t>
            </a:r>
            <a:endParaRPr sz="1100"/>
          </a:p>
        </p:txBody>
      </p:sp>
      <p:sp>
        <p:nvSpPr>
          <p:cNvPr id="215" name="Google Shape;215;p34"/>
          <p:cNvSpPr txBox="1"/>
          <p:nvPr/>
        </p:nvSpPr>
        <p:spPr>
          <a:xfrm>
            <a:off x="6341457" y="3392090"/>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(6)</a:t>
            </a:r>
            <a:endParaRPr b="0" i="0" sz="1100" u="none" cap="none" strike="noStrike">
              <a:solidFill>
                <a:srgbClr val="000000"/>
              </a:solidFill>
              <a:latin typeface="EB Garamond"/>
              <a:ea typeface="EB Garamond"/>
              <a:cs typeface="EB Garamond"/>
              <a:sym typeface="EB Garamond"/>
            </a:endParaRPr>
          </a:p>
        </p:txBody>
      </p:sp>
      <p:sp>
        <p:nvSpPr>
          <p:cNvPr id="216" name="Google Shape;216;p34"/>
          <p:cNvSpPr txBox="1"/>
          <p:nvPr/>
        </p:nvSpPr>
        <p:spPr>
          <a:xfrm>
            <a:off x="6341457" y="3954083"/>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(7)</a:t>
            </a:r>
            <a:endParaRPr b="0" i="0" sz="11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223" name="Google Shape;223;p35"/>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224" name="Google Shape;224;p35"/>
          <p:cNvPicPr preferRelativeResize="0"/>
          <p:nvPr/>
        </p:nvPicPr>
        <p:blipFill rotWithShape="1">
          <a:blip r:embed="rId3">
            <a:alphaModFix/>
          </a:blip>
          <a:srcRect b="0" l="0" r="0" t="0"/>
          <a:stretch/>
        </p:blipFill>
        <p:spPr>
          <a:xfrm>
            <a:off x="1918097" y="1714500"/>
            <a:ext cx="5307806" cy="2950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DESIGN CALCULATION</a:t>
            </a:r>
            <a:endParaRPr>
              <a:latin typeface="EB Garamond"/>
              <a:ea typeface="EB Garamond"/>
              <a:cs typeface="EB Garamond"/>
              <a:sym typeface="EB Garamond"/>
            </a:endParaRPr>
          </a:p>
        </p:txBody>
      </p:sp>
      <p:sp>
        <p:nvSpPr>
          <p:cNvPr id="231" name="Google Shape;231;p36"/>
          <p:cNvSpPr txBox="1"/>
          <p:nvPr/>
        </p:nvSpPr>
        <p:spPr>
          <a:xfrm>
            <a:off x="2937994" y="1485682"/>
            <a:ext cx="2950200" cy="3334304"/>
          </a:xfrm>
          <a:prstGeom prst="rect">
            <a:avLst/>
          </a:prstGeom>
          <a:blipFill rotWithShape="1">
            <a:blip r:embed="rId3">
              <a:alphaModFix/>
            </a:blip>
            <a:stretch>
              <a:fillRect b="0" l="-248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100" u="none" cap="none" strike="noStrike">
                <a:latin typeface="Arial"/>
                <a:ea typeface="Arial"/>
                <a:cs typeface="Arial"/>
                <a:sym typeface="Arial"/>
              </a:rPr>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L</a:t>
            </a:r>
            <a:r>
              <a:rPr baseline="-25000" lang="en">
                <a:latin typeface="EB Garamond"/>
                <a:ea typeface="EB Garamond"/>
                <a:cs typeface="EB Garamond"/>
                <a:sym typeface="EB Garamond"/>
              </a:rPr>
              <a:t>1</a:t>
            </a:r>
            <a:r>
              <a:rPr lang="en">
                <a:latin typeface="EB Garamond"/>
                <a:ea typeface="EB Garamond"/>
                <a:cs typeface="EB Garamond"/>
                <a:sym typeface="EB Garamond"/>
              </a:rPr>
              <a:t>,C</a:t>
            </a:r>
            <a:r>
              <a:rPr baseline="-25000" lang="en">
                <a:latin typeface="EB Garamond"/>
                <a:ea typeface="EB Garamond"/>
                <a:cs typeface="EB Garamond"/>
                <a:sym typeface="EB Garamond"/>
              </a:rPr>
              <a:t>1</a:t>
            </a:r>
            <a:r>
              <a:rPr lang="en">
                <a:latin typeface="EB Garamond"/>
                <a:ea typeface="EB Garamond"/>
                <a:cs typeface="EB Garamond"/>
                <a:sym typeface="EB Garamond"/>
              </a:rPr>
              <a:t>,C</a:t>
            </a:r>
            <a:r>
              <a:rPr baseline="-25000" lang="en">
                <a:latin typeface="EB Garamond"/>
                <a:ea typeface="EB Garamond"/>
                <a:cs typeface="EB Garamond"/>
                <a:sym typeface="EB Garamond"/>
              </a:rPr>
              <a:t>2</a:t>
            </a:r>
            <a:r>
              <a:rPr lang="en">
                <a:latin typeface="EB Garamond"/>
                <a:ea typeface="EB Garamond"/>
                <a:cs typeface="EB Garamond"/>
                <a:sym typeface="EB Garamond"/>
              </a:rPr>
              <a:t>,C</a:t>
            </a:r>
            <a:r>
              <a:rPr baseline="-25000" lang="en">
                <a:latin typeface="EB Garamond"/>
                <a:ea typeface="EB Garamond"/>
                <a:cs typeface="EB Garamond"/>
                <a:sym typeface="EB Garamond"/>
              </a:rPr>
              <a:t>3</a:t>
            </a:r>
            <a:r>
              <a:rPr lang="en">
                <a:latin typeface="EB Garamond"/>
                <a:ea typeface="EB Garamond"/>
                <a:cs typeface="EB Garamond"/>
                <a:sym typeface="EB Garamond"/>
              </a:rPr>
              <a:t>,C</a:t>
            </a:r>
            <a:r>
              <a:rPr baseline="-25000" lang="en">
                <a:latin typeface="EB Garamond"/>
                <a:ea typeface="EB Garamond"/>
                <a:cs typeface="EB Garamond"/>
                <a:sym typeface="EB Garamond"/>
              </a:rPr>
              <a:t>0</a:t>
            </a:r>
            <a:r>
              <a:rPr lang="en">
                <a:latin typeface="EB Garamond"/>
                <a:ea typeface="EB Garamond"/>
                <a:cs typeface="EB Garamond"/>
                <a:sym typeface="EB Garamond"/>
              </a:rPr>
              <a:t> CALCULATION</a:t>
            </a:r>
            <a:endParaRPr>
              <a:latin typeface="EB Garamond"/>
              <a:ea typeface="EB Garamond"/>
              <a:cs typeface="EB Garamond"/>
              <a:sym typeface="EB Garamond"/>
            </a:endParaRPr>
          </a:p>
        </p:txBody>
      </p:sp>
      <p:sp>
        <p:nvSpPr>
          <p:cNvPr id="238" name="Google Shape;238;p37"/>
          <p:cNvSpPr txBox="1"/>
          <p:nvPr>
            <p:ph idx="1" type="body"/>
          </p:nvPr>
        </p:nvSpPr>
        <p:spPr>
          <a:xfrm>
            <a:off x="768096" y="1714500"/>
            <a:ext cx="7290000" cy="3017475"/>
          </a:xfrm>
          <a:prstGeom prst="rect">
            <a:avLst/>
          </a:prstGeom>
          <a:blipFill rotWithShape="1">
            <a:blip r:embed="rId3">
              <a:alphaModFix/>
            </a:blip>
            <a:stretch>
              <a:fillRect b="-4392" l="-1127" r="0" t="0"/>
            </a:stretch>
          </a:blip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68100" y="438900"/>
            <a:ext cx="7926900" cy="1124700"/>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1400"/>
              <a:buNone/>
            </a:pPr>
            <a:r>
              <a:rPr lang="en">
                <a:latin typeface="EB Garamond"/>
                <a:ea typeface="EB Garamond"/>
                <a:cs typeface="EB Garamond"/>
                <a:sym typeface="EB Garamond"/>
              </a:rPr>
              <a:t>INDUCTOR WINDING CALCULATION</a:t>
            </a:r>
            <a:endParaRPr>
              <a:latin typeface="EB Garamond"/>
              <a:ea typeface="EB Garamond"/>
              <a:cs typeface="EB Garamond"/>
              <a:sym typeface="EB Garamond"/>
            </a:endParaRPr>
          </a:p>
        </p:txBody>
      </p:sp>
      <p:sp>
        <p:nvSpPr>
          <p:cNvPr id="244" name="Google Shape;244;p38"/>
          <p:cNvSpPr txBox="1"/>
          <p:nvPr>
            <p:ph idx="1" type="body"/>
          </p:nvPr>
        </p:nvSpPr>
        <p:spPr>
          <a:xfrm>
            <a:off x="768096" y="1714500"/>
            <a:ext cx="7290055" cy="3017520"/>
          </a:xfrm>
          <a:prstGeom prst="rect">
            <a:avLst/>
          </a:prstGeom>
          <a:blipFill rotWithShape="1">
            <a:blip r:embed="rId3">
              <a:alphaModFix/>
            </a:blip>
            <a:stretch>
              <a:fillRect b="0" l="-250" r="0" t="0"/>
            </a:stretch>
          </a:blip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1400"/>
              <a:buNone/>
            </a:pPr>
            <a:r>
              <a:t/>
            </a:r>
            <a:endParaRPr/>
          </a:p>
        </p:txBody>
      </p:sp>
      <p:sp>
        <p:nvSpPr>
          <p:cNvPr id="250" name="Google Shape;250;p39"/>
          <p:cNvSpPr txBox="1"/>
          <p:nvPr>
            <p:ph idx="1" type="body"/>
          </p:nvPr>
        </p:nvSpPr>
        <p:spPr>
          <a:xfrm>
            <a:off x="768096" y="1714500"/>
            <a:ext cx="7290055" cy="3017520"/>
          </a:xfrm>
          <a:prstGeom prst="rect">
            <a:avLst/>
          </a:prstGeom>
          <a:blipFill rotWithShape="1">
            <a:blip r:embed="rId3">
              <a:alphaModFix/>
            </a:blip>
            <a:stretch>
              <a:fillRect b="0" l="-62" r="0" t="0"/>
            </a:stretch>
          </a:blip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1400"/>
              <a:buNone/>
            </a:pPr>
            <a:r>
              <a:t/>
            </a:r>
            <a:endParaRPr/>
          </a:p>
        </p:txBody>
      </p:sp>
      <p:sp>
        <p:nvSpPr>
          <p:cNvPr id="256" name="Google Shape;256;p40"/>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From table:</a:t>
            </a:r>
            <a:endParaRPr/>
          </a:p>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A</a:t>
            </a:r>
            <a:r>
              <a:rPr baseline="-25000" lang="en">
                <a:latin typeface="EB Garamond"/>
                <a:ea typeface="EB Garamond"/>
                <a:cs typeface="EB Garamond"/>
                <a:sym typeface="EB Garamond"/>
              </a:rPr>
              <a:t>P</a:t>
            </a:r>
            <a:r>
              <a:rPr lang="en">
                <a:latin typeface="EB Garamond"/>
                <a:ea typeface="EB Garamond"/>
                <a:cs typeface="EB Garamond"/>
                <a:sym typeface="EB Garamond"/>
              </a:rPr>
              <a:t> = 142842 mm</a:t>
            </a:r>
            <a:r>
              <a:rPr baseline="30000" lang="en">
                <a:latin typeface="EB Garamond"/>
                <a:ea typeface="EB Garamond"/>
                <a:cs typeface="EB Garamond"/>
                <a:sym typeface="EB Garamond"/>
              </a:rPr>
              <a:t>4</a:t>
            </a:r>
            <a:r>
              <a:rPr lang="en">
                <a:latin typeface="EB Garamond"/>
                <a:ea typeface="EB Garamond"/>
                <a:cs typeface="EB Garamond"/>
                <a:sym typeface="EB Garamond"/>
              </a:rPr>
              <a:t> </a:t>
            </a:r>
            <a:endParaRPr/>
          </a:p>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L</a:t>
            </a:r>
            <a:r>
              <a:rPr baseline="-25000" lang="en">
                <a:latin typeface="EB Garamond"/>
                <a:ea typeface="EB Garamond"/>
                <a:cs typeface="EB Garamond"/>
                <a:sym typeface="EB Garamond"/>
              </a:rPr>
              <a:t>m </a:t>
            </a:r>
            <a:r>
              <a:rPr lang="en">
                <a:latin typeface="EB Garamond"/>
                <a:ea typeface="EB Garamond"/>
                <a:cs typeface="EB Garamond"/>
                <a:sym typeface="EB Garamond"/>
              </a:rPr>
              <a:t>= 150 mm</a:t>
            </a:r>
            <a:endParaRPr/>
          </a:p>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A</a:t>
            </a:r>
            <a:r>
              <a:rPr baseline="-25000" lang="en">
                <a:latin typeface="EB Garamond"/>
                <a:ea typeface="EB Garamond"/>
                <a:cs typeface="EB Garamond"/>
                <a:sym typeface="EB Garamond"/>
              </a:rPr>
              <a:t>c </a:t>
            </a:r>
            <a:r>
              <a:rPr lang="en">
                <a:latin typeface="EB Garamond"/>
                <a:ea typeface="EB Garamond"/>
                <a:cs typeface="EB Garamond"/>
                <a:sym typeface="EB Garamond"/>
              </a:rPr>
              <a:t> = 537 mm</a:t>
            </a:r>
            <a:endParaRPr baseline="-25000">
              <a:latin typeface="EB Garamond"/>
              <a:ea typeface="EB Garamond"/>
              <a:cs typeface="EB Garamond"/>
              <a:sym typeface="EB Garamond"/>
            </a:endParaRPr>
          </a:p>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A</a:t>
            </a:r>
            <a:r>
              <a:rPr baseline="-25000" lang="en">
                <a:latin typeface="EB Garamond"/>
                <a:ea typeface="EB Garamond"/>
                <a:cs typeface="EB Garamond"/>
                <a:sym typeface="EB Garamond"/>
              </a:rPr>
              <a:t>w </a:t>
            </a:r>
            <a:r>
              <a:rPr lang="en">
                <a:latin typeface="EB Garamond"/>
                <a:ea typeface="EB Garamond"/>
                <a:cs typeface="EB Garamond"/>
                <a:sym typeface="EB Garamond"/>
              </a:rPr>
              <a:t>= 266 mm</a:t>
            </a:r>
            <a:endParaRPr baseline="-25000">
              <a:latin typeface="EB Garamond"/>
              <a:ea typeface="EB Garamond"/>
              <a:cs typeface="EB Garamond"/>
              <a:sym typeface="EB Garamond"/>
            </a:endParaRPr>
          </a:p>
          <a:p>
            <a:pPr indent="-254000" lvl="0" marL="342900" rtl="0" algn="l">
              <a:lnSpc>
                <a:spcPct val="90000"/>
              </a:lnSpc>
              <a:spcBef>
                <a:spcPts val="900"/>
              </a:spcBef>
              <a:spcAft>
                <a:spcPts val="0"/>
              </a:spcAft>
              <a:buSzPts val="1400"/>
              <a:buChar char=" "/>
            </a:pPr>
            <a:r>
              <a:rPr lang="en">
                <a:latin typeface="EB Garamond"/>
                <a:ea typeface="EB Garamond"/>
                <a:cs typeface="EB Garamond"/>
                <a:sym typeface="EB Garamond"/>
              </a:rPr>
              <a:t>Core = E65/32/13</a:t>
            </a:r>
            <a:endParaRPr baseline="-25000">
              <a:latin typeface="Cambria Math"/>
              <a:ea typeface="Cambria Math"/>
              <a:cs typeface="Cambria Math"/>
              <a:sym typeface="Cambria Mat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1400"/>
              <a:buNone/>
            </a:pPr>
            <a:r>
              <a:t/>
            </a:r>
            <a:endParaRPr/>
          </a:p>
        </p:txBody>
      </p:sp>
      <p:sp>
        <p:nvSpPr>
          <p:cNvPr id="262" name="Google Shape;262;p41"/>
          <p:cNvSpPr txBox="1"/>
          <p:nvPr>
            <p:ph idx="1" type="body"/>
          </p:nvPr>
        </p:nvSpPr>
        <p:spPr>
          <a:xfrm>
            <a:off x="768096" y="1714500"/>
            <a:ext cx="7290055" cy="3017520"/>
          </a:xfrm>
          <a:prstGeom prst="rect">
            <a:avLst/>
          </a:prstGeom>
          <a:blipFill rotWithShape="1">
            <a:blip r:embed="rId3">
              <a:alphaModFix/>
            </a:blip>
            <a:stretch>
              <a:fillRect b="0" l="-62" r="0" t="0"/>
            </a:stretch>
          </a:blip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68" name="Google Shape;268;p42"/>
          <p:cNvSpPr txBox="1"/>
          <p:nvPr>
            <p:ph idx="1" type="body"/>
          </p:nvPr>
        </p:nvSpPr>
        <p:spPr>
          <a:xfrm>
            <a:off x="728521" y="1694700"/>
            <a:ext cx="7290000" cy="3017400"/>
          </a:xfrm>
          <a:prstGeom prst="rect">
            <a:avLst/>
          </a:prstGeom>
        </p:spPr>
        <p:txBody>
          <a:bodyPr anchorCtr="0" anchor="t" bIns="34275" lIns="34275" spcFirstLastPara="1" rIns="34275" wrap="square" tIns="34275">
            <a:normAutofit/>
          </a:bodyPr>
          <a:lstStyle/>
          <a:p>
            <a:pPr indent="0" lvl="0" marL="0" rtl="0" algn="l">
              <a:spcBef>
                <a:spcPts val="900"/>
              </a:spcBef>
              <a:spcAft>
                <a:spcPts val="0"/>
              </a:spcAft>
              <a:buNone/>
            </a:pPr>
            <a:r>
              <a:rPr lang="en">
                <a:latin typeface="EB Garamond"/>
                <a:ea typeface="EB Garamond"/>
                <a:cs typeface="EB Garamond"/>
                <a:sym typeface="EB Garamond"/>
              </a:rPr>
              <a:t>To calculate the size of copper wire,</a:t>
            </a:r>
            <a:endParaRPr>
              <a:latin typeface="EB Garamond"/>
              <a:ea typeface="EB Garamond"/>
              <a:cs typeface="EB Garamond"/>
              <a:sym typeface="EB Garamond"/>
            </a:endParaRPr>
          </a:p>
          <a:p>
            <a:pPr indent="0" lvl="0" marL="0" rtl="0" algn="l">
              <a:spcBef>
                <a:spcPts val="900"/>
              </a:spcBef>
              <a:spcAft>
                <a:spcPts val="0"/>
              </a:spcAft>
              <a:buNone/>
            </a:pPr>
            <a:r>
              <a:rPr lang="en">
                <a:latin typeface="EB Garamond"/>
                <a:ea typeface="EB Garamond"/>
                <a:cs typeface="EB Garamond"/>
                <a:sym typeface="EB Garamond"/>
              </a:rPr>
              <a:t>Area of cross section of copper wire, a           = </a:t>
            </a:r>
            <a:endParaRPr>
              <a:latin typeface="EB Garamond"/>
              <a:ea typeface="EB Garamond"/>
              <a:cs typeface="EB Garamond"/>
              <a:sym typeface="EB Garamond"/>
            </a:endParaRPr>
          </a:p>
          <a:p>
            <a:pPr indent="0" lvl="0" marL="0" rtl="0" algn="ctr">
              <a:spcBef>
                <a:spcPts val="900"/>
              </a:spcBef>
              <a:spcAft>
                <a:spcPts val="0"/>
              </a:spcAft>
              <a:buNone/>
            </a:pPr>
            <a:r>
              <a:rPr lang="en">
                <a:latin typeface="EB Garamond"/>
                <a:ea typeface="EB Garamond"/>
                <a:cs typeface="EB Garamond"/>
                <a:sym typeface="EB Garamond"/>
              </a:rPr>
              <a:t>=</a:t>
            </a:r>
            <a:endParaRPr>
              <a:latin typeface="EB Garamond"/>
              <a:ea typeface="EB Garamond"/>
              <a:cs typeface="EB Garamond"/>
              <a:sym typeface="EB Garamond"/>
            </a:endParaRPr>
          </a:p>
        </p:txBody>
      </p:sp>
      <p:pic>
        <p:nvPicPr>
          <p:cNvPr descr="&lt;math xmlns=&quot;http://www.w3.org/1998/Math/MathML&quot;&gt;&lt;mfrac&gt;&lt;mrow&gt;&lt;mi&gt;I&lt;/mi&gt;&lt;mi&gt;r&lt;/mi&gt;&lt;mi&gt;m&lt;/mi&gt;&lt;mi&gt;s&lt;/mi&gt;&lt;/mrow&gt;&lt;mi&gt;J&lt;/mi&gt;&lt;/mfrac&gt;&lt;mspace linebreak=&quot;newline&quot;/&gt;&lt;/math&gt;" id="269" name="Google Shape;269;p42" title="fraction numerator I r m s over denominator J end fraction&#10;"/>
          <p:cNvPicPr preferRelativeResize="0"/>
          <p:nvPr/>
        </p:nvPicPr>
        <p:blipFill>
          <a:blip r:embed="rId3">
            <a:alphaModFix/>
          </a:blip>
          <a:stretch>
            <a:fillRect/>
          </a:stretch>
        </p:blipFill>
        <p:spPr>
          <a:xfrm>
            <a:off x="4808613" y="1988172"/>
            <a:ext cx="552300" cy="475350"/>
          </a:xfrm>
          <a:prstGeom prst="rect">
            <a:avLst/>
          </a:prstGeom>
          <a:noFill/>
          <a:ln>
            <a:noFill/>
          </a:ln>
        </p:spPr>
      </p:pic>
      <p:pic>
        <p:nvPicPr>
          <p:cNvPr descr="&lt;math xmlns=&quot;http://www.w3.org/1998/Math/MathML&quot;&gt;&lt;mfrac&gt;&lt;mrow&gt;&lt;mn&gt;4&lt;/mn&gt;&lt;mo&gt;.&lt;/mo&gt;&lt;mn&gt;1&lt;/mn&gt;&lt;/mrow&gt;&lt;mrow&gt;&lt;mn&gt;3&lt;/mn&gt;&lt;mo&gt;&amp;#xD7;&lt;/mo&gt;&lt;msup&gt;&lt;mn&gt;10&lt;/mn&gt;&lt;mn&gt;6&lt;/mn&gt;&lt;/msup&gt;&lt;/mrow&gt;&lt;/mfrac&gt;&lt;/math&gt;" id="270" name="Google Shape;270;p42" title="fraction numerator 4.1 over denominator 3 cross times 10 to the power of 6 end fraction"/>
          <p:cNvPicPr preferRelativeResize="0"/>
          <p:nvPr/>
        </p:nvPicPr>
        <p:blipFill>
          <a:blip r:embed="rId4">
            <a:alphaModFix/>
          </a:blip>
          <a:stretch>
            <a:fillRect/>
          </a:stretch>
        </p:blipFill>
        <p:spPr>
          <a:xfrm>
            <a:off x="4733775" y="2524624"/>
            <a:ext cx="701980" cy="475350"/>
          </a:xfrm>
          <a:prstGeom prst="rect">
            <a:avLst/>
          </a:prstGeom>
          <a:noFill/>
          <a:ln>
            <a:noFill/>
          </a:ln>
        </p:spPr>
      </p:pic>
      <p:sp>
        <p:nvSpPr>
          <p:cNvPr id="271" name="Google Shape;271;p42"/>
          <p:cNvSpPr txBox="1"/>
          <p:nvPr/>
        </p:nvSpPr>
        <p:spPr>
          <a:xfrm>
            <a:off x="820975" y="3461975"/>
            <a:ext cx="620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From the table</a:t>
            </a:r>
            <a:endParaRPr>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Area of copper wire                                              = 1.589</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Corresponding diameter of enamel                 = 1.509</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Suitable gauge                                                        = 17 </a:t>
            </a:r>
            <a:endParaRPr>
              <a:latin typeface="EB Garamond"/>
              <a:ea typeface="EB Garamond"/>
              <a:cs typeface="EB Garamond"/>
              <a:sym typeface="EB Garamond"/>
            </a:endParaRPr>
          </a:p>
        </p:txBody>
      </p:sp>
      <p:pic>
        <p:nvPicPr>
          <p:cNvPr descr="&lt;math xmlns=&quot;http://www.w3.org/1998/Math/MathML&quot;&gt;&lt;mo&gt;=&lt;/mo&gt;&lt;mn&gt;1&lt;/mn&gt;&lt;mo&gt;.&lt;/mo&gt;&lt;mn&gt;36&lt;/mn&gt;&lt;mo&gt;&amp;#xD7;&lt;/mo&gt;&lt;msup&gt;&lt;mn&gt;10&lt;/mn&gt;&lt;mrow&gt;&lt;mo&gt;-&lt;/mo&gt;&lt;mn&gt;6&lt;/mn&gt;&lt;/mrow&gt;&lt;/msup&gt;&lt;mo&gt;&amp;#xA0;&lt;/mo&gt;&lt;msup&gt;&lt;mi&gt;m&lt;/mi&gt;&lt;mn&gt;2&lt;/mn&gt;&lt;/msup&gt;&lt;/math&gt;" id="272" name="Google Shape;272;p42" title="equals 1.36 cross times 10 to the power of negative 6 end exponent space m squared"/>
          <p:cNvPicPr preferRelativeResize="0"/>
          <p:nvPr/>
        </p:nvPicPr>
        <p:blipFill>
          <a:blip r:embed="rId5">
            <a:alphaModFix/>
          </a:blip>
          <a:stretch>
            <a:fillRect/>
          </a:stretch>
        </p:blipFill>
        <p:spPr>
          <a:xfrm>
            <a:off x="5939194" y="2473304"/>
            <a:ext cx="1676900" cy="19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78" name="Google Shape;278;p43"/>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317500" lvl="0" marL="457200" rtl="0" algn="l">
              <a:spcBef>
                <a:spcPts val="900"/>
              </a:spcBef>
              <a:spcAft>
                <a:spcPts val="0"/>
              </a:spcAft>
              <a:buSzPts val="1400"/>
              <a:buFont typeface="EB Garamond"/>
              <a:buChar char="●"/>
            </a:pPr>
            <a:r>
              <a:rPr lang="en">
                <a:latin typeface="EB Garamond"/>
                <a:ea typeface="EB Garamond"/>
                <a:cs typeface="EB Garamond"/>
                <a:sym typeface="EB Garamond"/>
              </a:rPr>
              <a:t>From calculations a suitable </a:t>
            </a:r>
            <a:r>
              <a:rPr lang="en">
                <a:latin typeface="EB Garamond"/>
                <a:ea typeface="EB Garamond"/>
                <a:cs typeface="EB Garamond"/>
                <a:sym typeface="EB Garamond"/>
              </a:rPr>
              <a:t>gauge</a:t>
            </a:r>
            <a:r>
              <a:rPr lang="en">
                <a:latin typeface="EB Garamond"/>
                <a:ea typeface="EB Garamond"/>
                <a:cs typeface="EB Garamond"/>
                <a:sym typeface="EB Garamond"/>
              </a:rPr>
              <a:t> of 17 was obtained. But due to the difficulty in winding of this wire due to its thickness, a wire guage of 22 was chosen to properly wind the inductor.</a:t>
            </a:r>
            <a:endParaRPr>
              <a:latin typeface="EB Garamond"/>
              <a:ea typeface="EB Garamond"/>
              <a:cs typeface="EB Garamond"/>
              <a:sym typeface="EB Garamond"/>
            </a:endParaRPr>
          </a:p>
          <a:p>
            <a:pPr indent="0" lvl="0" marL="0" rtl="0" algn="l">
              <a:spcBef>
                <a:spcPts val="900"/>
              </a:spcBef>
              <a:spcAft>
                <a:spcPts val="0"/>
              </a:spcAft>
              <a:buNone/>
            </a:pPr>
            <a:r>
              <a:t/>
            </a:r>
            <a:endParaRPr>
              <a:latin typeface="EB Garamond"/>
              <a:ea typeface="EB Garamond"/>
              <a:cs typeface="EB Garamond"/>
              <a:sym typeface="EB Garamond"/>
            </a:endParaRPr>
          </a:p>
          <a:p>
            <a:pPr indent="-317500" lvl="0" marL="457200" rtl="0" algn="l">
              <a:spcBef>
                <a:spcPts val="900"/>
              </a:spcBef>
              <a:spcAft>
                <a:spcPts val="0"/>
              </a:spcAft>
              <a:buSzPts val="1400"/>
              <a:buFont typeface="EB Garamond"/>
              <a:buChar char="●"/>
            </a:pPr>
            <a:r>
              <a:rPr lang="en">
                <a:latin typeface="EB Garamond"/>
                <a:ea typeface="EB Garamond"/>
                <a:cs typeface="EB Garamond"/>
                <a:sym typeface="EB Garamond"/>
              </a:rPr>
              <a:t>The number of turns was found to be around 30 turns, to get an inductance of 5.6mH</a:t>
            </a:r>
            <a:endParaRPr>
              <a:latin typeface="EB Garamond"/>
              <a:ea typeface="EB Garamond"/>
              <a:cs typeface="EB Garamond"/>
              <a:sym typeface="EB Garamond"/>
            </a:endParaRPr>
          </a:p>
          <a:p>
            <a:pPr indent="0" lvl="0" marL="0" rtl="0" algn="l">
              <a:lnSpc>
                <a:spcPct val="100000"/>
              </a:lnSpc>
              <a:spcBef>
                <a:spcPts val="0"/>
              </a:spcBef>
              <a:spcAft>
                <a:spcPts val="0"/>
              </a:spcAft>
              <a:buClr>
                <a:schemeClr val="dk1"/>
              </a:buClr>
              <a:buSzPts val="1100"/>
              <a:buFont typeface="Arial"/>
              <a:buNone/>
            </a:pPr>
            <a:r>
              <a:t/>
            </a:r>
            <a:endParaRPr sz="800">
              <a:highlight>
                <a:srgbClr val="FFFFFF"/>
              </a:highlight>
              <a:latin typeface="Arial"/>
              <a:ea typeface="Arial"/>
              <a:cs typeface="Arial"/>
              <a:sym typeface="Arial"/>
            </a:endParaRPr>
          </a:p>
          <a:p>
            <a:pPr indent="0" lvl="0" marL="0" rtl="0" algn="l">
              <a:spcBef>
                <a:spcPts val="9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576077" y="329175"/>
            <a:ext cx="8365800" cy="843600"/>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3800"/>
              <a:buFont typeface="Twentieth Century"/>
              <a:buNone/>
            </a:pPr>
            <a:r>
              <a:rPr lang="en">
                <a:latin typeface="EB Garamond"/>
                <a:ea typeface="EB Garamond"/>
                <a:cs typeface="EB Garamond"/>
                <a:sym typeface="EB Garamond"/>
              </a:rPr>
              <a:t>PROBLEM IDENTIFICATION</a:t>
            </a:r>
            <a:endParaRPr>
              <a:latin typeface="EB Garamond"/>
              <a:ea typeface="EB Garamond"/>
              <a:cs typeface="EB Garamond"/>
              <a:sym typeface="EB Garamond"/>
            </a:endParaRPr>
          </a:p>
        </p:txBody>
      </p:sp>
      <p:sp>
        <p:nvSpPr>
          <p:cNvPr id="149" name="Google Shape;149;p26"/>
          <p:cNvSpPr txBox="1"/>
          <p:nvPr>
            <p:ph idx="1" type="body"/>
          </p:nvPr>
        </p:nvSpPr>
        <p:spPr>
          <a:xfrm>
            <a:off x="576077" y="1681530"/>
            <a:ext cx="8365800" cy="2263200"/>
          </a:xfrm>
          <a:prstGeom prst="rect">
            <a:avLst/>
          </a:prstGeom>
          <a:noFill/>
          <a:ln>
            <a:noFill/>
          </a:ln>
        </p:spPr>
        <p:txBody>
          <a:bodyPr anchorCtr="0" anchor="t" bIns="34275" lIns="34275" spcFirstLastPara="1" rIns="34275" wrap="square" tIns="34275">
            <a:normAutofit/>
          </a:bodyPr>
          <a:lstStyle/>
          <a:p>
            <a:pPr indent="-114300" lvl="0" marL="63500" rtl="0" algn="l">
              <a:lnSpc>
                <a:spcPct val="90000"/>
              </a:lnSpc>
              <a:spcBef>
                <a:spcPts val="0"/>
              </a:spcBef>
              <a:spcAft>
                <a:spcPts val="0"/>
              </a:spcAft>
              <a:buSzPts val="1800"/>
              <a:buFont typeface="EB Garamond"/>
              <a:buChar char="•"/>
            </a:pPr>
            <a:r>
              <a:rPr lang="en" sz="1800">
                <a:latin typeface="EB Garamond"/>
                <a:ea typeface="EB Garamond"/>
                <a:cs typeface="EB Garamond"/>
                <a:sym typeface="EB Garamond"/>
              </a:rPr>
              <a:t>Conventional Boost Converters operate with DC conversion ratios ranging from 3.42 to 6.85.</a:t>
            </a:r>
            <a:endParaRPr sz="1800">
              <a:latin typeface="EB Garamond"/>
              <a:ea typeface="EB Garamond"/>
              <a:cs typeface="EB Garamond"/>
              <a:sym typeface="EB Garamond"/>
            </a:endParaRPr>
          </a:p>
          <a:p>
            <a:pPr indent="-114300" lvl="0" marL="63500" rtl="0" algn="l">
              <a:lnSpc>
                <a:spcPct val="90000"/>
              </a:lnSpc>
              <a:spcBef>
                <a:spcPts val="1100"/>
              </a:spcBef>
              <a:spcAft>
                <a:spcPts val="0"/>
              </a:spcAft>
              <a:buSzPts val="1800"/>
              <a:buFont typeface="EB Garamond"/>
              <a:buChar char="•"/>
            </a:pPr>
            <a:r>
              <a:rPr lang="en" sz="1800">
                <a:latin typeface="EB Garamond"/>
                <a:ea typeface="EB Garamond"/>
                <a:cs typeface="EB Garamond"/>
                <a:sym typeface="EB Garamond"/>
              </a:rPr>
              <a:t>It also offers a maximum ratio of 10 when operated with a duty cycle of 0.9.</a:t>
            </a:r>
            <a:endParaRPr sz="1800">
              <a:latin typeface="EB Garamond"/>
              <a:ea typeface="EB Garamond"/>
              <a:cs typeface="EB Garamond"/>
              <a:sym typeface="EB Garamond"/>
            </a:endParaRPr>
          </a:p>
          <a:p>
            <a:pPr indent="-114300" lvl="0" marL="63500" rtl="0" algn="l">
              <a:lnSpc>
                <a:spcPct val="90000"/>
              </a:lnSpc>
              <a:spcBef>
                <a:spcPts val="1100"/>
              </a:spcBef>
              <a:spcAft>
                <a:spcPts val="0"/>
              </a:spcAft>
              <a:buSzPts val="1800"/>
              <a:buFont typeface="EB Garamond"/>
              <a:buChar char="•"/>
            </a:pPr>
            <a:r>
              <a:rPr lang="en" sz="1800">
                <a:latin typeface="EB Garamond"/>
                <a:ea typeface="EB Garamond"/>
                <a:cs typeface="EB Garamond"/>
                <a:sym typeface="EB Garamond"/>
              </a:rPr>
              <a:t>When it is operated in such conditions the converter  tends to heat up and eventually break down.</a:t>
            </a:r>
            <a:endParaRPr sz="1800">
              <a:latin typeface="EB Garamond"/>
              <a:ea typeface="EB Garamond"/>
              <a:cs typeface="EB Garamond"/>
              <a:sym typeface="EB Garamond"/>
            </a:endParaRPr>
          </a:p>
          <a:p>
            <a:pPr indent="-114300" lvl="0" marL="63500" rtl="0" algn="l">
              <a:lnSpc>
                <a:spcPct val="90000"/>
              </a:lnSpc>
              <a:spcBef>
                <a:spcPts val="1100"/>
              </a:spcBef>
              <a:spcAft>
                <a:spcPts val="0"/>
              </a:spcAft>
              <a:buSzPts val="1800"/>
              <a:buFont typeface="EB Garamond"/>
              <a:buChar char="•"/>
            </a:pPr>
            <a:r>
              <a:rPr lang="en" sz="1800">
                <a:latin typeface="EB Garamond"/>
                <a:ea typeface="EB Garamond"/>
                <a:cs typeface="EB Garamond"/>
                <a:sym typeface="EB Garamond"/>
              </a:rPr>
              <a:t>This is not a desirable outcome that is expected from a converter.</a:t>
            </a:r>
            <a:endParaRPr sz="1800">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SIMULATION RESULTS</a:t>
            </a:r>
            <a:endParaRPr>
              <a:latin typeface="EB Garamond"/>
              <a:ea typeface="EB Garamond"/>
              <a:cs typeface="EB Garamond"/>
              <a:sym typeface="EB Garamond"/>
            </a:endParaRPr>
          </a:p>
        </p:txBody>
      </p:sp>
      <p:sp>
        <p:nvSpPr>
          <p:cNvPr id="285" name="Google Shape;285;p44"/>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286" name="Google Shape;286;p44"/>
          <p:cNvPicPr preferRelativeResize="0"/>
          <p:nvPr/>
        </p:nvPicPr>
        <p:blipFill>
          <a:blip r:embed="rId3">
            <a:alphaModFix/>
          </a:blip>
          <a:stretch>
            <a:fillRect/>
          </a:stretch>
        </p:blipFill>
        <p:spPr>
          <a:xfrm>
            <a:off x="578232" y="1556051"/>
            <a:ext cx="7669734" cy="3334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293" name="Google Shape;293;p45"/>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294" name="Google Shape;294;p45"/>
          <p:cNvPicPr preferRelativeResize="0"/>
          <p:nvPr/>
        </p:nvPicPr>
        <p:blipFill>
          <a:blip r:embed="rId3">
            <a:alphaModFix/>
          </a:blip>
          <a:stretch>
            <a:fillRect/>
          </a:stretch>
        </p:blipFill>
        <p:spPr>
          <a:xfrm>
            <a:off x="1167406" y="0"/>
            <a:ext cx="6809188"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301" name="Google Shape;301;p46"/>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302" name="Google Shape;302;p46"/>
          <p:cNvPicPr preferRelativeResize="0"/>
          <p:nvPr/>
        </p:nvPicPr>
        <p:blipFill>
          <a:blip r:embed="rId3">
            <a:alphaModFix/>
          </a:blip>
          <a:stretch>
            <a:fillRect/>
          </a:stretch>
        </p:blipFill>
        <p:spPr>
          <a:xfrm>
            <a:off x="90488" y="38100"/>
            <a:ext cx="8963025" cy="506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309" name="Google Shape;309;p47"/>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310" name="Google Shape;310;p47"/>
          <p:cNvPicPr preferRelativeResize="0"/>
          <p:nvPr/>
        </p:nvPicPr>
        <p:blipFill>
          <a:blip r:embed="rId3">
            <a:alphaModFix/>
          </a:blip>
          <a:stretch>
            <a:fillRect/>
          </a:stretch>
        </p:blipFill>
        <p:spPr>
          <a:xfrm>
            <a:off x="217294" y="0"/>
            <a:ext cx="870941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16" name="Google Shape;316;p48"/>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0" lvl="0" marL="0" rtl="0" algn="l">
              <a:spcBef>
                <a:spcPts val="900"/>
              </a:spcBef>
              <a:spcAft>
                <a:spcPts val="0"/>
              </a:spcAft>
              <a:buNone/>
            </a:pPr>
            <a:r>
              <a:t/>
            </a:r>
            <a:endParaRPr/>
          </a:p>
        </p:txBody>
      </p:sp>
      <p:pic>
        <p:nvPicPr>
          <p:cNvPr id="317" name="Google Shape;317;p48"/>
          <p:cNvPicPr preferRelativeResize="0"/>
          <p:nvPr/>
        </p:nvPicPr>
        <p:blipFill>
          <a:blip r:embed="rId3">
            <a:alphaModFix/>
          </a:blip>
          <a:stretch>
            <a:fillRect/>
          </a:stretch>
        </p:blipFill>
        <p:spPr>
          <a:xfrm>
            <a:off x="209550" y="61913"/>
            <a:ext cx="8724900" cy="5019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323" name="Google Shape;323;p49"/>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0" lvl="0" marL="0" rtl="0" algn="l">
              <a:spcBef>
                <a:spcPts val="900"/>
              </a:spcBef>
              <a:spcAft>
                <a:spcPts val="0"/>
              </a:spcAft>
              <a:buNone/>
            </a:pPr>
            <a:r>
              <a:t/>
            </a:r>
            <a:endParaRPr/>
          </a:p>
        </p:txBody>
      </p:sp>
      <p:pic>
        <p:nvPicPr>
          <p:cNvPr id="324" name="Google Shape;324;p49"/>
          <p:cNvPicPr preferRelativeResize="0"/>
          <p:nvPr/>
        </p:nvPicPr>
        <p:blipFill>
          <a:blip r:embed="rId3">
            <a:alphaModFix/>
          </a:blip>
          <a:stretch>
            <a:fillRect/>
          </a:stretch>
        </p:blipFill>
        <p:spPr>
          <a:xfrm>
            <a:off x="176213" y="38100"/>
            <a:ext cx="8791575" cy="5067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HARDWARE COMPONENT SPECIFICATIONS</a:t>
            </a:r>
            <a:endParaRPr>
              <a:latin typeface="EB Garamond"/>
              <a:ea typeface="EB Garamond"/>
              <a:cs typeface="EB Garamond"/>
              <a:sym typeface="EB Garamond"/>
            </a:endParaRPr>
          </a:p>
        </p:txBody>
      </p:sp>
      <p:sp>
        <p:nvSpPr>
          <p:cNvPr id="331" name="Google Shape;331;p50"/>
          <p:cNvSpPr txBox="1"/>
          <p:nvPr>
            <p:ph idx="1" type="body"/>
          </p:nvPr>
        </p:nvSpPr>
        <p:spPr>
          <a:xfrm>
            <a:off x="768096" y="1714499"/>
            <a:ext cx="7290000" cy="3175831"/>
          </a:xfrm>
          <a:prstGeom prst="rect">
            <a:avLst/>
          </a:prstGeom>
          <a:noFill/>
          <a:ln>
            <a:noFill/>
          </a:ln>
        </p:spPr>
        <p:txBody>
          <a:bodyPr anchorCtr="0" anchor="t" bIns="34275" lIns="34275" spcFirstLastPara="1" rIns="34275" wrap="square" tIns="34275">
            <a:noAutofit/>
          </a:bodyPr>
          <a:lstStyle/>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The working conditions for the SLBC are set as follows.</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1) Input voltage: Vin = 12 V.</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2) Output voltage: V0 = 230 V.</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3) Output power: P0 = 20 W</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4) Switching frequency: fS = 25 kHz.</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Corresponding duty cycle D = 0.421 and resistive load R = 2700 Ω. What’s more, on the basis of the above mentioned calculated stress, the choices of switches and diodes are as follows.</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5) S1 and S2: IRFP4668PbF with VDSS = 200 V and ID = 130 A.</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6) D1, D2 and D3: MBR20200CT with VRRM = 200 V and IF = 20 A.</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7) D4 and D0: MUR1560 with VRRM = 600 V and IF = 15 A.</a:t>
            </a:r>
            <a:endParaRPr sz="1400">
              <a:latin typeface="EB Garamond"/>
              <a:ea typeface="EB Garamond"/>
              <a:cs typeface="EB Garamond"/>
              <a:sym typeface="EB Garamond"/>
            </a:endParaRPr>
          </a:p>
          <a:p>
            <a:pPr indent="0" lvl="0" marL="0" rtl="0" algn="l">
              <a:lnSpc>
                <a:spcPct val="80000"/>
              </a:lnSpc>
              <a:spcBef>
                <a:spcPts val="900"/>
              </a:spcBef>
              <a:spcAft>
                <a:spcPts val="0"/>
              </a:spcAft>
              <a:buClr>
                <a:schemeClr val="dk1"/>
              </a:buClr>
              <a:buSzPts val="200"/>
              <a:buFont typeface="Arial"/>
              <a:buNone/>
            </a:pPr>
            <a:r>
              <a:rPr lang="en" sz="1400">
                <a:latin typeface="EB Garamond"/>
                <a:ea typeface="EB Garamond"/>
                <a:cs typeface="EB Garamond"/>
                <a:sym typeface="EB Garamond"/>
              </a:rPr>
              <a:t>The ripple ratios for inductor L1, mid capacitors C1 to C3 and output capacitor C0 are set as 25%, 10%, and 1%, respectively.</a:t>
            </a:r>
            <a:endParaRPr sz="1400">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338" name="Google Shape;338;p51"/>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Font typeface="EB Garamond"/>
              <a:buChar char="●"/>
            </a:pPr>
            <a:r>
              <a:rPr lang="en">
                <a:latin typeface="EB Garamond"/>
                <a:ea typeface="EB Garamond"/>
                <a:cs typeface="EB Garamond"/>
                <a:sym typeface="EB Garamond"/>
              </a:rPr>
              <a:t>Control circuit used for turning ON the switches by providing sufficient gate - source voltage and the frequency required is built using a gate driver(TLP250H). The switching frequency is created by programming an arduino to produce a switching pulse with a frequency of 25kHz.</a:t>
            </a:r>
            <a:endParaRPr>
              <a:latin typeface="EB Garamond"/>
              <a:ea typeface="EB Garamond"/>
              <a:cs typeface="EB Garamond"/>
              <a:sym typeface="EB 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EB Garamond"/>
                <a:ea typeface="EB Garamond"/>
                <a:cs typeface="EB Garamond"/>
                <a:sym typeface="EB Garamond"/>
              </a:rPr>
              <a:t>IMPLEMENTATION</a:t>
            </a:r>
            <a:endParaRPr>
              <a:latin typeface="EB Garamond"/>
              <a:ea typeface="EB Garamond"/>
              <a:cs typeface="EB Garamond"/>
              <a:sym typeface="EB Garamond"/>
            </a:endParaRPr>
          </a:p>
        </p:txBody>
      </p:sp>
      <p:pic>
        <p:nvPicPr>
          <p:cNvPr id="344" name="Google Shape;344;p52"/>
          <p:cNvPicPr preferRelativeResize="0"/>
          <p:nvPr/>
        </p:nvPicPr>
        <p:blipFill>
          <a:blip r:embed="rId3">
            <a:alphaModFix/>
          </a:blip>
          <a:stretch>
            <a:fillRect/>
          </a:stretch>
        </p:blipFill>
        <p:spPr>
          <a:xfrm rot="-5400000">
            <a:off x="2671525" y="901092"/>
            <a:ext cx="3483150" cy="4644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EB Garamond"/>
                <a:ea typeface="EB Garamond"/>
                <a:cs typeface="EB Garamond"/>
                <a:sym typeface="EB Garamond"/>
              </a:rPr>
              <a:t>OBSERVATION </a:t>
            </a:r>
            <a:endParaRPr>
              <a:latin typeface="EB Garamond"/>
              <a:ea typeface="EB Garamond"/>
              <a:cs typeface="EB Garamond"/>
              <a:sym typeface="EB Garamond"/>
            </a:endParaRPr>
          </a:p>
        </p:txBody>
      </p:sp>
      <p:sp>
        <p:nvSpPr>
          <p:cNvPr id="350" name="Google Shape;350;p53"/>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317500" lvl="0" marL="457200" rtl="0" algn="l">
              <a:spcBef>
                <a:spcPts val="900"/>
              </a:spcBef>
              <a:spcAft>
                <a:spcPts val="0"/>
              </a:spcAft>
              <a:buSzPts val="1400"/>
              <a:buFont typeface="EB Garamond"/>
              <a:buChar char="●"/>
            </a:pPr>
            <a:r>
              <a:rPr lang="en">
                <a:latin typeface="EB Garamond"/>
                <a:ea typeface="EB Garamond"/>
                <a:cs typeface="EB Garamond"/>
                <a:sym typeface="EB Garamond"/>
              </a:rPr>
              <a:t>After running the simulation for a time period of 1 seconds an output of 227.6 V was observed with stress voltages across the switches being observed as around 87 V. The hardware implementation of the simulation was completed upto the gate drive pulse generation. The pulse generated was observed to have a value of 30 V and a frequency of 25 kHz in the digital oscilloscope as shown in figure.</a:t>
            </a:r>
            <a:endParaRPr>
              <a:latin typeface="EB Garamond"/>
              <a:ea typeface="EB Garamond"/>
              <a:cs typeface="EB Garamond"/>
              <a:sym typeface="EB Garamond"/>
            </a:endParaRPr>
          </a:p>
        </p:txBody>
      </p:sp>
      <p:pic>
        <p:nvPicPr>
          <p:cNvPr id="351" name="Google Shape;351;p53"/>
          <p:cNvPicPr preferRelativeResize="0"/>
          <p:nvPr/>
        </p:nvPicPr>
        <p:blipFill>
          <a:blip r:embed="rId3">
            <a:alphaModFix/>
          </a:blip>
          <a:stretch>
            <a:fillRect/>
          </a:stretch>
        </p:blipFill>
        <p:spPr>
          <a:xfrm>
            <a:off x="3002175" y="2967776"/>
            <a:ext cx="2821852" cy="2116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576072" y="442284"/>
            <a:ext cx="5467500" cy="843600"/>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3800"/>
              <a:buFont typeface="Twentieth Century"/>
              <a:buNone/>
            </a:pPr>
            <a:r>
              <a:rPr lang="en">
                <a:latin typeface="EB Garamond"/>
                <a:ea typeface="EB Garamond"/>
                <a:cs typeface="EB Garamond"/>
                <a:sym typeface="EB Garamond"/>
              </a:rPr>
              <a:t>PROPOSAL</a:t>
            </a:r>
            <a:endParaRPr>
              <a:latin typeface="EB Garamond"/>
              <a:ea typeface="EB Garamond"/>
              <a:cs typeface="EB Garamond"/>
              <a:sym typeface="EB Garamond"/>
            </a:endParaRPr>
          </a:p>
        </p:txBody>
      </p:sp>
      <p:sp>
        <p:nvSpPr>
          <p:cNvPr id="155" name="Google Shape;155;p27"/>
          <p:cNvSpPr txBox="1"/>
          <p:nvPr>
            <p:ph idx="1" type="body"/>
          </p:nvPr>
        </p:nvSpPr>
        <p:spPr>
          <a:xfrm>
            <a:off x="576077" y="1285875"/>
            <a:ext cx="8247000" cy="2263200"/>
          </a:xfrm>
          <a:prstGeom prst="rect">
            <a:avLst/>
          </a:prstGeom>
          <a:noFill/>
          <a:ln>
            <a:noFill/>
          </a:ln>
        </p:spPr>
        <p:txBody>
          <a:bodyPr anchorCtr="0" anchor="t" bIns="34275" lIns="34275" spcFirstLastPara="1" rIns="34275" wrap="square" tIns="34275">
            <a:normAutofit/>
          </a:bodyPr>
          <a:lstStyle/>
          <a:p>
            <a:pPr indent="-114300" lvl="0" marL="63500" rtl="0" algn="l">
              <a:lnSpc>
                <a:spcPct val="90000"/>
              </a:lnSpc>
              <a:spcBef>
                <a:spcPts val="0"/>
              </a:spcBef>
              <a:spcAft>
                <a:spcPts val="0"/>
              </a:spcAft>
              <a:buSzPts val="1800"/>
              <a:buFont typeface="EB Garamond"/>
              <a:buChar char="•"/>
            </a:pPr>
            <a:r>
              <a:rPr lang="en" sz="1800">
                <a:latin typeface="EB Garamond"/>
                <a:ea typeface="EB Garamond"/>
                <a:cs typeface="EB Garamond"/>
                <a:sym typeface="EB Garamond"/>
              </a:rPr>
              <a:t>To design and simulate a DC-DC Converter that has a higher conversion ratio than the conventional boost converters.</a:t>
            </a:r>
            <a:endParaRPr sz="1800">
              <a:latin typeface="EB Garamond"/>
              <a:ea typeface="EB Garamond"/>
              <a:cs typeface="EB Garamond"/>
              <a:sym typeface="EB Garamond"/>
            </a:endParaRPr>
          </a:p>
          <a:p>
            <a:pPr indent="-114300" lvl="0" marL="63500" rtl="0" algn="l">
              <a:lnSpc>
                <a:spcPct val="90000"/>
              </a:lnSpc>
              <a:spcBef>
                <a:spcPts val="1100"/>
              </a:spcBef>
              <a:spcAft>
                <a:spcPts val="0"/>
              </a:spcAft>
              <a:buSzPts val="1800"/>
              <a:buFont typeface="EB Garamond"/>
              <a:buChar char="•"/>
            </a:pPr>
            <a:r>
              <a:rPr lang="en" sz="1800">
                <a:latin typeface="EB Garamond"/>
                <a:ea typeface="EB Garamond"/>
                <a:cs typeface="EB Garamond"/>
                <a:sym typeface="EB Garamond"/>
              </a:rPr>
              <a:t>The converter is implemented by maintaining a lower duty cycle at a frequency of  25 kHz which in turn is expected to reduce the losses incurred.</a:t>
            </a:r>
            <a:endParaRPr sz="1800">
              <a:latin typeface="EB Garamond"/>
              <a:ea typeface="EB Garamond"/>
              <a:cs typeface="EB Garamond"/>
              <a:sym typeface="EB 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EB Garamond"/>
                <a:ea typeface="EB Garamond"/>
                <a:cs typeface="EB Garamond"/>
                <a:sym typeface="EB Garamond"/>
              </a:rPr>
              <a:t>CONCLUSION</a:t>
            </a:r>
            <a:endParaRPr>
              <a:latin typeface="EB Garamond"/>
              <a:ea typeface="EB Garamond"/>
              <a:cs typeface="EB Garamond"/>
              <a:sym typeface="EB Garamond"/>
            </a:endParaRPr>
          </a:p>
        </p:txBody>
      </p:sp>
      <p:sp>
        <p:nvSpPr>
          <p:cNvPr id="357" name="Google Shape;357;p54"/>
          <p:cNvSpPr txBox="1"/>
          <p:nvPr>
            <p:ph idx="1" type="body"/>
          </p:nvPr>
        </p:nvSpPr>
        <p:spPr>
          <a:xfrm>
            <a:off x="768096" y="1437542"/>
            <a:ext cx="7290000" cy="3017400"/>
          </a:xfrm>
          <a:prstGeom prst="rect">
            <a:avLst/>
          </a:prstGeom>
        </p:spPr>
        <p:txBody>
          <a:bodyPr anchorCtr="0" anchor="t" bIns="34275" lIns="34275" spcFirstLastPara="1" rIns="34275" wrap="square" tIns="34275">
            <a:noAutofit/>
          </a:bodyPr>
          <a:lstStyle/>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The design and simulation of the proposed DC-DC converter has been done.The experimental implementation was completed up until the gate drive generation.</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The simulation results were found to be satisfactory to that of the designed values of the converter. According to the simulation, this DC-DC converter has the following features:</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1. Ultrahigh voltage boosting capability without using transformer or coupled inductor</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2. Lower switching losses</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3. Simple topological structure</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4. Continuous input current</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These converters can also be used in applications that desire high voltage gain, high efficiency, high power density, and high reliability.</a:t>
            </a:r>
            <a:endParaRPr sz="1800">
              <a:latin typeface="EB Garamond"/>
              <a:ea typeface="EB Garamond"/>
              <a:cs typeface="EB Garamond"/>
              <a:sym typeface="EB 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EB Garamond"/>
                <a:ea typeface="EB Garamond"/>
                <a:cs typeface="EB Garamond"/>
                <a:sym typeface="EB Garamond"/>
              </a:rPr>
              <a:t>FUTURE SCOPE AND POSSIBLE IMPROVEMENTS</a:t>
            </a:r>
            <a:endParaRPr>
              <a:latin typeface="EB Garamond"/>
              <a:ea typeface="EB Garamond"/>
              <a:cs typeface="EB Garamond"/>
              <a:sym typeface="EB Garamond"/>
            </a:endParaRPr>
          </a:p>
        </p:txBody>
      </p:sp>
      <p:sp>
        <p:nvSpPr>
          <p:cNvPr id="363" name="Google Shape;363;p55"/>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342900" lvl="0" marL="457200" rtl="0" algn="l">
              <a:lnSpc>
                <a:spcPct val="100000"/>
              </a:lnSpc>
              <a:spcBef>
                <a:spcPts val="900"/>
              </a:spcBef>
              <a:spcAft>
                <a:spcPts val="0"/>
              </a:spcAft>
              <a:buSzPts val="1800"/>
              <a:buFont typeface="EB Garamond"/>
              <a:buChar char="●"/>
            </a:pPr>
            <a:r>
              <a:rPr lang="en" sz="1800">
                <a:latin typeface="EB Garamond"/>
                <a:ea typeface="EB Garamond"/>
                <a:cs typeface="EB Garamond"/>
                <a:sym typeface="EB Garamond"/>
              </a:rPr>
              <a:t>The proposed converter has a very low current output, thus to increase the output amperes many panels can be connected in parallel to make up for it to be used to supply an equipment that requires more current.</a:t>
            </a:r>
            <a:endParaRPr sz="1800">
              <a:latin typeface="EB Garamond"/>
              <a:ea typeface="EB Garamond"/>
              <a:cs typeface="EB Garamond"/>
              <a:sym typeface="EB Garamond"/>
            </a:endParaRPr>
          </a:p>
          <a:p>
            <a:pPr indent="-342900" lvl="0" marL="457200" rtl="0" algn="l">
              <a:lnSpc>
                <a:spcPct val="100000"/>
              </a:lnSpc>
              <a:spcBef>
                <a:spcPts val="0"/>
              </a:spcBef>
              <a:spcAft>
                <a:spcPts val="0"/>
              </a:spcAft>
              <a:buSzPts val="1800"/>
              <a:buFont typeface="EB Garamond"/>
              <a:buChar char="●"/>
            </a:pPr>
            <a:r>
              <a:rPr lang="en" sz="1800">
                <a:latin typeface="EB Garamond"/>
                <a:ea typeface="EB Garamond"/>
                <a:cs typeface="EB Garamond"/>
                <a:sym typeface="EB Garamond"/>
              </a:rPr>
              <a:t>Other trending technologies like solar tracking and MPPT control can be applied to get maximum Power point tracking so as to ensure the panel produces maximum voltage and current at each maximum power point for the corresponding irradiance.</a:t>
            </a:r>
            <a:endParaRPr sz="1800">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REFERENCES</a:t>
            </a:r>
            <a:endParaRPr>
              <a:latin typeface="EB Garamond"/>
              <a:ea typeface="EB Garamond"/>
              <a:cs typeface="EB Garamond"/>
              <a:sym typeface="EB Garamond"/>
            </a:endParaRPr>
          </a:p>
        </p:txBody>
      </p:sp>
      <p:sp>
        <p:nvSpPr>
          <p:cNvPr id="370" name="Google Shape;370;p56"/>
          <p:cNvSpPr txBox="1"/>
          <p:nvPr>
            <p:ph idx="1" type="body"/>
          </p:nvPr>
        </p:nvSpPr>
        <p:spPr>
          <a:xfrm>
            <a:off x="768096" y="1714500"/>
            <a:ext cx="7290000" cy="3017475"/>
          </a:xfrm>
          <a:prstGeom prst="rect">
            <a:avLst/>
          </a:prstGeom>
          <a:solidFill>
            <a:schemeClr val="lt1"/>
          </a:solidFill>
          <a:ln>
            <a:noFill/>
          </a:ln>
        </p:spPr>
        <p:txBody>
          <a:bodyPr anchorCtr="0" anchor="t" bIns="34275" lIns="34275" spcFirstLastPara="1" rIns="34275" wrap="square" tIns="34275">
            <a:normAutofit fontScale="70000" lnSpcReduction="20000"/>
          </a:bodyPr>
          <a:lstStyle/>
          <a:p>
            <a:pPr indent="0" lvl="0" marL="0" rtl="0" algn="l">
              <a:lnSpc>
                <a:spcPct val="90000"/>
              </a:lnSpc>
              <a:spcBef>
                <a:spcPts val="900"/>
              </a:spcBef>
              <a:spcAft>
                <a:spcPts val="0"/>
              </a:spcAft>
              <a:buClr>
                <a:schemeClr val="dk1"/>
              </a:buClr>
              <a:buSzPct val="47058"/>
              <a:buFont typeface="Arial"/>
              <a:buNone/>
            </a:pPr>
            <a:r>
              <a:rPr lang="en"/>
              <a:t>[1] Shan Miao, Wei Liu, and Jinfeng Gao. Single-inductor boost converter with ultrahigh step-up gain, lower switches voltage stress, continuous input current, and common grounded structure. IEEE Transactions on Power Electronics, 36(7):7841–7852, 2020. </a:t>
            </a:r>
            <a:endParaRPr/>
          </a:p>
          <a:p>
            <a:pPr indent="0" lvl="0" marL="0" rtl="0" algn="l">
              <a:lnSpc>
                <a:spcPct val="90000"/>
              </a:lnSpc>
              <a:spcBef>
                <a:spcPts val="900"/>
              </a:spcBef>
              <a:spcAft>
                <a:spcPts val="0"/>
              </a:spcAft>
              <a:buClr>
                <a:schemeClr val="dk1"/>
              </a:buClr>
              <a:buSzPct val="47058"/>
              <a:buFont typeface="Arial"/>
              <a:buNone/>
            </a:pPr>
            <a:r>
              <a:rPr lang="en"/>
              <a:t>[2] Niraj Rana, Jayati Dey, and Subrata Banerjee. An improved buck-boost converter suitable for pv application. In 2020 IEEE Calcutta Conference (CALCON), pages 273–277. IEEE, 2020. </a:t>
            </a:r>
            <a:endParaRPr/>
          </a:p>
          <a:p>
            <a:pPr indent="0" lvl="0" marL="0" rtl="0" algn="l">
              <a:lnSpc>
                <a:spcPct val="90000"/>
              </a:lnSpc>
              <a:spcBef>
                <a:spcPts val="900"/>
              </a:spcBef>
              <a:spcAft>
                <a:spcPts val="0"/>
              </a:spcAft>
              <a:buSzPct val="111764"/>
              <a:buNone/>
            </a:pPr>
            <a:r>
              <a:rPr lang="en"/>
              <a:t>[3] Jian Fu, Bo Zhang, Dongyuan Qiu, and Wenxun Xiao. A novel single switch cascaded dc-dc converter of boost and buck-boost converters. In 2014 16th European Conference on Power Electronics and Applications, pages 1– 9. IEEE, 2014. </a:t>
            </a:r>
            <a:endParaRPr/>
          </a:p>
          <a:p>
            <a:pPr indent="0" lvl="0" marL="0" rtl="0" algn="l">
              <a:lnSpc>
                <a:spcPct val="90000"/>
              </a:lnSpc>
              <a:spcBef>
                <a:spcPts val="900"/>
              </a:spcBef>
              <a:spcAft>
                <a:spcPts val="0"/>
              </a:spcAft>
              <a:buSzPct val="111764"/>
              <a:buNone/>
            </a:pPr>
            <a:r>
              <a:rPr lang="en"/>
              <a:t>[4] X. Hu, J.Wang, L. Li, and Y. Li, “A three-winding coupled-inductor dc-dc converter topology with high voltage gain and reduced switch stress,” IEEE Trans. Power Electron., vol. 33, no. 2, pp. 1453–1462, Feb. 2018.</a:t>
            </a:r>
            <a:endParaRPr/>
          </a:p>
          <a:p>
            <a:pPr indent="0" lvl="0" marL="0" rtl="0" algn="l">
              <a:lnSpc>
                <a:spcPct val="90000"/>
              </a:lnSpc>
              <a:spcBef>
                <a:spcPts val="900"/>
              </a:spcBef>
              <a:spcAft>
                <a:spcPts val="0"/>
              </a:spcAft>
              <a:buSzPct val="111764"/>
              <a:buNone/>
            </a:pPr>
            <a:r>
              <a:rPr lang="en"/>
              <a:t>[5] A. M. S. S. Andrade, L. Schuch, and M. L. S. Martins, “Analysis and design of high-efficiency hybrid high step-up dc-dc converter for distributed PV generation systems,” IEEE Trans. Ind. Electron., vol. 66, no. 5, pp. 3860–3868, May 2019.</a:t>
            </a:r>
            <a:endParaRPr/>
          </a:p>
          <a:p>
            <a:pPr indent="0" lvl="0" marL="0" rtl="0" algn="l">
              <a:lnSpc>
                <a:spcPct val="90000"/>
              </a:lnSpc>
              <a:spcBef>
                <a:spcPts val="900"/>
              </a:spcBef>
              <a:spcAft>
                <a:spcPts val="200"/>
              </a:spcAft>
              <a:buClr>
                <a:schemeClr val="dk1"/>
              </a:buClr>
              <a:buSzPct val="47058"/>
              <a:buFont typeface="Arial"/>
              <a:buNone/>
            </a:pPr>
            <a:r>
              <a:rPr lang="en"/>
              <a:t>[6] A. M. S. S. Andrade and M. L. S. Martins, “Study and analysis of pulsating and non-pulsating input and output current of ultrahigh-voltage gain hybrid dc-dc converters,” IEEE Trans. Ind. Electron., vol. 67, no. 5, pp. 3776–3787, May 2020.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377" name="Google Shape;377;p57"/>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fontScale="85000" lnSpcReduction="20000"/>
          </a:bodyPr>
          <a:lstStyle/>
          <a:p>
            <a:pPr indent="0" lvl="0" marL="0" rtl="0" algn="l">
              <a:lnSpc>
                <a:spcPct val="100000"/>
              </a:lnSpc>
              <a:spcBef>
                <a:spcPts val="200"/>
              </a:spcBef>
              <a:spcAft>
                <a:spcPts val="0"/>
              </a:spcAft>
              <a:buClr>
                <a:schemeClr val="dk1"/>
              </a:buClr>
              <a:buSzPct val="50000"/>
              <a:buFont typeface="Arial"/>
              <a:buNone/>
            </a:pPr>
            <a:r>
              <a:rPr lang="en" sz="1600">
                <a:highlight>
                  <a:schemeClr val="lt1"/>
                </a:highlight>
              </a:rPr>
              <a:t>[7] Bilal Ahmad, Jorma Kyyra, and Wilmar Martinez. Efficiency optimisation of an interleaved high step-up converter. The Journal of Engineering, 2019(17):4167–4172, 2019. 23</a:t>
            </a:r>
            <a:endParaRPr/>
          </a:p>
          <a:p>
            <a:pPr indent="0" lvl="0" marL="0" rtl="0" algn="l">
              <a:lnSpc>
                <a:spcPct val="90000"/>
              </a:lnSpc>
              <a:spcBef>
                <a:spcPts val="900"/>
              </a:spcBef>
              <a:spcAft>
                <a:spcPts val="0"/>
              </a:spcAft>
              <a:buClr>
                <a:schemeClr val="dk1"/>
              </a:buClr>
              <a:buSzPct val="47058"/>
              <a:buFont typeface="Arial"/>
              <a:buNone/>
            </a:pPr>
            <a:r>
              <a:rPr lang="en"/>
              <a:t>[8] M.-K. Nguyen, T.-D. Duong, and Y.-C. Lim, “Switched-capacitor-based dual-switch high-boost dc-dc converter,” IEEE Trans. Power Electron., vol. 33, no. 5, pp. 4181–4189, May 2018.</a:t>
            </a:r>
            <a:endParaRPr/>
          </a:p>
          <a:p>
            <a:pPr indent="0" lvl="0" marL="0" rtl="0" algn="l">
              <a:lnSpc>
                <a:spcPct val="90000"/>
              </a:lnSpc>
              <a:spcBef>
                <a:spcPts val="900"/>
              </a:spcBef>
              <a:spcAft>
                <a:spcPts val="0"/>
              </a:spcAft>
              <a:buClr>
                <a:schemeClr val="dk1"/>
              </a:buClr>
              <a:buSzPct val="47058"/>
              <a:buFont typeface="Arial"/>
              <a:buNone/>
            </a:pPr>
            <a:r>
              <a:rPr lang="en"/>
              <a:t>[9] S. Rostami, V. Abbasi, and F. Blaabjerg, “Implementation of a common grounded Z-source dc-dc converter with improved operation factors,” IET Power Electron., vol. 12, no. 9, pp. 2245–2255, Sep. 2019.</a:t>
            </a:r>
            <a:endParaRPr/>
          </a:p>
          <a:p>
            <a:pPr indent="0" lvl="0" marL="0" rtl="0" algn="l">
              <a:lnSpc>
                <a:spcPct val="90000"/>
              </a:lnSpc>
              <a:spcBef>
                <a:spcPts val="900"/>
              </a:spcBef>
              <a:spcAft>
                <a:spcPts val="0"/>
              </a:spcAft>
              <a:buClr>
                <a:schemeClr val="dk1"/>
              </a:buClr>
              <a:buSzPct val="47058"/>
              <a:buFont typeface="Arial"/>
              <a:buNone/>
            </a:pPr>
            <a:r>
              <a:rPr lang="en"/>
              <a:t>[10] Y. Zhang, C. Fu, M. Sumner, and P. Wang, “A wide input-voltage range quasi-Z-source boost dc-dc converter with high-voltage gain for fuel-cell vehicles,” IEEE Trans. Ind. Electron., vol. 65, no. 6, pp. 5201–5212, Jun. 2018.</a:t>
            </a:r>
            <a:endParaRPr/>
          </a:p>
          <a:p>
            <a:pPr indent="0" lvl="0" marL="0" rtl="0" algn="l">
              <a:lnSpc>
                <a:spcPct val="90000"/>
              </a:lnSpc>
              <a:spcBef>
                <a:spcPts val="900"/>
              </a:spcBef>
              <a:spcAft>
                <a:spcPts val="0"/>
              </a:spcAft>
              <a:buClr>
                <a:schemeClr val="dk1"/>
              </a:buClr>
              <a:buSzPct val="47058"/>
              <a:buFont typeface="Arial"/>
              <a:buNone/>
            </a:pPr>
            <a:r>
              <a:rPr lang="en"/>
              <a:t>[11] P. Kumar and M. Veerachary, “Z-network plus switched-capacitor boost dc-dc converters,” IEEE J. Emerg. Sel. Topics Power Electron., to be published.</a:t>
            </a:r>
            <a:endParaRPr/>
          </a:p>
          <a:p>
            <a:pPr indent="0" lvl="0" marL="0" rtl="0" algn="l">
              <a:lnSpc>
                <a:spcPct val="90000"/>
              </a:lnSpc>
              <a:spcBef>
                <a:spcPts val="900"/>
              </a:spcBef>
              <a:spcAft>
                <a:spcPts val="0"/>
              </a:spcAft>
              <a:buClr>
                <a:schemeClr val="dk1"/>
              </a:buClr>
              <a:buSzPct val="50000"/>
              <a:buFont typeface="Arial"/>
              <a:buNone/>
            </a:pPr>
            <a:r>
              <a:rPr lang="en"/>
              <a:t>[12] M. M. Haji-Esmaeili, E. Babaei, and M. Sabahi, “High step-up quasi-Z source dc-dc converter,” IEEE Trans. Power Electron., vol. 33, no. 12, pp. 10563–10571, Dec. 2018.</a:t>
            </a:r>
            <a:endParaRPr sz="1600">
              <a:highlight>
                <a:srgbClr val="FFFFFF"/>
              </a:highlight>
            </a:endParaRPr>
          </a:p>
          <a:p>
            <a:pPr indent="0" lvl="0" marL="0" rtl="0" algn="l">
              <a:lnSpc>
                <a:spcPct val="90000"/>
              </a:lnSpc>
              <a:spcBef>
                <a:spcPts val="900"/>
              </a:spcBef>
              <a:spcAft>
                <a:spcPts val="200"/>
              </a:spcAft>
              <a:buSzPts val="1360"/>
              <a:buNone/>
            </a:pPr>
            <a:r>
              <a:t/>
            </a:r>
            <a:endParaRPr sz="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p:nvPr/>
        </p:nvSpPr>
        <p:spPr>
          <a:xfrm>
            <a:off x="2456" y="0"/>
            <a:ext cx="9141545" cy="514423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383" name="Google Shape;383;p58"/>
          <p:cNvPicPr preferRelativeResize="0"/>
          <p:nvPr/>
        </p:nvPicPr>
        <p:blipFill rotWithShape="1">
          <a:blip r:embed="rId3">
            <a:alphaModFix/>
          </a:blip>
          <a:srcRect b="-1" l="0" r="52444" t="0"/>
          <a:stretch/>
        </p:blipFill>
        <p:spPr>
          <a:xfrm>
            <a:off x="15" y="-151669"/>
            <a:ext cx="9143988" cy="5143500"/>
          </a:xfrm>
          <a:prstGeom prst="rect">
            <a:avLst/>
          </a:prstGeom>
          <a:noFill/>
          <a:ln>
            <a:noFill/>
          </a:ln>
        </p:spPr>
      </p:pic>
      <p:sp>
        <p:nvSpPr>
          <p:cNvPr id="384" name="Google Shape;384;p58"/>
          <p:cNvSpPr/>
          <p:nvPr/>
        </p:nvSpPr>
        <p:spPr>
          <a:xfrm>
            <a:off x="2922590" y="2298698"/>
            <a:ext cx="6221411" cy="1866426"/>
          </a:xfrm>
          <a:prstGeom prst="rect">
            <a:avLst/>
          </a:prstGeom>
          <a:solidFill>
            <a:srgbClr val="000001">
              <a:alpha val="74509"/>
            </a:srgbClr>
          </a:solidFill>
          <a:ln>
            <a:noFill/>
          </a:ln>
          <a:effectLst>
            <a:outerShdw blurRad="50800" rotWithShape="0" algn="ctr" dir="5400000" dist="12700">
              <a:srgbClr val="000000">
                <a:alpha val="49411"/>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385" name="Google Shape;385;p58"/>
          <p:cNvSpPr txBox="1"/>
          <p:nvPr>
            <p:ph type="ctrTitle"/>
          </p:nvPr>
        </p:nvSpPr>
        <p:spPr>
          <a:xfrm>
            <a:off x="3232012" y="2571750"/>
            <a:ext cx="5626238" cy="818204"/>
          </a:xfrm>
          <a:prstGeom prst="rect">
            <a:avLst/>
          </a:prstGeom>
          <a:noFill/>
          <a:ln>
            <a:noFill/>
          </a:ln>
        </p:spPr>
        <p:txBody>
          <a:bodyPr anchorCtr="0" anchor="b" bIns="34275" lIns="68575" spcFirstLastPara="1" rIns="68575" wrap="square" tIns="34275">
            <a:normAutofit/>
          </a:bodyPr>
          <a:lstStyle/>
          <a:p>
            <a:pPr indent="0" lvl="0" marL="0" rtl="0" algn="l">
              <a:lnSpc>
                <a:spcPct val="80000"/>
              </a:lnSpc>
              <a:spcBef>
                <a:spcPts val="0"/>
              </a:spcBef>
              <a:spcAft>
                <a:spcPts val="0"/>
              </a:spcAft>
              <a:buClr>
                <a:srgbClr val="FFFFFF"/>
              </a:buClr>
              <a:buSzPts val="3800"/>
              <a:buFont typeface="Twentieth Century"/>
              <a:buNone/>
            </a:pPr>
            <a:r>
              <a:rPr lang="en">
                <a:solidFill>
                  <a:srgbClr val="FFFFFF"/>
                </a:solidFill>
                <a:latin typeface="EB Garamond"/>
                <a:ea typeface="EB Garamond"/>
                <a:cs typeface="EB Garamond"/>
                <a:sym typeface="EB Garamond"/>
              </a:rPr>
              <a:t>THANK YOU</a:t>
            </a:r>
            <a:endParaRPr>
              <a:solidFill>
                <a:srgbClr val="FFFFFF"/>
              </a:solidFill>
              <a:latin typeface="EB Garamond"/>
              <a:ea typeface="EB Garamond"/>
              <a:cs typeface="EB Garamond"/>
              <a:sym typeface="EB Garamond"/>
            </a:endParaRPr>
          </a:p>
        </p:txBody>
      </p:sp>
      <p:sp>
        <p:nvSpPr>
          <p:cNvPr id="386" name="Google Shape;386;p58"/>
          <p:cNvSpPr txBox="1"/>
          <p:nvPr>
            <p:ph idx="1" type="subTitle"/>
          </p:nvPr>
        </p:nvSpPr>
        <p:spPr>
          <a:xfrm>
            <a:off x="3232012" y="3584485"/>
            <a:ext cx="5626237" cy="386112"/>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00000"/>
              </a:lnSpc>
              <a:spcBef>
                <a:spcPts val="0"/>
              </a:spcBef>
              <a:spcAft>
                <a:spcPts val="0"/>
              </a:spcAft>
              <a:buSzPct val="100000"/>
              <a:buNone/>
            </a:pPr>
            <a:r>
              <a:rPr lang="en">
                <a:solidFill>
                  <a:srgbClr val="FFFFFF"/>
                </a:solidFill>
              </a:rPr>
              <a:t>Team 1 – Nair Sabari Vijayan, Natasha Mujeeb Vayalil, Rushin Jaleel Shah, Vishnu B Menon</a:t>
            </a:r>
            <a:endParaRPr>
              <a:solidFill>
                <a:srgbClr val="FFFFFF"/>
              </a:solidFill>
            </a:endParaRPr>
          </a:p>
          <a:p>
            <a:pPr indent="0" lvl="0" marL="0" rtl="0" algn="l">
              <a:lnSpc>
                <a:spcPct val="100000"/>
              </a:lnSpc>
              <a:spcBef>
                <a:spcPts val="200"/>
              </a:spcBef>
              <a:spcAft>
                <a:spcPts val="0"/>
              </a:spcAft>
              <a:buSzPct val="100000"/>
              <a:buNone/>
            </a:pPr>
            <a:r>
              <a:rPr lang="en">
                <a:solidFill>
                  <a:srgbClr val="FFFFFF"/>
                </a:solidFill>
              </a:rPr>
              <a:t>Guide – Ms. Rakhee R</a:t>
            </a:r>
            <a:endParaRPr>
              <a:solidFill>
                <a:srgbClr val="FFFFFF"/>
              </a:solidFill>
            </a:endParaRPr>
          </a:p>
        </p:txBody>
      </p:sp>
      <p:cxnSp>
        <p:nvCxnSpPr>
          <p:cNvPr id="387" name="Google Shape;387;p58"/>
          <p:cNvCxnSpPr/>
          <p:nvPr/>
        </p:nvCxnSpPr>
        <p:spPr>
          <a:xfrm>
            <a:off x="3232012" y="3499860"/>
            <a:ext cx="5124374" cy="0"/>
          </a:xfrm>
          <a:prstGeom prst="straightConnector1">
            <a:avLst/>
          </a:prstGeom>
          <a:noFill/>
          <a:ln cap="flat" cmpd="sng" w="22225">
            <a:solidFill>
              <a:srgbClr val="4AC4E3"/>
            </a:solidFill>
            <a:prstDash val="solid"/>
            <a:round/>
            <a:headEnd len="sm" w="sm" type="none"/>
            <a:tailEnd len="sm" w="sm" type="none"/>
          </a:ln>
          <a:effectLst>
            <a:outerShdw blurRad="50800" rotWithShape="0" algn="ctr" dir="5400000" dist="12700">
              <a:srgbClr val="000000">
                <a:alpha val="4941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768096" y="438912"/>
            <a:ext cx="7290054" cy="1124712"/>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Clr>
                <a:srgbClr val="0C0C0C"/>
              </a:buClr>
              <a:buSzPts val="3800"/>
              <a:buFont typeface="Twentieth Century"/>
              <a:buNone/>
            </a:pPr>
            <a:r>
              <a:rPr lang="en">
                <a:latin typeface="EB Garamond"/>
                <a:ea typeface="EB Garamond"/>
                <a:cs typeface="EB Garamond"/>
                <a:sym typeface="EB Garamond"/>
              </a:rPr>
              <a:t>OBJECTIVE</a:t>
            </a:r>
            <a:endParaRPr>
              <a:latin typeface="EB Garamond"/>
              <a:ea typeface="EB Garamond"/>
              <a:cs typeface="EB Garamond"/>
              <a:sym typeface="EB Garamond"/>
            </a:endParaRPr>
          </a:p>
        </p:txBody>
      </p:sp>
      <p:sp>
        <p:nvSpPr>
          <p:cNvPr id="161" name="Google Shape;161;p28"/>
          <p:cNvSpPr txBox="1"/>
          <p:nvPr>
            <p:ph idx="1" type="body"/>
          </p:nvPr>
        </p:nvSpPr>
        <p:spPr>
          <a:xfrm>
            <a:off x="768096" y="1714500"/>
            <a:ext cx="7290055" cy="3017520"/>
          </a:xfrm>
          <a:prstGeom prst="rect">
            <a:avLst/>
          </a:prstGeom>
          <a:noFill/>
          <a:ln>
            <a:noFill/>
          </a:ln>
        </p:spPr>
        <p:txBody>
          <a:bodyPr anchorCtr="0" anchor="t" bIns="34275" lIns="34275" spcFirstLastPara="1" rIns="34275" wrap="square" tIns="34275">
            <a:normAutofit/>
          </a:bodyPr>
          <a:lstStyle/>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The objective of this project is to design and simulate a boost converter with improved conversion ratio for PV system.</a:t>
            </a:r>
            <a:endParaRPr sz="1800">
              <a:latin typeface="EB Garamond"/>
              <a:ea typeface="EB Garamond"/>
              <a:cs typeface="EB Garamond"/>
              <a:sym typeface="EB Garamond"/>
            </a:endParaRPr>
          </a:p>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Design of filter elements of improved converter.</a:t>
            </a:r>
            <a:endParaRPr sz="1800">
              <a:latin typeface="EB Garamond"/>
              <a:ea typeface="EB Garamond"/>
              <a:cs typeface="EB Garamond"/>
              <a:sym typeface="EB Garamond"/>
            </a:endParaRPr>
          </a:p>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Simulation of the circuit in MATLAB.</a:t>
            </a:r>
            <a:endParaRPr sz="1800">
              <a:latin typeface="EB Garamond"/>
              <a:ea typeface="EB Garamond"/>
              <a:cs typeface="EB Garamond"/>
              <a:sym typeface="EB Garamond"/>
            </a:endParaRPr>
          </a:p>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Obtaining the desired output from the simulation.</a:t>
            </a:r>
            <a:endParaRPr sz="1800">
              <a:latin typeface="EB Garamond"/>
              <a:ea typeface="EB Garamond"/>
              <a:cs typeface="EB Garamond"/>
              <a:sym typeface="EB Garamond"/>
            </a:endParaRPr>
          </a:p>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Implementing the prototype of the designed converter. </a:t>
            </a:r>
            <a:endParaRPr sz="1800">
              <a:latin typeface="EB Garamond"/>
              <a:ea typeface="EB Garamond"/>
              <a:cs typeface="EB Garamond"/>
              <a:sym typeface="EB Garamond"/>
            </a:endParaRPr>
          </a:p>
          <a:p>
            <a:pPr indent="-260350" lvl="0" marL="342900" rtl="0" algn="l">
              <a:lnSpc>
                <a:spcPct val="115000"/>
              </a:lnSpc>
              <a:spcBef>
                <a:spcPts val="0"/>
              </a:spcBef>
              <a:spcAft>
                <a:spcPts val="0"/>
              </a:spcAft>
              <a:buSzPts val="1500"/>
              <a:buFont typeface="EB Garamond"/>
              <a:buChar char="•"/>
            </a:pPr>
            <a:r>
              <a:rPr lang="en" sz="1800">
                <a:latin typeface="EB Garamond"/>
                <a:ea typeface="EB Garamond"/>
                <a:cs typeface="EB Garamond"/>
                <a:sym typeface="EB Garamond"/>
              </a:rPr>
              <a:t>Ensuring similar results with that of the simulation.</a:t>
            </a:r>
            <a:endParaRPr sz="18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768096" y="438912"/>
            <a:ext cx="7290000" cy="1124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EB Garamond"/>
                <a:ea typeface="EB Garamond"/>
                <a:cs typeface="EB Garamond"/>
                <a:sym typeface="EB Garamond"/>
              </a:rPr>
              <a:t>LITERATURE SURVEY OUTCOME</a:t>
            </a:r>
            <a:endParaRPr>
              <a:latin typeface="EB Garamond"/>
              <a:ea typeface="EB Garamond"/>
              <a:cs typeface="EB Garamond"/>
              <a:sym typeface="EB Garamond"/>
            </a:endParaRPr>
          </a:p>
        </p:txBody>
      </p:sp>
      <p:sp>
        <p:nvSpPr>
          <p:cNvPr id="167" name="Google Shape;167;p29"/>
          <p:cNvSpPr txBox="1"/>
          <p:nvPr>
            <p:ph idx="1" type="body"/>
          </p:nvPr>
        </p:nvSpPr>
        <p:spPr>
          <a:xfrm>
            <a:off x="768096" y="1714500"/>
            <a:ext cx="7290000" cy="3017400"/>
          </a:xfrm>
          <a:prstGeom prst="rect">
            <a:avLst/>
          </a:prstGeom>
        </p:spPr>
        <p:txBody>
          <a:bodyPr anchorCtr="0" anchor="t" bIns="34275" lIns="34275" spcFirstLastPara="1" rIns="34275" wrap="square" tIns="34275">
            <a:normAutofit/>
          </a:bodyPr>
          <a:lstStyle/>
          <a:p>
            <a:pPr indent="0" lvl="0" marL="0" rtl="0" algn="l">
              <a:spcBef>
                <a:spcPts val="900"/>
              </a:spcBef>
              <a:spcAft>
                <a:spcPts val="0"/>
              </a:spcAft>
              <a:buNone/>
            </a:pPr>
            <a:r>
              <a:t/>
            </a:r>
            <a:endParaRPr/>
          </a:p>
        </p:txBody>
      </p:sp>
      <p:pic>
        <p:nvPicPr>
          <p:cNvPr id="168" name="Google Shape;168;p29"/>
          <p:cNvPicPr preferRelativeResize="0"/>
          <p:nvPr/>
        </p:nvPicPr>
        <p:blipFill>
          <a:blip r:embed="rId3">
            <a:alphaModFix/>
          </a:blip>
          <a:stretch>
            <a:fillRect/>
          </a:stretch>
        </p:blipFill>
        <p:spPr>
          <a:xfrm>
            <a:off x="1867355" y="1585912"/>
            <a:ext cx="5409294"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rPr lang="en">
                <a:latin typeface="EB Garamond"/>
                <a:ea typeface="EB Garamond"/>
                <a:cs typeface="EB Garamond"/>
                <a:sym typeface="EB Garamond"/>
              </a:rPr>
              <a:t>DETAILED CIRCUIT CONNECTION DIAGRAM</a:t>
            </a:r>
            <a:endParaRPr>
              <a:latin typeface="EB Garamond"/>
              <a:ea typeface="EB Garamond"/>
              <a:cs typeface="EB Garamond"/>
              <a:sym typeface="EB Garamond"/>
            </a:endParaRPr>
          </a:p>
        </p:txBody>
      </p:sp>
      <p:sp>
        <p:nvSpPr>
          <p:cNvPr id="175" name="Google Shape;175;p30"/>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176" name="Google Shape;176;p30"/>
          <p:cNvPicPr preferRelativeResize="0"/>
          <p:nvPr/>
        </p:nvPicPr>
        <p:blipFill rotWithShape="1">
          <a:blip r:embed="rId3">
            <a:alphaModFix/>
          </a:blip>
          <a:srcRect b="0" l="0" r="0" t="0"/>
          <a:stretch/>
        </p:blipFill>
        <p:spPr>
          <a:xfrm>
            <a:off x="2225269" y="2030231"/>
            <a:ext cx="4693444" cy="23860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4896225" y="1714500"/>
            <a:ext cx="3161925" cy="301747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900"/>
              </a:spcBef>
              <a:spcAft>
                <a:spcPts val="200"/>
              </a:spcAft>
              <a:buSzPts val="1400"/>
              <a:buNone/>
            </a:pPr>
            <a:r>
              <a:t/>
            </a:r>
            <a:endParaRPr/>
          </a:p>
        </p:txBody>
      </p:sp>
      <p:pic>
        <p:nvPicPr>
          <p:cNvPr id="183" name="Google Shape;183;p31"/>
          <p:cNvPicPr preferRelativeResize="0"/>
          <p:nvPr/>
        </p:nvPicPr>
        <p:blipFill rotWithShape="1">
          <a:blip r:embed="rId3">
            <a:alphaModFix/>
          </a:blip>
          <a:srcRect b="0" l="0" r="0" t="0"/>
          <a:stretch/>
        </p:blipFill>
        <p:spPr>
          <a:xfrm>
            <a:off x="2311144" y="289275"/>
            <a:ext cx="4015351" cy="4712175"/>
          </a:xfrm>
          <a:prstGeom prst="rect">
            <a:avLst/>
          </a:prstGeom>
          <a:noFill/>
          <a:ln>
            <a:noFill/>
          </a:ln>
        </p:spPr>
      </p:pic>
      <p:sp>
        <p:nvSpPr>
          <p:cNvPr id="184" name="Google Shape;184;p31"/>
          <p:cNvSpPr txBox="1"/>
          <p:nvPr/>
        </p:nvSpPr>
        <p:spPr>
          <a:xfrm>
            <a:off x="1909000" y="4601250"/>
            <a:ext cx="57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Fig.2.</a:t>
            </a:r>
            <a:endParaRPr>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191" name="Google Shape;191;p32"/>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a:pPr>
            <a:r>
              <a:rPr lang="en">
                <a:latin typeface="EB Garamond"/>
                <a:ea typeface="EB Garamond"/>
                <a:cs typeface="EB Garamond"/>
                <a:sym typeface="EB Garamond"/>
              </a:rPr>
              <a:t>Based on the aforementioned operational analyses in state 1, corresponding voltage expressions of the SLBC are listed as follows:</a:t>
            </a:r>
            <a:endParaRPr>
              <a:latin typeface="EB Garamond"/>
              <a:ea typeface="EB Garamond"/>
              <a:cs typeface="EB Garamond"/>
              <a:sym typeface="EB Garamond"/>
            </a:endParaRPr>
          </a:p>
          <a:p>
            <a:pPr indent="0" lvl="0" marL="0" rtl="0" algn="l">
              <a:lnSpc>
                <a:spcPct val="90000"/>
              </a:lnSpc>
              <a:spcBef>
                <a:spcPts val="900"/>
              </a:spcBef>
              <a:spcAft>
                <a:spcPts val="0"/>
              </a:spcAft>
              <a:buSzPts val="1400"/>
              <a:buNone/>
            </a:pPr>
            <a:r>
              <a:t/>
            </a:r>
            <a:endParaRPr/>
          </a:p>
          <a:p>
            <a:pPr indent="0" lvl="0" marL="0" rtl="0" algn="l">
              <a:lnSpc>
                <a:spcPct val="90000"/>
              </a:lnSpc>
              <a:spcBef>
                <a:spcPts val="900"/>
              </a:spcBef>
              <a:spcAft>
                <a:spcPts val="0"/>
              </a:spcAft>
              <a:buSzPts val="1400"/>
              <a:buNone/>
            </a:pPr>
            <a:r>
              <a:t/>
            </a:r>
            <a:endParaRPr/>
          </a:p>
          <a:p>
            <a:pPr indent="0" lvl="0" marL="342900" rtl="0" algn="l">
              <a:lnSpc>
                <a:spcPct val="90000"/>
              </a:lnSpc>
              <a:spcBef>
                <a:spcPts val="900"/>
              </a:spcBef>
              <a:spcAft>
                <a:spcPts val="0"/>
              </a:spcAft>
              <a:buSzPts val="1400"/>
              <a:buNone/>
            </a:pPr>
            <a:r>
              <a:t/>
            </a:r>
            <a:endParaRPr/>
          </a:p>
          <a:p>
            <a:pPr indent="-254000" lvl="0" marL="342900" rtl="0" algn="l">
              <a:lnSpc>
                <a:spcPct val="90000"/>
              </a:lnSpc>
              <a:spcBef>
                <a:spcPts val="900"/>
              </a:spcBef>
              <a:spcAft>
                <a:spcPts val="0"/>
              </a:spcAft>
              <a:buSzPts val="1400"/>
              <a:buChar char="●"/>
            </a:pPr>
            <a:r>
              <a:rPr lang="en">
                <a:latin typeface="EB Garamond"/>
                <a:ea typeface="EB Garamond"/>
                <a:cs typeface="EB Garamond"/>
                <a:sym typeface="EB Garamond"/>
              </a:rPr>
              <a:t>Similarly, the obtained voltage equations in state 2 are as follows:</a:t>
            </a:r>
            <a:endParaRPr>
              <a:latin typeface="EB Garamond"/>
              <a:ea typeface="EB Garamond"/>
              <a:cs typeface="EB Garamond"/>
              <a:sym typeface="EB Garamond"/>
            </a:endParaRPr>
          </a:p>
        </p:txBody>
      </p:sp>
      <p:sp>
        <p:nvSpPr>
          <p:cNvPr id="192" name="Google Shape;192;p32"/>
          <p:cNvSpPr txBox="1"/>
          <p:nvPr/>
        </p:nvSpPr>
        <p:spPr>
          <a:xfrm>
            <a:off x="3117281" y="2226617"/>
            <a:ext cx="2747700" cy="831150"/>
          </a:xfrm>
          <a:prstGeom prst="rect">
            <a:avLst/>
          </a:prstGeom>
          <a:noFill/>
          <a:ln>
            <a:noFill/>
          </a:ln>
        </p:spPr>
        <p:txBody>
          <a:bodyPr anchorCtr="0" anchor="t" bIns="68575" lIns="68575" spcFirstLastPara="1" rIns="68575" wrap="square" tIns="6857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EB Garamond"/>
                <a:ea typeface="EB Garamond"/>
                <a:cs typeface="EB Garamond"/>
                <a:sym typeface="EB Garamond"/>
              </a:rPr>
              <a:t>V</a:t>
            </a:r>
            <a:r>
              <a:rPr b="0" baseline="-25000" i="0" lang="en" sz="1800" u="none" cap="none" strike="noStrike">
                <a:solidFill>
                  <a:srgbClr val="000000"/>
                </a:solidFill>
                <a:latin typeface="EB Garamond"/>
                <a:ea typeface="EB Garamond"/>
                <a:cs typeface="EB Garamond"/>
                <a:sym typeface="EB Garamond"/>
              </a:rPr>
              <a:t>L1</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in</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C1</a:t>
            </a:r>
            <a:endParaRPr b="0" baseline="-25000" i="0" sz="1800" u="none" cap="none" strike="noStrike">
              <a:solidFill>
                <a:srgbClr val="000000"/>
              </a:solidFill>
              <a:latin typeface="EB Garamond"/>
              <a:ea typeface="EB Garamond"/>
              <a:cs typeface="EB Garamond"/>
              <a:sym typeface="EB Garamond"/>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EB Garamond"/>
                <a:ea typeface="EB Garamond"/>
                <a:cs typeface="EB Garamond"/>
                <a:sym typeface="EB Garamond"/>
              </a:rPr>
              <a:t>V</a:t>
            </a:r>
            <a:r>
              <a:rPr b="0" baseline="-25000" i="0" lang="en" sz="1800" u="none" cap="none" strike="noStrike">
                <a:solidFill>
                  <a:srgbClr val="000000"/>
                </a:solidFill>
                <a:latin typeface="EB Garamond"/>
                <a:ea typeface="EB Garamond"/>
                <a:cs typeface="EB Garamond"/>
                <a:sym typeface="EB Garamond"/>
              </a:rPr>
              <a:t>C</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C1</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C3</a:t>
            </a:r>
            <a:endParaRPr b="0" baseline="-25000" i="0" sz="1800" u="none" cap="none" strike="noStrike">
              <a:solidFill>
                <a:srgbClr val="000000"/>
              </a:solidFill>
              <a:latin typeface="EB Garamond"/>
              <a:ea typeface="EB Garamond"/>
              <a:cs typeface="EB Garamond"/>
              <a:sym typeface="EB Garamond"/>
            </a:endParaRPr>
          </a:p>
        </p:txBody>
      </p:sp>
      <p:sp>
        <p:nvSpPr>
          <p:cNvPr id="193" name="Google Shape;193;p32"/>
          <p:cNvSpPr txBox="1"/>
          <p:nvPr/>
        </p:nvSpPr>
        <p:spPr>
          <a:xfrm>
            <a:off x="6201150" y="2560613"/>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(1)</a:t>
            </a:r>
            <a:endParaRPr b="0" i="0" sz="1100" u="none" cap="none" strike="noStrike">
              <a:solidFill>
                <a:srgbClr val="000000"/>
              </a:solidFill>
              <a:latin typeface="EB Garamond"/>
              <a:ea typeface="EB Garamond"/>
              <a:cs typeface="EB Garamond"/>
              <a:sym typeface="EB Garamond"/>
            </a:endParaRPr>
          </a:p>
        </p:txBody>
      </p:sp>
      <p:sp>
        <p:nvSpPr>
          <p:cNvPr id="194" name="Google Shape;194;p32"/>
          <p:cNvSpPr txBox="1"/>
          <p:nvPr/>
        </p:nvSpPr>
        <p:spPr>
          <a:xfrm>
            <a:off x="3117281" y="3900825"/>
            <a:ext cx="2048400" cy="831150"/>
          </a:xfrm>
          <a:prstGeom prst="rect">
            <a:avLst/>
          </a:prstGeom>
          <a:noFill/>
          <a:ln>
            <a:noFill/>
          </a:ln>
        </p:spPr>
        <p:txBody>
          <a:bodyPr anchorCtr="0" anchor="t" bIns="68575" lIns="68575" spcFirstLastPara="1" rIns="68575" wrap="square" tIns="68575">
            <a:sp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EB Garamond"/>
                <a:ea typeface="EB Garamond"/>
                <a:cs typeface="EB Garamond"/>
                <a:sym typeface="EB Garamond"/>
              </a:rPr>
              <a:t>V</a:t>
            </a:r>
            <a:r>
              <a:rPr b="0" baseline="-25000" i="0" lang="en" sz="1800" u="none" cap="none" strike="noStrike">
                <a:solidFill>
                  <a:srgbClr val="000000"/>
                </a:solidFill>
                <a:latin typeface="EB Garamond"/>
                <a:ea typeface="EB Garamond"/>
                <a:cs typeface="EB Garamond"/>
                <a:sym typeface="EB Garamond"/>
              </a:rPr>
              <a:t>L1</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in</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C2</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0</a:t>
            </a:r>
            <a:endParaRPr b="0" baseline="-25000" i="0" sz="1800" u="none" cap="none" strike="noStrike">
              <a:solidFill>
                <a:srgbClr val="000000"/>
              </a:solidFill>
              <a:latin typeface="EB Garamond"/>
              <a:ea typeface="EB Garamond"/>
              <a:cs typeface="EB Garamond"/>
              <a:sym typeface="EB Garamond"/>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EB Garamond"/>
                <a:ea typeface="EB Garamond"/>
                <a:cs typeface="EB Garamond"/>
                <a:sym typeface="EB Garamond"/>
              </a:rPr>
              <a:t>V</a:t>
            </a:r>
            <a:r>
              <a:rPr b="0" baseline="-25000" i="0" lang="en" sz="1800" u="none" cap="none" strike="noStrike">
                <a:solidFill>
                  <a:srgbClr val="000000"/>
                </a:solidFill>
                <a:latin typeface="EB Garamond"/>
                <a:ea typeface="EB Garamond"/>
                <a:cs typeface="EB Garamond"/>
                <a:sym typeface="EB Garamond"/>
              </a:rPr>
              <a:t>C1</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C3</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0</a:t>
            </a:r>
            <a:r>
              <a:rPr b="0" i="0" lang="en" sz="1800" u="none" cap="none" strike="noStrike">
                <a:solidFill>
                  <a:srgbClr val="000000"/>
                </a:solidFill>
                <a:latin typeface="EB Garamond"/>
                <a:ea typeface="EB Garamond"/>
                <a:cs typeface="EB Garamond"/>
                <a:sym typeface="EB Garamond"/>
              </a:rPr>
              <a:t> - V</a:t>
            </a:r>
            <a:r>
              <a:rPr b="0" baseline="-25000" i="0" lang="en" sz="1800" u="none" cap="none" strike="noStrike">
                <a:solidFill>
                  <a:srgbClr val="000000"/>
                </a:solidFill>
                <a:latin typeface="EB Garamond"/>
                <a:ea typeface="EB Garamond"/>
                <a:cs typeface="EB Garamond"/>
                <a:sym typeface="EB Garamond"/>
              </a:rPr>
              <a:t>C2</a:t>
            </a:r>
            <a:endParaRPr b="0" baseline="-25000" i="0" sz="1800" u="none" cap="none" strike="noStrike">
              <a:solidFill>
                <a:srgbClr val="000000"/>
              </a:solidFill>
              <a:latin typeface="EB Garamond"/>
              <a:ea typeface="EB Garamond"/>
              <a:cs typeface="EB Garamond"/>
              <a:sym typeface="EB Garamond"/>
            </a:endParaRPr>
          </a:p>
        </p:txBody>
      </p:sp>
      <p:sp>
        <p:nvSpPr>
          <p:cNvPr id="195" name="Google Shape;195;p32"/>
          <p:cNvSpPr txBox="1"/>
          <p:nvPr/>
        </p:nvSpPr>
        <p:spPr>
          <a:xfrm>
            <a:off x="6201150" y="4166325"/>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(2)</a:t>
            </a:r>
            <a:endParaRPr b="0" i="0" sz="11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768096" y="438912"/>
            <a:ext cx="7290000" cy="1124775"/>
          </a:xfrm>
          <a:prstGeom prst="rect">
            <a:avLst/>
          </a:prstGeom>
          <a:noFill/>
          <a:ln>
            <a:noFill/>
          </a:ln>
        </p:spPr>
        <p:txBody>
          <a:bodyPr anchorCtr="0" anchor="ctr" bIns="34275" lIns="68575" spcFirstLastPara="1" rIns="68575" wrap="square" tIns="34275">
            <a:normAutofit/>
          </a:bodyPr>
          <a:lstStyle/>
          <a:p>
            <a:pPr indent="0" lvl="0" marL="0" rtl="0" algn="l">
              <a:lnSpc>
                <a:spcPct val="80000"/>
              </a:lnSpc>
              <a:spcBef>
                <a:spcPts val="0"/>
              </a:spcBef>
              <a:spcAft>
                <a:spcPts val="0"/>
              </a:spcAft>
              <a:buSzPts val="1400"/>
              <a:buNone/>
            </a:pPr>
            <a:r>
              <a:t/>
            </a:r>
            <a:endParaRPr/>
          </a:p>
        </p:txBody>
      </p:sp>
      <p:sp>
        <p:nvSpPr>
          <p:cNvPr id="202" name="Google Shape;202;p33"/>
          <p:cNvSpPr txBox="1"/>
          <p:nvPr>
            <p:ph idx="1" type="body"/>
          </p:nvPr>
        </p:nvSpPr>
        <p:spPr>
          <a:xfrm>
            <a:off x="768096" y="1714500"/>
            <a:ext cx="7290000" cy="3017475"/>
          </a:xfrm>
          <a:prstGeom prst="rect">
            <a:avLst/>
          </a:prstGeom>
          <a:noFill/>
          <a:ln>
            <a:noFill/>
          </a:ln>
        </p:spPr>
        <p:txBody>
          <a:bodyPr anchorCtr="0" anchor="t" bIns="34275" lIns="34275" spcFirstLastPara="1" rIns="34275" wrap="square" tIns="34275">
            <a:normAutofit/>
          </a:bodyPr>
          <a:lstStyle/>
          <a:p>
            <a:pPr indent="-254000" lvl="0" marL="342900" rtl="0" algn="l">
              <a:lnSpc>
                <a:spcPct val="90000"/>
              </a:lnSpc>
              <a:spcBef>
                <a:spcPts val="900"/>
              </a:spcBef>
              <a:spcAft>
                <a:spcPts val="0"/>
              </a:spcAft>
              <a:buSzPts val="1400"/>
              <a:buChar char="●"/>
            </a:pPr>
            <a:r>
              <a:rPr lang="en">
                <a:latin typeface="EB Garamond"/>
                <a:ea typeface="EB Garamond"/>
                <a:cs typeface="EB Garamond"/>
                <a:sym typeface="EB Garamond"/>
              </a:rPr>
              <a:t>For L1, adopting the volt-second balance and integrating related capacitor voltages in (1) and (2), the derived mid-capacitor voltages and voltage gain of the SLBC are as follows:</a:t>
            </a:r>
            <a:endParaRPr sz="1100">
              <a:solidFill>
                <a:srgbClr val="000000"/>
              </a:solidFill>
              <a:latin typeface="EB Garamond"/>
              <a:ea typeface="EB Garamond"/>
              <a:cs typeface="EB Garamond"/>
              <a:sym typeface="EB Garamond"/>
            </a:endParaRPr>
          </a:p>
          <a:p>
            <a:pPr indent="0" lvl="0" marL="342900" rtl="0" algn="l">
              <a:lnSpc>
                <a:spcPct val="90000"/>
              </a:lnSpc>
              <a:spcBef>
                <a:spcPts val="900"/>
              </a:spcBef>
              <a:spcAft>
                <a:spcPts val="0"/>
              </a:spcAft>
              <a:buSzPts val="1400"/>
              <a:buNone/>
            </a:pPr>
            <a:r>
              <a:t/>
            </a:r>
            <a:endParaRPr/>
          </a:p>
          <a:p>
            <a:pPr indent="0" lvl="0" marL="342900" rtl="0" algn="l">
              <a:lnSpc>
                <a:spcPct val="90000"/>
              </a:lnSpc>
              <a:spcBef>
                <a:spcPts val="900"/>
              </a:spcBef>
              <a:spcAft>
                <a:spcPts val="0"/>
              </a:spcAft>
              <a:buSzPts val="1400"/>
              <a:buNone/>
            </a:pPr>
            <a:r>
              <a:t/>
            </a:r>
            <a:endParaRPr/>
          </a:p>
          <a:p>
            <a:pPr indent="0" lvl="0" marL="342900" rtl="0" algn="l">
              <a:lnSpc>
                <a:spcPct val="90000"/>
              </a:lnSpc>
              <a:spcBef>
                <a:spcPts val="900"/>
              </a:spcBef>
              <a:spcAft>
                <a:spcPts val="0"/>
              </a:spcAft>
              <a:buSzPts val="1400"/>
              <a:buNone/>
            </a:pPr>
            <a:r>
              <a:t/>
            </a:r>
            <a:endParaRPr/>
          </a:p>
          <a:p>
            <a:pPr indent="0" lvl="0" marL="342900" rtl="0" algn="l">
              <a:lnSpc>
                <a:spcPct val="90000"/>
              </a:lnSpc>
              <a:spcBef>
                <a:spcPts val="900"/>
              </a:spcBef>
              <a:spcAft>
                <a:spcPts val="0"/>
              </a:spcAft>
              <a:buSzPts val="1400"/>
              <a:buNone/>
            </a:pPr>
            <a:r>
              <a:t/>
            </a:r>
            <a:endParaRPr/>
          </a:p>
          <a:p>
            <a:pPr indent="0" lvl="0" marL="342900" rtl="0" algn="l">
              <a:lnSpc>
                <a:spcPct val="90000"/>
              </a:lnSpc>
              <a:spcBef>
                <a:spcPts val="900"/>
              </a:spcBef>
              <a:spcAft>
                <a:spcPts val="200"/>
              </a:spcAft>
              <a:buSzPts val="1400"/>
              <a:buNone/>
            </a:pPr>
            <a:r>
              <a:t/>
            </a:r>
            <a:endParaRPr/>
          </a:p>
        </p:txBody>
      </p:sp>
      <p:sp>
        <p:nvSpPr>
          <p:cNvPr id="203" name="Google Shape;203;p33"/>
          <p:cNvSpPr txBox="1"/>
          <p:nvPr/>
        </p:nvSpPr>
        <p:spPr>
          <a:xfrm>
            <a:off x="3184069" y="2616281"/>
            <a:ext cx="3095100" cy="1966670"/>
          </a:xfrm>
          <a:prstGeom prst="rect">
            <a:avLst/>
          </a:prstGeom>
          <a:blipFill rotWithShape="1">
            <a:blip r:embed="rId3">
              <a:alphaModFix/>
            </a:blip>
            <a:stretch>
              <a:fillRect b="0" l="-2214"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100" u="none" cap="none" strike="noStrike">
                <a:latin typeface="Arial"/>
                <a:ea typeface="Arial"/>
                <a:cs typeface="Arial"/>
                <a:sym typeface="Arial"/>
              </a:rPr>
              <a:t> </a:t>
            </a:r>
            <a:endParaRPr sz="1100"/>
          </a:p>
        </p:txBody>
      </p:sp>
      <p:sp>
        <p:nvSpPr>
          <p:cNvPr id="204" name="Google Shape;204;p33"/>
          <p:cNvSpPr txBox="1"/>
          <p:nvPr/>
        </p:nvSpPr>
        <p:spPr>
          <a:xfrm>
            <a:off x="6006694" y="2918143"/>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(3)</a:t>
            </a:r>
            <a:endParaRPr b="0" i="0" sz="1100" u="none" cap="none" strike="noStrike">
              <a:solidFill>
                <a:srgbClr val="000000"/>
              </a:solidFill>
              <a:latin typeface="EB Garamond"/>
              <a:ea typeface="EB Garamond"/>
              <a:cs typeface="EB Garamond"/>
              <a:sym typeface="EB Garamond"/>
            </a:endParaRPr>
          </a:p>
        </p:txBody>
      </p:sp>
      <p:sp>
        <p:nvSpPr>
          <p:cNvPr id="205" name="Google Shape;205;p33"/>
          <p:cNvSpPr txBox="1"/>
          <p:nvPr/>
        </p:nvSpPr>
        <p:spPr>
          <a:xfrm>
            <a:off x="5979066" y="4099069"/>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(5)</a:t>
            </a:r>
            <a:endParaRPr b="0" i="0" sz="1100" u="none" cap="none" strike="noStrike">
              <a:solidFill>
                <a:srgbClr val="000000"/>
              </a:solidFill>
              <a:latin typeface="EB Garamond"/>
              <a:ea typeface="EB Garamond"/>
              <a:cs typeface="EB Garamond"/>
              <a:sym typeface="EB Garamond"/>
            </a:endParaRPr>
          </a:p>
        </p:txBody>
      </p:sp>
      <p:sp>
        <p:nvSpPr>
          <p:cNvPr id="206" name="Google Shape;206;p33"/>
          <p:cNvSpPr txBox="1"/>
          <p:nvPr/>
        </p:nvSpPr>
        <p:spPr>
          <a:xfrm>
            <a:off x="6006694" y="3449541"/>
            <a:ext cx="400725" cy="30015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EB Garamond"/>
                <a:ea typeface="EB Garamond"/>
                <a:cs typeface="EB Garamond"/>
                <a:sym typeface="EB Garamond"/>
              </a:rPr>
              <a:t>(4)</a:t>
            </a:r>
            <a:endParaRPr b="0" i="0" sz="1100" u="none" cap="none" strike="noStrike">
              <a:solidFill>
                <a:srgbClr val="000000"/>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tf22378848_win32 (1)">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