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7" r:id="rId4"/>
    <p:sldId id="261" r:id="rId5"/>
    <p:sldId id="258" r:id="rId6"/>
    <p:sldId id="262" r:id="rId7"/>
    <p:sldId id="264" r:id="rId8"/>
    <p:sldId id="265" r:id="rId9"/>
    <p:sldId id="266" r:id="rId10"/>
    <p:sldId id="259"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0C3BDE-7EBE-4C7A-8587-3A3EDC69A1CE}"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277852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250695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262380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796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111050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0C3BDE-7EBE-4C7A-8587-3A3EDC69A1CE}"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175029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0C3BDE-7EBE-4C7A-8587-3A3EDC69A1CE}"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587539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C3BDE-7EBE-4C7A-8587-3A3EDC69A1CE}"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55186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C3BDE-7EBE-4C7A-8587-3A3EDC69A1CE}"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132602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C3BDE-7EBE-4C7A-8587-3A3EDC69A1CE}"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530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0C3BDE-7EBE-4C7A-8587-3A3EDC69A1CE}"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42303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223655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0C3BDE-7EBE-4C7A-8587-3A3EDC69A1CE}"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426315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C3BDE-7EBE-4C7A-8587-3A3EDC69A1CE}"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69709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C3BDE-7EBE-4C7A-8587-3A3EDC69A1CE}"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63744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373063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0C3BDE-7EBE-4C7A-8587-3A3EDC69A1CE}"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7DA6-8193-40B5-94AB-1A2A3F37BB9A}" type="slidenum">
              <a:rPr lang="en-US" smtClean="0"/>
              <a:t>‹#›</a:t>
            </a:fld>
            <a:endParaRPr lang="en-US"/>
          </a:p>
        </p:txBody>
      </p:sp>
    </p:spTree>
    <p:extLst>
      <p:ext uri="{BB962C8B-B14F-4D97-AF65-F5344CB8AC3E}">
        <p14:creationId xmlns:p14="http://schemas.microsoft.com/office/powerpoint/2010/main" val="65661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0C3BDE-7EBE-4C7A-8587-3A3EDC69A1CE}" type="datetimeFigureOut">
              <a:rPr lang="en-US" smtClean="0"/>
              <a:t>7/10/2023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F47DA6-8193-40B5-94AB-1A2A3F37BB9A}" type="slidenum">
              <a:rPr lang="en-US" smtClean="0"/>
              <a:t>‹#›</a:t>
            </a:fld>
            <a:endParaRPr lang="en-US"/>
          </a:p>
        </p:txBody>
      </p:sp>
    </p:spTree>
    <p:extLst>
      <p:ext uri="{BB962C8B-B14F-4D97-AF65-F5344CB8AC3E}">
        <p14:creationId xmlns:p14="http://schemas.microsoft.com/office/powerpoint/2010/main" val="41941234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64F1-9A03-4837-ADAD-41AF779DEA62}"/>
              </a:ext>
            </a:extLst>
          </p:cNvPr>
          <p:cNvSpPr>
            <a:spLocks noGrp="1"/>
          </p:cNvSpPr>
          <p:nvPr>
            <p:ph type="ctrTitle"/>
          </p:nvPr>
        </p:nvSpPr>
        <p:spPr>
          <a:xfrm>
            <a:off x="1370693" y="1494333"/>
            <a:ext cx="9440034" cy="1828801"/>
          </a:xfrm>
        </p:spPr>
        <p:txBody>
          <a:bodyPr/>
          <a:lstStyle/>
          <a:p>
            <a:r>
              <a:rPr lang="en-US" dirty="0"/>
              <a:t>OCR</a:t>
            </a:r>
          </a:p>
        </p:txBody>
      </p:sp>
      <p:sp>
        <p:nvSpPr>
          <p:cNvPr id="3" name="Subtitle 2">
            <a:extLst>
              <a:ext uri="{FF2B5EF4-FFF2-40B4-BE49-F238E27FC236}">
                <a16:creationId xmlns:a16="http://schemas.microsoft.com/office/drawing/2014/main" id="{53993B4A-61C1-4E63-8B65-7332A09741FE}"/>
              </a:ext>
            </a:extLst>
          </p:cNvPr>
          <p:cNvSpPr>
            <a:spLocks noGrp="1"/>
          </p:cNvSpPr>
          <p:nvPr>
            <p:ph type="subTitle" idx="1"/>
          </p:nvPr>
        </p:nvSpPr>
        <p:spPr/>
        <p:txBody>
          <a:bodyPr/>
          <a:lstStyle/>
          <a:p>
            <a:r>
              <a:rPr lang="en-US" dirty="0"/>
              <a:t>Ali </a:t>
            </a:r>
            <a:r>
              <a:rPr lang="en-US" dirty="0" err="1"/>
              <a:t>soltani</a:t>
            </a:r>
            <a:endParaRPr lang="en-US" dirty="0"/>
          </a:p>
          <a:p>
            <a:r>
              <a:rPr lang="en-US" dirty="0"/>
              <a:t>Saba razi</a:t>
            </a:r>
          </a:p>
        </p:txBody>
      </p:sp>
    </p:spTree>
    <p:extLst>
      <p:ext uri="{BB962C8B-B14F-4D97-AF65-F5344CB8AC3E}">
        <p14:creationId xmlns:p14="http://schemas.microsoft.com/office/powerpoint/2010/main" val="417325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5E31-FE7B-4C1C-A572-552ABD36489C}"/>
              </a:ext>
            </a:extLst>
          </p:cNvPr>
          <p:cNvSpPr>
            <a:spLocks noGrp="1"/>
          </p:cNvSpPr>
          <p:nvPr>
            <p:ph type="title"/>
          </p:nvPr>
        </p:nvSpPr>
        <p:spPr/>
        <p:txBody>
          <a:bodyPr>
            <a:normAutofit/>
          </a:bodyPr>
          <a:lstStyle/>
          <a:p>
            <a:r>
              <a:rPr lang="fa-IR" sz="4400" dirty="0">
                <a:cs typeface="B Nazanin" panose="00000400000000000000" pitchFamily="2" charset="-78"/>
              </a:rPr>
              <a:t>مرحله سوم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534782ED-3893-4C8C-95A0-3531047F3CC7}"/>
              </a:ext>
            </a:extLst>
          </p:cNvPr>
          <p:cNvSpPr>
            <a:spLocks noGrp="1"/>
          </p:cNvSpPr>
          <p:nvPr>
            <p:ph idx="1"/>
          </p:nvPr>
        </p:nvSpPr>
        <p:spPr/>
        <p:txBody>
          <a:bodyPr>
            <a:normAutofit/>
          </a:bodyPr>
          <a:lstStyle/>
          <a:p>
            <a:pPr algn="r" rtl="1"/>
            <a:r>
              <a:rPr lang="fa-IR" sz="2400" dirty="0">
                <a:cs typeface="B Nazanin" panose="00000400000000000000" pitchFamily="2" charset="-78"/>
              </a:rPr>
              <a:t>بعد از انجام این موارد </a:t>
            </a:r>
            <a:r>
              <a:rPr lang="en-US" sz="2400" dirty="0" err="1">
                <a:cs typeface="B Nazanin" panose="00000400000000000000" pitchFamily="2" charset="-78"/>
              </a:rPr>
              <a:t>connectedcomponent</a:t>
            </a:r>
            <a:r>
              <a:rPr lang="fa-IR" sz="2400" dirty="0">
                <a:cs typeface="B Nazanin" panose="00000400000000000000" pitchFamily="2" charset="-78"/>
              </a:rPr>
              <a:t> ها را بدست می آوریم (با </a:t>
            </a:r>
            <a:r>
              <a:rPr lang="en-US" sz="2400" dirty="0" err="1">
                <a:cs typeface="B Nazanin" panose="00000400000000000000" pitchFamily="2" charset="-78"/>
              </a:rPr>
              <a:t>opencv</a:t>
            </a:r>
            <a:r>
              <a:rPr lang="fa-IR" sz="2400" dirty="0">
                <a:cs typeface="B Nazanin" panose="00000400000000000000" pitchFamily="2" charset="-78"/>
              </a:rPr>
              <a:t>). </a:t>
            </a:r>
          </a:p>
          <a:p>
            <a:pPr algn="r" rtl="1"/>
            <a:r>
              <a:rPr lang="fa-IR" sz="2400" dirty="0">
                <a:cs typeface="B Nazanin" panose="00000400000000000000" pitchFamily="2" charset="-78"/>
              </a:rPr>
              <a:t>چک میکنیم اگر که اندازه ی طول و عرض آنها از مقداری که میخواهیم بیشتر بود یا طول آن 8 برابر عرض بود، این </a:t>
            </a:r>
            <a:r>
              <a:rPr lang="en-US" sz="2400" dirty="0" err="1">
                <a:cs typeface="B Nazanin" panose="00000400000000000000" pitchFamily="2" charset="-78"/>
              </a:rPr>
              <a:t>connectedcomponent</a:t>
            </a:r>
            <a:r>
              <a:rPr lang="fa-IR" sz="2400" dirty="0">
                <a:cs typeface="B Nazanin" panose="00000400000000000000" pitchFamily="2" charset="-78"/>
              </a:rPr>
              <a:t> را یک </a:t>
            </a:r>
            <a:r>
              <a:rPr lang="en-US" sz="2400" dirty="0">
                <a:cs typeface="B Nazanin" panose="00000400000000000000" pitchFamily="2" charset="-78"/>
              </a:rPr>
              <a:t>proposal</a:t>
            </a:r>
            <a:r>
              <a:rPr lang="fa-IR" sz="2400" dirty="0">
                <a:cs typeface="B Nazanin" panose="00000400000000000000" pitchFamily="2" charset="-78"/>
              </a:rPr>
              <a:t> در نظر میگیریم.</a:t>
            </a:r>
          </a:p>
          <a:p>
            <a:pPr algn="r" rtl="1"/>
            <a:endParaRPr lang="en-US" sz="2400" dirty="0">
              <a:cs typeface="B Nazanin" panose="00000400000000000000" pitchFamily="2" charset="-78"/>
            </a:endParaRPr>
          </a:p>
        </p:txBody>
      </p:sp>
      <p:pic>
        <p:nvPicPr>
          <p:cNvPr id="5" name="Picture 4">
            <a:extLst>
              <a:ext uri="{FF2B5EF4-FFF2-40B4-BE49-F238E27FC236}">
                <a16:creationId xmlns:a16="http://schemas.microsoft.com/office/drawing/2014/main" id="{7CDE3129-A61E-4155-A967-B6500813F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97" y="3226662"/>
            <a:ext cx="4442757" cy="2897450"/>
          </a:xfrm>
          <a:prstGeom prst="rect">
            <a:avLst/>
          </a:prstGeom>
        </p:spPr>
      </p:pic>
    </p:spTree>
    <p:extLst>
      <p:ext uri="{BB962C8B-B14F-4D97-AF65-F5344CB8AC3E}">
        <p14:creationId xmlns:p14="http://schemas.microsoft.com/office/powerpoint/2010/main" val="314156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6200F-7407-4FD6-A16D-CFB3FB741F9C}"/>
              </a:ext>
            </a:extLst>
          </p:cNvPr>
          <p:cNvSpPr>
            <a:spLocks noGrp="1"/>
          </p:cNvSpPr>
          <p:nvPr>
            <p:ph idx="1"/>
          </p:nvPr>
        </p:nvSpPr>
        <p:spPr>
          <a:xfrm>
            <a:off x="919119" y="2175028"/>
            <a:ext cx="10353762" cy="3887679"/>
          </a:xfrm>
        </p:spPr>
        <p:txBody>
          <a:bodyPr>
            <a:normAutofit fontScale="92500"/>
          </a:bodyPr>
          <a:lstStyle/>
          <a:p>
            <a:pPr algn="just" rtl="1"/>
            <a:r>
              <a:rPr lang="fa-IR" sz="2400" dirty="0">
                <a:cs typeface="B Nazanin" panose="00000400000000000000" pitchFamily="2" charset="-78"/>
              </a:rPr>
              <a:t>بعد از پیدا کردن </a:t>
            </a:r>
            <a:r>
              <a:rPr lang="en-US" sz="2400" dirty="0" err="1">
                <a:cs typeface="B Nazanin" panose="00000400000000000000" pitchFamily="2" charset="-78"/>
              </a:rPr>
              <a:t>connectedcomponent</a:t>
            </a:r>
            <a:r>
              <a:rPr lang="fa-IR" sz="2400" dirty="0">
                <a:cs typeface="B Nazanin" panose="00000400000000000000" pitchFamily="2" charset="-78"/>
              </a:rPr>
              <a:t> ها، با استفاده از تابع </a:t>
            </a:r>
            <a:r>
              <a:rPr lang="en-US" sz="2400" dirty="0" err="1">
                <a:effectLst/>
                <a:cs typeface="B Nazanin" panose="00000400000000000000" pitchFamily="2" charset="-78"/>
              </a:rPr>
              <a:t>crop_and_replace_boxes</a:t>
            </a:r>
            <a:r>
              <a:rPr lang="fa-IR" sz="2400" dirty="0">
                <a:effectLst/>
                <a:cs typeface="B Nazanin" panose="00000400000000000000" pitchFamily="2" charset="-78"/>
              </a:rPr>
              <a:t> روی مستطیل هایی که بدست آوریم </a:t>
            </a:r>
            <a:r>
              <a:rPr lang="en-US" sz="2400" dirty="0" err="1">
                <a:effectLst/>
                <a:cs typeface="B Nazanin" panose="00000400000000000000" pitchFamily="2" charset="-78"/>
              </a:rPr>
              <a:t>otsu</a:t>
            </a:r>
            <a:r>
              <a:rPr lang="en-US" sz="2400" dirty="0">
                <a:effectLst/>
                <a:cs typeface="B Nazanin" panose="00000400000000000000" pitchFamily="2" charset="-78"/>
              </a:rPr>
              <a:t> </a:t>
            </a:r>
            <a:r>
              <a:rPr lang="en-US" sz="2400" dirty="0" err="1">
                <a:effectLst/>
                <a:cs typeface="B Nazanin" panose="00000400000000000000" pitchFamily="2" charset="-78"/>
              </a:rPr>
              <a:t>treshhold</a:t>
            </a:r>
            <a:r>
              <a:rPr lang="fa-IR" sz="2400" dirty="0">
                <a:effectLst/>
                <a:cs typeface="B Nazanin" panose="00000400000000000000" pitchFamily="2" charset="-78"/>
              </a:rPr>
              <a:t> میزنیم تا اعداد بدست آمده واضح تر شوند و </a:t>
            </a:r>
            <a:r>
              <a:rPr lang="en-US" sz="2400" dirty="0">
                <a:effectLst/>
                <a:cs typeface="B Nazanin" panose="00000400000000000000" pitchFamily="2" charset="-78"/>
              </a:rPr>
              <a:t>adaptive</a:t>
            </a:r>
            <a:r>
              <a:rPr lang="fa-IR" sz="2400" dirty="0">
                <a:effectLst/>
                <a:cs typeface="B Nazanin" panose="00000400000000000000" pitchFamily="2" charset="-78"/>
              </a:rPr>
              <a:t> نزدیم تا عکس نویز نگیرد.</a:t>
            </a:r>
          </a:p>
          <a:p>
            <a:pPr algn="just" rtl="1"/>
            <a:r>
              <a:rPr lang="fa-IR" sz="2400" dirty="0">
                <a:effectLst/>
                <a:cs typeface="B Nazanin" panose="00000400000000000000" pitchFamily="2" charset="-78"/>
              </a:rPr>
              <a:t>در ادامه تابع </a:t>
            </a:r>
            <a:r>
              <a:rPr lang="en-US" sz="2400" dirty="0" err="1">
                <a:effectLst/>
                <a:cs typeface="B Nazanin" panose="00000400000000000000" pitchFamily="2" charset="-78"/>
              </a:rPr>
              <a:t>make_templates</a:t>
            </a:r>
            <a:r>
              <a:rPr lang="fa-IR" sz="2400" dirty="0">
                <a:effectLst/>
                <a:cs typeface="B Nazanin" panose="00000400000000000000" pitchFamily="2" charset="-78"/>
              </a:rPr>
              <a:t> را داریم. در این تابع از یک عکس تعدادی کاندید برای ساختن تمپلیت میسازد. در این روش ابتدا عکس ها را </a:t>
            </a:r>
            <a:r>
              <a:rPr lang="en-US" sz="2400" dirty="0">
                <a:effectLst/>
                <a:cs typeface="B Nazanin" panose="00000400000000000000" pitchFamily="2" charset="-78"/>
              </a:rPr>
              <a:t>resize</a:t>
            </a:r>
            <a:r>
              <a:rPr lang="fa-IR" sz="2400" dirty="0">
                <a:effectLst/>
                <a:cs typeface="B Nazanin" panose="00000400000000000000" pitchFamily="2" charset="-78"/>
              </a:rPr>
              <a:t> میکنیم و به اندازه ی 5 درجه </a:t>
            </a:r>
            <a:r>
              <a:rPr lang="en-US" sz="2400" dirty="0">
                <a:effectLst/>
                <a:cs typeface="B Nazanin" panose="00000400000000000000" pitchFamily="2" charset="-78"/>
              </a:rPr>
              <a:t>rotate</a:t>
            </a:r>
            <a:r>
              <a:rPr lang="fa-IR" sz="2400" dirty="0">
                <a:effectLst/>
                <a:cs typeface="B Nazanin" panose="00000400000000000000" pitchFamily="2" charset="-78"/>
              </a:rPr>
              <a:t> میکنیم و عکس های بدست آمده را ذخیره میکنیم. در ادامه روی عکس اولیه </a:t>
            </a:r>
            <a:r>
              <a:rPr lang="en-US" sz="2400" dirty="0">
                <a:effectLst/>
                <a:cs typeface="B Nazanin" panose="00000400000000000000" pitchFamily="2" charset="-78"/>
              </a:rPr>
              <a:t> erode</a:t>
            </a:r>
            <a:r>
              <a:rPr lang="fa-IR" sz="2400" dirty="0">
                <a:effectLst/>
                <a:cs typeface="B Nazanin" panose="00000400000000000000" pitchFamily="2" charset="-78"/>
              </a:rPr>
              <a:t>میزنیم تا ضخامت عدد بدست آمده متفاوت شود و بعد دوباره مانند قسمت قبل </a:t>
            </a:r>
            <a:r>
              <a:rPr lang="en-US" sz="2400" dirty="0">
                <a:effectLst/>
                <a:cs typeface="B Nazanin" panose="00000400000000000000" pitchFamily="2" charset="-78"/>
              </a:rPr>
              <a:t>rotate</a:t>
            </a:r>
            <a:r>
              <a:rPr lang="fa-IR" sz="2400" dirty="0">
                <a:effectLst/>
                <a:cs typeface="B Nazanin" panose="00000400000000000000" pitchFamily="2" charset="-78"/>
              </a:rPr>
              <a:t> زده و عکس های حاصل را ذخیره میکنیم. این کار باعث میشود تا از یک عدد در زوایا، اندازه و ضخامت های مختلف دیتا داشته باشیم تا در </a:t>
            </a:r>
            <a:r>
              <a:rPr lang="en-US" sz="2400" dirty="0">
                <a:effectLst/>
                <a:cs typeface="B Nazanin" panose="00000400000000000000" pitchFamily="2" charset="-78"/>
              </a:rPr>
              <a:t>template matching</a:t>
            </a:r>
            <a:r>
              <a:rPr lang="fa-IR" sz="2400" dirty="0">
                <a:effectLst/>
                <a:cs typeface="B Nazanin" panose="00000400000000000000" pitchFamily="2" charset="-78"/>
              </a:rPr>
              <a:t> دچار مشکل نشویم.</a:t>
            </a:r>
            <a:r>
              <a:rPr lang="en-US" sz="2400" dirty="0">
                <a:effectLst/>
                <a:cs typeface="B Nazanin" panose="00000400000000000000" pitchFamily="2" charset="-78"/>
              </a:rPr>
              <a:t> </a:t>
            </a:r>
            <a:endParaRPr lang="fa-IR" sz="2400" dirty="0">
              <a:effectLst/>
              <a:cs typeface="B Nazanin" panose="00000400000000000000" pitchFamily="2" charset="-78"/>
            </a:endParaRPr>
          </a:p>
          <a:p>
            <a:pPr algn="just" rtl="1"/>
            <a:r>
              <a:rPr lang="fa-IR" sz="2400" dirty="0">
                <a:effectLst/>
                <a:cs typeface="B Nazanin" panose="00000400000000000000" pitchFamily="2" charset="-78"/>
              </a:rPr>
              <a:t>در تابع </a:t>
            </a:r>
            <a:r>
              <a:rPr lang="en-US" sz="2400" dirty="0" err="1">
                <a:effectLst/>
                <a:cs typeface="B Nazanin" panose="00000400000000000000" pitchFamily="2" charset="-78"/>
              </a:rPr>
              <a:t>generate_templates</a:t>
            </a:r>
            <a:r>
              <a:rPr lang="fa-IR" sz="2400" dirty="0">
                <a:effectLst/>
                <a:cs typeface="B Nazanin" panose="00000400000000000000" pitchFamily="2" charset="-78"/>
              </a:rPr>
              <a:t> ما تک تک عکس هایی که از 0 تا 9 داشتیم (که فونت های متفاوتی دارند) را با استفاده از تابع </a:t>
            </a:r>
            <a:r>
              <a:rPr lang="en-US" sz="2400" dirty="0" err="1">
                <a:effectLst/>
                <a:cs typeface="B Nazanin" panose="00000400000000000000" pitchFamily="2" charset="-78"/>
              </a:rPr>
              <a:t>make_templates</a:t>
            </a:r>
            <a:r>
              <a:rPr lang="fa-IR" sz="2400" dirty="0">
                <a:effectLst/>
                <a:cs typeface="B Nazanin" panose="00000400000000000000" pitchFamily="2" charset="-78"/>
              </a:rPr>
              <a:t>  میچرخانیم و عکس های تولید شده ی جدید را بدست می آوریم.</a:t>
            </a:r>
          </a:p>
          <a:p>
            <a:pPr algn="just" rtl="1"/>
            <a:endParaRPr lang="en-US" sz="2400" dirty="0">
              <a:effectLst/>
              <a:cs typeface="B Nazanin" panose="00000400000000000000" pitchFamily="2" charset="-78"/>
            </a:endParaRPr>
          </a:p>
        </p:txBody>
      </p:sp>
      <p:sp>
        <p:nvSpPr>
          <p:cNvPr id="4" name="Title 1">
            <a:extLst>
              <a:ext uri="{FF2B5EF4-FFF2-40B4-BE49-F238E27FC236}">
                <a16:creationId xmlns:a16="http://schemas.microsoft.com/office/drawing/2014/main" id="{5F7A925F-23F3-4842-B4A9-8F64DDB3CEC5}"/>
              </a:ext>
            </a:extLst>
          </p:cNvPr>
          <p:cNvSpPr>
            <a:spLocks noGrp="1"/>
          </p:cNvSpPr>
          <p:nvPr>
            <p:ph type="title"/>
          </p:nvPr>
        </p:nvSpPr>
        <p:spPr>
          <a:xfrm>
            <a:off x="913795" y="609600"/>
            <a:ext cx="10353762" cy="970450"/>
          </a:xfrm>
        </p:spPr>
        <p:txBody>
          <a:bodyPr>
            <a:normAutofit/>
          </a:bodyPr>
          <a:lstStyle/>
          <a:p>
            <a:r>
              <a:rPr lang="fa-IR" sz="4400" dirty="0">
                <a:cs typeface="B Nazanin" panose="00000400000000000000" pitchFamily="2" charset="-78"/>
              </a:rPr>
              <a:t>پیدا کردن اعداد روی کارت</a:t>
            </a:r>
            <a:endParaRPr lang="en-US" sz="4400" dirty="0">
              <a:cs typeface="B Nazanin" panose="00000400000000000000" pitchFamily="2" charset="-78"/>
            </a:endParaRPr>
          </a:p>
        </p:txBody>
      </p:sp>
    </p:spTree>
    <p:extLst>
      <p:ext uri="{BB962C8B-B14F-4D97-AF65-F5344CB8AC3E}">
        <p14:creationId xmlns:p14="http://schemas.microsoft.com/office/powerpoint/2010/main" val="343083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59CCF-219E-4628-A6DB-B948997DC60F}"/>
              </a:ext>
            </a:extLst>
          </p:cNvPr>
          <p:cNvSpPr>
            <a:spLocks noGrp="1"/>
          </p:cNvSpPr>
          <p:nvPr>
            <p:ph idx="1"/>
          </p:nvPr>
        </p:nvSpPr>
        <p:spPr>
          <a:xfrm>
            <a:off x="1020327" y="1846555"/>
            <a:ext cx="10353762" cy="4193220"/>
          </a:xfrm>
        </p:spPr>
        <p:txBody>
          <a:bodyPr>
            <a:normAutofit fontScale="92500" lnSpcReduction="10000"/>
          </a:bodyPr>
          <a:lstStyle/>
          <a:p>
            <a:pPr algn="just" rtl="1"/>
            <a:r>
              <a:rPr lang="fa-IR" sz="2400" dirty="0">
                <a:effectLst/>
                <a:cs typeface="B Nazanin" panose="00000400000000000000" pitchFamily="2" charset="-78"/>
              </a:rPr>
              <a:t>تابع </a:t>
            </a:r>
            <a:r>
              <a:rPr lang="en-US" sz="2400" dirty="0" err="1">
                <a:effectLst/>
                <a:cs typeface="B Nazanin" panose="00000400000000000000" pitchFamily="2" charset="-78"/>
              </a:rPr>
              <a:t>extract_segments</a:t>
            </a:r>
            <a:r>
              <a:rPr lang="fa-IR" sz="2400" dirty="0">
                <a:effectLst/>
                <a:cs typeface="B Nazanin" panose="00000400000000000000" pitchFamily="2" charset="-78"/>
              </a:rPr>
              <a:t> ابتدا تصویر را باینری میکند و حروف را پیدا میکند. سپس کانتور هارا بدست آورده و مستطیل های موجود را نگه میدارد. ممکن است در یک نقطه چند مستطیل داشته باشیم و برای حل این مشکل مستطیل هایی که درون یک دیگر هستند را بررسی میکنیم و فقط یکی از آن ها را نگه میداریم. ممکن است مستطیل هایی که بدست اوردیم یا خیلی بزرگ و یا خیلی کوچک باشند، در این دو حالت مستطیل هارا حذف میکنیم. حالت بعدی مستطیل های عمودی را حذف میکنیم چون در اعداد انگلیسی هیچ حالتی نیست که مستطیل اطراف عدد عمودی باشد. این موضوع در اعداد فارسی نیست برای مثال عدد 7 میتواند مستطیل عمودی داشته باشد.</a:t>
            </a:r>
            <a:r>
              <a:rPr lang="fa-IR" sz="2400" dirty="0">
                <a:cs typeface="B Nazanin" panose="00000400000000000000" pitchFamily="2" charset="-78"/>
              </a:rPr>
              <a:t> در حالت بعد ممکن است مستطیل ها در یک سطر باشند و فاصله ی بین آنها از 30 پیکسل کمتر باشد. در این حالت این دو مستطیل را در یک دسته (</a:t>
            </a:r>
            <a:r>
              <a:rPr lang="en-US" sz="2400" dirty="0">
                <a:cs typeface="B Nazanin" panose="00000400000000000000" pitchFamily="2" charset="-78"/>
              </a:rPr>
              <a:t>cluster</a:t>
            </a:r>
            <a:r>
              <a:rPr lang="fa-IR" sz="2400" dirty="0">
                <a:cs typeface="B Nazanin" panose="00000400000000000000" pitchFamily="2" charset="-78"/>
              </a:rPr>
              <a:t>) قرار میدهیم.</a:t>
            </a:r>
          </a:p>
          <a:p>
            <a:pPr algn="just" rtl="1"/>
            <a:r>
              <a:rPr lang="fa-IR" sz="2400" dirty="0">
                <a:cs typeface="B Nazanin" panose="00000400000000000000" pitchFamily="2" charset="-78"/>
              </a:rPr>
              <a:t>تابع </a:t>
            </a:r>
            <a:r>
              <a:rPr lang="en-US" sz="2400" dirty="0" err="1">
                <a:cs typeface="B Nazanin" panose="00000400000000000000" pitchFamily="2" charset="-78"/>
              </a:rPr>
              <a:t>template_matching</a:t>
            </a:r>
            <a:r>
              <a:rPr lang="fa-IR" sz="2400" dirty="0">
                <a:cs typeface="B Nazanin" panose="00000400000000000000" pitchFamily="2" charset="-78"/>
              </a:rPr>
              <a:t> : در این تابع به ازای هر </a:t>
            </a:r>
            <a:r>
              <a:rPr lang="en-US" sz="2400" dirty="0">
                <a:cs typeface="B Nazanin" panose="00000400000000000000" pitchFamily="2" charset="-78"/>
              </a:rPr>
              <a:t>template</a:t>
            </a:r>
            <a:r>
              <a:rPr lang="fa-IR" sz="2400" dirty="0">
                <a:cs typeface="B Nazanin" panose="00000400000000000000" pitchFamily="2" charset="-78"/>
              </a:rPr>
              <a:t> و هر مستطیلی که در مراحل قبل بدست آوردیم، امتیاز هارا نگه میداریم. برای بدست آوردن امتیاز تک تک </a:t>
            </a:r>
            <a:r>
              <a:rPr lang="en-US" sz="2400" dirty="0">
                <a:cs typeface="B Nazanin" panose="00000400000000000000" pitchFamily="2" charset="-78"/>
              </a:rPr>
              <a:t>template</a:t>
            </a:r>
            <a:r>
              <a:rPr lang="fa-IR" sz="2400" dirty="0">
                <a:cs typeface="B Nazanin" panose="00000400000000000000" pitchFamily="2" charset="-78"/>
              </a:rPr>
              <a:t> هارا </a:t>
            </a:r>
            <a:r>
              <a:rPr lang="en-US" sz="2400" dirty="0">
                <a:cs typeface="B Nazanin" panose="00000400000000000000" pitchFamily="2" charset="-78"/>
              </a:rPr>
              <a:t>template matching</a:t>
            </a:r>
            <a:r>
              <a:rPr lang="fa-IR" sz="2400" dirty="0">
                <a:cs typeface="B Nazanin" panose="00000400000000000000" pitchFamily="2" charset="-78"/>
              </a:rPr>
              <a:t> میزنیم وعدد </a:t>
            </a:r>
            <a:r>
              <a:rPr lang="en-US" sz="2400" dirty="0">
                <a:cs typeface="B Nazanin" panose="00000400000000000000" pitchFamily="2" charset="-78"/>
              </a:rPr>
              <a:t>score</a:t>
            </a:r>
            <a:r>
              <a:rPr lang="fa-IR" sz="2400" dirty="0">
                <a:cs typeface="B Nazanin" panose="00000400000000000000" pitchFamily="2" charset="-78"/>
              </a:rPr>
              <a:t> بدست آمده را سیو میکنیم. بعد از امتیاز های بدست آمده، ماکس میگیریم وعدد بدست آمده را عدد روی عکس در نظر میگیریم.</a:t>
            </a:r>
            <a:endParaRPr lang="en-US" sz="2400" dirty="0">
              <a:cs typeface="B Nazanin" panose="00000400000000000000" pitchFamily="2" charset="-78"/>
            </a:endParaRPr>
          </a:p>
        </p:txBody>
      </p:sp>
      <p:sp>
        <p:nvSpPr>
          <p:cNvPr id="4" name="Title 1">
            <a:extLst>
              <a:ext uri="{FF2B5EF4-FFF2-40B4-BE49-F238E27FC236}">
                <a16:creationId xmlns:a16="http://schemas.microsoft.com/office/drawing/2014/main" id="{49DF569B-765E-48D0-9ACB-0B601B93F67C}"/>
              </a:ext>
            </a:extLst>
          </p:cNvPr>
          <p:cNvSpPr>
            <a:spLocks noGrp="1"/>
          </p:cNvSpPr>
          <p:nvPr>
            <p:ph type="title"/>
          </p:nvPr>
        </p:nvSpPr>
        <p:spPr>
          <a:xfrm>
            <a:off x="913795" y="609600"/>
            <a:ext cx="10353762" cy="970450"/>
          </a:xfrm>
        </p:spPr>
        <p:txBody>
          <a:bodyPr>
            <a:normAutofit/>
          </a:bodyPr>
          <a:lstStyle/>
          <a:p>
            <a:r>
              <a:rPr lang="fa-IR" sz="4400" dirty="0">
                <a:cs typeface="B Nazanin" panose="00000400000000000000" pitchFamily="2" charset="-78"/>
              </a:rPr>
              <a:t>پیدا کردن اعداد روی کارت</a:t>
            </a:r>
            <a:endParaRPr lang="en-US" sz="4400" dirty="0">
              <a:cs typeface="B Nazanin" panose="00000400000000000000" pitchFamily="2" charset="-78"/>
            </a:endParaRPr>
          </a:p>
        </p:txBody>
      </p:sp>
    </p:spTree>
    <p:extLst>
      <p:ext uri="{BB962C8B-B14F-4D97-AF65-F5344CB8AC3E}">
        <p14:creationId xmlns:p14="http://schemas.microsoft.com/office/powerpoint/2010/main" val="41045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C4C7-7C19-4679-9CBA-9FE195FB2C7B}"/>
              </a:ext>
            </a:extLst>
          </p:cNvPr>
          <p:cNvSpPr>
            <a:spLocks noGrp="1"/>
          </p:cNvSpPr>
          <p:nvPr>
            <p:ph type="title"/>
          </p:nvPr>
        </p:nvSpPr>
        <p:spPr/>
        <p:txBody>
          <a:bodyPr>
            <a:normAutofit/>
          </a:bodyPr>
          <a:lstStyle/>
          <a:p>
            <a:r>
              <a:rPr lang="fa-IR" sz="4400" dirty="0">
                <a:cs typeface="B Nazanin" panose="00000400000000000000" pitchFamily="2" charset="-78"/>
              </a:rPr>
              <a:t>مشخص کردن کارت ملی یا کارت بانکی</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9A22B1E2-1E49-4EB1-B644-6EF57CF7850D}"/>
              </a:ext>
            </a:extLst>
          </p:cNvPr>
          <p:cNvSpPr>
            <a:spLocks noGrp="1"/>
          </p:cNvSpPr>
          <p:nvPr>
            <p:ph idx="1"/>
          </p:nvPr>
        </p:nvSpPr>
        <p:spPr>
          <a:xfrm>
            <a:off x="913795" y="1979720"/>
            <a:ext cx="10353762" cy="3811480"/>
          </a:xfrm>
        </p:spPr>
        <p:txBody>
          <a:bodyPr>
            <a:normAutofit/>
          </a:bodyPr>
          <a:lstStyle/>
          <a:p>
            <a:pPr algn="r" rtl="1"/>
            <a:r>
              <a:rPr lang="fa-IR" sz="2400" dirty="0">
                <a:cs typeface="B Nazanin" panose="00000400000000000000" pitchFamily="2" charset="-78"/>
              </a:rPr>
              <a:t>عکس خورشید در کارت ها را روی قسمت پایین چپ عکس </a:t>
            </a:r>
            <a:r>
              <a:rPr lang="en-US" sz="2400" dirty="0">
                <a:cs typeface="B Nazanin" panose="00000400000000000000" pitchFamily="2" charset="-78"/>
              </a:rPr>
              <a:t>template matching</a:t>
            </a:r>
            <a:r>
              <a:rPr lang="fa-IR" sz="2400" dirty="0">
                <a:cs typeface="B Nazanin" panose="00000400000000000000" pitchFamily="2" charset="-78"/>
              </a:rPr>
              <a:t> میزنیم و اگر امیتاز از 0.2 بیشتر باشد پس کارت ملی هست.</a:t>
            </a:r>
          </a:p>
          <a:p>
            <a:pPr algn="r" rtl="1"/>
            <a:r>
              <a:rPr lang="fa-IR" sz="2400" dirty="0">
                <a:cs typeface="B Nazanin" panose="00000400000000000000" pitchFamily="2" charset="-78"/>
              </a:rPr>
              <a:t>بعد از بدست آمدن اینکه کارت ملی است یا بانکی، دیتاست را فارسی یا انگلیسی انتخاب میکنیم.</a:t>
            </a:r>
          </a:p>
          <a:p>
            <a:pPr algn="r" rtl="1"/>
            <a:r>
              <a:rPr lang="fa-IR" sz="2400" dirty="0">
                <a:cs typeface="B Nazanin" panose="00000400000000000000" pitchFamily="2" charset="-78"/>
              </a:rPr>
              <a:t>اگر تعداد اعداد 16 تا بود میفهمیم که شماره کارت است.</a:t>
            </a:r>
          </a:p>
          <a:p>
            <a:pPr algn="r" rtl="1"/>
            <a:r>
              <a:rPr lang="fa-IR" sz="2400" dirty="0">
                <a:cs typeface="B Nazanin" panose="00000400000000000000" pitchFamily="2" charset="-78"/>
              </a:rPr>
              <a:t>اگر / داشت پس تاریخ انقضا است.</a:t>
            </a:r>
          </a:p>
          <a:p>
            <a:pPr algn="r" rtl="1"/>
            <a:r>
              <a:rPr lang="fa-IR" sz="2400" dirty="0">
                <a:cs typeface="B Nazanin" panose="00000400000000000000" pitchFamily="2" charset="-78"/>
              </a:rPr>
              <a:t>اگر تعداد اعداد 10 تا بود میفهمیم که شماره ی ملی است.</a:t>
            </a:r>
          </a:p>
        </p:txBody>
      </p:sp>
    </p:spTree>
    <p:extLst>
      <p:ext uri="{BB962C8B-B14F-4D97-AF65-F5344CB8AC3E}">
        <p14:creationId xmlns:p14="http://schemas.microsoft.com/office/powerpoint/2010/main" val="303450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00D6-AD8C-4277-A6EC-8821815FF1F0}"/>
              </a:ext>
            </a:extLst>
          </p:cNvPr>
          <p:cNvSpPr>
            <a:spLocks noGrp="1"/>
          </p:cNvSpPr>
          <p:nvPr>
            <p:ph type="title"/>
          </p:nvPr>
        </p:nvSpPr>
        <p:spPr/>
        <p:txBody>
          <a:bodyPr/>
          <a:lstStyle/>
          <a:p>
            <a:r>
              <a:rPr lang="en-US" dirty="0">
                <a:cs typeface="B Nazanin" panose="00000400000000000000" pitchFamily="2" charset="-78"/>
              </a:rPr>
              <a:t>Cam scanner</a:t>
            </a:r>
          </a:p>
        </p:txBody>
      </p:sp>
      <p:sp>
        <p:nvSpPr>
          <p:cNvPr id="3" name="Content Placeholder 2">
            <a:extLst>
              <a:ext uri="{FF2B5EF4-FFF2-40B4-BE49-F238E27FC236}">
                <a16:creationId xmlns:a16="http://schemas.microsoft.com/office/drawing/2014/main" id="{C1D09B93-3924-4B05-A5AF-55CB258AA31D}"/>
              </a:ext>
            </a:extLst>
          </p:cNvPr>
          <p:cNvSpPr>
            <a:spLocks noGrp="1"/>
          </p:cNvSpPr>
          <p:nvPr>
            <p:ph idx="1"/>
          </p:nvPr>
        </p:nvSpPr>
        <p:spPr>
          <a:xfrm>
            <a:off x="5575177" y="1732450"/>
            <a:ext cx="5692380" cy="4515950"/>
          </a:xfrm>
        </p:spPr>
        <p:txBody>
          <a:bodyPr>
            <a:normAutofit fontScale="92500"/>
          </a:bodyPr>
          <a:lstStyle/>
          <a:p>
            <a:pPr marL="36900" indent="0" algn="r" rtl="1">
              <a:buNone/>
            </a:pPr>
            <a:r>
              <a:rPr lang="fa-IR" sz="2400" dirty="0">
                <a:cs typeface="B Nazanin" panose="00000400000000000000" pitchFamily="2" charset="-78"/>
              </a:rPr>
              <a:t>در ابتدا با استفاده از روشی که در تمرین پیاده سازی کردیم:</a:t>
            </a:r>
          </a:p>
          <a:p>
            <a:pPr algn="r" rtl="1">
              <a:buFont typeface="Wingdings" panose="05000000000000000000" pitchFamily="2" charset="2"/>
              <a:buChar char="v"/>
            </a:pPr>
            <a:r>
              <a:rPr lang="fa-IR" sz="2400" dirty="0">
                <a:cs typeface="B Nazanin" panose="00000400000000000000" pitchFamily="2" charset="-78"/>
              </a:rPr>
              <a:t>تبدیل گاوسین زدیم.</a:t>
            </a:r>
          </a:p>
          <a:p>
            <a:pPr algn="r" rtl="1">
              <a:buFont typeface="Wingdings" panose="05000000000000000000" pitchFamily="2" charset="2"/>
              <a:buChar char="v"/>
            </a:pPr>
            <a:r>
              <a:rPr lang="en-US" sz="2400" dirty="0">
                <a:cs typeface="B Nazanin" panose="00000400000000000000" pitchFamily="2" charset="-78"/>
              </a:rPr>
              <a:t>canny</a:t>
            </a:r>
            <a:r>
              <a:rPr lang="fa-IR" sz="2400" dirty="0">
                <a:cs typeface="B Nazanin" panose="00000400000000000000" pitchFamily="2" charset="-78"/>
              </a:rPr>
              <a:t> میزنیم تا خطوط بدست بیاید.</a:t>
            </a:r>
          </a:p>
          <a:p>
            <a:pPr algn="r" rtl="1">
              <a:buFont typeface="Wingdings" panose="05000000000000000000" pitchFamily="2" charset="2"/>
              <a:buChar char="v"/>
            </a:pPr>
            <a:r>
              <a:rPr lang="fa-IR" sz="2400" dirty="0">
                <a:cs typeface="B Nazanin" panose="00000400000000000000" pitchFamily="2" charset="-78"/>
              </a:rPr>
              <a:t> کانتور هارا بدست می آوریم.</a:t>
            </a:r>
          </a:p>
          <a:p>
            <a:pPr algn="r" rtl="1">
              <a:buFont typeface="Wingdings" panose="05000000000000000000" pitchFamily="2" charset="2"/>
              <a:buChar char="v"/>
            </a:pPr>
            <a:r>
              <a:rPr lang="fa-IR" sz="2400" dirty="0">
                <a:cs typeface="B Nazanin" panose="00000400000000000000" pitchFamily="2" charset="-78"/>
              </a:rPr>
              <a:t>ماکسیمم کانتور را در نظر گرفته و با مقداری درصد خطا کانتور هایی که نزدیک به این ماکسیمم اند را به عنوان گوشه در نظر میگیریم.</a:t>
            </a:r>
          </a:p>
          <a:p>
            <a:pPr algn="r" rtl="1">
              <a:buFont typeface="Wingdings" panose="05000000000000000000" pitchFamily="2" charset="2"/>
              <a:buChar char="v"/>
            </a:pPr>
            <a:r>
              <a:rPr lang="fa-IR" sz="2400" dirty="0">
                <a:cs typeface="B Nazanin" panose="00000400000000000000" pitchFamily="2" charset="-78"/>
              </a:rPr>
              <a:t>نقاط گوشه ی عکسی که محاسبه کرده ایم را به نقاط یک صفحه عادی مپ می کنیم.</a:t>
            </a:r>
          </a:p>
          <a:p>
            <a:pPr marL="36900" indent="0" algn="r" rtl="1">
              <a:buNone/>
            </a:pPr>
            <a:r>
              <a:rPr lang="fa-IR" sz="2400" dirty="0">
                <a:cs typeface="B Nazanin" panose="00000400000000000000" pitchFamily="2" charset="-78"/>
              </a:rPr>
              <a:t>خروجی برای بعضی از تصاویر اشتباه بود : </a:t>
            </a:r>
          </a:p>
          <a:p>
            <a:pPr marL="36900" indent="0" algn="r" rtl="1">
              <a:buNone/>
            </a:pPr>
            <a:endParaRPr lang="fa-IR" sz="2400" dirty="0">
              <a:cs typeface="B Nazanin" panose="00000400000000000000" pitchFamily="2" charset="-78"/>
            </a:endParaRPr>
          </a:p>
          <a:p>
            <a:pPr marL="36900" indent="0" algn="r" rtl="1">
              <a:buNone/>
            </a:pPr>
            <a:endParaRPr lang="en-US" sz="2400" dirty="0">
              <a:cs typeface="B Nazanin" panose="00000400000000000000" pitchFamily="2" charset="-78"/>
            </a:endParaRPr>
          </a:p>
        </p:txBody>
      </p:sp>
      <p:pic>
        <p:nvPicPr>
          <p:cNvPr id="1028" name="Picture 4">
            <a:extLst>
              <a:ext uri="{FF2B5EF4-FFF2-40B4-BE49-F238E27FC236}">
                <a16:creationId xmlns:a16="http://schemas.microsoft.com/office/drawing/2014/main" id="{84E17308-B5BB-4F3D-B1D8-23A19D4D4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535" y="1312476"/>
            <a:ext cx="2582848" cy="23474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BA4B95-B16D-426E-AA47-3F297CC83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492" y="3920092"/>
            <a:ext cx="3156684" cy="248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8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F9D1-8F7E-4BC9-A4CB-A97ECF8F2DAF}"/>
              </a:ext>
            </a:extLst>
          </p:cNvPr>
          <p:cNvSpPr>
            <a:spLocks noGrp="1"/>
          </p:cNvSpPr>
          <p:nvPr>
            <p:ph type="title"/>
          </p:nvPr>
        </p:nvSpPr>
        <p:spPr/>
        <p:txBody>
          <a:bodyPr/>
          <a:lstStyle/>
          <a:p>
            <a:r>
              <a:rPr lang="en-US" dirty="0">
                <a:cs typeface="B Nazanin" panose="00000400000000000000" pitchFamily="2" charset="-78"/>
              </a:rPr>
              <a:t>Cam scanner</a:t>
            </a:r>
          </a:p>
        </p:txBody>
      </p:sp>
      <p:sp>
        <p:nvSpPr>
          <p:cNvPr id="3" name="Content Placeholder 2">
            <a:extLst>
              <a:ext uri="{FF2B5EF4-FFF2-40B4-BE49-F238E27FC236}">
                <a16:creationId xmlns:a16="http://schemas.microsoft.com/office/drawing/2014/main" id="{6E88C444-779C-4265-AD1E-9042932B0081}"/>
              </a:ext>
            </a:extLst>
          </p:cNvPr>
          <p:cNvSpPr>
            <a:spLocks noGrp="1"/>
          </p:cNvSpPr>
          <p:nvPr>
            <p:ph idx="1"/>
          </p:nvPr>
        </p:nvSpPr>
        <p:spPr>
          <a:xfrm>
            <a:off x="5814873" y="1732449"/>
            <a:ext cx="5452683" cy="4058751"/>
          </a:xfrm>
        </p:spPr>
        <p:txBody>
          <a:bodyPr>
            <a:normAutofit lnSpcReduction="10000"/>
          </a:bodyPr>
          <a:lstStyle/>
          <a:p>
            <a:pPr marL="36900" indent="0" algn="just" rtl="1">
              <a:lnSpc>
                <a:spcPct val="150000"/>
              </a:lnSpc>
              <a:buNone/>
            </a:pPr>
            <a:r>
              <a:rPr lang="fa-IR" dirty="0">
                <a:cs typeface="B Nazanin" panose="00000400000000000000" pitchFamily="2" charset="-78"/>
              </a:rPr>
              <a:t>مشکل کد این بود که برای بعضی حالات چون کانتورهای بدست آمده در تبدیل </a:t>
            </a:r>
            <a:r>
              <a:rPr lang="en-US" dirty="0">
                <a:cs typeface="B Nazanin" panose="00000400000000000000" pitchFamily="2" charset="-78"/>
              </a:rPr>
              <a:t>affine</a:t>
            </a:r>
            <a:r>
              <a:rPr lang="fa-IR" dirty="0">
                <a:cs typeface="B Nazanin" panose="00000400000000000000" pitchFamily="2" charset="-78"/>
              </a:rPr>
              <a:t> به ترتیب ساعتگرد نبود، تصویر</a:t>
            </a:r>
            <a:r>
              <a:rPr lang="en-US" dirty="0">
                <a:cs typeface="B Nazanin" panose="00000400000000000000" pitchFamily="2" charset="-78"/>
              </a:rPr>
              <a:t> </a:t>
            </a:r>
            <a:r>
              <a:rPr lang="fa-IR" dirty="0">
                <a:cs typeface="B Nazanin" panose="00000400000000000000" pitchFamily="2" charset="-78"/>
              </a:rPr>
              <a:t>اشتباهی بدست می آمد. بنابراین برای درست کردن جهت این نقاط از تابع </a:t>
            </a:r>
            <a:r>
              <a:rPr lang="en-US" dirty="0">
                <a:cs typeface="B Nazanin" panose="00000400000000000000" pitchFamily="2" charset="-78"/>
              </a:rPr>
              <a:t>reorder</a:t>
            </a:r>
            <a:r>
              <a:rPr lang="fa-IR" dirty="0">
                <a:cs typeface="B Nazanin" panose="00000400000000000000" pitchFamily="2" charset="-78"/>
              </a:rPr>
              <a:t> استفاده کردیم.</a:t>
            </a:r>
            <a:r>
              <a:rPr lang="en-US" dirty="0">
                <a:cs typeface="B Nazanin" panose="00000400000000000000" pitchFamily="2" charset="-78"/>
              </a:rPr>
              <a:t> </a:t>
            </a:r>
            <a:r>
              <a:rPr lang="fa-IR" dirty="0">
                <a:cs typeface="B Nazanin" panose="00000400000000000000" pitchFamily="2" charset="-78"/>
              </a:rPr>
              <a:t>این کار با پیدا کردن بالاترین نقطه ی بدست آمده از تصویر انجام میدهیم وهر دو حالتی که تصویر ساعتگرد یا پادساعتگرد باشد را با حالت متفاوتی تبدیل میزنیم. برای حالت هایی که کانتورهای بدست آمده از 4 بیشتر باشند هم یک تصویر محدب از آن بدست می آوریم و آن ها را با ترتیب موردنظر بدست می آوریم.</a:t>
            </a:r>
          </a:p>
          <a:p>
            <a:pPr marL="36900" indent="0" algn="just" rtl="1">
              <a:lnSpc>
                <a:spcPct val="150000"/>
              </a:lnSpc>
              <a:buNone/>
            </a:pP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B1C42FFF-1384-4C54-BFDF-C8E8F8675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251" y="1393351"/>
            <a:ext cx="2676951" cy="2419990"/>
          </a:xfrm>
          <a:prstGeom prst="rect">
            <a:avLst/>
          </a:prstGeom>
        </p:spPr>
      </p:pic>
      <p:pic>
        <p:nvPicPr>
          <p:cNvPr id="9" name="Picture 8">
            <a:extLst>
              <a:ext uri="{FF2B5EF4-FFF2-40B4-BE49-F238E27FC236}">
                <a16:creationId xmlns:a16="http://schemas.microsoft.com/office/drawing/2014/main" id="{6F93668E-8E7A-4C7B-8EF2-05008CD9A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670" y="4110360"/>
            <a:ext cx="3584112" cy="2250489"/>
          </a:xfrm>
          <a:prstGeom prst="rect">
            <a:avLst/>
          </a:prstGeom>
        </p:spPr>
      </p:pic>
    </p:spTree>
    <p:extLst>
      <p:ext uri="{BB962C8B-B14F-4D97-AF65-F5344CB8AC3E}">
        <p14:creationId xmlns:p14="http://schemas.microsoft.com/office/powerpoint/2010/main" val="27020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D65-2BFC-4FCB-B2E6-6FE2ACCE4C88}"/>
              </a:ext>
            </a:extLst>
          </p:cNvPr>
          <p:cNvSpPr>
            <a:spLocks noGrp="1"/>
          </p:cNvSpPr>
          <p:nvPr>
            <p:ph type="title"/>
          </p:nvPr>
        </p:nvSpPr>
        <p:spPr>
          <a:xfrm>
            <a:off x="256899" y="609600"/>
            <a:ext cx="11010658" cy="1325966"/>
          </a:xfrm>
        </p:spPr>
        <p:txBody>
          <a:bodyPr>
            <a:normAutofit/>
          </a:bodyPr>
          <a:lstStyle/>
          <a:p>
            <a:r>
              <a:rPr lang="fa-IR" sz="4400" dirty="0">
                <a:cs typeface="B Nazanin" panose="00000400000000000000" pitchFamily="2" charset="-78"/>
              </a:rPr>
              <a:t>نکته</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87EE0E03-C448-4C37-8E65-AB0350E13A11}"/>
              </a:ext>
            </a:extLst>
          </p:cNvPr>
          <p:cNvSpPr>
            <a:spLocks noGrp="1"/>
          </p:cNvSpPr>
          <p:nvPr>
            <p:ph idx="1"/>
          </p:nvPr>
        </p:nvSpPr>
        <p:spPr>
          <a:xfrm>
            <a:off x="1457739" y="2182557"/>
            <a:ext cx="8744195" cy="2747252"/>
          </a:xfrm>
        </p:spPr>
        <p:txBody>
          <a:bodyPr>
            <a:normAutofit/>
          </a:bodyPr>
          <a:lstStyle/>
          <a:p>
            <a:pPr algn="just" rtl="1"/>
            <a:r>
              <a:rPr lang="fa-IR" dirty="0">
                <a:cs typeface="B Nazanin" panose="00000400000000000000" pitchFamily="2" charset="-78"/>
              </a:rPr>
              <a:t>برای شناخت اعداد و نوع کارت، تصمیم گرفتیم که ابتدا اعداد را روی کارت پیدا کنیم چون با بدست آمدن محدوده ی اعداد می توان از </a:t>
            </a:r>
            <a:r>
              <a:rPr lang="en-US" dirty="0">
                <a:cs typeface="B Nazanin" panose="00000400000000000000" pitchFamily="2" charset="-78"/>
              </a:rPr>
              <a:t>template matching</a:t>
            </a:r>
            <a:r>
              <a:rPr lang="fa-IR" dirty="0">
                <a:cs typeface="B Nazanin" panose="00000400000000000000" pitchFamily="2" charset="-78"/>
              </a:rPr>
              <a:t> استفاده کرد و اعداد را تشخیص داد. البته میتوان </a:t>
            </a:r>
            <a:r>
              <a:rPr lang="en-US" dirty="0">
                <a:cs typeface="B Nazanin" panose="00000400000000000000" pitchFamily="2" charset="-78"/>
              </a:rPr>
              <a:t>template matching</a:t>
            </a:r>
            <a:r>
              <a:rPr lang="fa-IR" dirty="0">
                <a:cs typeface="B Nazanin" panose="00000400000000000000" pitchFamily="2" charset="-78"/>
              </a:rPr>
              <a:t> را بدون بدست آوردن </a:t>
            </a:r>
            <a:r>
              <a:rPr lang="en-US" dirty="0">
                <a:cs typeface="B Nazanin" panose="00000400000000000000" pitchFamily="2" charset="-78"/>
              </a:rPr>
              <a:t> proposal</a:t>
            </a:r>
            <a:r>
              <a:rPr lang="fa-IR" dirty="0">
                <a:cs typeface="B Nazanin" panose="00000400000000000000" pitchFamily="2" charset="-78"/>
              </a:rPr>
              <a:t> انجام داد ولی دقت و سرعت آن کاهش میابد.</a:t>
            </a:r>
          </a:p>
          <a:p>
            <a:pPr algn="just" rtl="1"/>
            <a:r>
              <a:rPr lang="fa-IR" dirty="0">
                <a:cs typeface="B Nazanin" panose="00000400000000000000" pitchFamily="2" charset="-78"/>
              </a:rPr>
              <a:t>برای تشخیص کارت ملی بودن یا کارت بانکی بودن هم از فارسی یا انگلیسی بودن اعداد روی کارت استفاده میتوان کرد. </a:t>
            </a:r>
          </a:p>
          <a:p>
            <a:pPr algn="just" rtl="1"/>
            <a:endParaRPr lang="en-US" dirty="0">
              <a:cs typeface="B Nazanin" panose="00000400000000000000" pitchFamily="2" charset="-78"/>
            </a:endParaRPr>
          </a:p>
        </p:txBody>
      </p:sp>
    </p:spTree>
    <p:extLst>
      <p:ext uri="{BB962C8B-B14F-4D97-AF65-F5344CB8AC3E}">
        <p14:creationId xmlns:p14="http://schemas.microsoft.com/office/powerpoint/2010/main" val="399854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141E-25CC-4533-AEEE-89B02CD191A6}"/>
              </a:ext>
            </a:extLst>
          </p:cNvPr>
          <p:cNvSpPr>
            <a:spLocks noGrp="1"/>
          </p:cNvSpPr>
          <p:nvPr>
            <p:ph type="title"/>
          </p:nvPr>
        </p:nvSpPr>
        <p:spPr>
          <a:xfrm>
            <a:off x="919118" y="414291"/>
            <a:ext cx="10353762" cy="970450"/>
          </a:xfrm>
        </p:spPr>
        <p:txBody>
          <a:bodyPr>
            <a:normAutofit/>
          </a:bodyPr>
          <a:lstStyle/>
          <a:p>
            <a:r>
              <a:rPr lang="fa-IR" sz="4400" dirty="0">
                <a:cs typeface="B Nazanin" panose="00000400000000000000" pitchFamily="2" charset="-78"/>
              </a:rPr>
              <a:t>مرحله دوم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17100D6C-92BE-48CA-A3EB-E8B9FA28741C}"/>
              </a:ext>
            </a:extLst>
          </p:cNvPr>
          <p:cNvSpPr>
            <a:spLocks noGrp="1"/>
          </p:cNvSpPr>
          <p:nvPr>
            <p:ph idx="1"/>
          </p:nvPr>
        </p:nvSpPr>
        <p:spPr>
          <a:xfrm>
            <a:off x="1198777" y="1757779"/>
            <a:ext cx="9794446" cy="4286436"/>
          </a:xfrm>
        </p:spPr>
        <p:txBody>
          <a:bodyPr>
            <a:normAutofit/>
          </a:bodyPr>
          <a:lstStyle/>
          <a:p>
            <a:pPr marL="36900" indent="0" algn="r" rtl="1">
              <a:buNone/>
            </a:pPr>
            <a:r>
              <a:rPr lang="fa-IR" sz="2400" dirty="0">
                <a:cs typeface="B Nazanin" panose="00000400000000000000" pitchFamily="2" charset="-78"/>
              </a:rPr>
              <a:t>حال برای بدست آوردن </a:t>
            </a:r>
            <a:r>
              <a:rPr lang="en-US" sz="2400" dirty="0">
                <a:cs typeface="B Nazanin" panose="00000400000000000000" pitchFamily="2" charset="-78"/>
              </a:rPr>
              <a:t>proposal</a:t>
            </a:r>
            <a:r>
              <a:rPr lang="fa-IR" sz="2400" dirty="0">
                <a:cs typeface="B Nazanin" panose="00000400000000000000" pitchFamily="2" charset="-78"/>
              </a:rPr>
              <a:t> ها از روشی که در کلاس برای استخراج </a:t>
            </a:r>
            <a:r>
              <a:rPr lang="en-US" sz="2400" dirty="0">
                <a:cs typeface="B Nazanin" panose="00000400000000000000" pitchFamily="2" charset="-78"/>
              </a:rPr>
              <a:t>proposal</a:t>
            </a:r>
            <a:r>
              <a:rPr lang="fa-IR" sz="2400" dirty="0">
                <a:cs typeface="B Nazanin" panose="00000400000000000000" pitchFamily="2" charset="-78"/>
              </a:rPr>
              <a:t> های پلاک مطرح شد، استفاده میکنیم:</a:t>
            </a:r>
          </a:p>
          <a:p>
            <a:pPr algn="r" rtl="1"/>
            <a:r>
              <a:rPr lang="fa-IR" sz="2400" dirty="0">
                <a:cs typeface="B Nazanin" panose="00000400000000000000" pitchFamily="2" charset="-78"/>
              </a:rPr>
              <a:t> در این روش ابتدا عکس را با استفاده از</a:t>
            </a:r>
            <a:r>
              <a:rPr lang="en-US" sz="2400" dirty="0" err="1">
                <a:cs typeface="B Nazanin" panose="00000400000000000000" pitchFamily="2" charset="-78"/>
              </a:rPr>
              <a:t>otsu</a:t>
            </a:r>
            <a:r>
              <a:rPr lang="fa-IR" sz="2400" dirty="0">
                <a:cs typeface="B Nazanin" panose="00000400000000000000" pitchFamily="2" charset="-78"/>
              </a:rPr>
              <a:t> باینری میکنیم.</a:t>
            </a:r>
          </a:p>
        </p:txBody>
      </p:sp>
      <p:pic>
        <p:nvPicPr>
          <p:cNvPr id="5" name="Picture 4">
            <a:extLst>
              <a:ext uri="{FF2B5EF4-FFF2-40B4-BE49-F238E27FC236}">
                <a16:creationId xmlns:a16="http://schemas.microsoft.com/office/drawing/2014/main" id="{DEB8EF27-8458-4AEC-A777-7E54CD32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140" y="3178205"/>
            <a:ext cx="4619717" cy="3012859"/>
          </a:xfrm>
          <a:prstGeom prst="rect">
            <a:avLst/>
          </a:prstGeom>
        </p:spPr>
      </p:pic>
    </p:spTree>
    <p:extLst>
      <p:ext uri="{BB962C8B-B14F-4D97-AF65-F5344CB8AC3E}">
        <p14:creationId xmlns:p14="http://schemas.microsoft.com/office/powerpoint/2010/main" val="177672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141E-25CC-4533-AEEE-89B02CD191A6}"/>
              </a:ext>
            </a:extLst>
          </p:cNvPr>
          <p:cNvSpPr>
            <a:spLocks noGrp="1"/>
          </p:cNvSpPr>
          <p:nvPr>
            <p:ph type="title"/>
          </p:nvPr>
        </p:nvSpPr>
        <p:spPr>
          <a:xfrm>
            <a:off x="919118" y="414291"/>
            <a:ext cx="10353762" cy="970450"/>
          </a:xfrm>
        </p:spPr>
        <p:txBody>
          <a:bodyPr>
            <a:normAutofit/>
          </a:bodyPr>
          <a:lstStyle/>
          <a:p>
            <a:r>
              <a:rPr lang="fa-IR" sz="4400" dirty="0">
                <a:cs typeface="B Nazanin" panose="00000400000000000000" pitchFamily="2" charset="-78"/>
              </a:rPr>
              <a:t>مرحله دوم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17100D6C-92BE-48CA-A3EB-E8B9FA28741C}"/>
              </a:ext>
            </a:extLst>
          </p:cNvPr>
          <p:cNvSpPr>
            <a:spLocks noGrp="1"/>
          </p:cNvSpPr>
          <p:nvPr>
            <p:ph idx="1"/>
          </p:nvPr>
        </p:nvSpPr>
        <p:spPr>
          <a:xfrm>
            <a:off x="1198777" y="1757779"/>
            <a:ext cx="9794446" cy="4286436"/>
          </a:xfrm>
        </p:spPr>
        <p:txBody>
          <a:bodyPr>
            <a:normAutofit/>
          </a:bodyPr>
          <a:lstStyle/>
          <a:p>
            <a:pPr algn="r" rtl="1"/>
            <a:r>
              <a:rPr lang="fa-IR" sz="2400" dirty="0">
                <a:cs typeface="B Nazanin" panose="00000400000000000000" pitchFamily="2" charset="-78"/>
              </a:rPr>
              <a:t>سپس با استفاده از </a:t>
            </a:r>
            <a:r>
              <a:rPr lang="en-US" sz="2400" dirty="0" err="1">
                <a:cs typeface="B Nazanin" panose="00000400000000000000" pitchFamily="2" charset="-78"/>
              </a:rPr>
              <a:t>sobel</a:t>
            </a:r>
            <a:r>
              <a:rPr lang="fa-IR" sz="2400" dirty="0">
                <a:cs typeface="B Nazanin" panose="00000400000000000000" pitchFamily="2" charset="-78"/>
              </a:rPr>
              <a:t> افقی و عمودی، مقدار </a:t>
            </a:r>
            <a:r>
              <a:rPr lang="en-US" sz="2400" dirty="0">
                <a:cs typeface="B Nazanin" panose="00000400000000000000" pitchFamily="2" charset="-78"/>
              </a:rPr>
              <a:t>magnitude</a:t>
            </a:r>
            <a:r>
              <a:rPr lang="fa-IR" sz="2400" dirty="0">
                <a:cs typeface="B Nazanin" panose="00000400000000000000" pitchFamily="2" charset="-78"/>
              </a:rPr>
              <a:t> را بدست آورده.</a:t>
            </a:r>
          </a:p>
          <a:p>
            <a:pPr algn="r" rtl="1"/>
            <a:r>
              <a:rPr lang="fa-IR" sz="2400" dirty="0">
                <a:cs typeface="B Nazanin" panose="00000400000000000000" pitchFamily="2" charset="-78"/>
              </a:rPr>
              <a:t> روی آن </a:t>
            </a:r>
            <a:r>
              <a:rPr lang="en-US" sz="2400" dirty="0" err="1">
                <a:cs typeface="B Nazanin" panose="00000400000000000000" pitchFamily="2" charset="-78"/>
              </a:rPr>
              <a:t>treshhold</a:t>
            </a:r>
            <a:r>
              <a:rPr lang="fa-IR" sz="2400" dirty="0">
                <a:cs typeface="B Nazanin" panose="00000400000000000000" pitchFamily="2" charset="-78"/>
              </a:rPr>
              <a:t> میزنیم تا دقیقا قسمت هایی که لبه هستند را بدست بیاوریم و بقیه جاها سیاه باشند.</a:t>
            </a:r>
          </a:p>
          <a:p>
            <a:pPr algn="r" rtl="1"/>
            <a:endParaRPr lang="fa-IR" sz="2400" dirty="0">
              <a:cs typeface="B Nazanin" panose="00000400000000000000" pitchFamily="2" charset="-78"/>
            </a:endParaRPr>
          </a:p>
        </p:txBody>
      </p:sp>
      <p:pic>
        <p:nvPicPr>
          <p:cNvPr id="6" name="Picture 5">
            <a:extLst>
              <a:ext uri="{FF2B5EF4-FFF2-40B4-BE49-F238E27FC236}">
                <a16:creationId xmlns:a16="http://schemas.microsoft.com/office/drawing/2014/main" id="{B8C36E27-7E3A-45D5-9CE3-7A13BAC38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22" y="3029506"/>
            <a:ext cx="4622554" cy="3014709"/>
          </a:xfrm>
          <a:prstGeom prst="rect">
            <a:avLst/>
          </a:prstGeom>
        </p:spPr>
      </p:pic>
    </p:spTree>
    <p:extLst>
      <p:ext uri="{BB962C8B-B14F-4D97-AF65-F5344CB8AC3E}">
        <p14:creationId xmlns:p14="http://schemas.microsoft.com/office/powerpoint/2010/main" val="209554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141E-25CC-4533-AEEE-89B02CD191A6}"/>
              </a:ext>
            </a:extLst>
          </p:cNvPr>
          <p:cNvSpPr>
            <a:spLocks noGrp="1"/>
          </p:cNvSpPr>
          <p:nvPr>
            <p:ph type="title"/>
          </p:nvPr>
        </p:nvSpPr>
        <p:spPr>
          <a:xfrm>
            <a:off x="919118" y="414291"/>
            <a:ext cx="10353762" cy="970450"/>
          </a:xfrm>
        </p:spPr>
        <p:txBody>
          <a:bodyPr>
            <a:normAutofit/>
          </a:bodyPr>
          <a:lstStyle/>
          <a:p>
            <a:r>
              <a:rPr lang="fa-IR" sz="4400" dirty="0">
                <a:cs typeface="B Nazanin" panose="00000400000000000000" pitchFamily="2" charset="-78"/>
              </a:rPr>
              <a:t>مرحله دوم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17100D6C-92BE-48CA-A3EB-E8B9FA28741C}"/>
              </a:ext>
            </a:extLst>
          </p:cNvPr>
          <p:cNvSpPr>
            <a:spLocks noGrp="1"/>
          </p:cNvSpPr>
          <p:nvPr>
            <p:ph idx="1"/>
          </p:nvPr>
        </p:nvSpPr>
        <p:spPr>
          <a:xfrm>
            <a:off x="1198777" y="1757779"/>
            <a:ext cx="9794446" cy="4286436"/>
          </a:xfrm>
        </p:spPr>
        <p:txBody>
          <a:bodyPr>
            <a:normAutofit/>
          </a:bodyPr>
          <a:lstStyle/>
          <a:p>
            <a:pPr algn="r" rtl="1"/>
            <a:r>
              <a:rPr lang="fa-IR" sz="2400" dirty="0">
                <a:cs typeface="B Nazanin" panose="00000400000000000000" pitchFamily="2" charset="-78"/>
              </a:rPr>
              <a:t>در ادامه یک عملیات </a:t>
            </a:r>
            <a:r>
              <a:rPr lang="en-US" sz="2400" dirty="0">
                <a:cs typeface="B Nazanin" panose="00000400000000000000" pitchFamily="2" charset="-78"/>
              </a:rPr>
              <a:t>open</a:t>
            </a:r>
            <a:r>
              <a:rPr lang="fa-IR" sz="2400" dirty="0">
                <a:cs typeface="B Nazanin" panose="00000400000000000000" pitchFamily="2" charset="-78"/>
              </a:rPr>
              <a:t> میزنیم تا نویزها از بین بروند و سطح هموارتر شود و نقاط سفیدی که اطراف آن ها سیاه است، حذف شوند.</a:t>
            </a:r>
          </a:p>
        </p:txBody>
      </p:sp>
      <p:pic>
        <p:nvPicPr>
          <p:cNvPr id="6" name="Picture 5">
            <a:extLst>
              <a:ext uri="{FF2B5EF4-FFF2-40B4-BE49-F238E27FC236}">
                <a16:creationId xmlns:a16="http://schemas.microsoft.com/office/drawing/2014/main" id="{0A8FAFC0-6EC0-4104-B70D-1DCB6F2B3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20" y="3146765"/>
            <a:ext cx="4442757" cy="2897450"/>
          </a:xfrm>
          <a:prstGeom prst="rect">
            <a:avLst/>
          </a:prstGeom>
        </p:spPr>
      </p:pic>
    </p:spTree>
    <p:extLst>
      <p:ext uri="{BB962C8B-B14F-4D97-AF65-F5344CB8AC3E}">
        <p14:creationId xmlns:p14="http://schemas.microsoft.com/office/powerpoint/2010/main" val="111979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141E-25CC-4533-AEEE-89B02CD191A6}"/>
              </a:ext>
            </a:extLst>
          </p:cNvPr>
          <p:cNvSpPr>
            <a:spLocks noGrp="1"/>
          </p:cNvSpPr>
          <p:nvPr>
            <p:ph type="title"/>
          </p:nvPr>
        </p:nvSpPr>
        <p:spPr>
          <a:xfrm>
            <a:off x="919118" y="414291"/>
            <a:ext cx="10353762" cy="970450"/>
          </a:xfrm>
        </p:spPr>
        <p:txBody>
          <a:bodyPr>
            <a:normAutofit/>
          </a:bodyPr>
          <a:lstStyle/>
          <a:p>
            <a:r>
              <a:rPr lang="fa-IR" sz="4400" dirty="0">
                <a:cs typeface="B Nazanin" panose="00000400000000000000" pitchFamily="2" charset="-78"/>
              </a:rPr>
              <a:t>مرحله دوم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17100D6C-92BE-48CA-A3EB-E8B9FA28741C}"/>
              </a:ext>
            </a:extLst>
          </p:cNvPr>
          <p:cNvSpPr>
            <a:spLocks noGrp="1"/>
          </p:cNvSpPr>
          <p:nvPr>
            <p:ph idx="1"/>
          </p:nvPr>
        </p:nvSpPr>
        <p:spPr>
          <a:xfrm>
            <a:off x="1198777" y="1757779"/>
            <a:ext cx="9794446" cy="4286436"/>
          </a:xfrm>
        </p:spPr>
        <p:txBody>
          <a:bodyPr>
            <a:normAutofit/>
          </a:bodyPr>
          <a:lstStyle/>
          <a:p>
            <a:pPr algn="r" rtl="1"/>
            <a:r>
              <a:rPr lang="fa-IR" sz="2400" dirty="0">
                <a:cs typeface="B Nazanin" panose="00000400000000000000" pitchFamily="2" charset="-78"/>
              </a:rPr>
              <a:t>بعد یک عملیات </a:t>
            </a:r>
            <a:r>
              <a:rPr lang="en-US" sz="2400" dirty="0">
                <a:cs typeface="B Nazanin" panose="00000400000000000000" pitchFamily="2" charset="-78"/>
              </a:rPr>
              <a:t>close</a:t>
            </a:r>
            <a:r>
              <a:rPr lang="fa-IR" sz="2400" dirty="0">
                <a:cs typeface="B Nazanin" panose="00000400000000000000" pitchFamily="2" charset="-78"/>
              </a:rPr>
              <a:t> میزنیم تا نقاط سیاهی که بین نقاط سفید هستند از بین بروند و تصویر هموارتر شود و اعداد اگر فاصله ای باهم دارند به همدیگر وصل شوند</a:t>
            </a:r>
          </a:p>
        </p:txBody>
      </p:sp>
      <p:pic>
        <p:nvPicPr>
          <p:cNvPr id="5" name="Picture 4">
            <a:extLst>
              <a:ext uri="{FF2B5EF4-FFF2-40B4-BE49-F238E27FC236}">
                <a16:creationId xmlns:a16="http://schemas.microsoft.com/office/drawing/2014/main" id="{9467593C-6F07-4EAB-A0BA-834A5072F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902" y="2971046"/>
            <a:ext cx="4712193" cy="3073169"/>
          </a:xfrm>
          <a:prstGeom prst="rect">
            <a:avLst/>
          </a:prstGeom>
        </p:spPr>
      </p:pic>
    </p:spTree>
    <p:extLst>
      <p:ext uri="{BB962C8B-B14F-4D97-AF65-F5344CB8AC3E}">
        <p14:creationId xmlns:p14="http://schemas.microsoft.com/office/powerpoint/2010/main" val="389350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141E-25CC-4533-AEEE-89B02CD191A6}"/>
              </a:ext>
            </a:extLst>
          </p:cNvPr>
          <p:cNvSpPr>
            <a:spLocks noGrp="1"/>
          </p:cNvSpPr>
          <p:nvPr>
            <p:ph type="title"/>
          </p:nvPr>
        </p:nvSpPr>
        <p:spPr>
          <a:xfrm>
            <a:off x="919118" y="414291"/>
            <a:ext cx="10353762" cy="970450"/>
          </a:xfrm>
        </p:spPr>
        <p:txBody>
          <a:bodyPr>
            <a:normAutofit/>
          </a:bodyPr>
          <a:lstStyle/>
          <a:p>
            <a:r>
              <a:rPr lang="fa-IR" sz="4400" dirty="0">
                <a:cs typeface="B Nazanin" panose="00000400000000000000" pitchFamily="2" charset="-78"/>
              </a:rPr>
              <a:t>مرحله دوم</a:t>
            </a:r>
            <a:endParaRPr lang="en-US" sz="4400" dirty="0">
              <a:cs typeface="B Nazanin" panose="00000400000000000000" pitchFamily="2" charset="-78"/>
            </a:endParaRPr>
          </a:p>
        </p:txBody>
      </p:sp>
      <p:sp>
        <p:nvSpPr>
          <p:cNvPr id="3" name="Content Placeholder 2">
            <a:extLst>
              <a:ext uri="{FF2B5EF4-FFF2-40B4-BE49-F238E27FC236}">
                <a16:creationId xmlns:a16="http://schemas.microsoft.com/office/drawing/2014/main" id="{17100D6C-92BE-48CA-A3EB-E8B9FA28741C}"/>
              </a:ext>
            </a:extLst>
          </p:cNvPr>
          <p:cNvSpPr>
            <a:spLocks noGrp="1"/>
          </p:cNvSpPr>
          <p:nvPr>
            <p:ph idx="1"/>
          </p:nvPr>
        </p:nvSpPr>
        <p:spPr>
          <a:xfrm>
            <a:off x="1198777" y="1757779"/>
            <a:ext cx="9794446" cy="4286436"/>
          </a:xfrm>
        </p:spPr>
        <p:txBody>
          <a:bodyPr>
            <a:normAutofit/>
          </a:bodyPr>
          <a:lstStyle/>
          <a:p>
            <a:pPr algn="r" rtl="1"/>
            <a:r>
              <a:rPr lang="fa-IR" sz="2400" dirty="0">
                <a:cs typeface="B Nazanin" panose="00000400000000000000" pitchFamily="2" charset="-78"/>
              </a:rPr>
              <a:t>دوباره </a:t>
            </a:r>
            <a:r>
              <a:rPr lang="en-US" sz="2400" dirty="0">
                <a:cs typeface="B Nazanin" panose="00000400000000000000" pitchFamily="2" charset="-78"/>
              </a:rPr>
              <a:t>open</a:t>
            </a:r>
            <a:r>
              <a:rPr lang="fa-IR" sz="2400" dirty="0">
                <a:cs typeface="B Nazanin" panose="00000400000000000000" pitchFamily="2" charset="-78"/>
              </a:rPr>
              <a:t> میزنیم تا خطوط عمودی از بین برود.</a:t>
            </a:r>
          </a:p>
        </p:txBody>
      </p:sp>
      <p:pic>
        <p:nvPicPr>
          <p:cNvPr id="6" name="Picture 5">
            <a:extLst>
              <a:ext uri="{FF2B5EF4-FFF2-40B4-BE49-F238E27FC236}">
                <a16:creationId xmlns:a16="http://schemas.microsoft.com/office/drawing/2014/main" id="{4F76D600-C6FD-43E9-A662-A5274181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730" y="2919324"/>
            <a:ext cx="4614538" cy="3009481"/>
          </a:xfrm>
          <a:prstGeom prst="rect">
            <a:avLst/>
          </a:prstGeom>
        </p:spPr>
      </p:pic>
    </p:spTree>
    <p:extLst>
      <p:ext uri="{BB962C8B-B14F-4D97-AF65-F5344CB8AC3E}">
        <p14:creationId xmlns:p14="http://schemas.microsoft.com/office/powerpoint/2010/main" val="2526099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569</TotalTime>
  <Words>988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Calisto MT</vt:lpstr>
      <vt:lpstr>Wingdings</vt:lpstr>
      <vt:lpstr>Wingdings 2</vt:lpstr>
      <vt:lpstr>Slate</vt:lpstr>
      <vt:lpstr>OCR</vt:lpstr>
      <vt:lpstr>Cam scanner</vt:lpstr>
      <vt:lpstr>Cam scanner</vt:lpstr>
      <vt:lpstr>نکته</vt:lpstr>
      <vt:lpstr>مرحله دوم</vt:lpstr>
      <vt:lpstr>مرحله دوم</vt:lpstr>
      <vt:lpstr>مرحله دوم</vt:lpstr>
      <vt:lpstr>مرحله دوم</vt:lpstr>
      <vt:lpstr>مرحله دوم</vt:lpstr>
      <vt:lpstr>مرحله سوم</vt:lpstr>
      <vt:lpstr>پیدا کردن اعداد روی کارت</vt:lpstr>
      <vt:lpstr>پیدا کردن اعداد روی کارت</vt:lpstr>
      <vt:lpstr>مشخص کردن کارت ملی یا کارت بانکی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dc:title>
  <dc:creator>saba razi</dc:creator>
  <cp:lastModifiedBy>ali soltani</cp:lastModifiedBy>
  <cp:revision>26</cp:revision>
  <dcterms:created xsi:type="dcterms:W3CDTF">2023-07-09T18:16:13Z</dcterms:created>
  <dcterms:modified xsi:type="dcterms:W3CDTF">2023-07-10T05:27:53Z</dcterms:modified>
</cp:coreProperties>
</file>