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6"/>
  </p:notesMasterIdLst>
  <p:handoutMasterIdLst>
    <p:handoutMasterId r:id="rId17"/>
  </p:handoutMasterIdLst>
  <p:sldIdLst>
    <p:sldId id="314" r:id="rId5"/>
    <p:sldId id="315" r:id="rId6"/>
    <p:sldId id="316" r:id="rId7"/>
    <p:sldId id="317" r:id="rId8"/>
    <p:sldId id="326" r:id="rId9"/>
    <p:sldId id="318" r:id="rId10"/>
    <p:sldId id="319" r:id="rId11"/>
    <p:sldId id="327" r:id="rId12"/>
    <p:sldId id="320" r:id="rId13"/>
    <p:sldId id="324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9B7DE2-5813-518E-B1F0-C4C82260B244}" v="943" dt="2025-05-20T17:15:33.0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 varScale="1">
        <p:scale>
          <a:sx n="86" d="100"/>
          <a:sy n="86" d="100"/>
        </p:scale>
        <p:origin x="978" y="60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23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550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523AB-8FBF-F180-4FA3-99D2E0B79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F041AC-BD29-BBFE-C632-E85B393F6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AD9AA4-A14F-AC6C-2612-6E9A0D749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2DF2B-C88B-5EFB-8C53-EB1471FF5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126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7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1E207-516D-800E-1047-2320B7217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7C7ACC-4C46-4067-9EF8-B44D5DD512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34731-80FA-25CE-8261-6F95978E1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2EC35-AB91-CC87-33BA-7A71E4EA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79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/>
              <a:t>Analysis on financial profile &amp; default insights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6DBB-D0DC-05D4-788C-E10EEF6B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90" y="434225"/>
            <a:ext cx="9524998" cy="1499627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41F64-E350-1F21-8A57-E740F48F31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22250"/>
            <a:ext cx="6257366" cy="391491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Compared RBF SVC and LinearSVC for loan default prediction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Both models showed high overall accuracy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RBF SVC achieved high precision but very low recall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LinearSVC failed to detect any defaults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Highlights challenge of class imbalance in real-world data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Model choice significantly impacts performance on minority class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Future improvements: resampling, cost-sensitive learning, tuning, and ensemble models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Predictive modeling supports better credit risk decisions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D2502-F7A7-039F-01A0-59462ADF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0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139" y="1199011"/>
            <a:ext cx="5601252" cy="2023477"/>
          </a:xfrm>
        </p:spPr>
        <p:txBody>
          <a:bodyPr/>
          <a:lstStyle/>
          <a:p>
            <a:r>
              <a:rPr lang="en-US" dirty="0"/>
              <a:t>Team members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6296991" cy="3128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E6632-2B4D-18E0-F4C1-42399B6A6954}"/>
              </a:ext>
            </a:extLst>
          </p:cNvPr>
          <p:cNvSpPr txBox="1"/>
          <p:nvPr/>
        </p:nvSpPr>
        <p:spPr>
          <a:xfrm>
            <a:off x="1548595" y="2967462"/>
            <a:ext cx="5300204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Tirtho Das        2023-1-60-052</a:t>
            </a:r>
          </a:p>
          <a:p>
            <a:r>
              <a:rPr lang="en-US" sz="2400" dirty="0"/>
              <a:t>Faria Tasnim Era         2023-1-60-080</a:t>
            </a:r>
          </a:p>
          <a:p>
            <a:r>
              <a:rPr lang="en-US" sz="2400" dirty="0"/>
              <a:t>Mishal Ibne Mashud   2022-3-60-053</a:t>
            </a:r>
          </a:p>
          <a:p>
            <a:r>
              <a:rPr lang="en-US" sz="2400" dirty="0"/>
              <a:t>Saba Tasnim Khan   2022-3-60-049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FD5F-786B-1974-5F47-94CA02CF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80640"/>
            <a:ext cx="5181600" cy="3368819"/>
          </a:xfrm>
        </p:spPr>
        <p:txBody>
          <a:bodyPr/>
          <a:lstStyle/>
          <a:p>
            <a:r>
              <a:rPr lang="en-US" dirty="0"/>
              <a:t>Why is it </a:t>
            </a:r>
            <a:r>
              <a:rPr lang="en-US" sz="6600" dirty="0"/>
              <a:t>important?</a:t>
            </a:r>
          </a:p>
        </p:txBody>
      </p:sp>
      <p:pic>
        <p:nvPicPr>
          <p:cNvPr id="14" name="Picture Placeholder 13" descr="A person looking at a piece of paper">
            <a:extLst>
              <a:ext uri="{FF2B5EF4-FFF2-40B4-BE49-F238E27FC236}">
                <a16:creationId xmlns:a16="http://schemas.microsoft.com/office/drawing/2014/main" id="{F28819F3-7D3B-EB42-24FD-3C0BBC5963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19" b="119"/>
          <a:stretch/>
        </p:blipFill>
        <p:spPr>
          <a:xfrm>
            <a:off x="6085840" y="-10159"/>
            <a:ext cx="6116320" cy="6868160"/>
          </a:xfrm>
        </p:spPr>
      </p:pic>
    </p:spTree>
    <p:extLst>
      <p:ext uri="{BB962C8B-B14F-4D97-AF65-F5344CB8AC3E}">
        <p14:creationId xmlns:p14="http://schemas.microsoft.com/office/powerpoint/2010/main" val="4293742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784" y="73769"/>
            <a:ext cx="4805997" cy="2689629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672BC8-D7EC-066C-9025-5F29713D84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85467" y="2936120"/>
            <a:ext cx="4805997" cy="238973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buChar char="•"/>
            </a:pPr>
            <a:r>
              <a:rPr lang="en-US" dirty="0"/>
              <a:t>Have 9 columns</a:t>
            </a:r>
          </a:p>
          <a:p>
            <a:pPr marL="342900" indent="-342900">
              <a:buChar char="•"/>
            </a:pPr>
            <a:r>
              <a:rPr lang="en-US" dirty="0"/>
              <a:t>Numerical features include age, employment years, address, income, debt-to-income ratio, credit debt &amp; other debt</a:t>
            </a:r>
          </a:p>
          <a:p>
            <a:pPr marL="342900" indent="-342900">
              <a:buChar char="•"/>
            </a:pPr>
            <a:r>
              <a:rPr lang="en-US" dirty="0"/>
              <a:t>Education level is categorical ordinal data encoded numerically</a:t>
            </a:r>
          </a:p>
          <a:p>
            <a:pPr marL="342900" indent="-342900">
              <a:buChar char="•"/>
            </a:pPr>
            <a:r>
              <a:rPr lang="en-US" dirty="0"/>
              <a:t>Default status is binary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1308A-DE70-5BBA-094B-12DF0F70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D75B26F-F428-76DF-A2ED-F1C43FE7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2676" y="876958"/>
            <a:ext cx="4805997" cy="2689629"/>
          </a:xfrm>
        </p:spPr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60D7FB9-CA94-8E5F-5896-26619370D1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202359" y="3739309"/>
            <a:ext cx="4805997" cy="23897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Char char="•"/>
            </a:pPr>
            <a:r>
              <a:rPr lang="en-US" dirty="0"/>
              <a:t>Dataset is imbalanced</a:t>
            </a:r>
          </a:p>
        </p:txBody>
      </p:sp>
    </p:spTree>
    <p:extLst>
      <p:ext uri="{BB962C8B-B14F-4D97-AF65-F5344CB8AC3E}">
        <p14:creationId xmlns:p14="http://schemas.microsoft.com/office/powerpoint/2010/main" val="1505893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573" y="1502603"/>
            <a:ext cx="7273637" cy="1646555"/>
          </a:xfrm>
        </p:spPr>
        <p:txBody>
          <a:bodyPr/>
          <a:lstStyle/>
          <a:p>
            <a:r>
              <a:rPr lang="en-US" dirty="0"/>
              <a:t>Workflow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28573" y="3148841"/>
            <a:ext cx="7273638" cy="41557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Data Preprocessing</a:t>
            </a:r>
          </a:p>
          <a:p>
            <a:r>
              <a:rPr lang="en-US" dirty="0">
                <a:ea typeface="+mn-lt"/>
                <a:cs typeface="+mn-lt"/>
              </a:rPr>
              <a:t>Data Splitting</a:t>
            </a:r>
          </a:p>
          <a:p>
            <a:r>
              <a:rPr lang="en-US" dirty="0">
                <a:ea typeface="+mn-lt"/>
                <a:cs typeface="+mn-lt"/>
              </a:rPr>
              <a:t>Model Training</a:t>
            </a:r>
          </a:p>
          <a:p>
            <a:r>
              <a:rPr lang="en-US" dirty="0">
                <a:ea typeface="+mn-lt"/>
                <a:cs typeface="+mn-lt"/>
              </a:rPr>
              <a:t>Model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CDA1F-A4E8-CD16-EB1E-E3245B00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243" y="766293"/>
            <a:ext cx="5829300" cy="547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8221-C29B-07A3-B569-B8B466B10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217" y="375285"/>
            <a:ext cx="9149461" cy="3624984"/>
          </a:xfrm>
        </p:spPr>
        <p:txBody>
          <a:bodyPr/>
          <a:lstStyle/>
          <a:p>
            <a:r>
              <a:rPr lang="en-US" dirty="0"/>
              <a:t>Result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EA7D4-8B96-5A0E-252E-6B8E8B1CF1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4172990"/>
            <a:ext cx="4896677" cy="230972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0417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6F6ED-47B7-2FB9-E9DC-EA2297F66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F660-F373-29A7-0118-5D2FE6A8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enorite"/>
                <a:ea typeface="Calibri"/>
                <a:cs typeface="Calibri"/>
              </a:rPr>
              <a:t>Evaluation and Analysis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401EE-11D4-27DD-D53F-4FAE8AC08BB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5877" y="1791830"/>
            <a:ext cx="5353115" cy="376777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1"/>
              <a:t>Confusion Matrix Overview</a:t>
            </a:r>
          </a:p>
          <a:p>
            <a:r>
              <a:rPr lang="en-US" noProof="1"/>
              <a:t>High Precision for Default Class</a:t>
            </a:r>
            <a:endParaRPr lang="en-US" dirty="0"/>
          </a:p>
          <a:p>
            <a:r>
              <a:rPr lang="en-US" noProof="1"/>
              <a:t>Very Low Recall</a:t>
            </a:r>
            <a:endParaRPr lang="en-US" dirty="0"/>
          </a:p>
          <a:p>
            <a:r>
              <a:rPr lang="en-US" noProof="1"/>
              <a:t>Low F1-Score</a:t>
            </a:r>
            <a:endParaRPr lang="en-US" dirty="0"/>
          </a:p>
          <a:p>
            <a:r>
              <a:rPr lang="en-US" noProof="1"/>
              <a:t>Conservative Default Predictions</a:t>
            </a:r>
            <a:endParaRPr lang="en-US" dirty="0"/>
          </a:p>
          <a:p>
            <a:r>
              <a:rPr lang="en-US" noProof="1"/>
              <a:t>Most Defaults Missed</a:t>
            </a:r>
            <a:endParaRPr lang="en-US" dirty="0"/>
          </a:p>
          <a:p>
            <a:r>
              <a:rPr lang="en-US" noProof="1"/>
              <a:t>Model Needs Recall Improvement</a:t>
            </a:r>
            <a:endParaRPr lang="en-US" dirty="0"/>
          </a:p>
          <a:p>
            <a:r>
              <a:rPr lang="en-US" noProof="1"/>
              <a:t>Explore Class Balancing or New Models</a:t>
            </a:r>
            <a:endParaRPr lang="en-US" dirty="0"/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3C185-219C-30E5-0DFF-762DEF030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853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Tenorite"/>
                <a:ea typeface="Calibri"/>
                <a:cs typeface="Calibri"/>
              </a:rPr>
              <a:t>Evaluation and Analysis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35877" y="1791830"/>
            <a:ext cx="5353115" cy="3767774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0CD4CC-1105-C122-AB75-395DE821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77" y="1506510"/>
            <a:ext cx="4470271" cy="29801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7DEE889-92C2-E809-9A09-9B6E93B3B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721" y="1506510"/>
            <a:ext cx="4380787" cy="29205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9BFCAC-9821-DD83-1774-ED7C46F7C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77" y="4720428"/>
            <a:ext cx="4470271" cy="16959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A5A8F19-23F5-FC62-CCA1-CA46467E41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8367" y="4720428"/>
            <a:ext cx="4380417" cy="1695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204</Words>
  <Application>Microsoft Office PowerPoint</Application>
  <PresentationFormat>Widescreen</PresentationFormat>
  <Paragraphs>58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Analysis on financial profile &amp; default insights</vt:lpstr>
      <vt:lpstr>Team members </vt:lpstr>
      <vt:lpstr>Why is it important?</vt:lpstr>
      <vt:lpstr>The Dataset</vt:lpstr>
      <vt:lpstr>The Dataset</vt:lpstr>
      <vt:lpstr>Workflow </vt:lpstr>
      <vt:lpstr>Result &amp; analysis</vt:lpstr>
      <vt:lpstr>Evaluation and Analysis </vt:lpstr>
      <vt:lpstr>Evaluation and Analysis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Tirtho</dc:creator>
  <cp:lastModifiedBy>tirthodas043@gmail.com</cp:lastModifiedBy>
  <cp:revision>275</cp:revision>
  <dcterms:created xsi:type="dcterms:W3CDTF">2025-05-20T16:00:14Z</dcterms:created>
  <dcterms:modified xsi:type="dcterms:W3CDTF">2025-05-22T04:17:48Z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