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0" r:id="rId10"/>
    <p:sldId id="270" r:id="rId11"/>
    <p:sldId id="267" r:id="rId12"/>
    <p:sldId id="268" r:id="rId13"/>
    <p:sldId id="272" r:id="rId14"/>
    <p:sldId id="261" r:id="rId15"/>
    <p:sldId id="271" r:id="rId16"/>
    <p:sldId id="277" r:id="rId17"/>
    <p:sldId id="273" r:id="rId18"/>
    <p:sldId id="275" r:id="rId19"/>
    <p:sldId id="278"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8" d="100"/>
          <a:sy n="108"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CF81-538A-C565-97AA-27BDD7838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E686D-D725-85EB-0322-3AADACABD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BE072B-2C09-3C61-9EDC-6701BEECC74B}"/>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43FE4755-D396-338D-8781-C59DD1D27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7D9BF-ED9C-96DF-8E20-7AA94281116A}"/>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119439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1E4D-EF52-EA74-BAEC-EF4441D01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B07158-EE3A-2639-DA76-E58E1C69D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71A4-BDD6-2167-5802-54B9D85E38E1}"/>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7B88C1A2-2767-AADB-9079-5B89D40C2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0443A-FE40-581E-E445-D11A6B8CD99E}"/>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316086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E7075-2329-D595-4BC9-943F27EF0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7C476C-0186-ED29-CE1B-63C4B11FE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F37C5-D79B-332B-762B-1E3ACAF31BDF}"/>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DB45BF59-E547-1615-C189-E04A5A29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A956D-320C-1BDB-9FED-676ADA1D80F9}"/>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337001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5432-3629-CE80-8273-AC9B302A1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8A87D-642A-BAB1-C521-D88FDFE0F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43221-D9B6-F95E-08DC-50667C2B73FD}"/>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19FEE4D0-A9CC-2424-CEDB-3E0AD7DE5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6DF2E-7A22-577C-32AB-370033C5F2A1}"/>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134292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65E9-7B3C-E79A-3004-522656707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97B84-D9CE-5F00-389F-DC15E8FCE0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4483A-1B94-9125-2F04-D54F5744102C}"/>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E8DDC27E-5BA4-3E57-0F36-32C5CEDD2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B9E63-3C56-B8C4-AB89-571DA0290740}"/>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60944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E588-CFC5-5BA0-F83E-5D0F01520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60686-7CA9-FCDD-0BCB-3C39B3EEA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6EA0B7-4B0E-D73B-83C2-8044DCF3C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5C4916-F47E-2B2E-421A-312CA691ADAF}"/>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6" name="Footer Placeholder 5">
            <a:extLst>
              <a:ext uri="{FF2B5EF4-FFF2-40B4-BE49-F238E27FC236}">
                <a16:creationId xmlns:a16="http://schemas.microsoft.com/office/drawing/2014/main" id="{69EFABE7-B1BA-1EFA-082F-46A1E774B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76DBB-4073-5AD4-7CEF-155797F85098}"/>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405373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C521-E8FC-5D02-07D5-9CA7FC28BA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54F0F-26C3-8055-5AF2-E414C2F1B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487AF-E4CF-4ADA-7AD8-E3859A1CD6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48078-760D-7841-D3B2-9AAA7032C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D684BF-58A2-C596-1E04-7A99E4EC7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DABF4C-92CD-8E32-50B7-E0C0F4103E74}"/>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8" name="Footer Placeholder 7">
            <a:extLst>
              <a:ext uri="{FF2B5EF4-FFF2-40B4-BE49-F238E27FC236}">
                <a16:creationId xmlns:a16="http://schemas.microsoft.com/office/drawing/2014/main" id="{46DF8EED-5DF3-5D4C-49DA-13914A1224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4A295B-36D8-3E9D-CA18-678D1556E763}"/>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24273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EE1D-9A57-2D41-2121-E87F598F5E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8CC66-B7BB-1C83-AAB2-515F8924E189}"/>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4" name="Footer Placeholder 3">
            <a:extLst>
              <a:ext uri="{FF2B5EF4-FFF2-40B4-BE49-F238E27FC236}">
                <a16:creationId xmlns:a16="http://schemas.microsoft.com/office/drawing/2014/main" id="{C9DD5000-C642-4BD3-347F-380A85308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A8A82F-739D-0D6D-78E6-8F0795BA85F5}"/>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83534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26086-3627-98B2-D456-E2F4BBE81E34}"/>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3" name="Footer Placeholder 2">
            <a:extLst>
              <a:ext uri="{FF2B5EF4-FFF2-40B4-BE49-F238E27FC236}">
                <a16:creationId xmlns:a16="http://schemas.microsoft.com/office/drawing/2014/main" id="{20F9E5C9-C3D4-B2D3-2804-6E51B1BCC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83913-D3DB-75F8-D45F-8331217B87B3}"/>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30182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21BB-9092-ACA9-95E3-D660DA8CD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EFE0C0-3372-8754-3080-9E4DDE43F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FE631-8900-C7DA-DA77-754D13017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BE638-37EE-768F-90D7-756912C0E2D3}"/>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6" name="Footer Placeholder 5">
            <a:extLst>
              <a:ext uri="{FF2B5EF4-FFF2-40B4-BE49-F238E27FC236}">
                <a16:creationId xmlns:a16="http://schemas.microsoft.com/office/drawing/2014/main" id="{532444A8-889F-2FB3-759F-C29B13453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FE7EF-7214-8CE8-2CDA-54593E36B115}"/>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378161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F15E-6D1D-5373-7B00-F0DA78EDA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6EFB2-CF92-2EAF-B3C8-1E43A94A4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0C5E41-B998-494A-323C-854A8771D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3DD87-5130-A4EB-6709-8EAC562C3FFA}"/>
              </a:ext>
            </a:extLst>
          </p:cNvPr>
          <p:cNvSpPr>
            <a:spLocks noGrp="1"/>
          </p:cNvSpPr>
          <p:nvPr>
            <p:ph type="dt" sz="half" idx="10"/>
          </p:nvPr>
        </p:nvSpPr>
        <p:spPr/>
        <p:txBody>
          <a:bodyPr/>
          <a:lstStyle/>
          <a:p>
            <a:fld id="{7D239A87-38DC-4C6E-8233-D704AE9A351F}" type="datetimeFigureOut">
              <a:rPr lang="en-US" smtClean="0"/>
              <a:t>5/14/2024</a:t>
            </a:fld>
            <a:endParaRPr lang="en-US"/>
          </a:p>
        </p:txBody>
      </p:sp>
      <p:sp>
        <p:nvSpPr>
          <p:cNvPr id="6" name="Footer Placeholder 5">
            <a:extLst>
              <a:ext uri="{FF2B5EF4-FFF2-40B4-BE49-F238E27FC236}">
                <a16:creationId xmlns:a16="http://schemas.microsoft.com/office/drawing/2014/main" id="{E957C060-D768-A3DA-EE21-E5D1133EB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30C8F-E0B7-C992-7DAB-F13EAA679900}"/>
              </a:ext>
            </a:extLst>
          </p:cNvPr>
          <p:cNvSpPr>
            <a:spLocks noGrp="1"/>
          </p:cNvSpPr>
          <p:nvPr>
            <p:ph type="sldNum" sz="quarter" idx="12"/>
          </p:nvPr>
        </p:nvSpPr>
        <p:spPr/>
        <p:txBody>
          <a:bodyPr/>
          <a:lstStyle/>
          <a:p>
            <a:fld id="{EC0DB526-408C-473D-87A6-35D29DFDBB9F}" type="slidenum">
              <a:rPr lang="en-US" smtClean="0"/>
              <a:t>‹#›</a:t>
            </a:fld>
            <a:endParaRPr lang="en-US"/>
          </a:p>
        </p:txBody>
      </p:sp>
    </p:spTree>
    <p:extLst>
      <p:ext uri="{BB962C8B-B14F-4D97-AF65-F5344CB8AC3E}">
        <p14:creationId xmlns:p14="http://schemas.microsoft.com/office/powerpoint/2010/main" val="382578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82B00-3FBC-DE07-38EB-8B6D4764B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9007B6-C050-C215-8496-617B3DA9E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E98E6-4743-6C1D-0BD0-778C9E26F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239A87-38DC-4C6E-8233-D704AE9A351F}" type="datetimeFigureOut">
              <a:rPr lang="en-US" smtClean="0"/>
              <a:t>5/14/2024</a:t>
            </a:fld>
            <a:endParaRPr lang="en-US"/>
          </a:p>
        </p:txBody>
      </p:sp>
      <p:sp>
        <p:nvSpPr>
          <p:cNvPr id="5" name="Footer Placeholder 4">
            <a:extLst>
              <a:ext uri="{FF2B5EF4-FFF2-40B4-BE49-F238E27FC236}">
                <a16:creationId xmlns:a16="http://schemas.microsoft.com/office/drawing/2014/main" id="{825FCF68-DE13-0C43-82AC-3908FC882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40B99B-0A24-3EDA-F572-ABBE17ECF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0DB526-408C-473D-87A6-35D29DFDBB9F}" type="slidenum">
              <a:rPr lang="en-US" smtClean="0"/>
              <a:t>‹#›</a:t>
            </a:fld>
            <a:endParaRPr lang="en-US"/>
          </a:p>
        </p:txBody>
      </p:sp>
      <p:sp>
        <p:nvSpPr>
          <p:cNvPr id="8" name="TextBox 7">
            <a:extLst>
              <a:ext uri="{FF2B5EF4-FFF2-40B4-BE49-F238E27FC236}">
                <a16:creationId xmlns:a16="http://schemas.microsoft.com/office/drawing/2014/main" id="{878E7A94-8D7E-84F5-D2C3-23B47E409654}"/>
              </a:ext>
            </a:extLst>
          </p:cNvPr>
          <p:cNvSpPr txBox="1"/>
          <p:nvPr userDrawn="1">
            <p:extLst>
              <p:ext uri="{1162E1C5-73C7-4A58-AE30-91384D911F3F}">
                <p184:classification xmlns:p184="http://schemas.microsoft.com/office/powerpoint/2018/4/main" val="ftr"/>
              </p:ext>
            </p:extLst>
          </p:nvPr>
        </p:nvSpPr>
        <p:spPr>
          <a:xfrm>
            <a:off x="190500" y="6515100"/>
            <a:ext cx="10191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Sensitivity: Internal</a:t>
            </a:r>
          </a:p>
        </p:txBody>
      </p:sp>
    </p:spTree>
    <p:extLst>
      <p:ext uri="{BB962C8B-B14F-4D97-AF65-F5344CB8AC3E}">
        <p14:creationId xmlns:p14="http://schemas.microsoft.com/office/powerpoint/2010/main" val="284522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ZiggyCreatures/FusionCache/blob/main/docs/Comparison.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B95-2FBF-33CB-4F01-AEFA1782274B}"/>
              </a:ext>
            </a:extLst>
          </p:cNvPr>
          <p:cNvSpPr>
            <a:spLocks noGrp="1"/>
          </p:cNvSpPr>
          <p:nvPr>
            <p:ph type="ctrTitle"/>
          </p:nvPr>
        </p:nvSpPr>
        <p:spPr/>
        <p:txBody>
          <a:bodyPr/>
          <a:lstStyle/>
          <a:p>
            <a:r>
              <a:rPr lang="en-US" dirty="0"/>
              <a:t>Cache like a pro with "fusion cache"</a:t>
            </a:r>
          </a:p>
        </p:txBody>
      </p:sp>
      <p:sp>
        <p:nvSpPr>
          <p:cNvPr id="3" name="Subtitle 2">
            <a:extLst>
              <a:ext uri="{FF2B5EF4-FFF2-40B4-BE49-F238E27FC236}">
                <a16:creationId xmlns:a16="http://schemas.microsoft.com/office/drawing/2014/main" id="{3412E295-1D43-4F47-CA83-0DD0BB45618B}"/>
              </a:ext>
            </a:extLst>
          </p:cNvPr>
          <p:cNvSpPr>
            <a:spLocks noGrp="1"/>
          </p:cNvSpPr>
          <p:nvPr>
            <p:ph type="subTitle" idx="1"/>
          </p:nvPr>
        </p:nvSpPr>
        <p:spPr/>
        <p:txBody>
          <a:bodyPr/>
          <a:lstStyle/>
          <a:p>
            <a:r>
              <a:rPr lang="en-US" dirty="0"/>
              <a:t>Enrico Sabbadin</a:t>
            </a:r>
          </a:p>
        </p:txBody>
      </p:sp>
    </p:spTree>
    <p:extLst>
      <p:ext uri="{BB962C8B-B14F-4D97-AF65-F5344CB8AC3E}">
        <p14:creationId xmlns:p14="http://schemas.microsoft.com/office/powerpoint/2010/main" val="373939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AA9-B256-F216-49DC-AB81E1131992}"/>
              </a:ext>
            </a:extLst>
          </p:cNvPr>
          <p:cNvSpPr>
            <a:spLocks noGrp="1"/>
          </p:cNvSpPr>
          <p:nvPr>
            <p:ph type="title"/>
          </p:nvPr>
        </p:nvSpPr>
        <p:spPr/>
        <p:txBody>
          <a:bodyPr/>
          <a:lstStyle/>
          <a:p>
            <a:r>
              <a:rPr lang="en-US" dirty="0"/>
              <a:t>In memory vs distributed (shared) cache</a:t>
            </a:r>
          </a:p>
        </p:txBody>
      </p:sp>
      <p:sp>
        <p:nvSpPr>
          <p:cNvPr id="3" name="Content Placeholder 2">
            <a:extLst>
              <a:ext uri="{FF2B5EF4-FFF2-40B4-BE49-F238E27FC236}">
                <a16:creationId xmlns:a16="http://schemas.microsoft.com/office/drawing/2014/main" id="{B704A45C-E945-C252-BC40-6FD394E16A25}"/>
              </a:ext>
            </a:extLst>
          </p:cNvPr>
          <p:cNvSpPr>
            <a:spLocks noGrp="1"/>
          </p:cNvSpPr>
          <p:nvPr>
            <p:ph idx="1"/>
          </p:nvPr>
        </p:nvSpPr>
        <p:spPr/>
        <p:txBody>
          <a:bodyPr/>
          <a:lstStyle/>
          <a:p>
            <a:r>
              <a:rPr lang="en-US" dirty="0" err="1"/>
              <a:t>IMemoryCache</a:t>
            </a:r>
            <a:r>
              <a:rPr lang="en-US" dirty="0"/>
              <a:t> and </a:t>
            </a:r>
            <a:r>
              <a:rPr lang="en-US" dirty="0" err="1"/>
              <a:t>IDistributedCache</a:t>
            </a:r>
            <a:r>
              <a:rPr lang="en-US" dirty="0"/>
              <a:t> are the two abstractions provided by .NET</a:t>
            </a:r>
          </a:p>
          <a:p>
            <a:pPr lvl="1"/>
            <a:r>
              <a:rPr lang="en-US" dirty="0"/>
              <a:t>MS clearly state it will not merge the twos into one</a:t>
            </a:r>
          </a:p>
          <a:p>
            <a:pPr lvl="1"/>
            <a:r>
              <a:rPr lang="en-US" dirty="0"/>
              <a:t>There are a few </a:t>
            </a:r>
            <a:r>
              <a:rPr lang="en-US" dirty="0" err="1"/>
              <a:t>IDistributedCache</a:t>
            </a:r>
            <a:r>
              <a:rPr lang="en-US" dirty="0"/>
              <a:t> implementations (Redis, </a:t>
            </a:r>
            <a:r>
              <a:rPr lang="en-US" dirty="0" err="1"/>
              <a:t>SqlServer</a:t>
            </a:r>
            <a:r>
              <a:rPr lang="en-US" dirty="0"/>
              <a:t>, </a:t>
            </a:r>
            <a:r>
              <a:rPr lang="en-US" dirty="0" err="1"/>
              <a:t>Ncache</a:t>
            </a:r>
            <a:r>
              <a:rPr lang="en-US" dirty="0"/>
              <a:t>, Azure Cosmo Db, etc..)</a:t>
            </a:r>
          </a:p>
        </p:txBody>
      </p:sp>
    </p:spTree>
    <p:extLst>
      <p:ext uri="{BB962C8B-B14F-4D97-AF65-F5344CB8AC3E}">
        <p14:creationId xmlns:p14="http://schemas.microsoft.com/office/powerpoint/2010/main" val="326818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A3C0-3710-D20C-CC0D-66224A3AB702}"/>
              </a:ext>
            </a:extLst>
          </p:cNvPr>
          <p:cNvSpPr>
            <a:spLocks noGrp="1"/>
          </p:cNvSpPr>
          <p:nvPr>
            <p:ph type="title"/>
          </p:nvPr>
        </p:nvSpPr>
        <p:spPr/>
        <p:txBody>
          <a:bodyPr/>
          <a:lstStyle/>
          <a:p>
            <a:r>
              <a:rPr lang="en-US" dirty="0"/>
              <a:t>We need more than just raw cache api .. </a:t>
            </a:r>
            <a:br>
              <a:rPr lang="en-US" dirty="0"/>
            </a:br>
            <a:r>
              <a:rPr lang="en-US" dirty="0"/>
              <a:t>to cache like a pro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C5C7945F-9E84-52F0-7DD7-2ED7FDFB5482}"/>
              </a:ext>
            </a:extLst>
          </p:cNvPr>
          <p:cNvSpPr>
            <a:spLocks noGrp="1"/>
          </p:cNvSpPr>
          <p:nvPr>
            <p:ph idx="1"/>
          </p:nvPr>
        </p:nvSpPr>
        <p:spPr>
          <a:xfrm>
            <a:off x="838200" y="1742042"/>
            <a:ext cx="10515600" cy="4555063"/>
          </a:xfrm>
        </p:spPr>
        <p:txBody>
          <a:bodyPr>
            <a:normAutofit/>
          </a:bodyPr>
          <a:lstStyle/>
          <a:p>
            <a:r>
              <a:rPr lang="en-US" dirty="0"/>
              <a:t>There are cache "frameworks" that add "</a:t>
            </a:r>
            <a:r>
              <a:rPr lang="en-US" i="1" dirty="0"/>
              <a:t>features</a:t>
            </a:r>
            <a:r>
              <a:rPr lang="en-US" dirty="0"/>
              <a:t>" on top of the </a:t>
            </a:r>
            <a:r>
              <a:rPr lang="en-US" dirty="0" err="1"/>
              <a:t>IMemoryCache</a:t>
            </a:r>
            <a:r>
              <a:rPr lang="en-US" dirty="0"/>
              <a:t> and </a:t>
            </a:r>
            <a:r>
              <a:rPr lang="en-US" dirty="0" err="1"/>
              <a:t>IDistributedCache</a:t>
            </a:r>
            <a:r>
              <a:rPr lang="en-US" dirty="0"/>
              <a:t>  implementations</a:t>
            </a:r>
          </a:p>
          <a:p>
            <a:pPr lvl="1"/>
            <a:endParaRPr lang="en-US" dirty="0"/>
          </a:p>
          <a:p>
            <a:pPr lvl="1"/>
            <a:r>
              <a:rPr lang="en-US" dirty="0"/>
              <a:t>Multi level cache (in memory on top of distributed)</a:t>
            </a:r>
          </a:p>
          <a:p>
            <a:pPr lvl="1"/>
            <a:r>
              <a:rPr lang="en-US" dirty="0"/>
              <a:t>Manage some cache specific issues (cache stampede)</a:t>
            </a:r>
          </a:p>
          <a:p>
            <a:pPr lvl="1"/>
            <a:r>
              <a:rPr lang="en-US" dirty="0"/>
              <a:t>Fail safe </a:t>
            </a:r>
          </a:p>
          <a:p>
            <a:pPr lvl="1"/>
            <a:r>
              <a:rPr lang="en-US" dirty="0" err="1"/>
              <a:t>etc</a:t>
            </a:r>
            <a:r>
              <a:rPr lang="en-US" dirty="0"/>
              <a:t>…</a:t>
            </a:r>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62993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A3C0-3710-D20C-CC0D-66224A3AB702}"/>
              </a:ext>
            </a:extLst>
          </p:cNvPr>
          <p:cNvSpPr>
            <a:spLocks noGrp="1"/>
          </p:cNvSpPr>
          <p:nvPr>
            <p:ph type="title"/>
          </p:nvPr>
        </p:nvSpPr>
        <p:spPr/>
        <p:txBody>
          <a:bodyPr/>
          <a:lstStyle/>
          <a:p>
            <a:r>
              <a:rPr lang="en-US" dirty="0"/>
              <a:t>We need more than just raw cache api</a:t>
            </a:r>
          </a:p>
        </p:txBody>
      </p:sp>
      <p:sp>
        <p:nvSpPr>
          <p:cNvPr id="3" name="Content Placeholder 2">
            <a:extLst>
              <a:ext uri="{FF2B5EF4-FFF2-40B4-BE49-F238E27FC236}">
                <a16:creationId xmlns:a16="http://schemas.microsoft.com/office/drawing/2014/main" id="{C5C7945F-9E84-52F0-7DD7-2ED7FDFB5482}"/>
              </a:ext>
            </a:extLst>
          </p:cNvPr>
          <p:cNvSpPr>
            <a:spLocks noGrp="1"/>
          </p:cNvSpPr>
          <p:nvPr>
            <p:ph idx="1"/>
          </p:nvPr>
        </p:nvSpPr>
        <p:spPr>
          <a:xfrm>
            <a:off x="838200" y="1402672"/>
            <a:ext cx="10515600" cy="5157926"/>
          </a:xfrm>
        </p:spPr>
        <p:txBody>
          <a:bodyPr>
            <a:normAutofit/>
          </a:bodyPr>
          <a:lstStyle/>
          <a:p>
            <a:r>
              <a:rPr lang="en-US" dirty="0">
                <a:hlinkClick r:id="rId2"/>
              </a:rPr>
              <a:t>https://github.com/ZiggyCreatures/FusionCache/blob/main/docs/Comparison.md</a:t>
            </a:r>
            <a:br>
              <a:rPr lang="en-US" dirty="0"/>
            </a:br>
            <a:endParaRPr lang="en-US" dirty="0"/>
          </a:p>
          <a:p>
            <a:pPr marL="457200" lvl="1" indent="0">
              <a:buNone/>
            </a:pPr>
            <a:endParaRPr lang="en-US" dirty="0"/>
          </a:p>
        </p:txBody>
      </p:sp>
      <p:graphicFrame>
        <p:nvGraphicFramePr>
          <p:cNvPr id="4" name="Table 3">
            <a:extLst>
              <a:ext uri="{FF2B5EF4-FFF2-40B4-BE49-F238E27FC236}">
                <a16:creationId xmlns:a16="http://schemas.microsoft.com/office/drawing/2014/main" id="{C65FBB7D-84EE-D950-4B15-120D88F7CCC5}"/>
              </a:ext>
            </a:extLst>
          </p:cNvPr>
          <p:cNvGraphicFramePr>
            <a:graphicFrameLocks noGrp="1"/>
          </p:cNvGraphicFramePr>
          <p:nvPr>
            <p:extLst>
              <p:ext uri="{D42A27DB-BD31-4B8C-83A1-F6EECF244321}">
                <p14:modId xmlns:p14="http://schemas.microsoft.com/office/powerpoint/2010/main" val="1174355944"/>
              </p:ext>
            </p:extLst>
          </p:nvPr>
        </p:nvGraphicFramePr>
        <p:xfrm>
          <a:off x="838200" y="2318994"/>
          <a:ext cx="10700207" cy="3026946"/>
        </p:xfrm>
        <a:graphic>
          <a:graphicData uri="http://schemas.openxmlformats.org/drawingml/2006/table">
            <a:tbl>
              <a:tblPr firstRow="1" bandRow="1">
                <a:tableStyleId>{5C22544A-7EE6-4342-B048-85BDC9FD1C3A}</a:tableStyleId>
              </a:tblPr>
              <a:tblGrid>
                <a:gridCol w="1996351">
                  <a:extLst>
                    <a:ext uri="{9D8B030D-6E8A-4147-A177-3AD203B41FA5}">
                      <a16:colId xmlns:a16="http://schemas.microsoft.com/office/drawing/2014/main" val="135964970"/>
                    </a:ext>
                  </a:extLst>
                </a:gridCol>
                <a:gridCol w="2029598">
                  <a:extLst>
                    <a:ext uri="{9D8B030D-6E8A-4147-A177-3AD203B41FA5}">
                      <a16:colId xmlns:a16="http://schemas.microsoft.com/office/drawing/2014/main" val="1569877602"/>
                    </a:ext>
                  </a:extLst>
                </a:gridCol>
                <a:gridCol w="2601880">
                  <a:extLst>
                    <a:ext uri="{9D8B030D-6E8A-4147-A177-3AD203B41FA5}">
                      <a16:colId xmlns:a16="http://schemas.microsoft.com/office/drawing/2014/main" val="2588293955"/>
                    </a:ext>
                  </a:extLst>
                </a:gridCol>
                <a:gridCol w="4072378">
                  <a:extLst>
                    <a:ext uri="{9D8B030D-6E8A-4147-A177-3AD203B41FA5}">
                      <a16:colId xmlns:a16="http://schemas.microsoft.com/office/drawing/2014/main" val="2009507362"/>
                    </a:ext>
                  </a:extLst>
                </a:gridCol>
              </a:tblGrid>
              <a:tr h="236188">
                <a:tc>
                  <a:txBody>
                    <a:bodyPr/>
                    <a:lstStyle/>
                    <a:p>
                      <a:r>
                        <a:rPr lang="en-US" dirty="0"/>
                        <a:t>name</a:t>
                      </a:r>
                    </a:p>
                  </a:txBody>
                  <a:tcPr/>
                </a:tc>
                <a:tc>
                  <a:txBody>
                    <a:bodyPr/>
                    <a:lstStyle/>
                    <a:p>
                      <a:r>
                        <a:rPr lang="en-US" dirty="0"/>
                        <a:t>stars</a:t>
                      </a:r>
                    </a:p>
                  </a:txBody>
                  <a:tcPr/>
                </a:tc>
                <a:tc>
                  <a:txBody>
                    <a:bodyPr/>
                    <a:lstStyle/>
                    <a:p>
                      <a:r>
                        <a:rPr lang="en-US" dirty="0"/>
                        <a:t>first </a:t>
                      </a:r>
                      <a:r>
                        <a:rPr lang="en-US" dirty="0" err="1"/>
                        <a:t>nuget</a:t>
                      </a:r>
                      <a:r>
                        <a:rPr lang="en-US" dirty="0"/>
                        <a:t> release </a:t>
                      </a:r>
                    </a:p>
                  </a:txBody>
                  <a:tcPr/>
                </a:tc>
                <a:tc>
                  <a:txBody>
                    <a:bodyPr/>
                    <a:lstStyle/>
                    <a:p>
                      <a:r>
                        <a:rPr lang="en-US" dirty="0"/>
                        <a:t>last  </a:t>
                      </a:r>
                      <a:r>
                        <a:rPr lang="en-US" dirty="0" err="1"/>
                        <a:t>nuget</a:t>
                      </a:r>
                      <a:r>
                        <a:rPr lang="en-US" dirty="0"/>
                        <a:t> release (as of 9/15 /2024)</a:t>
                      </a:r>
                    </a:p>
                  </a:txBody>
                  <a:tcPr/>
                </a:tc>
                <a:extLst>
                  <a:ext uri="{0D108BD9-81ED-4DB2-BD59-A6C34878D82A}">
                    <a16:rowId xmlns:a16="http://schemas.microsoft.com/office/drawing/2014/main" val="1449046532"/>
                  </a:ext>
                </a:extLst>
              </a:tr>
              <a:tr h="388384">
                <a:tc>
                  <a:txBody>
                    <a:bodyPr/>
                    <a:lstStyle/>
                    <a:p>
                      <a:r>
                        <a:rPr lang="en-US" i="1" dirty="0">
                          <a:solidFill>
                            <a:schemeClr val="accent2">
                              <a:lumMod val="75000"/>
                            </a:schemeClr>
                          </a:solidFill>
                        </a:rPr>
                        <a:t>Cache Manager </a:t>
                      </a:r>
                      <a:endParaRPr lang="en-US" dirty="0"/>
                    </a:p>
                  </a:txBody>
                  <a:tcPr/>
                </a:tc>
                <a:tc>
                  <a:txBody>
                    <a:bodyPr/>
                    <a:lstStyle/>
                    <a:p>
                      <a:r>
                        <a:rPr lang="en-US" dirty="0"/>
                        <a:t>2.3K stars</a:t>
                      </a:r>
                    </a:p>
                  </a:txBody>
                  <a:tcPr/>
                </a:tc>
                <a:tc>
                  <a:txBody>
                    <a:bodyPr/>
                    <a:lstStyle/>
                    <a:p>
                      <a:r>
                        <a:rPr lang="en-US" dirty="0"/>
                        <a:t>16/2/2014</a:t>
                      </a:r>
                    </a:p>
                  </a:txBody>
                  <a:tcPr/>
                </a:tc>
                <a:tc>
                  <a:txBody>
                    <a:bodyPr/>
                    <a:lstStyle/>
                    <a:p>
                      <a:r>
                        <a:rPr lang="en-US" dirty="0"/>
                        <a:t>6/12/2018</a:t>
                      </a:r>
                    </a:p>
                  </a:txBody>
                  <a:tcPr/>
                </a:tc>
                <a:extLst>
                  <a:ext uri="{0D108BD9-81ED-4DB2-BD59-A6C34878D82A}">
                    <a16:rowId xmlns:a16="http://schemas.microsoft.com/office/drawing/2014/main" val="938364047"/>
                  </a:ext>
                </a:extLst>
              </a:tr>
              <a:tr h="688156">
                <a:tc>
                  <a:txBody>
                    <a:bodyPr/>
                    <a:lstStyle/>
                    <a:p>
                      <a:r>
                        <a:rPr lang="en-US" i="1" dirty="0">
                          <a:solidFill>
                            <a:schemeClr val="accent2">
                              <a:lumMod val="75000"/>
                            </a:schemeClr>
                          </a:solidFill>
                        </a:rPr>
                        <a:t>Lazy Cache </a:t>
                      </a:r>
                      <a:r>
                        <a:rPr lang="en-US" dirty="0"/>
                        <a:t>(memory only) </a:t>
                      </a:r>
                      <a:r>
                        <a:rPr lang="en-US" i="1" dirty="0">
                          <a:solidFill>
                            <a:schemeClr val="accent2">
                              <a:lumMod val="75000"/>
                            </a:schemeClr>
                          </a:solidFill>
                        </a:rPr>
                        <a:t> </a:t>
                      </a:r>
                      <a:endParaRPr lang="en-US" dirty="0"/>
                    </a:p>
                  </a:txBody>
                  <a:tcPr/>
                </a:tc>
                <a:tc>
                  <a:txBody>
                    <a:bodyPr/>
                    <a:lstStyle/>
                    <a:p>
                      <a:r>
                        <a:rPr lang="en-US" dirty="0"/>
                        <a:t>1.7K stars</a:t>
                      </a:r>
                    </a:p>
                  </a:txBody>
                  <a:tcPr/>
                </a:tc>
                <a:tc>
                  <a:txBody>
                    <a:bodyPr/>
                    <a:lstStyle/>
                    <a:p>
                      <a:r>
                        <a:rPr lang="en-US" dirty="0"/>
                        <a:t>28/4/2014</a:t>
                      </a:r>
                    </a:p>
                  </a:txBody>
                  <a:tcPr/>
                </a:tc>
                <a:tc>
                  <a:txBody>
                    <a:bodyPr/>
                    <a:lstStyle/>
                    <a:p>
                      <a:r>
                        <a:rPr lang="en-US" dirty="0"/>
                        <a:t>1/9/2021</a:t>
                      </a:r>
                    </a:p>
                  </a:txBody>
                  <a:tcPr/>
                </a:tc>
                <a:extLst>
                  <a:ext uri="{0D108BD9-81ED-4DB2-BD59-A6C34878D82A}">
                    <a16:rowId xmlns:a16="http://schemas.microsoft.com/office/drawing/2014/main" val="3866569820"/>
                  </a:ext>
                </a:extLst>
              </a:tr>
              <a:tr h="395926">
                <a:tc>
                  <a:txBody>
                    <a:bodyPr/>
                    <a:lstStyle/>
                    <a:p>
                      <a:r>
                        <a:rPr lang="en-US" i="1" dirty="0">
                          <a:solidFill>
                            <a:schemeClr val="accent2">
                              <a:lumMod val="75000"/>
                            </a:schemeClr>
                          </a:solidFill>
                        </a:rPr>
                        <a:t>Easy caching </a:t>
                      </a:r>
                      <a:endParaRPr lang="en-US" dirty="0"/>
                    </a:p>
                  </a:txBody>
                  <a:tcPr/>
                </a:tc>
                <a:tc>
                  <a:txBody>
                    <a:bodyPr/>
                    <a:lstStyle/>
                    <a:p>
                      <a:r>
                        <a:rPr lang="en-US" dirty="0"/>
                        <a:t>1.9K stars</a:t>
                      </a:r>
                    </a:p>
                  </a:txBody>
                  <a:tcPr/>
                </a:tc>
                <a:tc>
                  <a:txBody>
                    <a:bodyPr/>
                    <a:lstStyle/>
                    <a:p>
                      <a:r>
                        <a:rPr lang="en-US" dirty="0"/>
                        <a:t>14/1/2018 </a:t>
                      </a:r>
                    </a:p>
                  </a:txBody>
                  <a:tcPr/>
                </a:tc>
                <a:tc>
                  <a:txBody>
                    <a:bodyPr/>
                    <a:lstStyle/>
                    <a:p>
                      <a:r>
                        <a:rPr lang="en-US" dirty="0"/>
                        <a:t>6 months ago</a:t>
                      </a:r>
                    </a:p>
                  </a:txBody>
                  <a:tcPr/>
                </a:tc>
                <a:extLst>
                  <a:ext uri="{0D108BD9-81ED-4DB2-BD59-A6C34878D82A}">
                    <a16:rowId xmlns:a16="http://schemas.microsoft.com/office/drawing/2014/main" val="1756553279"/>
                  </a:ext>
                </a:extLst>
              </a:tr>
              <a:tr h="339365">
                <a:tc>
                  <a:txBody>
                    <a:bodyPr/>
                    <a:lstStyle/>
                    <a:p>
                      <a:r>
                        <a:rPr lang="en-US" i="1" dirty="0">
                          <a:solidFill>
                            <a:schemeClr val="accent2">
                              <a:lumMod val="75000"/>
                            </a:schemeClr>
                          </a:solidFill>
                        </a:rPr>
                        <a:t>Cache Tower</a:t>
                      </a:r>
                      <a:endParaRPr lang="en-US" dirty="0"/>
                    </a:p>
                  </a:txBody>
                  <a:tcPr/>
                </a:tc>
                <a:tc>
                  <a:txBody>
                    <a:bodyPr/>
                    <a:lstStyle/>
                    <a:p>
                      <a:r>
                        <a:rPr lang="en-US" dirty="0"/>
                        <a:t>582 stars</a:t>
                      </a:r>
                    </a:p>
                  </a:txBody>
                  <a:tcPr/>
                </a:tc>
                <a:tc>
                  <a:txBody>
                    <a:bodyPr/>
                    <a:lstStyle/>
                    <a:p>
                      <a:r>
                        <a:rPr lang="en-US" dirty="0"/>
                        <a:t>17/10/2019 </a:t>
                      </a:r>
                    </a:p>
                  </a:txBody>
                  <a:tcPr/>
                </a:tc>
                <a:tc>
                  <a:txBody>
                    <a:bodyPr/>
                    <a:lstStyle/>
                    <a:p>
                      <a:pPr lvl="0"/>
                      <a:r>
                        <a:rPr lang="en-US" sz="1800" b="0" i="0" u="none" strike="noStrike" kern="1200" baseline="0" dirty="0">
                          <a:solidFill>
                            <a:schemeClr val="dk1"/>
                          </a:solidFill>
                          <a:latin typeface="+mn-lt"/>
                          <a:ea typeface="+mn-ea"/>
                          <a:cs typeface="+mn-cs"/>
                        </a:rPr>
                        <a:t>9 months ago</a:t>
                      </a:r>
                      <a:endParaRPr lang="en-US" dirty="0"/>
                    </a:p>
                  </a:txBody>
                  <a:tcPr/>
                </a:tc>
                <a:extLst>
                  <a:ext uri="{0D108BD9-81ED-4DB2-BD59-A6C34878D82A}">
                    <a16:rowId xmlns:a16="http://schemas.microsoft.com/office/drawing/2014/main" val="2543876386"/>
                  </a:ext>
                </a:extLst>
              </a:tr>
              <a:tr h="350677">
                <a:tc>
                  <a:txBody>
                    <a:bodyPr/>
                    <a:lstStyle/>
                    <a:p>
                      <a:r>
                        <a:rPr lang="en-US" sz="2400" i="1" dirty="0">
                          <a:solidFill>
                            <a:schemeClr val="accent2">
                              <a:lumMod val="75000"/>
                            </a:schemeClr>
                          </a:solidFill>
                        </a:rPr>
                        <a:t>Fusion Cache </a:t>
                      </a:r>
                      <a:endParaRPr lang="en-US" sz="2400" dirty="0"/>
                    </a:p>
                  </a:txBody>
                  <a:tcPr/>
                </a:tc>
                <a:tc>
                  <a:txBody>
                    <a:bodyPr/>
                    <a:lstStyle/>
                    <a:p>
                      <a:r>
                        <a:rPr lang="en-US" dirty="0"/>
                        <a:t>1.3K stars</a:t>
                      </a:r>
                    </a:p>
                  </a:txBody>
                  <a:tcPr/>
                </a:tc>
                <a:tc>
                  <a:txBody>
                    <a:bodyPr/>
                    <a:lstStyle/>
                    <a:p>
                      <a:r>
                        <a:rPr lang="en-US" dirty="0"/>
                        <a:t>31/12/2020</a:t>
                      </a:r>
                    </a:p>
                  </a:txBody>
                  <a:tcPr/>
                </a:tc>
                <a:tc>
                  <a:txBody>
                    <a:bodyPr/>
                    <a:lstStyle/>
                    <a:p>
                      <a:r>
                        <a:rPr lang="en-US" dirty="0"/>
                        <a:t>15 days ago</a:t>
                      </a:r>
                    </a:p>
                  </a:txBody>
                  <a:tcPr/>
                </a:tc>
                <a:extLst>
                  <a:ext uri="{0D108BD9-81ED-4DB2-BD59-A6C34878D82A}">
                    <a16:rowId xmlns:a16="http://schemas.microsoft.com/office/drawing/2014/main" val="490474842"/>
                  </a:ext>
                </a:extLst>
              </a:tr>
            </a:tbl>
          </a:graphicData>
        </a:graphic>
      </p:graphicFrame>
    </p:spTree>
    <p:extLst>
      <p:ext uri="{BB962C8B-B14F-4D97-AF65-F5344CB8AC3E}">
        <p14:creationId xmlns:p14="http://schemas.microsoft.com/office/powerpoint/2010/main" val="21223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E399-0A0C-981C-9900-5AE790E125F3}"/>
              </a:ext>
            </a:extLst>
          </p:cNvPr>
          <p:cNvSpPr>
            <a:spLocks noGrp="1"/>
          </p:cNvSpPr>
          <p:nvPr>
            <p:ph type="title"/>
          </p:nvPr>
        </p:nvSpPr>
        <p:spPr/>
        <p:txBody>
          <a:bodyPr/>
          <a:lstStyle/>
          <a:p>
            <a:r>
              <a:rPr lang="en-US" dirty="0"/>
              <a:t>fusion cache set up</a:t>
            </a:r>
          </a:p>
        </p:txBody>
      </p:sp>
      <p:sp>
        <p:nvSpPr>
          <p:cNvPr id="5" name="TextBox 4">
            <a:extLst>
              <a:ext uri="{FF2B5EF4-FFF2-40B4-BE49-F238E27FC236}">
                <a16:creationId xmlns:a16="http://schemas.microsoft.com/office/drawing/2014/main" id="{DD4FE0E5-3673-2DEC-5110-7B3C017406CC}"/>
              </a:ext>
            </a:extLst>
          </p:cNvPr>
          <p:cNvSpPr txBox="1"/>
          <p:nvPr/>
        </p:nvSpPr>
        <p:spPr>
          <a:xfrm>
            <a:off x="754602" y="2045964"/>
            <a:ext cx="10599198" cy="3139321"/>
          </a:xfrm>
          <a:prstGeom prst="rect">
            <a:avLst/>
          </a:prstGeom>
          <a:noFill/>
          <a:ln>
            <a:solidFill>
              <a:schemeClr val="accent1"/>
            </a:solidFill>
          </a:ln>
        </p:spPr>
        <p:txBody>
          <a:bodyPr wrap="square">
            <a:spAutoFit/>
          </a:bodyPr>
          <a:lstStyle/>
          <a:p>
            <a:r>
              <a:rPr lang="en-US" dirty="0" err="1">
                <a:solidFill>
                  <a:srgbClr val="000000"/>
                </a:solidFill>
                <a:latin typeface="Cascadia Mono" panose="020B0609020000020004" pitchFamily="49" charset="0"/>
              </a:rPr>
              <a:t>builder.Services.AddFusionCache</a:t>
            </a:r>
            <a:r>
              <a:rPr lang="en-US" dirty="0">
                <a:solidFill>
                  <a:srgbClr val="000000"/>
                </a:solidFill>
                <a:latin typeface="Cascadia Mono" panose="020B0609020000020004" pitchFamily="49" charset="0"/>
              </a:rPr>
              <a:t>()</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WithDefaultEntryOptions</a:t>
            </a:r>
            <a:r>
              <a:rPr lang="en-US" dirty="0">
                <a:solidFill>
                  <a:srgbClr val="000000"/>
                </a:solidFill>
                <a:latin typeface="Cascadia Mono" panose="020B0609020000020004" pitchFamily="49" charset="0"/>
              </a:rPr>
              <a:t>(</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   new </a:t>
            </a:r>
            <a:r>
              <a:rPr lang="en-US" dirty="0" err="1">
                <a:solidFill>
                  <a:srgbClr val="000000"/>
                </a:solidFill>
                <a:latin typeface="Cascadia Mono" panose="020B0609020000020004" pitchFamily="49" charset="0"/>
              </a:rPr>
              <a:t>FusionCacheEntryOptions</a:t>
            </a:r>
            <a:r>
              <a:rPr lang="en-US" dirty="0">
                <a:solidFill>
                  <a:srgbClr val="000000"/>
                </a:solidFill>
                <a:latin typeface="Cascadia Mono" panose="020B0609020000020004" pitchFamily="49" charset="0"/>
              </a:rPr>
              <a:t>{ … })</a:t>
            </a:r>
          </a:p>
          <a:p>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WithSerializer</a:t>
            </a:r>
            <a:r>
              <a:rPr lang="en-US" dirty="0">
                <a:solidFill>
                  <a:srgbClr val="000000"/>
                </a:solidFill>
                <a:latin typeface="Cascadia Mono" panose="020B0609020000020004" pitchFamily="49" charset="0"/>
              </a:rPr>
              <a:t>(</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   new </a:t>
            </a:r>
            <a:r>
              <a:rPr lang="en-US" dirty="0" err="1">
                <a:solidFill>
                  <a:srgbClr val="000000"/>
                </a:solidFill>
                <a:latin typeface="Cascadia Mono" panose="020B0609020000020004" pitchFamily="49" charset="0"/>
              </a:rPr>
              <a:t>FusionCacheSystemTextJsonSerializer</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WithDistributedCache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new </a:t>
            </a:r>
            <a:r>
              <a:rPr lang="en-US" dirty="0" err="1">
                <a:solidFill>
                  <a:srgbClr val="000000"/>
                </a:solidFill>
                <a:latin typeface="Cascadia Mono" panose="020B0609020000020004" pitchFamily="49" charset="0"/>
              </a:rPr>
              <a:t>RedisCache</a:t>
            </a:r>
            <a:r>
              <a:rPr lang="en-US" dirty="0">
                <a:solidFill>
                  <a:srgbClr val="000000"/>
                </a:solidFill>
                <a:latin typeface="Cascadia Mono" panose="020B0609020000020004" pitchFamily="49" charset="0"/>
              </a:rPr>
              <a:t>(new </a:t>
            </a:r>
            <a:r>
              <a:rPr lang="en-US" dirty="0" err="1">
                <a:solidFill>
                  <a:srgbClr val="000000"/>
                </a:solidFill>
                <a:latin typeface="Cascadia Mono" panose="020B0609020000020004" pitchFamily="49" charset="0"/>
              </a:rPr>
              <a:t>RedisCacheOptions</a:t>
            </a:r>
            <a:r>
              <a:rPr lang="en-US" dirty="0">
                <a:solidFill>
                  <a:srgbClr val="000000"/>
                </a:solidFill>
                <a:latin typeface="Cascadia Mono" panose="020B0609020000020004" pitchFamily="49" charset="0"/>
              </a:rPr>
              <a:t> { </a:t>
            </a:r>
            <a:r>
              <a:rPr lang="en-US" dirty="0" err="1">
                <a:solidFill>
                  <a:srgbClr val="000000"/>
                </a:solidFill>
                <a:latin typeface="Cascadia Mono" panose="020B0609020000020004" pitchFamily="49" charset="0"/>
              </a:rPr>
              <a:t>InstanceName</a:t>
            </a:r>
            <a:r>
              <a:rPr lang="en-US" dirty="0">
                <a:solidFill>
                  <a:srgbClr val="000000"/>
                </a:solidFill>
                <a:latin typeface="Cascadia Mono" panose="020B0609020000020004" pitchFamily="49" charset="0"/>
              </a:rPr>
              <a:t> = "</a:t>
            </a:r>
            <a:r>
              <a:rPr lang="en-US" dirty="0" err="1">
                <a:solidFill>
                  <a:srgbClr val="000000"/>
                </a:solidFill>
                <a:latin typeface="Cascadia Mono" panose="020B0609020000020004" pitchFamily="49" charset="0"/>
              </a:rPr>
              <a:t>fusionCacheApi</a:t>
            </a:r>
            <a:r>
              <a:rPr lang="en-US" dirty="0">
                <a:solidFill>
                  <a:srgbClr val="000000"/>
                </a:solidFill>
                <a:latin typeface="Cascadia Mono" panose="020B0609020000020004" pitchFamily="49" charset="0"/>
              </a:rPr>
              <a:t>",  </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    Configuration = </a:t>
            </a:r>
            <a:r>
              <a:rPr lang="en-US" dirty="0" err="1">
                <a:solidFill>
                  <a:srgbClr val="000000"/>
                </a:solidFill>
                <a:latin typeface="Cascadia Mono" panose="020B0609020000020004" pitchFamily="49" charset="0"/>
              </a:rPr>
              <a:t>builder.Configuration</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redis:connectionString</a:t>
            </a:r>
            <a:r>
              <a:rPr lang="en-US" dirty="0">
                <a:solidFill>
                  <a:srgbClr val="000000"/>
                </a:solidFill>
                <a:latin typeface="Cascadia Mono" panose="020B0609020000020004" pitchFamily="49" charset="0"/>
              </a:rPr>
              <a:t>"] }))</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WithBackplane</a:t>
            </a:r>
            <a:r>
              <a:rPr lang="en-US" dirty="0">
                <a:solidFill>
                  <a:srgbClr val="000000"/>
                </a:solidFill>
                <a:latin typeface="Cascadia Mono" panose="020B0609020000020004" pitchFamily="49" charset="0"/>
              </a:rPr>
              <a:t>(new </a:t>
            </a:r>
            <a:r>
              <a:rPr lang="en-US" dirty="0" err="1">
                <a:solidFill>
                  <a:srgbClr val="000000"/>
                </a:solidFill>
                <a:latin typeface="Cascadia Mono" panose="020B0609020000020004" pitchFamily="49" charset="0"/>
              </a:rPr>
              <a:t>RedisBackplane</a:t>
            </a:r>
            <a:r>
              <a:rPr lang="en-US" dirty="0">
                <a:solidFill>
                  <a:srgbClr val="000000"/>
                </a:solidFill>
                <a:latin typeface="Cascadia Mono" panose="020B0609020000020004" pitchFamily="49" charset="0"/>
              </a:rPr>
              <a:t>(new </a:t>
            </a:r>
            <a:r>
              <a:rPr lang="en-US" dirty="0" err="1">
                <a:solidFill>
                  <a:srgbClr val="000000"/>
                </a:solidFill>
                <a:latin typeface="Cascadia Mono" panose="020B0609020000020004" pitchFamily="49" charset="0"/>
              </a:rPr>
              <a:t>RedisBackplaneOptions</a:t>
            </a:r>
            <a:r>
              <a:rPr lang="en-US" dirty="0">
                <a:solidFill>
                  <a:srgbClr val="000000"/>
                </a:solidFill>
                <a:latin typeface="Cascadia Mono" panose="020B0609020000020004" pitchFamily="49" charset="0"/>
              </a:rPr>
              <a:t>() </a:t>
            </a:r>
            <a:br>
              <a:rPr lang="en-US" dirty="0">
                <a:solidFill>
                  <a:srgbClr val="000000"/>
                </a:solidFill>
                <a:latin typeface="Cascadia Mono" panose="020B0609020000020004" pitchFamily="49" charset="0"/>
              </a:rPr>
            </a:br>
            <a:r>
              <a:rPr lang="en-US" dirty="0">
                <a:solidFill>
                  <a:srgbClr val="000000"/>
                </a:solidFill>
                <a:latin typeface="Cascadia Mono" panose="020B0609020000020004" pitchFamily="49" charset="0"/>
              </a:rPr>
              <a:t>   { Configuration = </a:t>
            </a:r>
            <a:r>
              <a:rPr lang="en-US" dirty="0" err="1">
                <a:solidFill>
                  <a:srgbClr val="000000"/>
                </a:solidFill>
                <a:latin typeface="Cascadia Mono" panose="020B0609020000020004" pitchFamily="49" charset="0"/>
              </a:rPr>
              <a:t>builder.Configuration</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redis:connectionString</a:t>
            </a:r>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93F21120-CB5A-3A38-0A8B-99C3B59BFFCD}"/>
              </a:ext>
            </a:extLst>
          </p:cNvPr>
          <p:cNvSpPr txBox="1"/>
          <p:nvPr/>
        </p:nvSpPr>
        <p:spPr>
          <a:xfrm>
            <a:off x="3142695" y="5894773"/>
            <a:ext cx="8213787" cy="369332"/>
          </a:xfrm>
          <a:prstGeom prst="rect">
            <a:avLst/>
          </a:prstGeom>
          <a:noFill/>
        </p:spPr>
        <p:txBody>
          <a:bodyPr wrap="none" rtlCol="0">
            <a:spAutoFit/>
          </a:bodyPr>
          <a:lstStyle/>
          <a:p>
            <a:r>
              <a:rPr lang="en-US" i="1" dirty="0"/>
              <a:t>Note: no need to register </a:t>
            </a:r>
            <a:r>
              <a:rPr lang="en-US" i="1" dirty="0" err="1"/>
              <a:t>IMemoryCache</a:t>
            </a:r>
            <a:r>
              <a:rPr lang="en-US" i="1" dirty="0"/>
              <a:t> and (Redis) </a:t>
            </a:r>
            <a:r>
              <a:rPr lang="en-US" i="1" dirty="0" err="1"/>
              <a:t>IDistributedCache</a:t>
            </a:r>
            <a:r>
              <a:rPr lang="en-US" i="1" dirty="0"/>
              <a:t> explicitly</a:t>
            </a:r>
          </a:p>
        </p:txBody>
      </p:sp>
    </p:spTree>
    <p:extLst>
      <p:ext uri="{BB962C8B-B14F-4D97-AF65-F5344CB8AC3E}">
        <p14:creationId xmlns:p14="http://schemas.microsoft.com/office/powerpoint/2010/main" val="89141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a:xfrm>
            <a:off x="838200" y="1328475"/>
            <a:ext cx="10515600" cy="4351338"/>
          </a:xfrm>
        </p:spPr>
        <p:txBody>
          <a:bodyPr>
            <a:normAutofit/>
          </a:bodyPr>
          <a:lstStyle/>
          <a:p>
            <a:r>
              <a:rPr lang="en-US" dirty="0"/>
              <a:t>The main api: </a:t>
            </a:r>
            <a:r>
              <a:rPr lang="en-US" dirty="0" err="1"/>
              <a:t>GetOrSet</a:t>
            </a:r>
            <a:r>
              <a:rPr lang="en-US" dirty="0"/>
              <a:t>(Async), it requires </a:t>
            </a:r>
          </a:p>
          <a:p>
            <a:pPr lvl="1"/>
            <a:r>
              <a:rPr lang="en-US" dirty="0"/>
              <a:t>Function to get the data is there is a cache miss</a:t>
            </a:r>
          </a:p>
          <a:p>
            <a:pPr lvl="1"/>
            <a:r>
              <a:rPr lang="en-US" dirty="0"/>
              <a:t>Optional </a:t>
            </a:r>
            <a:r>
              <a:rPr lang="en-US" i="1" dirty="0" err="1"/>
              <a:t>FusionCacheEntryOptions</a:t>
            </a:r>
            <a:r>
              <a:rPr lang="en-US" sz="2400" dirty="0">
                <a:solidFill>
                  <a:srgbClr val="000000"/>
                </a:solidFill>
                <a:latin typeface="Cascadia Mono" panose="020B0609020000020004" pitchFamily="49" charset="0"/>
              </a:rPr>
              <a:t> </a:t>
            </a:r>
            <a:r>
              <a:rPr lang="en-US" dirty="0"/>
              <a:t>(if not provided a default one registered at startup is used)</a:t>
            </a:r>
          </a:p>
          <a:p>
            <a:pPr lvl="2"/>
            <a:r>
              <a:rPr lang="en-US" dirty="0"/>
              <a:t>Expiration </a:t>
            </a:r>
          </a:p>
          <a:p>
            <a:pPr lvl="2"/>
            <a:r>
              <a:rPr lang="en-US" dirty="0" err="1"/>
              <a:t>JitterMaxDuration</a:t>
            </a:r>
            <a:r>
              <a:rPr lang="en-US" dirty="0"/>
              <a:t> (introduce a degree of randomization </a:t>
            </a:r>
            <a:r>
              <a:rPr lang="en-US"/>
              <a:t>in the expiration</a:t>
            </a:r>
            <a:r>
              <a:rPr lang="en-US" dirty="0"/>
              <a:t>)</a:t>
            </a:r>
          </a:p>
          <a:p>
            <a:pPr lvl="2"/>
            <a:r>
              <a:rPr lang="en-US" dirty="0"/>
              <a:t>..and many others we will cover in next slides </a:t>
            </a:r>
          </a:p>
          <a:p>
            <a:endParaRPr lang="en-US" dirty="0"/>
          </a:p>
          <a:p>
            <a:endParaRPr lang="en-US" dirty="0"/>
          </a:p>
        </p:txBody>
      </p:sp>
      <p:sp>
        <p:nvSpPr>
          <p:cNvPr id="4" name="TextBox 3">
            <a:extLst>
              <a:ext uri="{FF2B5EF4-FFF2-40B4-BE49-F238E27FC236}">
                <a16:creationId xmlns:a16="http://schemas.microsoft.com/office/drawing/2014/main" id="{BB7C8D49-C6C3-3F18-E18D-A174359898DC}"/>
              </a:ext>
            </a:extLst>
          </p:cNvPr>
          <p:cNvSpPr txBox="1"/>
          <p:nvPr/>
        </p:nvSpPr>
        <p:spPr>
          <a:xfrm>
            <a:off x="573358" y="4328347"/>
            <a:ext cx="9922909" cy="2062103"/>
          </a:xfrm>
          <a:prstGeom prst="rect">
            <a:avLst/>
          </a:prstGeom>
          <a:noFill/>
        </p:spPr>
        <p:txBody>
          <a:bodyPr wrap="none" rtlCol="0">
            <a:spAutoFit/>
          </a:bodyPr>
          <a:lstStyle/>
          <a:p>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HttpGet</a:t>
            </a:r>
            <a:r>
              <a:rPr lang="en-US" sz="1600" dirty="0">
                <a:solidFill>
                  <a:srgbClr val="000000"/>
                </a:solidFill>
                <a:latin typeface="Cascadia Mono" panose="020B0609020000020004" pitchFamily="49" charset="0"/>
              </a:rPr>
              <a:t>(template: "get-or-set-cache-entry-raw", Name = "</a:t>
            </a:r>
            <a:r>
              <a:rPr lang="en-US" sz="1600" dirty="0" err="1">
                <a:solidFill>
                  <a:srgbClr val="000000"/>
                </a:solidFill>
                <a:latin typeface="Cascadia Mono" panose="020B0609020000020004" pitchFamily="49" charset="0"/>
              </a:rPr>
              <a:t>GetOrSetCacheEntryRaw</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public async Task&lt;string&gt; </a:t>
            </a:r>
            <a:r>
              <a:rPr lang="en-US" sz="1600" dirty="0" err="1">
                <a:solidFill>
                  <a:srgbClr val="000000"/>
                </a:solidFill>
                <a:latin typeface="Cascadia Mono" panose="020B0609020000020004" pitchFamily="49" charset="0"/>
              </a:rPr>
              <a:t>GetCacheEntryRaw</a:t>
            </a:r>
            <a:r>
              <a:rPr lang="en-US" sz="1600" dirty="0">
                <a:solidFill>
                  <a:srgbClr val="000000"/>
                </a:solidFill>
                <a:latin typeface="Cascadia Mono" panose="020B0609020000020004" pitchFamily="49" charset="0"/>
              </a:rPr>
              <a:t>(string value) {</a:t>
            </a:r>
          </a:p>
          <a:p>
            <a:r>
              <a:rPr lang="en-US" sz="1600" dirty="0">
                <a:solidFill>
                  <a:srgbClr val="000000"/>
                </a:solidFill>
                <a:latin typeface="Cascadia Mono" panose="020B0609020000020004" pitchFamily="49" charset="0"/>
              </a:rPr>
              <a:t>     var ret = await _</a:t>
            </a:r>
            <a:r>
              <a:rPr lang="en-US" sz="1600" dirty="0" err="1">
                <a:solidFill>
                  <a:srgbClr val="000000"/>
                </a:solidFill>
                <a:latin typeface="Cascadia Mono" panose="020B0609020000020004" pitchFamily="49" charset="0"/>
              </a:rPr>
              <a:t>fusionCache.GetOrSetAsync</a:t>
            </a:r>
            <a:r>
              <a:rPr lang="en-US" sz="1600" dirty="0">
                <a:solidFill>
                  <a:srgbClr val="000000"/>
                </a:solidFill>
                <a:latin typeface="Cascadia Mono" panose="020B0609020000020004" pitchFamily="49" charset="0"/>
              </a:rPr>
              <a:t>("cache-entry", </a:t>
            </a:r>
            <a:br>
              <a:rPr lang="en-US" sz="1600" dirty="0">
                <a:solidFill>
                  <a:srgbClr val="000000"/>
                </a:solidFill>
                <a:latin typeface="Cascadia Mono" panose="020B0609020000020004" pitchFamily="49" charset="0"/>
              </a:rPr>
            </a:br>
            <a:r>
              <a:rPr lang="en-US" sz="1600" dirty="0">
                <a:solidFill>
                  <a:srgbClr val="000000"/>
                </a:solidFill>
                <a:latin typeface="Cascadia Mono" panose="020B0609020000020004" pitchFamily="49" charset="0"/>
              </a:rPr>
              <a:t>      async _ =&gt; await </a:t>
            </a:r>
            <a:r>
              <a:rPr lang="en-US" sz="1600" dirty="0" err="1">
                <a:solidFill>
                  <a:srgbClr val="000000"/>
                </a:solidFill>
                <a:latin typeface="Cascadia Mono" panose="020B0609020000020004" pitchFamily="49" charset="0"/>
              </a:rPr>
              <a:t>Task.FromResult</a:t>
            </a:r>
            <a:r>
              <a:rPr lang="en-US" sz="1600" dirty="0">
                <a:solidFill>
                  <a:srgbClr val="000000"/>
                </a:solidFill>
                <a:latin typeface="Cascadia Mono" panose="020B0609020000020004" pitchFamily="49" charset="0"/>
              </a:rPr>
              <a:t>(value),new </a:t>
            </a:r>
            <a:r>
              <a:rPr lang="en-US" sz="1600" dirty="0" err="1">
                <a:solidFill>
                  <a:srgbClr val="000000"/>
                </a:solidFill>
                <a:latin typeface="Cascadia Mono" panose="020B0609020000020004" pitchFamily="49" charset="0"/>
              </a:rPr>
              <a:t>FusionCacheEntryOptions</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Duration= </a:t>
            </a:r>
            <a:r>
              <a:rPr lang="en-US" sz="1600" dirty="0" err="1">
                <a:solidFill>
                  <a:srgbClr val="000000"/>
                </a:solidFill>
                <a:latin typeface="Cascadia Mono" panose="020B0609020000020004" pitchFamily="49" charset="0"/>
              </a:rPr>
              <a:t>TimeSpan.FromMinutes</a:t>
            </a:r>
            <a:r>
              <a:rPr lang="en-US" sz="1600" dirty="0">
                <a:solidFill>
                  <a:srgbClr val="000000"/>
                </a:solidFill>
                <a:latin typeface="Cascadia Mono" panose="020B0609020000020004" pitchFamily="49" charset="0"/>
              </a:rPr>
              <a:t>(1)}</a:t>
            </a:r>
            <a:br>
              <a:rPr lang="en-US" sz="1600" dirty="0">
                <a:solidFill>
                  <a:srgbClr val="000000"/>
                </a:solidFill>
                <a:latin typeface="Cascadia Mono" panose="020B0609020000020004" pitchFamily="49" charset="0"/>
              </a:rPr>
            </a:b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return ret;</a:t>
            </a:r>
          </a:p>
          <a:p>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260927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p:txBody>
          <a:bodyPr>
            <a:normAutofit/>
          </a:bodyPr>
          <a:lstStyle/>
          <a:p>
            <a:r>
              <a:rPr lang="en-US" dirty="0"/>
              <a:t>Avoid Cache stampede</a:t>
            </a:r>
          </a:p>
          <a:p>
            <a:pPr lvl="1"/>
            <a:r>
              <a:rPr lang="en-US" dirty="0"/>
              <a:t>Avoid "All" rush to origin to get same key when it expires (see demo). </a:t>
            </a:r>
            <a:r>
              <a:rPr lang="en-US" dirty="0" err="1"/>
              <a:t>JitterMaxDuration</a:t>
            </a:r>
            <a:r>
              <a:rPr lang="en-US" dirty="0"/>
              <a:t> mitigate the problem, still ..</a:t>
            </a:r>
          </a:p>
          <a:p>
            <a:pPr lvl="1"/>
            <a:r>
              <a:rPr lang="en-US" dirty="0"/>
              <a:t>Fusion cache will not call the same factory more than once concurrently</a:t>
            </a:r>
          </a:p>
          <a:p>
            <a:pPr lvl="1"/>
            <a:r>
              <a:rPr lang="en-US" dirty="0"/>
              <a:t>Works at node level</a:t>
            </a:r>
          </a:p>
        </p:txBody>
      </p:sp>
    </p:spTree>
    <p:extLst>
      <p:ext uri="{BB962C8B-B14F-4D97-AF65-F5344CB8AC3E}">
        <p14:creationId xmlns:p14="http://schemas.microsoft.com/office/powerpoint/2010/main" val="137734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0545-37A9-9A12-6B57-3878A0D8242E}"/>
              </a:ext>
            </a:extLst>
          </p:cNvPr>
          <p:cNvSpPr>
            <a:spLocks noGrp="1"/>
          </p:cNvSpPr>
          <p:nvPr>
            <p:ph type="title"/>
          </p:nvPr>
        </p:nvSpPr>
        <p:spPr/>
        <p:txBody>
          <a:bodyPr/>
          <a:lstStyle/>
          <a:p>
            <a:r>
              <a:rPr lang="en-US" dirty="0"/>
              <a:t>Introduction to fusion cache: </a:t>
            </a:r>
            <a:r>
              <a:rPr lang="en-US" dirty="0" err="1">
                <a:solidFill>
                  <a:srgbClr val="000000"/>
                </a:solidFill>
                <a:latin typeface="Cascadia Mono" panose="020B0609020000020004" pitchFamily="49" charset="0"/>
              </a:rPr>
              <a:t>FusionCacheEntryOptions</a:t>
            </a:r>
            <a:endParaRPr lang="en-US" dirty="0"/>
          </a:p>
        </p:txBody>
      </p:sp>
      <p:sp>
        <p:nvSpPr>
          <p:cNvPr id="3" name="Content Placeholder 2">
            <a:extLst>
              <a:ext uri="{FF2B5EF4-FFF2-40B4-BE49-F238E27FC236}">
                <a16:creationId xmlns:a16="http://schemas.microsoft.com/office/drawing/2014/main" id="{6AE67887-6B6F-F9BE-2C73-350D2F504680}"/>
              </a:ext>
            </a:extLst>
          </p:cNvPr>
          <p:cNvSpPr>
            <a:spLocks noGrp="1"/>
          </p:cNvSpPr>
          <p:nvPr>
            <p:ph idx="1"/>
          </p:nvPr>
        </p:nvSpPr>
        <p:spPr/>
        <p:txBody>
          <a:bodyPr>
            <a:normAutofit/>
          </a:bodyPr>
          <a:lstStyle/>
          <a:p>
            <a:r>
              <a:rPr lang="en-US" dirty="0" err="1"/>
              <a:t>FactorySoftTimeout</a:t>
            </a:r>
            <a:endParaRPr lang="en-US" dirty="0"/>
          </a:p>
          <a:p>
            <a:pPr lvl="1"/>
            <a:r>
              <a:rPr lang="en-US" dirty="0"/>
              <a:t>to be used if there's an expired cache entry to use as a fallback</a:t>
            </a:r>
          </a:p>
          <a:p>
            <a:r>
              <a:rPr lang="en-US" dirty="0" err="1"/>
              <a:t>FactoryHardTimeout</a:t>
            </a:r>
            <a:endParaRPr lang="en-US" dirty="0"/>
          </a:p>
          <a:p>
            <a:pPr lvl="1"/>
            <a:r>
              <a:rPr lang="en-US" dirty="0"/>
              <a:t>to be used in any case, no matter what. In this last case an exception will be thrown and you will have to handle it yourself, but in some cases that would be more preferable than a very slow response</a:t>
            </a:r>
          </a:p>
          <a:p>
            <a:r>
              <a:rPr lang="en-US" dirty="0" err="1"/>
              <a:t>AllowTimedOutFactoryBackgroundCompletion</a:t>
            </a:r>
            <a:endParaRPr lang="en-US" dirty="0"/>
          </a:p>
          <a:p>
            <a:pPr lvl="1"/>
            <a:r>
              <a:rPr lang="en-US" dirty="0"/>
              <a:t>Enabled by default, lets the timed-out factory keep running in the background and update the cached value as soon as it finishes</a:t>
            </a:r>
          </a:p>
        </p:txBody>
      </p:sp>
    </p:spTree>
    <p:extLst>
      <p:ext uri="{BB962C8B-B14F-4D97-AF65-F5344CB8AC3E}">
        <p14:creationId xmlns:p14="http://schemas.microsoft.com/office/powerpoint/2010/main" val="219022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 </a:t>
            </a:r>
            <a:r>
              <a:rPr lang="en-US" dirty="0" err="1">
                <a:solidFill>
                  <a:srgbClr val="000000"/>
                </a:solidFill>
                <a:latin typeface="Cascadia Mono" panose="020B0609020000020004" pitchFamily="49" charset="0"/>
              </a:rPr>
              <a:t>FusionCacheEntryOptions</a:t>
            </a:r>
            <a:endParaRPr lang="en-US" dirty="0"/>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a:xfrm>
            <a:off x="838200" y="1825625"/>
            <a:ext cx="10515600" cy="4770484"/>
          </a:xfrm>
        </p:spPr>
        <p:txBody>
          <a:bodyPr>
            <a:normAutofit/>
          </a:bodyPr>
          <a:lstStyle/>
          <a:p>
            <a:r>
              <a:rPr lang="en-US" dirty="0"/>
              <a:t>Fail-Safe</a:t>
            </a:r>
          </a:p>
          <a:p>
            <a:pPr lvl="1"/>
            <a:r>
              <a:rPr lang="en-US" dirty="0"/>
              <a:t>Provide expired values if origin fails or takes too long to reply </a:t>
            </a:r>
          </a:p>
          <a:p>
            <a:pPr lvl="1"/>
            <a:r>
              <a:rPr lang="en-US" dirty="0" err="1"/>
              <a:t>IsFailSafeEnabled</a:t>
            </a:r>
            <a:r>
              <a:rPr lang="en-US" dirty="0"/>
              <a:t> </a:t>
            </a:r>
          </a:p>
          <a:p>
            <a:pPr lvl="1"/>
            <a:r>
              <a:rPr lang="en-US" dirty="0" err="1"/>
              <a:t>FailSafeMaxDuration</a:t>
            </a:r>
            <a:r>
              <a:rPr lang="en-US" sz="1800" dirty="0">
                <a:solidFill>
                  <a:srgbClr val="000000"/>
                </a:solidFill>
                <a:latin typeface="Cascadia Mono" panose="020B0609020000020004" pitchFamily="49" charset="0"/>
              </a:rPr>
              <a:t> </a:t>
            </a:r>
          </a:p>
          <a:p>
            <a:pPr lvl="1"/>
            <a:r>
              <a:rPr lang="en-US" dirty="0" err="1"/>
              <a:t>FailSafeThrottleDuration</a:t>
            </a:r>
            <a:endParaRPr lang="en-US" dirty="0"/>
          </a:p>
          <a:p>
            <a:pPr lvl="1"/>
            <a:r>
              <a:rPr lang="en-US" dirty="0"/>
              <a:t>Default Value</a:t>
            </a:r>
          </a:p>
          <a:p>
            <a:pPr lvl="2"/>
            <a:r>
              <a:rPr lang="en-US" dirty="0"/>
              <a:t>If no value is present in the cache </a:t>
            </a:r>
            <a:br>
              <a:rPr lang="en-US" dirty="0"/>
            </a:br>
            <a:r>
              <a:rPr lang="en-US" dirty="0"/>
              <a:t>OR </a:t>
            </a:r>
          </a:p>
          <a:p>
            <a:pPr lvl="2"/>
            <a:r>
              <a:rPr lang="en-US" dirty="0"/>
              <a:t>the  value is present, but </a:t>
            </a:r>
            <a:r>
              <a:rPr lang="en-US" dirty="0" err="1"/>
              <a:t>FailSafeMaxDuration</a:t>
            </a:r>
            <a:r>
              <a:rPr lang="en-US" dirty="0"/>
              <a:t> has passed, and factory Hard Timeout has passed : returns default value</a:t>
            </a:r>
          </a:p>
          <a:p>
            <a:pPr lvl="2"/>
            <a:endParaRPr lang="en-US" dirty="0"/>
          </a:p>
          <a:p>
            <a:endParaRPr lang="en-US" dirty="0"/>
          </a:p>
          <a:p>
            <a:endParaRPr lang="en-US" dirty="0"/>
          </a:p>
        </p:txBody>
      </p:sp>
    </p:spTree>
    <p:extLst>
      <p:ext uri="{BB962C8B-B14F-4D97-AF65-F5344CB8AC3E}">
        <p14:creationId xmlns:p14="http://schemas.microsoft.com/office/powerpoint/2010/main" val="349217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p:txBody>
          <a:bodyPr>
            <a:normAutofit/>
          </a:bodyPr>
          <a:lstStyle/>
          <a:p>
            <a:r>
              <a:rPr lang="en-US" dirty="0"/>
              <a:t>Adaptive Caching</a:t>
            </a:r>
          </a:p>
          <a:p>
            <a:pPr lvl="1"/>
            <a:r>
              <a:rPr lang="en-US" dirty="0"/>
              <a:t>Custom caching duration </a:t>
            </a:r>
          </a:p>
          <a:p>
            <a:endParaRPr lang="en-US" dirty="0"/>
          </a:p>
          <a:p>
            <a:endParaRPr lang="en-US" dirty="0"/>
          </a:p>
        </p:txBody>
      </p:sp>
    </p:spTree>
    <p:extLst>
      <p:ext uri="{BB962C8B-B14F-4D97-AF65-F5344CB8AC3E}">
        <p14:creationId xmlns:p14="http://schemas.microsoft.com/office/powerpoint/2010/main" val="156042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p:txBody>
          <a:bodyPr>
            <a:normAutofit/>
          </a:bodyPr>
          <a:lstStyle/>
          <a:p>
            <a:r>
              <a:rPr lang="en-US" dirty="0"/>
              <a:t>Named caches</a:t>
            </a:r>
          </a:p>
        </p:txBody>
      </p:sp>
    </p:spTree>
    <p:extLst>
      <p:ext uri="{BB962C8B-B14F-4D97-AF65-F5344CB8AC3E}">
        <p14:creationId xmlns:p14="http://schemas.microsoft.com/office/powerpoint/2010/main" val="275343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3A37-C17D-8282-EB50-E52E48E0D96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9BC0A5C-D328-C58F-D0B5-9CDFEA22DDEF}"/>
              </a:ext>
            </a:extLst>
          </p:cNvPr>
          <p:cNvSpPr>
            <a:spLocks noGrp="1"/>
          </p:cNvSpPr>
          <p:nvPr>
            <p:ph idx="1"/>
          </p:nvPr>
        </p:nvSpPr>
        <p:spPr/>
        <p:txBody>
          <a:bodyPr/>
          <a:lstStyle/>
          <a:p>
            <a:r>
              <a:rPr lang="en-US" dirty="0"/>
              <a:t>Why we cache?</a:t>
            </a:r>
          </a:p>
          <a:p>
            <a:r>
              <a:rPr lang="en-US" dirty="0"/>
              <a:t>Caching Patterns</a:t>
            </a:r>
          </a:p>
          <a:p>
            <a:r>
              <a:rPr lang="en-US" dirty="0"/>
              <a:t>In memory vs distributed (shared) cache</a:t>
            </a:r>
          </a:p>
          <a:p>
            <a:r>
              <a:rPr lang="en-US" dirty="0"/>
              <a:t>Enter "fusion cache"</a:t>
            </a:r>
          </a:p>
          <a:p>
            <a:endParaRPr lang="en-US" dirty="0"/>
          </a:p>
        </p:txBody>
      </p:sp>
    </p:spTree>
    <p:extLst>
      <p:ext uri="{BB962C8B-B14F-4D97-AF65-F5344CB8AC3E}">
        <p14:creationId xmlns:p14="http://schemas.microsoft.com/office/powerpoint/2010/main" val="109346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F98-B5C3-6707-D594-BAB3B1E1E832}"/>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4EE2669E-596B-E86E-E0E5-C04B6F827164}"/>
              </a:ext>
            </a:extLst>
          </p:cNvPr>
          <p:cNvSpPr>
            <a:spLocks noGrp="1"/>
          </p:cNvSpPr>
          <p:nvPr>
            <p:ph idx="1"/>
          </p:nvPr>
        </p:nvSpPr>
        <p:spPr/>
        <p:txBody>
          <a:bodyPr>
            <a:normAutofit/>
          </a:bodyPr>
          <a:lstStyle/>
          <a:p>
            <a:r>
              <a:rPr lang="en-US" dirty="0"/>
              <a:t>Backplane</a:t>
            </a:r>
          </a:p>
          <a:p>
            <a:pPr lvl="1"/>
            <a:r>
              <a:rPr lang="en-US" dirty="0"/>
              <a:t>Sync values across nodes (in-memory cache) </a:t>
            </a:r>
          </a:p>
          <a:p>
            <a:endParaRPr lang="en-US" dirty="0"/>
          </a:p>
          <a:p>
            <a:endParaRPr lang="en-US" dirty="0"/>
          </a:p>
        </p:txBody>
      </p:sp>
    </p:spTree>
    <p:extLst>
      <p:ext uri="{BB962C8B-B14F-4D97-AF65-F5344CB8AC3E}">
        <p14:creationId xmlns:p14="http://schemas.microsoft.com/office/powerpoint/2010/main" val="358238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DADE-FA92-A304-D559-D197F850CC0B}"/>
              </a:ext>
            </a:extLst>
          </p:cNvPr>
          <p:cNvSpPr>
            <a:spLocks noGrp="1"/>
          </p:cNvSpPr>
          <p:nvPr>
            <p:ph type="title"/>
          </p:nvPr>
        </p:nvSpPr>
        <p:spPr/>
        <p:txBody>
          <a:bodyPr/>
          <a:lstStyle/>
          <a:p>
            <a:r>
              <a:rPr lang="en-US" dirty="0"/>
              <a:t>Introduction to fusion cache</a:t>
            </a:r>
          </a:p>
        </p:txBody>
      </p:sp>
      <p:sp>
        <p:nvSpPr>
          <p:cNvPr id="3" name="Content Placeholder 2">
            <a:extLst>
              <a:ext uri="{FF2B5EF4-FFF2-40B4-BE49-F238E27FC236}">
                <a16:creationId xmlns:a16="http://schemas.microsoft.com/office/drawing/2014/main" id="{E06809C9-DCCC-61BB-9AED-AAEF6DBE8B71}"/>
              </a:ext>
            </a:extLst>
          </p:cNvPr>
          <p:cNvSpPr>
            <a:spLocks noGrp="1"/>
          </p:cNvSpPr>
          <p:nvPr>
            <p:ph idx="1"/>
          </p:nvPr>
        </p:nvSpPr>
        <p:spPr/>
        <p:txBody>
          <a:bodyPr/>
          <a:lstStyle/>
          <a:p>
            <a:r>
              <a:rPr lang="en-US" dirty="0"/>
              <a:t>Plugins</a:t>
            </a:r>
          </a:p>
        </p:txBody>
      </p:sp>
    </p:spTree>
    <p:extLst>
      <p:ext uri="{BB962C8B-B14F-4D97-AF65-F5344CB8AC3E}">
        <p14:creationId xmlns:p14="http://schemas.microsoft.com/office/powerpoint/2010/main" val="123517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8161-788E-30FD-1379-48ECD5647A26}"/>
              </a:ext>
            </a:extLst>
          </p:cNvPr>
          <p:cNvSpPr>
            <a:spLocks noGrp="1"/>
          </p:cNvSpPr>
          <p:nvPr>
            <p:ph type="title"/>
          </p:nvPr>
        </p:nvSpPr>
        <p:spPr/>
        <p:txBody>
          <a:bodyPr/>
          <a:lstStyle/>
          <a:p>
            <a:r>
              <a:rPr lang="en-US" dirty="0"/>
              <a:t>Why we cache?</a:t>
            </a:r>
          </a:p>
        </p:txBody>
      </p:sp>
      <p:sp>
        <p:nvSpPr>
          <p:cNvPr id="3" name="Content Placeholder 2">
            <a:extLst>
              <a:ext uri="{FF2B5EF4-FFF2-40B4-BE49-F238E27FC236}">
                <a16:creationId xmlns:a16="http://schemas.microsoft.com/office/drawing/2014/main" id="{8949759A-1B64-C954-EE93-6CF8C537AEE6}"/>
              </a:ext>
            </a:extLst>
          </p:cNvPr>
          <p:cNvSpPr>
            <a:spLocks noGrp="1"/>
          </p:cNvSpPr>
          <p:nvPr>
            <p:ph idx="1"/>
          </p:nvPr>
        </p:nvSpPr>
        <p:spPr/>
        <p:txBody>
          <a:bodyPr>
            <a:normAutofit lnSpcReduction="10000"/>
          </a:bodyPr>
          <a:lstStyle/>
          <a:p>
            <a:r>
              <a:rPr lang="en-US" dirty="0"/>
              <a:t>The good</a:t>
            </a:r>
          </a:p>
          <a:p>
            <a:pPr lvl="1"/>
            <a:r>
              <a:rPr lang="en-US" dirty="0"/>
              <a:t>Offload the origin (source of true)</a:t>
            </a:r>
          </a:p>
          <a:p>
            <a:pPr lvl="1"/>
            <a:r>
              <a:rPr lang="en-US" dirty="0"/>
              <a:t>Speed up application </a:t>
            </a:r>
          </a:p>
          <a:p>
            <a:pPr lvl="1"/>
            <a:endParaRPr lang="en-US" dirty="0"/>
          </a:p>
          <a:p>
            <a:pPr marL="0" indent="0">
              <a:buNone/>
            </a:pPr>
            <a:r>
              <a:rPr lang="en-US" dirty="0"/>
              <a:t>Using a cache brings a set of new issues and "patterns"</a:t>
            </a:r>
          </a:p>
          <a:p>
            <a:endParaRPr lang="en-US" dirty="0"/>
          </a:p>
          <a:p>
            <a:r>
              <a:rPr lang="en-US" dirty="0"/>
              <a:t>The bad</a:t>
            </a:r>
          </a:p>
          <a:p>
            <a:pPr lvl="1"/>
            <a:r>
              <a:rPr lang="en-US" dirty="0"/>
              <a:t>Stale data (Cache invalidation is hard to implement)</a:t>
            </a:r>
          </a:p>
          <a:p>
            <a:pPr lvl="1"/>
            <a:r>
              <a:rPr lang="en-US" i="1" dirty="0"/>
              <a:t>Cache stampede</a:t>
            </a:r>
            <a:endParaRPr lang="en-US" dirty="0"/>
          </a:p>
          <a:p>
            <a:pPr lvl="1"/>
            <a:r>
              <a:rPr lang="en-US" dirty="0"/>
              <a:t>Node synchronization (if a memory or a two-level cache is used)</a:t>
            </a:r>
          </a:p>
          <a:p>
            <a:endParaRPr lang="en-US" dirty="0"/>
          </a:p>
        </p:txBody>
      </p:sp>
      <p:sp>
        <p:nvSpPr>
          <p:cNvPr id="4" name="TextBox 3">
            <a:extLst>
              <a:ext uri="{FF2B5EF4-FFF2-40B4-BE49-F238E27FC236}">
                <a16:creationId xmlns:a16="http://schemas.microsoft.com/office/drawing/2014/main" id="{2FAC81BB-9BE4-3668-D553-87EEBA33CB0A}"/>
              </a:ext>
            </a:extLst>
          </p:cNvPr>
          <p:cNvSpPr txBox="1"/>
          <p:nvPr/>
        </p:nvSpPr>
        <p:spPr>
          <a:xfrm>
            <a:off x="6350019" y="1662808"/>
            <a:ext cx="5681876" cy="1200329"/>
          </a:xfrm>
          <a:prstGeom prst="rect">
            <a:avLst/>
          </a:prstGeom>
          <a:noFill/>
          <a:ln>
            <a:solidFill>
              <a:schemeClr val="accent1"/>
            </a:solidFill>
          </a:ln>
        </p:spPr>
        <p:txBody>
          <a:bodyPr wrap="none" rtlCol="0">
            <a:spAutoFit/>
          </a:bodyPr>
          <a:lstStyle/>
          <a:p>
            <a:r>
              <a:rPr lang="en-US" b="1" i="1" dirty="0"/>
              <a:t>There are only two hard things in Computer Science: </a:t>
            </a:r>
            <a:br>
              <a:rPr lang="en-US" b="1" i="1" dirty="0"/>
            </a:br>
            <a:r>
              <a:rPr lang="en-US" b="1" i="1" dirty="0"/>
              <a:t>cache invalidation and naming things.</a:t>
            </a:r>
          </a:p>
          <a:p>
            <a:endParaRPr lang="en-US" b="1" i="1" dirty="0"/>
          </a:p>
          <a:p>
            <a:r>
              <a:rPr lang="en-US" b="1" i="1" dirty="0"/>
              <a:t>-- Phil </a:t>
            </a:r>
            <a:r>
              <a:rPr lang="en-US" b="1" i="1" dirty="0" err="1"/>
              <a:t>Karlton</a:t>
            </a:r>
            <a:endParaRPr lang="en-US" b="1" i="1" dirty="0"/>
          </a:p>
        </p:txBody>
      </p:sp>
    </p:spTree>
    <p:extLst>
      <p:ext uri="{BB962C8B-B14F-4D97-AF65-F5344CB8AC3E}">
        <p14:creationId xmlns:p14="http://schemas.microsoft.com/office/powerpoint/2010/main" val="207588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AF54-B8F4-A795-D015-E6F9E56117CE}"/>
              </a:ext>
            </a:extLst>
          </p:cNvPr>
          <p:cNvSpPr>
            <a:spLocks noGrp="1"/>
          </p:cNvSpPr>
          <p:nvPr>
            <p:ph type="title"/>
          </p:nvPr>
        </p:nvSpPr>
        <p:spPr/>
        <p:txBody>
          <a:bodyPr>
            <a:normAutofit/>
          </a:bodyPr>
          <a:lstStyle/>
          <a:p>
            <a:r>
              <a:rPr lang="en-US" dirty="0"/>
              <a:t>Caching Patterns: read aside (cache aside)</a:t>
            </a:r>
          </a:p>
        </p:txBody>
      </p:sp>
      <p:sp>
        <p:nvSpPr>
          <p:cNvPr id="3" name="Content Placeholder 2">
            <a:extLst>
              <a:ext uri="{FF2B5EF4-FFF2-40B4-BE49-F238E27FC236}">
                <a16:creationId xmlns:a16="http://schemas.microsoft.com/office/drawing/2014/main" id="{9A905F74-510C-233A-7867-7D146D172826}"/>
              </a:ext>
            </a:extLst>
          </p:cNvPr>
          <p:cNvSpPr>
            <a:spLocks noGrp="1"/>
          </p:cNvSpPr>
          <p:nvPr>
            <p:ph idx="1"/>
          </p:nvPr>
        </p:nvSpPr>
        <p:spPr/>
        <p:txBody>
          <a:bodyPr/>
          <a:lstStyle/>
          <a:p>
            <a:r>
              <a:rPr lang="en-US" dirty="0"/>
              <a:t>The most "known" and used</a:t>
            </a:r>
          </a:p>
          <a:p>
            <a:r>
              <a:rPr lang="en-US" dirty="0"/>
              <a:t>Application code is responsible to push the value in the cache if there is a </a:t>
            </a:r>
            <a:r>
              <a:rPr lang="en-US" i="1" dirty="0"/>
              <a:t>"cache miss"</a:t>
            </a:r>
          </a:p>
        </p:txBody>
      </p:sp>
      <p:sp>
        <p:nvSpPr>
          <p:cNvPr id="5" name="TextBox 4">
            <a:extLst>
              <a:ext uri="{FF2B5EF4-FFF2-40B4-BE49-F238E27FC236}">
                <a16:creationId xmlns:a16="http://schemas.microsoft.com/office/drawing/2014/main" id="{406E543D-65CE-1C8B-F6E1-D613498C3149}"/>
              </a:ext>
            </a:extLst>
          </p:cNvPr>
          <p:cNvSpPr txBox="1"/>
          <p:nvPr/>
        </p:nvSpPr>
        <p:spPr>
          <a:xfrm>
            <a:off x="763479" y="3249228"/>
            <a:ext cx="9721048" cy="1600438"/>
          </a:xfrm>
          <a:prstGeom prst="rect">
            <a:avLst/>
          </a:prstGeom>
          <a:noFill/>
          <a:ln>
            <a:solidFill>
              <a:schemeClr val="accent1"/>
            </a:solidFill>
          </a:ln>
        </p:spPr>
        <p:txBody>
          <a:bodyPr wrap="square" rtlCol="0">
            <a:spAutoFit/>
          </a:bodyPr>
          <a:lstStyle/>
          <a:p>
            <a:r>
              <a:rPr lang="en-US" sz="1400" dirty="0">
                <a:latin typeface="Cascadia Mono" panose="020B0609020000020004" pitchFamily="49" charset="0"/>
                <a:cs typeface="Cascadia Mono" panose="020B0609020000020004" pitchFamily="49" charset="0"/>
              </a:rPr>
              <a:t>var ret = await _</a:t>
            </a:r>
            <a:r>
              <a:rPr lang="en-US" sz="1400" dirty="0" err="1">
                <a:latin typeface="Cascadia Mono" panose="020B0609020000020004" pitchFamily="49" charset="0"/>
                <a:cs typeface="Cascadia Mono" panose="020B0609020000020004" pitchFamily="49" charset="0"/>
              </a:rPr>
              <a:t>cache.GetStringAsync</a:t>
            </a:r>
            <a:r>
              <a:rPr lang="en-US" sz="1400" dirty="0">
                <a:latin typeface="Cascadia Mono" panose="020B0609020000020004" pitchFamily="49" charset="0"/>
                <a:cs typeface="Cascadia Mono" panose="020B0609020000020004" pitchFamily="49" charset="0"/>
              </a:rPr>
              <a:t>(location);</a:t>
            </a:r>
          </a:p>
          <a:p>
            <a:r>
              <a:rPr lang="en-US" sz="1400" dirty="0">
                <a:latin typeface="Cascadia Mono" panose="020B0609020000020004" pitchFamily="49" charset="0"/>
                <a:cs typeface="Cascadia Mono" panose="020B0609020000020004" pitchFamily="49" charset="0"/>
              </a:rPr>
              <a:t>if(ret == null)</a:t>
            </a:r>
          </a:p>
          <a:p>
            <a:r>
              <a:rPr lang="en-US" sz="1400" dirty="0">
                <a:latin typeface="Cascadia Mono" panose="020B0609020000020004" pitchFamily="49" charset="0"/>
                <a:cs typeface="Cascadia Mono" panose="020B0609020000020004" pitchFamily="49" charset="0"/>
              </a:rPr>
              <a:t>{</a:t>
            </a:r>
          </a:p>
          <a:p>
            <a:r>
              <a:rPr lang="en-US" sz="1400" dirty="0">
                <a:latin typeface="Cascadia Mono" panose="020B0609020000020004" pitchFamily="49" charset="0"/>
                <a:cs typeface="Cascadia Mono" panose="020B0609020000020004" pitchFamily="49" charset="0"/>
              </a:rPr>
              <a:t>    ret = await _</a:t>
            </a:r>
            <a:r>
              <a:rPr lang="en-US" sz="1400" dirty="0" err="1">
                <a:latin typeface="Cascadia Mono" panose="020B0609020000020004" pitchFamily="49" charset="0"/>
                <a:cs typeface="Cascadia Mono" panose="020B0609020000020004" pitchFamily="49" charset="0"/>
              </a:rPr>
              <a:t>dataSources.GetCurrentTime</a:t>
            </a:r>
            <a:r>
              <a:rPr lang="en-US" sz="1400" dirty="0">
                <a:latin typeface="Cascadia Mono" panose="020B0609020000020004" pitchFamily="49" charset="0"/>
                <a:cs typeface="Cascadia Mono" panose="020B0609020000020004" pitchFamily="49" charset="0"/>
              </a:rPr>
              <a:t>(location);</a:t>
            </a:r>
          </a:p>
          <a:p>
            <a:r>
              <a:rPr lang="en-US" sz="1400" dirty="0">
                <a:latin typeface="Cascadia Mono" panose="020B0609020000020004" pitchFamily="49" charset="0"/>
                <a:cs typeface="Cascadia Mono" panose="020B0609020000020004" pitchFamily="49" charset="0"/>
              </a:rPr>
              <a:t>    await _</a:t>
            </a:r>
            <a:r>
              <a:rPr lang="en-US" sz="1400" dirty="0" err="1">
                <a:latin typeface="Cascadia Mono" panose="020B0609020000020004" pitchFamily="49" charset="0"/>
                <a:cs typeface="Cascadia Mono" panose="020B0609020000020004" pitchFamily="49" charset="0"/>
              </a:rPr>
              <a:t>cache.SetStringAsync</a:t>
            </a:r>
            <a:r>
              <a:rPr lang="en-US" sz="1400" dirty="0">
                <a:latin typeface="Cascadia Mono" panose="020B0609020000020004" pitchFamily="49" charset="0"/>
                <a:cs typeface="Cascadia Mono" panose="020B0609020000020004" pitchFamily="49" charset="0"/>
              </a:rPr>
              <a:t>(location, ret);</a:t>
            </a:r>
          </a:p>
          <a:p>
            <a:r>
              <a:rPr lang="en-US" sz="1400" dirty="0">
                <a:latin typeface="Cascadia Mono" panose="020B0609020000020004" pitchFamily="49" charset="0"/>
                <a:cs typeface="Cascadia Mono" panose="020B0609020000020004" pitchFamily="49" charset="0"/>
              </a:rPr>
              <a:t>}</a:t>
            </a:r>
          </a:p>
          <a:p>
            <a:r>
              <a:rPr lang="en-US" sz="1400" dirty="0">
                <a:latin typeface="Cascadia Mono" panose="020B0609020000020004" pitchFamily="49" charset="0"/>
                <a:cs typeface="Cascadia Mono" panose="020B0609020000020004" pitchFamily="49" charset="0"/>
              </a:rPr>
              <a:t>return ret;</a:t>
            </a:r>
          </a:p>
        </p:txBody>
      </p:sp>
    </p:spTree>
    <p:extLst>
      <p:ext uri="{BB962C8B-B14F-4D97-AF65-F5344CB8AC3E}">
        <p14:creationId xmlns:p14="http://schemas.microsoft.com/office/powerpoint/2010/main" val="131804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A57-5E9B-04AB-1CD8-52BAF0286CE5}"/>
              </a:ext>
            </a:extLst>
          </p:cNvPr>
          <p:cNvSpPr>
            <a:spLocks noGrp="1"/>
          </p:cNvSpPr>
          <p:nvPr>
            <p:ph type="title"/>
          </p:nvPr>
        </p:nvSpPr>
        <p:spPr/>
        <p:txBody>
          <a:bodyPr/>
          <a:lstStyle/>
          <a:p>
            <a:r>
              <a:rPr lang="en-US"/>
              <a:t>Caching Patterns: Read-Through</a:t>
            </a:r>
            <a:endParaRPr lang="en-US" dirty="0"/>
          </a:p>
        </p:txBody>
      </p:sp>
      <p:pic>
        <p:nvPicPr>
          <p:cNvPr id="9" name="Content Placeholder 8">
            <a:extLst>
              <a:ext uri="{FF2B5EF4-FFF2-40B4-BE49-F238E27FC236}">
                <a16:creationId xmlns:a16="http://schemas.microsoft.com/office/drawing/2014/main" id="{3156FBF6-3FDC-5C14-5656-F34B6FBA54E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8994" y="1924843"/>
            <a:ext cx="6872140" cy="4568031"/>
          </a:xfrm>
        </p:spPr>
      </p:pic>
      <p:sp>
        <p:nvSpPr>
          <p:cNvPr id="4" name="AutoShape 2">
            <a:extLst>
              <a:ext uri="{FF2B5EF4-FFF2-40B4-BE49-F238E27FC236}">
                <a16:creationId xmlns:a16="http://schemas.microsoft.com/office/drawing/2014/main" id="{099BB7B0-BEE9-D260-BF52-CD168EDAE4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055B34A0-5536-3A41-D650-A902B058AC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a:extLst>
              <a:ext uri="{FF2B5EF4-FFF2-40B4-BE49-F238E27FC236}">
                <a16:creationId xmlns:a16="http://schemas.microsoft.com/office/drawing/2014/main" id="{6B001CB5-55E2-34F4-056D-227B2079A42E}"/>
              </a:ext>
            </a:extLst>
          </p:cNvPr>
          <p:cNvSpPr txBox="1">
            <a:spLocks/>
          </p:cNvSpPr>
          <p:nvPr/>
        </p:nvSpPr>
        <p:spPr>
          <a:xfrm>
            <a:off x="762786" y="14057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Cache is responsible to get the data</a:t>
            </a:r>
          </a:p>
        </p:txBody>
      </p:sp>
    </p:spTree>
    <p:extLst>
      <p:ext uri="{BB962C8B-B14F-4D97-AF65-F5344CB8AC3E}">
        <p14:creationId xmlns:p14="http://schemas.microsoft.com/office/powerpoint/2010/main" val="6352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A57-5E9B-04AB-1CD8-52BAF0286CE5}"/>
              </a:ext>
            </a:extLst>
          </p:cNvPr>
          <p:cNvSpPr>
            <a:spLocks noGrp="1"/>
          </p:cNvSpPr>
          <p:nvPr>
            <p:ph type="title"/>
          </p:nvPr>
        </p:nvSpPr>
        <p:spPr/>
        <p:txBody>
          <a:bodyPr/>
          <a:lstStyle/>
          <a:p>
            <a:r>
              <a:rPr lang="en-US" dirty="0"/>
              <a:t>Caching Patterns: Read-"compromise"</a:t>
            </a:r>
          </a:p>
        </p:txBody>
      </p:sp>
      <p:sp>
        <p:nvSpPr>
          <p:cNvPr id="4" name="AutoShape 2">
            <a:extLst>
              <a:ext uri="{FF2B5EF4-FFF2-40B4-BE49-F238E27FC236}">
                <a16:creationId xmlns:a16="http://schemas.microsoft.com/office/drawing/2014/main" id="{099BB7B0-BEE9-D260-BF52-CD168EDAE4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055B34A0-5536-3A41-D650-A902B058AC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a:extLst>
              <a:ext uri="{FF2B5EF4-FFF2-40B4-BE49-F238E27FC236}">
                <a16:creationId xmlns:a16="http://schemas.microsoft.com/office/drawing/2014/main" id="{6B001CB5-55E2-34F4-056D-227B2079A42E}"/>
              </a:ext>
            </a:extLst>
          </p:cNvPr>
          <p:cNvSpPr txBox="1">
            <a:spLocks/>
          </p:cNvSpPr>
          <p:nvPr/>
        </p:nvSpPr>
        <p:spPr>
          <a:xfrm>
            <a:off x="762786" y="14057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Application code maintains responsibility to get the data </a:t>
            </a:r>
          </a:p>
          <a:p>
            <a:r>
              <a:rPr lang="en-US" dirty="0"/>
              <a:t>Cache can apply policies on the "data factory" (e.g. timeouts, fail safe)</a:t>
            </a:r>
          </a:p>
        </p:txBody>
      </p:sp>
      <p:sp>
        <p:nvSpPr>
          <p:cNvPr id="6" name="TextBox 5">
            <a:extLst>
              <a:ext uri="{FF2B5EF4-FFF2-40B4-BE49-F238E27FC236}">
                <a16:creationId xmlns:a16="http://schemas.microsoft.com/office/drawing/2014/main" id="{26FB2E35-C0C2-2A08-E5E5-62A1CBD8432D}"/>
              </a:ext>
            </a:extLst>
          </p:cNvPr>
          <p:cNvSpPr txBox="1"/>
          <p:nvPr/>
        </p:nvSpPr>
        <p:spPr>
          <a:xfrm>
            <a:off x="763479" y="3249228"/>
            <a:ext cx="9721048" cy="2308324"/>
          </a:xfrm>
          <a:prstGeom prst="rect">
            <a:avLst/>
          </a:prstGeom>
          <a:noFill/>
          <a:ln>
            <a:solidFill>
              <a:schemeClr val="accent1"/>
            </a:solidFill>
          </a:ln>
        </p:spPr>
        <p:txBody>
          <a:bodyPr wrap="square" rtlCol="0">
            <a:spAutoFit/>
          </a:bodyPr>
          <a:lstStyle/>
          <a:p>
            <a:r>
              <a:rPr lang="en-US" sz="1800" dirty="0">
                <a:solidFill>
                  <a:srgbClr val="000000"/>
                </a:solidFill>
                <a:latin typeface="Cascadia Mono" panose="020B0609020000020004" pitchFamily="49" charset="0"/>
              </a:rPr>
              <a:t>// _cache -&gt; </a:t>
            </a:r>
            <a:r>
              <a:rPr lang="en-US" sz="1800" dirty="0" err="1">
                <a:solidFill>
                  <a:srgbClr val="000000"/>
                </a:solidFill>
                <a:latin typeface="Cascadia Mono" panose="020B0609020000020004" pitchFamily="49" charset="0"/>
              </a:rPr>
              <a:t>IMemoryCache</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var ret = await _</a:t>
            </a:r>
            <a:r>
              <a:rPr lang="en-US" sz="1800" dirty="0" err="1">
                <a:solidFill>
                  <a:srgbClr val="000000"/>
                </a:solidFill>
                <a:latin typeface="Cascadia Mono" panose="020B0609020000020004" pitchFamily="49" charset="0"/>
              </a:rPr>
              <a:t>cache.GetOrCreateAsync</a:t>
            </a:r>
            <a:r>
              <a:rPr lang="en-US" sz="1800" dirty="0">
                <a:solidFill>
                  <a:srgbClr val="000000"/>
                </a:solidFill>
                <a:latin typeface="Cascadia Mono" panose="020B0609020000020004" pitchFamily="49" charset="0"/>
              </a:rPr>
              <a:t>(location, async </a:t>
            </a:r>
            <a:r>
              <a:rPr lang="en-US" sz="1800" dirty="0" err="1">
                <a:solidFill>
                  <a:srgbClr val="000000"/>
                </a:solidFill>
                <a:latin typeface="Cascadia Mono" panose="020B0609020000020004" pitchFamily="49" charset="0"/>
              </a:rPr>
              <a:t>cacheEntry</a:t>
            </a:r>
            <a:r>
              <a:rPr lang="en-US" sz="1800" dirty="0">
                <a:solidFill>
                  <a:srgbClr val="000000"/>
                </a:solidFill>
                <a:latin typeface="Cascadia Mono" panose="020B0609020000020004" pitchFamily="49" charset="0"/>
              </a:rPr>
              <a:t>=&gt;</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cacheEntry.AbsoluteExpiration</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DateTimeOffset.UtcNow</a:t>
            </a:r>
            <a:r>
              <a:rPr lang="en-US" sz="1800" dirty="0">
                <a:solidFill>
                  <a:srgbClr val="000000"/>
                </a:solidFill>
                <a:latin typeface="Cascadia Mono" panose="020B0609020000020004" pitchFamily="49" charset="0"/>
              </a:rPr>
              <a:t> +</a:t>
            </a:r>
            <a:br>
              <a:rPr lang="en-US" sz="1800" dirty="0">
                <a:solidFill>
                  <a:srgbClr val="000000"/>
                </a:solidFill>
                <a:latin typeface="Cascadia Mono" panose="020B0609020000020004" pitchFamily="49" charset="0"/>
              </a:rPr>
            </a:b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(1);</a:t>
            </a:r>
          </a:p>
          <a:p>
            <a:r>
              <a:rPr lang="en-US" sz="1800" dirty="0">
                <a:solidFill>
                  <a:srgbClr val="000000"/>
                </a:solidFill>
                <a:latin typeface="Cascadia Mono" panose="020B0609020000020004" pitchFamily="49" charset="0"/>
              </a:rPr>
              <a:t>    return await _</a:t>
            </a:r>
            <a:r>
              <a:rPr lang="en-US" sz="1800" dirty="0" err="1">
                <a:solidFill>
                  <a:srgbClr val="000000"/>
                </a:solidFill>
                <a:latin typeface="Cascadia Mono" panose="020B0609020000020004" pitchFamily="49" charset="0"/>
              </a:rPr>
              <a:t>dataSources.GetCurrentTime</a:t>
            </a:r>
            <a:r>
              <a:rPr lang="en-US" sz="1800" dirty="0">
                <a:solidFill>
                  <a:srgbClr val="000000"/>
                </a:solidFill>
                <a:latin typeface="Cascadia Mono" panose="020B0609020000020004" pitchFamily="49" charset="0"/>
              </a:rPr>
              <a:t>(location, </a:t>
            </a:r>
            <a:r>
              <a:rPr lang="en-US" sz="1800" dirty="0" err="1">
                <a:solidFill>
                  <a:srgbClr val="000000"/>
                </a:solidFill>
                <a:latin typeface="Cascadia Mono" panose="020B0609020000020004" pitchFamily="49" charset="0"/>
              </a:rPr>
              <a:t>throwEx</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return ret;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214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3752-6681-2B40-B346-B33A140102CE}"/>
              </a:ext>
            </a:extLst>
          </p:cNvPr>
          <p:cNvSpPr>
            <a:spLocks noGrp="1"/>
          </p:cNvSpPr>
          <p:nvPr>
            <p:ph type="title"/>
          </p:nvPr>
        </p:nvSpPr>
        <p:spPr/>
        <p:txBody>
          <a:bodyPr/>
          <a:lstStyle/>
          <a:p>
            <a:r>
              <a:rPr lang="en-US" dirty="0"/>
              <a:t>Caching Patterns: Write-*</a:t>
            </a:r>
          </a:p>
        </p:txBody>
      </p:sp>
      <p:sp>
        <p:nvSpPr>
          <p:cNvPr id="3" name="Content Placeholder 2">
            <a:extLst>
              <a:ext uri="{FF2B5EF4-FFF2-40B4-BE49-F238E27FC236}">
                <a16:creationId xmlns:a16="http://schemas.microsoft.com/office/drawing/2014/main" id="{15FDBC59-A97E-D95B-5EAF-CA3CDFCA0850}"/>
              </a:ext>
            </a:extLst>
          </p:cNvPr>
          <p:cNvSpPr>
            <a:spLocks noGrp="1"/>
          </p:cNvSpPr>
          <p:nvPr>
            <p:ph idx="1"/>
          </p:nvPr>
        </p:nvSpPr>
        <p:spPr/>
        <p:txBody>
          <a:bodyPr/>
          <a:lstStyle/>
          <a:p>
            <a:r>
              <a:rPr lang="en-US" dirty="0"/>
              <a:t>Data is written to cache along with the change in the source of true</a:t>
            </a:r>
          </a:p>
          <a:p>
            <a:pPr lvl="1"/>
            <a:r>
              <a:rPr lang="en-US" dirty="0"/>
              <a:t>App responsibility: write-aside</a:t>
            </a:r>
          </a:p>
          <a:p>
            <a:pPr lvl="1"/>
            <a:r>
              <a:rPr lang="en-US" dirty="0"/>
              <a:t>Cache responsibility: write-through</a:t>
            </a:r>
          </a:p>
        </p:txBody>
      </p:sp>
    </p:spTree>
    <p:extLst>
      <p:ext uri="{BB962C8B-B14F-4D97-AF65-F5344CB8AC3E}">
        <p14:creationId xmlns:p14="http://schemas.microsoft.com/office/powerpoint/2010/main" val="297121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3752-6681-2B40-B346-B33A140102CE}"/>
              </a:ext>
            </a:extLst>
          </p:cNvPr>
          <p:cNvSpPr>
            <a:spLocks noGrp="1"/>
          </p:cNvSpPr>
          <p:nvPr>
            <p:ph type="title"/>
          </p:nvPr>
        </p:nvSpPr>
        <p:spPr/>
        <p:txBody>
          <a:bodyPr/>
          <a:lstStyle/>
          <a:p>
            <a:r>
              <a:rPr lang="en-US" dirty="0"/>
              <a:t>Caching Patterns: Invalidate-*</a:t>
            </a:r>
          </a:p>
        </p:txBody>
      </p:sp>
      <p:sp>
        <p:nvSpPr>
          <p:cNvPr id="3" name="Content Placeholder 2">
            <a:extLst>
              <a:ext uri="{FF2B5EF4-FFF2-40B4-BE49-F238E27FC236}">
                <a16:creationId xmlns:a16="http://schemas.microsoft.com/office/drawing/2014/main" id="{15FDBC59-A97E-D95B-5EAF-CA3CDFCA0850}"/>
              </a:ext>
            </a:extLst>
          </p:cNvPr>
          <p:cNvSpPr>
            <a:spLocks noGrp="1"/>
          </p:cNvSpPr>
          <p:nvPr>
            <p:ph idx="1"/>
          </p:nvPr>
        </p:nvSpPr>
        <p:spPr/>
        <p:txBody>
          <a:bodyPr/>
          <a:lstStyle/>
          <a:p>
            <a:r>
              <a:rPr lang="en-US" dirty="0"/>
              <a:t>Cache is invalidated (removed) and not updated when the source of true data change</a:t>
            </a:r>
          </a:p>
          <a:p>
            <a:r>
              <a:rPr lang="en-US" dirty="0"/>
              <a:t>Avoid stale data</a:t>
            </a:r>
          </a:p>
          <a:p>
            <a:r>
              <a:rPr lang="en-US" dirty="0"/>
              <a:t>Not trivial to get cache invalidation right</a:t>
            </a:r>
          </a:p>
          <a:p>
            <a:pPr lvl="1"/>
            <a:r>
              <a:rPr lang="en-US" dirty="0"/>
              <a:t>in real world, the same piece of data can be changed in different places</a:t>
            </a:r>
          </a:p>
          <a:p>
            <a:pPr lvl="1"/>
            <a:r>
              <a:rPr lang="en-US" dirty="0"/>
              <a:t>the scope of change in the DB does not match the scope of cache items</a:t>
            </a:r>
          </a:p>
          <a:p>
            <a:pPr lvl="1"/>
            <a:r>
              <a:rPr lang="en-US" dirty="0"/>
              <a:t>Invalidate notification must be sent to all processes holding the cached value in memory </a:t>
            </a:r>
          </a:p>
        </p:txBody>
      </p:sp>
    </p:spTree>
    <p:extLst>
      <p:ext uri="{BB962C8B-B14F-4D97-AF65-F5344CB8AC3E}">
        <p14:creationId xmlns:p14="http://schemas.microsoft.com/office/powerpoint/2010/main" val="423715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AA9-B256-F216-49DC-AB81E1131992}"/>
              </a:ext>
            </a:extLst>
          </p:cNvPr>
          <p:cNvSpPr>
            <a:spLocks noGrp="1"/>
          </p:cNvSpPr>
          <p:nvPr>
            <p:ph type="title"/>
          </p:nvPr>
        </p:nvSpPr>
        <p:spPr/>
        <p:txBody>
          <a:bodyPr/>
          <a:lstStyle/>
          <a:p>
            <a:r>
              <a:rPr lang="en-US" dirty="0"/>
              <a:t>In memory vs distributed (shared) cache</a:t>
            </a:r>
          </a:p>
        </p:txBody>
      </p:sp>
      <p:sp>
        <p:nvSpPr>
          <p:cNvPr id="3" name="Content Placeholder 2">
            <a:extLst>
              <a:ext uri="{FF2B5EF4-FFF2-40B4-BE49-F238E27FC236}">
                <a16:creationId xmlns:a16="http://schemas.microsoft.com/office/drawing/2014/main" id="{B704A45C-E945-C252-BC40-6FD394E16A25}"/>
              </a:ext>
            </a:extLst>
          </p:cNvPr>
          <p:cNvSpPr>
            <a:spLocks noGrp="1"/>
          </p:cNvSpPr>
          <p:nvPr>
            <p:ph idx="1"/>
          </p:nvPr>
        </p:nvSpPr>
        <p:spPr/>
        <p:txBody>
          <a:bodyPr/>
          <a:lstStyle/>
          <a:p>
            <a:r>
              <a:rPr lang="en-US" dirty="0"/>
              <a:t>In memory </a:t>
            </a:r>
          </a:p>
          <a:p>
            <a:pPr lvl="1"/>
            <a:r>
              <a:rPr lang="en-US" dirty="0"/>
              <a:t>Faster </a:t>
            </a:r>
          </a:p>
          <a:p>
            <a:pPr lvl="1"/>
            <a:r>
              <a:rPr lang="en-US" dirty="0"/>
              <a:t>Less cache hits in web farm scenario </a:t>
            </a:r>
          </a:p>
          <a:p>
            <a:pPr lvl="1"/>
            <a:r>
              <a:rPr lang="en-US" dirty="0"/>
              <a:t>Monitor memory usage</a:t>
            </a:r>
          </a:p>
          <a:p>
            <a:endParaRPr lang="en-US" dirty="0"/>
          </a:p>
          <a:p>
            <a:r>
              <a:rPr lang="en-US" dirty="0"/>
              <a:t>Distributed</a:t>
            </a:r>
          </a:p>
          <a:p>
            <a:pPr lvl="1"/>
            <a:r>
              <a:rPr lang="en-US" dirty="0"/>
              <a:t>Improved cache hits</a:t>
            </a:r>
          </a:p>
          <a:p>
            <a:pPr lvl="1"/>
            <a:r>
              <a:rPr lang="en-US" dirty="0"/>
              <a:t>Some solutions (Redis) are fast, still remember you are still doing a network roundtrip</a:t>
            </a:r>
          </a:p>
          <a:p>
            <a:pPr lvl="1"/>
            <a:r>
              <a:rPr lang="en-US" dirty="0"/>
              <a:t>Watch out caching keys clashing (per service prefix)</a:t>
            </a:r>
          </a:p>
        </p:txBody>
      </p:sp>
    </p:spTree>
    <p:extLst>
      <p:ext uri="{BB962C8B-B14F-4D97-AF65-F5344CB8AC3E}">
        <p14:creationId xmlns:p14="http://schemas.microsoft.com/office/powerpoint/2010/main" val="62063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c24caf1-31f7-40c1-bde0-ca915f0156e3}" enabled="1" method="Standard" siteId="{088e9b00-ffd0-458e-bfa1-acf4c596d3cb}" contentBits="2" removed="0"/>
</clbl:labelList>
</file>

<file path=docProps/app.xml><?xml version="1.0" encoding="utf-8"?>
<Properties xmlns="http://schemas.openxmlformats.org/officeDocument/2006/extended-properties" xmlns:vt="http://schemas.openxmlformats.org/officeDocument/2006/docPropsVTypes">
  <TotalTime>806</TotalTime>
  <Words>1084</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Cascadia Mono</vt:lpstr>
      <vt:lpstr>Courier New</vt:lpstr>
      <vt:lpstr>Wingdings</vt:lpstr>
      <vt:lpstr>Office Theme</vt:lpstr>
      <vt:lpstr>Cache like a pro with "fusion cache"</vt:lpstr>
      <vt:lpstr>Agenda</vt:lpstr>
      <vt:lpstr>Why we cache?</vt:lpstr>
      <vt:lpstr>Caching Patterns: read aside (cache aside)</vt:lpstr>
      <vt:lpstr>Caching Patterns: Read-Through</vt:lpstr>
      <vt:lpstr>Caching Patterns: Read-"compromise"</vt:lpstr>
      <vt:lpstr>Caching Patterns: Write-*</vt:lpstr>
      <vt:lpstr>Caching Patterns: Invalidate-*</vt:lpstr>
      <vt:lpstr>In memory vs distributed (shared) cache</vt:lpstr>
      <vt:lpstr>In memory vs distributed (shared) cache</vt:lpstr>
      <vt:lpstr>We need more than just raw cache api ..  to cache like a pro </vt:lpstr>
      <vt:lpstr>We need more than just raw cache api</vt:lpstr>
      <vt:lpstr>fusion cache set up</vt:lpstr>
      <vt:lpstr>Introduction to fusion cache</vt:lpstr>
      <vt:lpstr>Introduction to fusion cache</vt:lpstr>
      <vt:lpstr>Introduction to fusion cache: FusionCacheEntryOptions</vt:lpstr>
      <vt:lpstr>Introduction to fusion cache: FusionCacheEntryOptions</vt:lpstr>
      <vt:lpstr>Introduction to fusion cache</vt:lpstr>
      <vt:lpstr>Introduction to fusion cache</vt:lpstr>
      <vt:lpstr>Introduction to fusion cache</vt:lpstr>
      <vt:lpstr>Introduction to fusion cache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Sabbadin (MSC Technology Italia)</dc:creator>
  <cp:lastModifiedBy>Enrico Sabbadin (MSC Technology Italia)</cp:lastModifiedBy>
  <cp:revision>15</cp:revision>
  <dcterms:created xsi:type="dcterms:W3CDTF">2024-05-03T09:48:36Z</dcterms:created>
  <dcterms:modified xsi:type="dcterms:W3CDTF">2024-05-14T08:18:30Z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Sensitivity: Internal</vt:lpwstr>
  </property>
</Properties>
</file>