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58" r:id="rId6"/>
    <p:sldId id="260" r:id="rId7"/>
    <p:sldId id="291" r:id="rId8"/>
    <p:sldId id="293" r:id="rId9"/>
    <p:sldId id="292" r:id="rId10"/>
    <p:sldId id="294" r:id="rId11"/>
    <p:sldId id="283" r:id="rId12"/>
    <p:sldId id="284" r:id="rId13"/>
    <p:sldId id="285" r:id="rId14"/>
    <p:sldId id="270" r:id="rId15"/>
    <p:sldId id="286" r:id="rId16"/>
    <p:sldId id="267" r:id="rId17"/>
    <p:sldId id="259" r:id="rId18"/>
    <p:sldId id="263" r:id="rId19"/>
    <p:sldId id="264" r:id="rId20"/>
    <p:sldId id="265" r:id="rId21"/>
    <p:sldId id="266" r:id="rId22"/>
    <p:sldId id="268" r:id="rId23"/>
    <p:sldId id="298" r:id="rId24"/>
    <p:sldId id="272" r:id="rId25"/>
    <p:sldId id="261" r:id="rId26"/>
    <p:sldId id="279" r:id="rId27"/>
    <p:sldId id="277" r:id="rId28"/>
    <p:sldId id="287" r:id="rId29"/>
    <p:sldId id="271" r:id="rId30"/>
    <p:sldId id="288" r:id="rId31"/>
    <p:sldId id="273" r:id="rId32"/>
    <p:sldId id="275" r:id="rId33"/>
    <p:sldId id="297" r:id="rId34"/>
    <p:sldId id="278" r:id="rId35"/>
    <p:sldId id="274" r:id="rId36"/>
    <p:sldId id="290" r:id="rId37"/>
    <p:sldId id="280" r:id="rId38"/>
    <p:sldId id="281" r:id="rId39"/>
    <p:sldId id="28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Get/Spotlight/issues/1" TargetMode="External"/><Relationship Id="rId2" Type="http://schemas.openxmlformats.org/officeDocument/2006/relationships/hyperlink" Target="https://devblogs.microsoft.com/azure-sql/data-api-builder-ga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ZiggyCreatures/FusionCache/blob/main/docs/Simulator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like a pro with "</a:t>
            </a:r>
            <a:r>
              <a:rPr lang="en-US" dirty="0" err="1"/>
              <a:t>FusionCache</a:t>
            </a:r>
            <a:r>
              <a:rPr lang="en-US" dirty="0"/>
              <a:t>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 web app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04" y="2368006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E2BCC3-F513-CA25-4006-B920240A31A8}"/>
              </a:ext>
            </a:extLst>
          </p:cNvPr>
          <p:cNvSpPr txBox="1"/>
          <p:nvPr/>
        </p:nvSpPr>
        <p:spPr>
          <a:xfrm>
            <a:off x="5631994" y="4387066"/>
            <a:ext cx="539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instances share the same cache </a:t>
            </a:r>
            <a:br>
              <a:rPr lang="en-US" dirty="0"/>
            </a:br>
            <a:r>
              <a:rPr lang="en-US" dirty="0"/>
              <a:t>Instead of Redis you can use other centralized stores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6D8AE-0AE0-4AE3-26E4-F13B1160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40" y="4224206"/>
            <a:ext cx="1125205" cy="1064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6100BE-AEED-D06B-18D6-A2FF719550AA}"/>
              </a:ext>
            </a:extLst>
          </p:cNvPr>
          <p:cNvSpPr txBox="1"/>
          <p:nvPr/>
        </p:nvSpPr>
        <p:spPr>
          <a:xfrm>
            <a:off x="838200" y="3292172"/>
            <a:ext cx="230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Scaled to n instances</a:t>
            </a:r>
          </a:p>
        </p:txBody>
      </p:sp>
    </p:spTree>
    <p:extLst>
      <p:ext uri="{BB962C8B-B14F-4D97-AF65-F5344CB8AC3E}">
        <p14:creationId xmlns:p14="http://schemas.microsoft.com/office/powerpoint/2010/main" val="235668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36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89" y="4901851"/>
            <a:ext cx="1125205" cy="1064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798746-1E1B-6A12-32C2-06428E705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010" y="5335454"/>
            <a:ext cx="1121298" cy="9845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D22AD0-6D58-C7C3-9664-E74974D73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075" y="1145987"/>
            <a:ext cx="1125205" cy="984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36" y="2670333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760325" y="2532989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588836" y="3705479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West Europe region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042C59-50D2-1143-07DA-0442E2E7B667}"/>
              </a:ext>
            </a:extLst>
          </p:cNvPr>
          <p:cNvSpPr/>
          <p:nvPr/>
        </p:nvSpPr>
        <p:spPr>
          <a:xfrm>
            <a:off x="7360343" y="2499873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7377023" y="2130541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Europe region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9D4814-F0FD-DA63-260E-D74D08C1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51" y="2911797"/>
            <a:ext cx="1054776" cy="917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11531C-6C88-3683-0FA1-2258F2AA8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381" y="2643668"/>
            <a:ext cx="942975" cy="666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7FF49E-C9D3-8379-CF49-5B40F82C4246}"/>
              </a:ext>
            </a:extLst>
          </p:cNvPr>
          <p:cNvSpPr txBox="1"/>
          <p:nvPr/>
        </p:nvSpPr>
        <p:spPr>
          <a:xfrm>
            <a:off x="8226354" y="3679750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E0005C-2DBF-5C3F-EF09-47977B6D329C}"/>
              </a:ext>
            </a:extLst>
          </p:cNvPr>
          <p:cNvCxnSpPr/>
          <p:nvPr/>
        </p:nvCxnSpPr>
        <p:spPr>
          <a:xfrm flipH="1">
            <a:off x="4128380" y="2185622"/>
            <a:ext cx="686598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64720-F28F-D32D-B3A1-51DE6ECCC6B4}"/>
              </a:ext>
            </a:extLst>
          </p:cNvPr>
          <p:cNvCxnSpPr>
            <a:cxnSpLocks/>
          </p:cNvCxnSpPr>
          <p:nvPr/>
        </p:nvCxnSpPr>
        <p:spPr>
          <a:xfrm>
            <a:off x="6092583" y="2054732"/>
            <a:ext cx="1091402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 flipH="1">
            <a:off x="1808319" y="4392471"/>
            <a:ext cx="411647" cy="385851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8938040" y="4319246"/>
            <a:ext cx="251839" cy="377521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537F37-3557-7DE6-9536-0F36030A4D7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25618" y="4122024"/>
            <a:ext cx="2052041" cy="1213430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03975A-1E13-1277-8411-CF271658BF6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677659" y="4455248"/>
            <a:ext cx="1978575" cy="88020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FD59AD-3414-DF5D-6505-581ABA75E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550" y="5382667"/>
            <a:ext cx="1268257" cy="799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FE1D7-2DD1-E161-E3A9-492B2DF94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294" y="3554868"/>
            <a:ext cx="962025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F7EB7-6BD2-DD9E-0213-86C6A8C782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4580" y="3496214"/>
            <a:ext cx="962025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C5F1F-6E11-B3FC-E7FF-A12210FD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438" y="4876296"/>
            <a:ext cx="1125205" cy="10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3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 for this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5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21" y="5219055"/>
            <a:ext cx="1125205" cy="1064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460811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838199" y="2613015"/>
            <a:ext cx="43222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344395" y="3705479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1 (1 instance)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West Europe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6227236" y="2175806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Europe region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>
            <a:off x="4318504" y="4517092"/>
            <a:ext cx="1204153" cy="561270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6227236" y="4526895"/>
            <a:ext cx="544756" cy="505065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30AD546-ABAC-C3A5-38BF-BAEBD42A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20" y="2938462"/>
            <a:ext cx="1054776" cy="917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93B4E-08A3-44C1-4471-E9FB5CE10D3F}"/>
              </a:ext>
            </a:extLst>
          </p:cNvPr>
          <p:cNvSpPr txBox="1"/>
          <p:nvPr/>
        </p:nvSpPr>
        <p:spPr>
          <a:xfrm>
            <a:off x="3135287" y="3717754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2 (1 instance)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E41449-F82D-813C-3040-6438158718C5}"/>
              </a:ext>
            </a:extLst>
          </p:cNvPr>
          <p:cNvSpPr/>
          <p:nvPr/>
        </p:nvSpPr>
        <p:spPr>
          <a:xfrm>
            <a:off x="575035" y="1263192"/>
            <a:ext cx="11368726" cy="50202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2BFA4-2A6B-DA9C-A2AB-050638BD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078" y="3018488"/>
            <a:ext cx="1054776" cy="917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73687-971E-5642-B3E3-E2C543EE6C3B}"/>
              </a:ext>
            </a:extLst>
          </p:cNvPr>
          <p:cNvSpPr txBox="1"/>
          <p:nvPr/>
        </p:nvSpPr>
        <p:spPr>
          <a:xfrm>
            <a:off x="7384078" y="3773315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1 (1 instance)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199AC1-C635-2B52-7A8D-4772E68D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51" y="3018488"/>
            <a:ext cx="1054776" cy="9177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4AB547-87F0-D028-F900-297039F58EBB}"/>
              </a:ext>
            </a:extLst>
          </p:cNvPr>
          <p:cNvSpPr txBox="1"/>
          <p:nvPr/>
        </p:nvSpPr>
        <p:spPr>
          <a:xfrm>
            <a:off x="9240251" y="3787677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2 (1 instance)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9E9F0B-56F6-4289-A31C-5B2F4509B7BF}"/>
              </a:ext>
            </a:extLst>
          </p:cNvPr>
          <p:cNvSpPr/>
          <p:nvPr/>
        </p:nvSpPr>
        <p:spPr>
          <a:xfrm>
            <a:off x="6897129" y="2613015"/>
            <a:ext cx="44755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468416-680B-2C67-1460-7990F6B1F3F6}"/>
              </a:ext>
            </a:extLst>
          </p:cNvPr>
          <p:cNvSpPr txBox="1"/>
          <p:nvPr/>
        </p:nvSpPr>
        <p:spPr>
          <a:xfrm>
            <a:off x="3135287" y="6316335"/>
            <a:ext cx="600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 point specific Azure web app (for demo purposes)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7B21A-74EF-FE4E-802F-3F7A81A0E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023" y="5219055"/>
            <a:ext cx="1204153" cy="759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0182C1-3524-9136-1D29-566695153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567" y="3690847"/>
            <a:ext cx="962025" cy="666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518791-F892-A03C-5886-74F4D5CC3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820" y="3731301"/>
            <a:ext cx="9620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E76F-40E9-3352-84AD-8F715042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D298-4512-6554-B9F8-2A1DE886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Bicep for provisioning</a:t>
            </a:r>
          </a:p>
          <a:p>
            <a:r>
              <a:rPr lang="en-US" dirty="0"/>
              <a:t>ADO (Azure </a:t>
            </a:r>
            <a:r>
              <a:rPr lang="en-US" dirty="0" err="1"/>
              <a:t>Devops</a:t>
            </a:r>
            <a:r>
              <a:rPr lang="en-US" dirty="0"/>
              <a:t>) pipelines for building and deploy</a:t>
            </a:r>
          </a:p>
        </p:txBody>
      </p:sp>
    </p:spTree>
    <p:extLst>
      <p:ext uri="{BB962C8B-B14F-4D97-AF65-F5344CB8AC3E}">
        <p14:creationId xmlns:p14="http://schemas.microsoft.com/office/powerpoint/2010/main" val="373514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are the two abstractions provided by .NET</a:t>
            </a:r>
          </a:p>
          <a:p>
            <a:pPr lvl="1"/>
            <a:r>
              <a:rPr lang="en-US" dirty="0"/>
              <a:t>MS clearly state it will not merge the twos into one</a:t>
            </a:r>
          </a:p>
          <a:p>
            <a:pPr lvl="1"/>
            <a:r>
              <a:rPr lang="en-US" dirty="0"/>
              <a:t>There are "many" </a:t>
            </a:r>
            <a:r>
              <a:rPr lang="en-US" dirty="0" err="1"/>
              <a:t>IDistributedCache</a:t>
            </a:r>
            <a:r>
              <a:rPr lang="en-US" dirty="0"/>
              <a:t> implementations (Redis, </a:t>
            </a:r>
            <a:r>
              <a:rPr lang="en-US" dirty="0" err="1"/>
              <a:t>SqlServer</a:t>
            </a:r>
            <a:r>
              <a:rPr lang="en-US" dirty="0"/>
              <a:t>, </a:t>
            </a:r>
            <a:r>
              <a:rPr lang="en-US" dirty="0" err="1"/>
              <a:t>Ncache</a:t>
            </a:r>
            <a:r>
              <a:rPr lang="en-US" dirty="0"/>
              <a:t>, Azure Cosmo Db, etc..)</a:t>
            </a:r>
          </a:p>
        </p:txBody>
      </p:sp>
    </p:spTree>
    <p:extLst>
      <p:ext uri="{BB962C8B-B14F-4D97-AF65-F5344CB8AC3E}">
        <p14:creationId xmlns:p14="http://schemas.microsoft.com/office/powerpoint/2010/main" val="326818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cache gotcha: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load on remote distributed cache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get-big-cache-payload-in-memory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vs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get-big-cache-payload-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7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 .. </a:t>
            </a:r>
            <a:br>
              <a:rPr lang="en-US" dirty="0"/>
            </a:br>
            <a:r>
              <a:rPr lang="en-US" dirty="0"/>
              <a:t>to cache like a pro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042"/>
            <a:ext cx="10515600" cy="4555063"/>
          </a:xfrm>
        </p:spPr>
        <p:txBody>
          <a:bodyPr>
            <a:normAutofit/>
          </a:bodyPr>
          <a:lstStyle/>
          <a:p>
            <a:r>
              <a:rPr lang="en-US" dirty="0"/>
              <a:t>There are cache "frameworks" that add "</a:t>
            </a:r>
            <a:r>
              <a:rPr lang="en-US" i="1" dirty="0"/>
              <a:t>features</a:t>
            </a:r>
            <a:r>
              <a:rPr lang="en-US" dirty="0"/>
              <a:t>" on top of the </a:t>
            </a:r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 level cache (in memory on top of distributed)</a:t>
            </a:r>
          </a:p>
          <a:p>
            <a:pPr lvl="1"/>
            <a:r>
              <a:rPr lang="en-US" dirty="0"/>
              <a:t>Manage some cache specific issues (cache stampede)</a:t>
            </a:r>
          </a:p>
          <a:p>
            <a:pPr lvl="1"/>
            <a:r>
              <a:rPr lang="en-US" dirty="0"/>
              <a:t>Fail safe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Application code is responsible to push the value in the cache if there is a </a:t>
            </a:r>
            <a:r>
              <a:rPr lang="en-US" i="1" dirty="0"/>
              <a:t>"cache miss"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cache.GetStringAsync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if(ret == null)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dataSources.GetCurrentTime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cache.SetStringAsync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(location, ret);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355907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994" y="1924843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357492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Read-"compromise"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code maintains responsibility to get the data providing a factory</a:t>
            </a:r>
          </a:p>
          <a:p>
            <a:r>
              <a:rPr lang="en-US" dirty="0"/>
              <a:t>Cache can apply policies on the "data factory" (e.g. timeouts, fail safe)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_cache -&gt;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IMemoryCache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7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Caching Patterns</a:t>
            </a:r>
          </a:p>
          <a:p>
            <a:r>
              <a:rPr lang="en-US" dirty="0"/>
              <a:t>Enter "fusion cache"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write-through</a:t>
            </a:r>
          </a:p>
        </p:txBody>
      </p:sp>
    </p:spTree>
    <p:extLst>
      <p:ext uri="{BB962C8B-B14F-4D97-AF65-F5344CB8AC3E}">
        <p14:creationId xmlns:p14="http://schemas.microsoft.com/office/powerpoint/2010/main" val="2566556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 (need to invalidate a set of data)</a:t>
            </a:r>
          </a:p>
          <a:p>
            <a:pPr lvl="1"/>
            <a:r>
              <a:rPr lang="en-US" dirty="0"/>
              <a:t>Invalidate notification must be sent to all processes holding the cached value in memory </a:t>
            </a:r>
          </a:p>
        </p:txBody>
      </p:sp>
    </p:spTree>
    <p:extLst>
      <p:ext uri="{BB962C8B-B14F-4D97-AF65-F5344CB8AC3E}">
        <p14:creationId xmlns:p14="http://schemas.microsoft.com/office/powerpoint/2010/main" val="1431893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https://github.com/ZiggyCreatures/FusionCache/blob/main/docs/Comparison.md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FBB7D-84EE-D950-4B15-120D88F7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04409"/>
              </p:ext>
            </p:extLst>
          </p:nvPr>
        </p:nvGraphicFramePr>
        <p:xfrm>
          <a:off x="838200" y="2318994"/>
          <a:ext cx="10700207" cy="2661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1">
                  <a:extLst>
                    <a:ext uri="{9D8B030D-6E8A-4147-A177-3AD203B41FA5}">
                      <a16:colId xmlns:a16="http://schemas.microsoft.com/office/drawing/2014/main" val="135964970"/>
                    </a:ext>
                  </a:extLst>
                </a:gridCol>
                <a:gridCol w="2029598">
                  <a:extLst>
                    <a:ext uri="{9D8B030D-6E8A-4147-A177-3AD203B41FA5}">
                      <a16:colId xmlns:a16="http://schemas.microsoft.com/office/drawing/2014/main" val="1569877602"/>
                    </a:ext>
                  </a:extLst>
                </a:gridCol>
                <a:gridCol w="2601880">
                  <a:extLst>
                    <a:ext uri="{9D8B030D-6E8A-4147-A177-3AD203B41FA5}">
                      <a16:colId xmlns:a16="http://schemas.microsoft.com/office/drawing/2014/main" val="2588293955"/>
                    </a:ext>
                  </a:extLst>
                </a:gridCol>
                <a:gridCol w="4072378">
                  <a:extLst>
                    <a:ext uri="{9D8B030D-6E8A-4147-A177-3AD203B41FA5}">
                      <a16:colId xmlns:a16="http://schemas.microsoft.com/office/drawing/2014/main" val="2009507362"/>
                    </a:ext>
                  </a:extLst>
                </a:gridCol>
              </a:tblGrid>
              <a:tr h="2361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(as of 9/15 /2024)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46532"/>
                  </a:ext>
                </a:extLst>
              </a:tr>
              <a:tr h="38838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Manager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4047"/>
                  </a:ext>
                </a:extLst>
              </a:tr>
              <a:tr h="68815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Lazy Cache </a:t>
                      </a:r>
                      <a:r>
                        <a:rPr lang="en-US" dirty="0"/>
                        <a:t>(memory only) </a:t>
                      </a:r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69820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Easy caching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14/1/2018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3279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17/10/2019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months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6386"/>
                  </a:ext>
                </a:extLst>
              </a:tr>
              <a:tr h="350677">
                <a:tc>
                  <a:txBody>
                    <a:bodyPr/>
                    <a:lstStyle/>
                    <a:p>
                      <a:r>
                        <a:rPr lang="en-US" sz="24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FusionCache</a:t>
                      </a:r>
                      <a:r>
                        <a:rPr 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actively developed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8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6C97-4703-96A2-54D0-381453E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FusionCache</a:t>
            </a:r>
            <a:r>
              <a:rPr lang="en-US" dirty="0"/>
              <a:t>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73F4-26D6-9BE0-DE40-E26278EB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Data API builder uses </a:t>
            </a:r>
            <a:r>
              <a:rPr lang="en-US" dirty="0" err="1"/>
              <a:t>fusioncache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https://devblogs.microsoft.com/azure-sql/data-api-builder-ga/</a:t>
            </a:r>
            <a:endParaRPr lang="en-US" dirty="0"/>
          </a:p>
          <a:p>
            <a:r>
              <a:rPr lang="en-US" dirty="0"/>
              <a:t>First "issue" in new </a:t>
            </a:r>
            <a:r>
              <a:rPr lang="en-US" dirty="0" err="1"/>
              <a:t>Nuget</a:t>
            </a:r>
            <a:r>
              <a:rPr lang="en-US" dirty="0"/>
              <a:t> spotlight repo 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This repository is designed to spotlight popular and upcoming NuGet packages, providing a central place for developers to discover new tools and libraries that can enhance their projects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https://github.com/NuGet/Spotlight/issues/1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5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E399-0A0C-981C-9900-5AE790E1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FusionCache</a:t>
            </a:r>
            <a:r>
              <a:rPr lang="en-US" dirty="0"/>
              <a:t>: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E0E5-3673-2DEC-5110-7B3C017406CC}"/>
              </a:ext>
            </a:extLst>
          </p:cNvPr>
          <p:cNvSpPr txBox="1"/>
          <p:nvPr/>
        </p:nvSpPr>
        <p:spPr>
          <a:xfrm>
            <a:off x="754602" y="2045964"/>
            <a:ext cx="1059919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AddFusionCache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WithDefaultEntryOptions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…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WithSerializer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FusionCacheSystemTextJsonSerializer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WithDistributedCache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fusionCacheApi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", 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WithBackplane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{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21120-CB5A-3A38-0A8B-99C3B59BFFCD}"/>
              </a:ext>
            </a:extLst>
          </p:cNvPr>
          <p:cNvSpPr txBox="1"/>
          <p:nvPr/>
        </p:nvSpPr>
        <p:spPr>
          <a:xfrm>
            <a:off x="3142695" y="5894773"/>
            <a:ext cx="821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no need to register </a:t>
            </a:r>
            <a:r>
              <a:rPr lang="en-US" i="1" dirty="0" err="1"/>
              <a:t>IMemoryCache</a:t>
            </a:r>
            <a:r>
              <a:rPr lang="en-US" i="1" dirty="0"/>
              <a:t> and (Redis) </a:t>
            </a:r>
            <a:r>
              <a:rPr lang="en-US" i="1" dirty="0" err="1"/>
              <a:t>IDistributedCache</a:t>
            </a:r>
            <a:r>
              <a:rPr lang="en-US" i="1" dirty="0"/>
              <a:t> explicitly</a:t>
            </a:r>
          </a:p>
        </p:txBody>
      </p:sp>
    </p:spTree>
    <p:extLst>
      <p:ext uri="{BB962C8B-B14F-4D97-AF65-F5344CB8AC3E}">
        <p14:creationId xmlns:p14="http://schemas.microsoft.com/office/powerpoint/2010/main" val="891413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FusionCache</a:t>
            </a:r>
            <a:r>
              <a:rPr lang="en-US" dirty="0"/>
              <a:t>: use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0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IFusionCache</a:t>
            </a:r>
            <a:r>
              <a:rPr lang="en-US" dirty="0"/>
              <a:t>: the interface to have injected</a:t>
            </a:r>
          </a:p>
          <a:p>
            <a:r>
              <a:rPr lang="en-US" dirty="0"/>
              <a:t>The main api: </a:t>
            </a:r>
            <a:r>
              <a:rPr lang="en-US" i="1" dirty="0" err="1">
                <a:highlight>
                  <a:srgbClr val="FFFF00"/>
                </a:highlight>
              </a:rPr>
              <a:t>GetOrSetAsync</a:t>
            </a:r>
            <a:r>
              <a:rPr lang="en-US" dirty="0"/>
              <a:t>, it requires </a:t>
            </a:r>
          </a:p>
          <a:p>
            <a:pPr lvl="1"/>
            <a:r>
              <a:rPr lang="en-US" dirty="0"/>
              <a:t>Function to get the data is there is a cache miss</a:t>
            </a:r>
          </a:p>
          <a:p>
            <a:pPr lvl="1"/>
            <a:r>
              <a:rPr lang="en-US" dirty="0"/>
              <a:t>Optional </a:t>
            </a:r>
            <a:r>
              <a:rPr lang="en-US" i="1" dirty="0" err="1">
                <a:highlight>
                  <a:srgbClr val="FFFF00"/>
                </a:highlight>
              </a:rPr>
              <a:t>FusionCacheEntryOptions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/>
              <a:t>(if not provided a default one registered at startup is used)</a:t>
            </a:r>
          </a:p>
          <a:p>
            <a:pPr lvl="2"/>
            <a:r>
              <a:rPr lang="en-US" dirty="0"/>
              <a:t>Duration</a:t>
            </a:r>
          </a:p>
          <a:p>
            <a:pPr lvl="2"/>
            <a:r>
              <a:rPr lang="en-US" dirty="0" err="1"/>
              <a:t>DistributedCacheDuration</a:t>
            </a:r>
            <a:r>
              <a:rPr lang="en-US" dirty="0"/>
              <a:t> (optional) </a:t>
            </a:r>
          </a:p>
          <a:p>
            <a:pPr lvl="2"/>
            <a:r>
              <a:rPr lang="en-US" dirty="0" err="1"/>
              <a:t>JitterMaxDuration</a:t>
            </a:r>
            <a:r>
              <a:rPr lang="en-US" dirty="0"/>
              <a:t> (introduce a degree of randomization in the expiration)</a:t>
            </a:r>
          </a:p>
          <a:p>
            <a:pPr lvl="2"/>
            <a:r>
              <a:rPr lang="en-US" dirty="0"/>
              <a:t>..and many others we will cover in next slides 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7226-9247-96BB-DF72-85A4234D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GetOrSetAsync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C8D49-C6C3-3F18-E18D-A174359898DC}"/>
              </a:ext>
            </a:extLst>
          </p:cNvPr>
          <p:cNvSpPr txBox="1"/>
          <p:nvPr/>
        </p:nvSpPr>
        <p:spPr>
          <a:xfrm>
            <a:off x="573358" y="2602914"/>
            <a:ext cx="110914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(template: "get-or-set-cache-entry-raw", Name = 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GetOrSetCacheEntryRaw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")]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Task&lt;string&gt;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GetCacheEntryRaw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(string key, string value)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ret = await _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fusionCache.GetOrSetAsync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(key,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		async _ =&gt; await </a:t>
            </a:r>
            <a:r>
              <a:rPr lang="en-US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Task.FromResult</a:t>
            </a:r>
            <a:r>
              <a:rPr lang="en-US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(value)</a:t>
            </a:r>
            <a:br>
              <a:rPr lang="en-US" b="1" i="1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   Duration=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(1)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	}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return ret;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545-37A9-9A12-6B57-3878A0D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+mn-ea"/>
                <a:cs typeface="+mn-cs"/>
              </a:rPr>
              <a:t>FusionCacheEntryOptions</a:t>
            </a:r>
            <a:r>
              <a:rPr lang="en-US" dirty="0">
                <a:latin typeface="+mn-lt"/>
                <a:ea typeface="+mn-ea"/>
                <a:cs typeface="+mn-cs"/>
              </a:rPr>
              <a:t>: </a:t>
            </a:r>
            <a:r>
              <a:rPr lang="en-US" dirty="0" err="1">
                <a:latin typeface="+mn-lt"/>
                <a:ea typeface="+mn-ea"/>
                <a:cs typeface="+mn-cs"/>
              </a:rPr>
              <a:t>TimeOuts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7887-6B6F-F9BE-2C73-350D2F50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FactoryHardTimeout</a:t>
            </a:r>
            <a:endParaRPr lang="en-US" dirty="0"/>
          </a:p>
          <a:p>
            <a:pPr lvl="1"/>
            <a:r>
              <a:rPr lang="en-US" dirty="0"/>
              <a:t>Return exception if factory takes longer then the specified value (more on it later)</a:t>
            </a:r>
          </a:p>
          <a:p>
            <a:r>
              <a:rPr lang="en-US" dirty="0" err="1"/>
              <a:t>AllowTimedOutFactoryBackgroundCompletion</a:t>
            </a:r>
            <a:endParaRPr lang="en-US" dirty="0"/>
          </a:p>
          <a:p>
            <a:pPr lvl="1"/>
            <a:r>
              <a:rPr lang="en-US" dirty="0"/>
              <a:t>Enabled by default, lets the timed-out factory keep running in the background and update the cached value as soon as it finishes</a:t>
            </a:r>
          </a:p>
        </p:txBody>
      </p:sp>
    </p:spTree>
    <p:extLst>
      <p:ext uri="{BB962C8B-B14F-4D97-AF65-F5344CB8AC3E}">
        <p14:creationId xmlns:p14="http://schemas.microsoft.com/office/powerpoint/2010/main" val="2190221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time out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get-or-set-cache-entry-raw-hard-timeout</a:t>
            </a:r>
          </a:p>
          <a:p>
            <a:r>
              <a:rPr lang="en-US" sz="2200" dirty="0"/>
              <a:t>A small wrapper to ready </a:t>
            </a:r>
            <a:r>
              <a:rPr lang="en-US" sz="2200" dirty="0" err="1">
                <a:latin typeface="+mn-lt"/>
                <a:ea typeface="+mn-ea"/>
                <a:cs typeface="+mn-cs"/>
              </a:rPr>
              <a:t>FusionCacheEntryOptions</a:t>
            </a:r>
            <a:r>
              <a:rPr lang="en-US" sz="2200" dirty="0">
                <a:latin typeface="+mn-lt"/>
                <a:ea typeface="+mn-ea"/>
                <a:cs typeface="+mn-cs"/>
              </a:rPr>
              <a:t> from config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get-or-set-cache-entry-with-wrapper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endParaRPr lang="en-US" sz="22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4264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Avoid "All" rush to origin to get same key when it expires (see demo). </a:t>
            </a:r>
            <a:r>
              <a:rPr lang="en-US" dirty="0" err="1"/>
              <a:t>JitterMaxDuration</a:t>
            </a:r>
            <a:r>
              <a:rPr lang="en-US" dirty="0"/>
              <a:t> mitigate the problem, still ..</a:t>
            </a:r>
          </a:p>
          <a:p>
            <a:pPr lvl="1"/>
            <a:r>
              <a:rPr lang="en-US" dirty="0"/>
              <a:t>Fusion cache will not call the same factory more than once concurrently</a:t>
            </a:r>
          </a:p>
          <a:p>
            <a:pPr lvl="1"/>
            <a:r>
              <a:rPr lang="en-US" dirty="0"/>
              <a:t>Works at node (process) level</a:t>
            </a:r>
          </a:p>
        </p:txBody>
      </p:sp>
    </p:spTree>
    <p:extLst>
      <p:ext uri="{BB962C8B-B14F-4D97-AF65-F5344CB8AC3E}">
        <p14:creationId xmlns:p14="http://schemas.microsoft.com/office/powerpoint/2010/main" val="137734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A4-120F-7CB9-7F21-7DC031E2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855C-0A85-65B9-F6C7-AB5BB31F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472"/>
            <a:ext cx="10515600" cy="4902967"/>
          </a:xfrm>
        </p:spPr>
        <p:txBody>
          <a:bodyPr>
            <a:normAutofit lnSpcReduction="10000"/>
          </a:bodyPr>
          <a:lstStyle/>
          <a:p>
            <a:pPr marR="0" algn="l" rtl="0"/>
            <a:r>
              <a:rPr lang="en-US" sz="2600" dirty="0"/>
              <a:t>When you need to retrieve "often" the same data , typically, from an external service (e.g. database or rest api).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When that piece of data doesn't change "often" 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When it "takes time" to get that data from the service ..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When taking the data put "pressure" on the service ..</a:t>
            </a: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r>
              <a:rPr lang="en-US" sz="2600" i="1" dirty="0"/>
              <a:t>Consider to store (</a:t>
            </a:r>
            <a:r>
              <a:rPr lang="en-US" sz="2600" b="1" i="1" dirty="0"/>
              <a:t>cache</a:t>
            </a:r>
            <a:r>
              <a:rPr lang="en-US" sz="2600" i="1" dirty="0"/>
              <a:t>) that piece of information in a </a:t>
            </a:r>
            <a:r>
              <a:rPr lang="en-US" sz="2600" i="1" dirty="0" err="1"/>
              <a:t>a</a:t>
            </a:r>
            <a:r>
              <a:rPr lang="en-US" sz="2600" i="1" dirty="0"/>
              <a:t> key-value pair  "store" (something like a &lt;</a:t>
            </a:r>
            <a:r>
              <a:rPr lang="en-US" sz="2600" i="1" dirty="0" err="1"/>
              <a:t>string,object</a:t>
            </a:r>
            <a:r>
              <a:rPr lang="en-US" sz="2600" i="1" dirty="0"/>
              <a:t>&gt; dictionary) and retrieve it from that store instead of going to the actual service.</a:t>
            </a:r>
            <a:br>
              <a:rPr lang="en-US" sz="2600" i="1" dirty="0"/>
            </a:br>
            <a:r>
              <a:rPr lang="en-US" sz="2600" i="1" dirty="0"/>
              <a:t>Most likely you will set an expiration </a:t>
            </a:r>
            <a:br>
              <a:rPr lang="en-US" sz="2600" dirty="0"/>
            </a:br>
            <a:endParaRPr lang="en-US" sz="2600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68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cache-stampede-in-memory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IMemoryCache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)-&gt; KO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vs</a:t>
            </a:r>
            <a:endParaRPr lang="en-US" dirty="0"/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cache-stampede-with-wrapper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IFusionCache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-&gt; OK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1030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Fail-Safe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85"/>
            <a:ext cx="10515600" cy="49093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Provide expired values if origin fails or takes too long to reply (times out)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IsFailSafeEnabled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FailSafeMaxDuration</a:t>
            </a:r>
            <a:r>
              <a:rPr lang="en-US" dirty="0"/>
              <a:t> (internally extend the cache duration to this value)</a:t>
            </a:r>
          </a:p>
          <a:p>
            <a:pPr lvl="1"/>
            <a:r>
              <a:rPr lang="en-US" dirty="0" err="1"/>
              <a:t>FailSafeThrottleDuration</a:t>
            </a:r>
            <a:endParaRPr lang="en-US" dirty="0"/>
          </a:p>
          <a:p>
            <a:pPr lvl="1"/>
            <a:r>
              <a:rPr lang="en-US" dirty="0" err="1"/>
              <a:t>FactorySoftTimeout</a:t>
            </a:r>
            <a:r>
              <a:rPr lang="en-US" dirty="0"/>
              <a:t>: (apply when failsafe is true only) will return expired entry (if any) if factory takes longer than this value </a:t>
            </a:r>
          </a:p>
          <a:p>
            <a:pPr lvl="1"/>
            <a:r>
              <a:rPr lang="en-US" dirty="0" err="1"/>
              <a:t>FailSafe</a:t>
            </a:r>
            <a:r>
              <a:rPr lang="en-US" dirty="0"/>
              <a:t> Default Value is specified </a:t>
            </a:r>
          </a:p>
          <a:p>
            <a:pPr lvl="2"/>
            <a:r>
              <a:rPr lang="en-US" sz="2400" dirty="0"/>
              <a:t>Returns the default if no value is present in the internal cache and (</a:t>
            </a:r>
            <a:r>
              <a:rPr lang="en-US" sz="2400" dirty="0" err="1"/>
              <a:t>FactoryHardTimeout</a:t>
            </a:r>
            <a:r>
              <a:rPr lang="en-US" sz="2400" dirty="0"/>
              <a:t> has passed, or an exception is thrown in the factory) </a:t>
            </a:r>
          </a:p>
        </p:txBody>
      </p:sp>
    </p:spTree>
    <p:extLst>
      <p:ext uri="{BB962C8B-B14F-4D97-AF65-F5344CB8AC3E}">
        <p14:creationId xmlns:p14="http://schemas.microsoft.com/office/powerpoint/2010/main" val="3492176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 Safe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get-or-set-cache-entry-raw-fails-safe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4D51-2025-4FAA-CD9B-FCB98B7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1E84-37A5-C628-F8EA-8B88CF93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same factory, set expiration NOT according to </a:t>
            </a:r>
            <a:r>
              <a:rPr lang="en-US" dirty="0" err="1"/>
              <a:t>CacheEntryOption</a:t>
            </a:r>
            <a:r>
              <a:rPr lang="en-US" dirty="0"/>
              <a:t>, but within the factory</a:t>
            </a:r>
          </a:p>
          <a:p>
            <a:pPr lvl="1"/>
            <a:r>
              <a:rPr lang="en-US" dirty="0"/>
              <a:t>You can decide expiration based on the data returned from "the origin"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/>
              <a:t>DEMO : 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get-or-set-cache-entry-with-adaptive-cache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7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E7DA3-44D7-43E5-7A5B-C029F065E7C4}"/>
              </a:ext>
            </a:extLst>
          </p:cNvPr>
          <p:cNvSpPr txBox="1"/>
          <p:nvPr/>
        </p:nvSpPr>
        <p:spPr>
          <a:xfrm>
            <a:off x="1033670" y="2969812"/>
            <a:ext cx="98914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// startup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services.AddFusionCache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MyController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IFusionCacheProvider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_cache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cacheProvider.GetCache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0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 values across nodes (in-memory cache) </a:t>
            </a:r>
          </a:p>
          <a:p>
            <a:r>
              <a:rPr lang="en-US" dirty="0"/>
              <a:t>Need Redis for the pub-sub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80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Plane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set-cache-entry-raw on W1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get-cache-entry-raw on W2, N1, 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87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DADE-FA92-A304-D559-D197F85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09C9-DCCC-61BB-9AED-AAEF6DBE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81"/>
            <a:ext cx="10515600" cy="4769582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000" dirty="0"/>
              <a:t>Listen to events</a:t>
            </a:r>
          </a:p>
          <a:p>
            <a:pPr lvl="1"/>
            <a:r>
              <a:rPr lang="en-US" sz="2600" dirty="0"/>
              <a:t>Hit: when a value was in the cache (there's also a flag to indicate if the data was stale or not)</a:t>
            </a:r>
          </a:p>
          <a:p>
            <a:pPr lvl="1"/>
            <a:r>
              <a:rPr lang="en-US" sz="2600" dirty="0"/>
              <a:t>Miss: when a value was not in the cache</a:t>
            </a:r>
          </a:p>
          <a:p>
            <a:pPr lvl="1"/>
            <a:r>
              <a:rPr lang="en-US" sz="2600" dirty="0"/>
              <a:t>Remove: when an entry has been removed</a:t>
            </a:r>
          </a:p>
          <a:p>
            <a:pPr lvl="1"/>
            <a:r>
              <a:rPr lang="en-US" sz="2600" dirty="0"/>
              <a:t>Eviction: when an eviction occurred, along with the reason (only for the memory level)</a:t>
            </a:r>
          </a:p>
          <a:p>
            <a:pPr lvl="1"/>
            <a:r>
              <a:rPr lang="en-US" sz="2600" dirty="0" err="1"/>
              <a:t>FailSafeActivation</a:t>
            </a:r>
            <a:r>
              <a:rPr lang="en-US" sz="2600" dirty="0"/>
              <a:t>: when the fail-safe mechanism kicked in</a:t>
            </a:r>
          </a:p>
          <a:p>
            <a:endParaRPr lang="en-US" sz="3000" dirty="0"/>
          </a:p>
          <a:p>
            <a:r>
              <a:rPr lang="en-US" sz="3000" dirty="0"/>
              <a:t>Run in background </a:t>
            </a:r>
          </a:p>
        </p:txBody>
      </p:sp>
    </p:spTree>
    <p:extLst>
      <p:ext uri="{BB962C8B-B14F-4D97-AF65-F5344CB8AC3E}">
        <p14:creationId xmlns:p14="http://schemas.microsoft.com/office/powerpoint/2010/main" val="3045623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Implement </a:t>
            </a:r>
            <a:r>
              <a:rPr lang="en-US" sz="3000" dirty="0" err="1"/>
              <a:t>IFusionCachePlugin</a:t>
            </a:r>
            <a:endParaRPr lang="en-US" sz="3000" dirty="0"/>
          </a:p>
          <a:p>
            <a:pPr lvl="1"/>
            <a:r>
              <a:rPr lang="en-US" sz="2600" dirty="0"/>
              <a:t>Start and Stop methods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MyFirstPlugin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MySecondPlugin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services.AddFusionCache</a:t>
            </a:r>
            <a:r>
              <a:rPr lang="en-US" sz="2400" dirty="0"/>
              <a:t>().</a:t>
            </a:r>
            <a:r>
              <a:rPr lang="en-US" sz="2400" dirty="0" err="1"/>
              <a:t>WithAllRegisteredPlugins</a:t>
            </a:r>
            <a:r>
              <a:rPr lang="en-US" sz="2400" dirty="0"/>
              <a:t>();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47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4DFE-6717-19BA-593B-5E6B4126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4453-8CC7-7BCA-24B1-1A5CD543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https://github.com/ZiggyCreatures/FusionCache/blob/main/docs/Simulator.md</a:t>
            </a:r>
            <a:endParaRPr lang="en-US" dirty="0"/>
          </a:p>
          <a:p>
            <a:r>
              <a:rPr lang="en-US" dirty="0"/>
              <a:t>Under test/</a:t>
            </a:r>
            <a:r>
              <a:rPr lang="en-US" dirty="0" err="1"/>
              <a:t>ZiggyCreatures.FusionCache.Simulator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DE91E3-EAB0-E97B-EBAE-0E9998972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52" y="3256423"/>
            <a:ext cx="6500440" cy="34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67A7-FA88-E0DD-06BB-C271A2F4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EF648-7D65-444D-4038-3D04214CA008}"/>
              </a:ext>
            </a:extLst>
          </p:cNvPr>
          <p:cNvSpPr txBox="1"/>
          <p:nvPr/>
        </p:nvSpPr>
        <p:spPr>
          <a:xfrm>
            <a:off x="1011021" y="2111247"/>
            <a:ext cx="89370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void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PlaceOrder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(Order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string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myCache.Get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&gt;($"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if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null)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userRepository.GetUserInfo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myCache.Add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($"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if(!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userInfo.CanPlaceOrder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throw new Exception(..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// proceed with order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Speed up application </a:t>
            </a:r>
          </a:p>
          <a:p>
            <a:pPr lvl="1"/>
            <a:r>
              <a:rPr lang="en-US" dirty="0"/>
              <a:t>Offload the origin (source of true)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Using a cache brings a set of new</a:t>
            </a:r>
          </a:p>
          <a:p>
            <a:pPr>
              <a:buFontTx/>
              <a:buChar char="-"/>
            </a:pPr>
            <a:r>
              <a:rPr lang="en-US" dirty="0"/>
              <a:t>Opportunities</a:t>
            </a:r>
          </a:p>
          <a:p>
            <a:pPr>
              <a:buFontTx/>
              <a:buChar char="-"/>
            </a:pPr>
            <a:r>
              <a:rPr lang="en-US" dirty="0"/>
              <a:t>Issues </a:t>
            </a:r>
          </a:p>
          <a:p>
            <a:pPr lvl="1"/>
            <a:r>
              <a:rPr lang="en-US" dirty="0"/>
              <a:t>Stale data (Cache invalidation is hard to implement)</a:t>
            </a:r>
          </a:p>
          <a:p>
            <a:pPr lvl="1"/>
            <a:r>
              <a:rPr lang="en-US" i="1" dirty="0"/>
              <a:t>Cache stampede</a:t>
            </a:r>
            <a:endParaRPr lang="en-US" dirty="0"/>
          </a:p>
          <a:p>
            <a:pPr lvl="1"/>
            <a:r>
              <a:rPr lang="en-US" dirty="0"/>
              <a:t>Node synchronization (if a memory or a two-level cache is used)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Hence, we need patterns and best practices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6350019" y="1662808"/>
            <a:ext cx="56818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00FFFF"/>
                </a:highlight>
              </a:rPr>
              <a:t>There are only two hard things in Computer Science: </a:t>
            </a:r>
            <a:br>
              <a:rPr lang="en-US" b="1" i="1" dirty="0">
                <a:highlight>
                  <a:srgbClr val="00FFFF"/>
                </a:highlight>
              </a:rPr>
            </a:br>
            <a:r>
              <a:rPr lang="en-US" b="1" i="1" dirty="0">
                <a:highlight>
                  <a:srgbClr val="00FFFF"/>
                </a:highlight>
              </a:rPr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Monitor memory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instance web app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28676-2017-E989-7C41-55017D57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9285" y="2754082"/>
            <a:ext cx="1219351" cy="9177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4" y="2368006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3A2B-2F15-264F-B0CD-47378C4DEF2E}"/>
              </a:ext>
            </a:extLst>
          </p:cNvPr>
          <p:cNvSpPr txBox="1"/>
          <p:nvPr/>
        </p:nvSpPr>
        <p:spPr>
          <a:xfrm>
            <a:off x="8497504" y="2206154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9F4F46E-8D2F-8D7B-6E92-7C2CB0BD7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6214"/>
            <a:ext cx="6493293" cy="35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 web app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28676-2017-E989-7C41-55017D57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9284" y="3238829"/>
            <a:ext cx="1219351" cy="9177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4" y="2368006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3A2B-2F15-264F-B0CD-47378C4DEF2E}"/>
              </a:ext>
            </a:extLst>
          </p:cNvPr>
          <p:cNvSpPr txBox="1"/>
          <p:nvPr/>
        </p:nvSpPr>
        <p:spPr>
          <a:xfrm>
            <a:off x="7996248" y="1778027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61DB94-A54B-D392-F99B-6993F98B4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3" y="3336265"/>
            <a:ext cx="6405335" cy="3441561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E46A647-E5A3-8BDF-8C0D-C7553073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474" y="3238828"/>
            <a:ext cx="1219351" cy="917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3F5865-2592-071A-2B72-7C212CEAE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773" y="2034631"/>
            <a:ext cx="847725" cy="6667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A8137B-7FCF-5562-6D28-243286B14D8B}"/>
              </a:ext>
            </a:extLst>
          </p:cNvPr>
          <p:cNvCxnSpPr>
            <a:cxnSpLocks/>
          </p:cNvCxnSpPr>
          <p:nvPr/>
        </p:nvCxnSpPr>
        <p:spPr>
          <a:xfrm flipH="1">
            <a:off x="8991996" y="2727650"/>
            <a:ext cx="245553" cy="387166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66CB32-C43A-4A2A-DD45-2F8DBBDBED1B}"/>
              </a:ext>
            </a:extLst>
          </p:cNvPr>
          <p:cNvCxnSpPr>
            <a:cxnSpLocks/>
          </p:cNvCxnSpPr>
          <p:nvPr/>
        </p:nvCxnSpPr>
        <p:spPr>
          <a:xfrm>
            <a:off x="9770724" y="2701381"/>
            <a:ext cx="521425" cy="41343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E2BCC3-F513-CA25-4006-B920240A31A8}"/>
              </a:ext>
            </a:extLst>
          </p:cNvPr>
          <p:cNvSpPr txBox="1"/>
          <p:nvPr/>
        </p:nvSpPr>
        <p:spPr>
          <a:xfrm>
            <a:off x="8642322" y="5219272"/>
            <a:ext cx="2835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Every instance has its own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memory cache</a:t>
            </a:r>
          </a:p>
        </p:txBody>
      </p:sp>
    </p:spTree>
    <p:extLst>
      <p:ext uri="{BB962C8B-B14F-4D97-AF65-F5344CB8AC3E}">
        <p14:creationId xmlns:p14="http://schemas.microsoft.com/office/powerpoint/2010/main" val="311194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Improved cache hits</a:t>
            </a:r>
          </a:p>
          <a:p>
            <a:pPr lvl="1"/>
            <a:r>
              <a:rPr lang="en-US" dirty="0"/>
              <a:t>Some solutions (Redis) are fast, still remember </a:t>
            </a:r>
            <a:r>
              <a:rPr lang="en-US" dirty="0">
                <a:highlight>
                  <a:srgbClr val="FFFF00"/>
                </a:highlight>
              </a:rPr>
              <a:t>you are still doing a network roundtrip</a:t>
            </a:r>
          </a:p>
          <a:p>
            <a:pPr lvl="1"/>
            <a:r>
              <a:rPr lang="en-US" dirty="0"/>
              <a:t>Watch out CPU usage (deserialization)</a:t>
            </a:r>
          </a:p>
          <a:p>
            <a:pPr lvl="1"/>
            <a:r>
              <a:rPr lang="en-US" dirty="0"/>
              <a:t>Watch out caching keys clashing (per service prefix)</a:t>
            </a:r>
          </a:p>
        </p:txBody>
      </p:sp>
    </p:spTree>
    <p:extLst>
      <p:ext uri="{BB962C8B-B14F-4D97-AF65-F5344CB8AC3E}">
        <p14:creationId xmlns:p14="http://schemas.microsoft.com/office/powerpoint/2010/main" val="386299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1766</Words>
  <Application>Microsoft Office PowerPoint</Application>
  <PresentationFormat>Widescreen</PresentationFormat>
  <Paragraphs>253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-apple-system</vt:lpstr>
      <vt:lpstr>Aptos</vt:lpstr>
      <vt:lpstr>Aptos Display</vt:lpstr>
      <vt:lpstr>Arial</vt:lpstr>
      <vt:lpstr>Calibri</vt:lpstr>
      <vt:lpstr>Cascadia Mono</vt:lpstr>
      <vt:lpstr>Courier New</vt:lpstr>
      <vt:lpstr>Wingdings</vt:lpstr>
      <vt:lpstr>Office Theme</vt:lpstr>
      <vt:lpstr>Cache like a pro with "FusionCache"</vt:lpstr>
      <vt:lpstr>Agenda</vt:lpstr>
      <vt:lpstr>Cache ABC</vt:lpstr>
      <vt:lpstr>PowerPoint Presentation</vt:lpstr>
      <vt:lpstr>Why we cache?</vt:lpstr>
      <vt:lpstr>In memory cache</vt:lpstr>
      <vt:lpstr>Single instance web app </vt:lpstr>
      <vt:lpstr>Multiple instance web app </vt:lpstr>
      <vt:lpstr>distributed (shared) cache</vt:lpstr>
      <vt:lpstr>Multiple instance web app </vt:lpstr>
      <vt:lpstr>Azure Web app with HA</vt:lpstr>
      <vt:lpstr>Azure Web app with HA for this demo </vt:lpstr>
      <vt:lpstr>Demo Setup</vt:lpstr>
      <vt:lpstr>In memory vs distributed (shared) cache</vt:lpstr>
      <vt:lpstr>Distributed cache gotcha: DEMO</vt:lpstr>
      <vt:lpstr>We need more than just raw cache api ..  to cache like a pro 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We need more than just raw cache api</vt:lpstr>
      <vt:lpstr>FusionCache credits</vt:lpstr>
      <vt:lpstr>FusionCache: set up</vt:lpstr>
      <vt:lpstr>FusionCache: use it </vt:lpstr>
      <vt:lpstr>GetOrSetAsync</vt:lpstr>
      <vt:lpstr>FusionCacheEntryOptions: TimeOuts</vt:lpstr>
      <vt:lpstr>DEMO</vt:lpstr>
      <vt:lpstr>Cache stampede</vt:lpstr>
      <vt:lpstr>DEMO</vt:lpstr>
      <vt:lpstr>Fail-Safe </vt:lpstr>
      <vt:lpstr>DEMO</vt:lpstr>
      <vt:lpstr>Adaptive Caching</vt:lpstr>
      <vt:lpstr>Named caches</vt:lpstr>
      <vt:lpstr>Backplane</vt:lpstr>
      <vt:lpstr>DEMO</vt:lpstr>
      <vt:lpstr>Plugins</vt:lpstr>
      <vt:lpstr>Plugins</vt:lpstr>
      <vt:lpstr>Emulator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32</cp:revision>
  <dcterms:created xsi:type="dcterms:W3CDTF">2024-05-03T09:48:36Z</dcterms:created>
  <dcterms:modified xsi:type="dcterms:W3CDTF">2024-07-13T16:46:06Z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