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7" r:id="rId11"/>
    <p:sldId id="268" r:id="rId12"/>
    <p:sldId id="26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CF81-538A-C565-97AA-27BDD7838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E686D-D725-85EB-0322-3AADACABD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E072B-2C09-3C61-9EDC-6701BEEC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E4755-D396-338D-8781-C59DD1D2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7D9BF-ED9C-96DF-8E20-7AA94281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9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1E4D-EF52-EA74-BAEC-EF4441D0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07158-EE3A-2639-DA76-E58E1C69D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B71A4-BDD6-2167-5802-54B9D85E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8C1A2-2767-AADB-9079-5B89D40C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443A-FE40-581E-E445-D11A6B8C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6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E7075-2329-D595-4BC9-943F27EF0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C476C-0186-ED29-CE1B-63C4B11FE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37C5-D79B-332B-762B-1E3ACAF3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5BF59-E547-1615-C189-E04A5A29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A956D-320C-1BDB-9FED-676ADA1D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1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5432-3629-CE80-8273-AC9B302A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8A87D-642A-BAB1-C521-D88FDFE0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43221-D9B6-F95E-08DC-50667C2B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EE4D0-A9CC-2424-CEDB-3E0AD7DE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DF2E-7A22-577C-32AB-370033C5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65E9-7B3C-E79A-3004-522656707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97B84-D9CE-5F00-389F-DC15E8FCE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4483A-1B94-9125-2F04-D54F5744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DC27E-5BA4-3E57-0F36-32C5CEDD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B9E63-3C56-B8C4-AB89-571DA029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4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E588-CFC5-5BA0-F83E-5D0F0152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0686-7CA9-FCDD-0BCB-3C39B3EEA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EA0B7-4B0E-D73B-83C2-8044DCF3C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C4916-F47E-2B2E-421A-312CA691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FABE7-B1BA-1EFA-082F-46A1E774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76DBB-4073-5AD4-7CEF-155797F8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3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C521-E8FC-5D02-07D5-9CA7FC28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54F0F-26C3-8055-5AF2-E414C2F1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487AF-E4CF-4ADA-7AD8-E3859A1CD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48078-760D-7841-D3B2-9AAA7032C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684BF-58A2-C596-1E04-7A99E4EC7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ABF4C-92CD-8E32-50B7-E0C0F410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F8EED-5DF3-5D4C-49DA-13914A12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A295B-36D8-3E9D-CA18-678D1556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EE1D-9A57-2D41-2121-E87F598F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8CC66-B7BB-1C83-AAB2-515F8924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D5000-C642-4BD3-347F-380A8530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8A82F-739D-0D6D-78E6-8F0795BA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4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26086-3627-98B2-D456-E2F4BBE8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9E5C9-C3D4-B2D3-2804-6E51B1BC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83913-D3DB-75F8-D45F-8331217B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21BB-9092-ACA9-95E3-D660DA8C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FE0C0-3372-8754-3080-9E4DDE43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FE631-8900-C7DA-DA77-754D13017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BE638-37EE-768F-90D7-756912C0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444A8-889F-2FB3-759F-C29B1345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FE7EF-7214-8CE8-2CDA-54593E36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1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F15E-6D1D-5373-7B00-F0DA78ED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6EFB2-CF92-2EAF-B3C8-1E43A94A4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C5E41-B998-494A-323C-854A8771D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3DD87-5130-A4EB-6709-8EAC562C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7C060-D768-A3DA-EE21-E5D1133E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30C8F-E0B7-C992-7DAB-F13EAA67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8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82B00-3FBC-DE07-38EB-8B6D4764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007B6-C050-C215-8496-617B3DA9E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98E6-4743-6C1D-0BD0-778C9E26F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239A87-38DC-4C6E-8233-D704AE9A351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FCF68-DE13-0C43-82AC-3908FC882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0B99B-0A24-3EDA-F572-ABBE17ECF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E7A94-8D7E-84F5-D2C3-23B47E40965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10191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284522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ggyCreatures/FusionCache/blob/main/docs/Comparison.m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9B95-2FBF-33CB-4F01-AEFA17822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Cache like a pro with "fusion cache"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2E295-1D43-4F47-CA83-0DD0BB456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Enrico Sabbadin</a:t>
            </a:r>
          </a:p>
        </p:txBody>
      </p:sp>
    </p:spTree>
    <p:extLst>
      <p:ext uri="{BB962C8B-B14F-4D97-AF65-F5344CB8AC3E}">
        <p14:creationId xmlns:p14="http://schemas.microsoft.com/office/powerpoint/2010/main" val="373939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A3C0-3710-D20C-CC0D-66224A3A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more than just raw cache api .. </a:t>
            </a:r>
            <a:br>
              <a:rPr lang="en-US" dirty="0"/>
            </a:br>
            <a:r>
              <a:rPr lang="en-US" dirty="0"/>
              <a:t>to cache like a pro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945F-9E84-52F0-7DD7-2ED7FDFB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2042"/>
            <a:ext cx="10515600" cy="4555063"/>
          </a:xfrm>
        </p:spPr>
        <p:txBody>
          <a:bodyPr>
            <a:normAutofit/>
          </a:bodyPr>
          <a:lstStyle/>
          <a:p>
            <a:r>
              <a:rPr lang="en-US" dirty="0" err="1"/>
              <a:t>IMemoryCache</a:t>
            </a:r>
            <a:r>
              <a:rPr lang="en-US" dirty="0"/>
              <a:t> and </a:t>
            </a:r>
            <a:r>
              <a:rPr lang="en-US" dirty="0" err="1"/>
              <a:t>IDistributedCache</a:t>
            </a:r>
            <a:r>
              <a:rPr lang="en-US" dirty="0"/>
              <a:t> are the two abstractions provided by .NET</a:t>
            </a:r>
          </a:p>
          <a:p>
            <a:pPr lvl="1"/>
            <a:r>
              <a:rPr lang="en-US" dirty="0"/>
              <a:t>MS clearly state it will not merge the twos into one</a:t>
            </a:r>
          </a:p>
          <a:p>
            <a:pPr lvl="1"/>
            <a:r>
              <a:rPr lang="en-US" dirty="0"/>
              <a:t>There are a few </a:t>
            </a:r>
            <a:r>
              <a:rPr lang="en-US" dirty="0" err="1"/>
              <a:t>IDistributedCache</a:t>
            </a:r>
            <a:r>
              <a:rPr lang="en-US" dirty="0"/>
              <a:t> implementations (Redis, </a:t>
            </a:r>
            <a:r>
              <a:rPr lang="en-US" dirty="0" err="1"/>
              <a:t>SqlServer</a:t>
            </a:r>
            <a:r>
              <a:rPr lang="en-US" dirty="0"/>
              <a:t>, </a:t>
            </a:r>
            <a:r>
              <a:rPr lang="en-US" dirty="0" err="1"/>
              <a:t>Ncache</a:t>
            </a:r>
            <a:r>
              <a:rPr lang="en-US" dirty="0"/>
              <a:t>, Azure Cosmo Db, etc..)</a:t>
            </a:r>
          </a:p>
          <a:p>
            <a:r>
              <a:rPr lang="en-US" dirty="0"/>
              <a:t>There are cache "frameworks" that add features on top of the </a:t>
            </a:r>
            <a:r>
              <a:rPr lang="en-US" dirty="0" err="1"/>
              <a:t>IMemoryCache</a:t>
            </a:r>
            <a:r>
              <a:rPr lang="en-US" dirty="0"/>
              <a:t> and </a:t>
            </a:r>
            <a:r>
              <a:rPr lang="en-US" dirty="0" err="1"/>
              <a:t>IDistributedCache</a:t>
            </a:r>
            <a:r>
              <a:rPr lang="en-US" dirty="0"/>
              <a:t>  implementations</a:t>
            </a:r>
          </a:p>
          <a:p>
            <a:pPr lvl="1"/>
            <a:r>
              <a:rPr lang="en-US" dirty="0"/>
              <a:t>Multi level cache (in memory on top of distributed)</a:t>
            </a:r>
          </a:p>
          <a:p>
            <a:pPr lvl="1"/>
            <a:r>
              <a:rPr lang="en-US" dirty="0"/>
              <a:t>Manage some cache specific issues (cache stampede)</a:t>
            </a:r>
          </a:p>
          <a:p>
            <a:pPr lvl="1"/>
            <a:r>
              <a:rPr lang="en-US" dirty="0"/>
              <a:t>Fail safe 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3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A3C0-3710-D20C-CC0D-66224A3A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more than just raw cache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945F-9E84-52F0-7DD7-2ED7FDFB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672"/>
            <a:ext cx="10515600" cy="5157926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https://github.com/ZiggyCreatures/FusionCache/blob/main/docs/Comparison.md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5FBB7D-84EE-D950-4B15-120D88F7C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45359"/>
              </p:ext>
            </p:extLst>
          </p:nvPr>
        </p:nvGraphicFramePr>
        <p:xfrm>
          <a:off x="838200" y="2318994"/>
          <a:ext cx="10700207" cy="2569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351">
                  <a:extLst>
                    <a:ext uri="{9D8B030D-6E8A-4147-A177-3AD203B41FA5}">
                      <a16:colId xmlns:a16="http://schemas.microsoft.com/office/drawing/2014/main" val="135964970"/>
                    </a:ext>
                  </a:extLst>
                </a:gridCol>
                <a:gridCol w="2029598">
                  <a:extLst>
                    <a:ext uri="{9D8B030D-6E8A-4147-A177-3AD203B41FA5}">
                      <a16:colId xmlns:a16="http://schemas.microsoft.com/office/drawing/2014/main" val="1569877602"/>
                    </a:ext>
                  </a:extLst>
                </a:gridCol>
                <a:gridCol w="2601880">
                  <a:extLst>
                    <a:ext uri="{9D8B030D-6E8A-4147-A177-3AD203B41FA5}">
                      <a16:colId xmlns:a16="http://schemas.microsoft.com/office/drawing/2014/main" val="2588293955"/>
                    </a:ext>
                  </a:extLst>
                </a:gridCol>
                <a:gridCol w="4072378">
                  <a:extLst>
                    <a:ext uri="{9D8B030D-6E8A-4147-A177-3AD203B41FA5}">
                      <a16:colId xmlns:a16="http://schemas.microsoft.com/office/drawing/2014/main" val="2009507362"/>
                    </a:ext>
                  </a:extLst>
                </a:gridCol>
              </a:tblGrid>
              <a:tr h="23618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</a:t>
                      </a:r>
                      <a:r>
                        <a:rPr lang="en-US" dirty="0" err="1"/>
                        <a:t>nuget</a:t>
                      </a:r>
                      <a:r>
                        <a:rPr lang="en-US" dirty="0"/>
                        <a:t> release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 </a:t>
                      </a:r>
                      <a:r>
                        <a:rPr lang="en-US" dirty="0" err="1"/>
                        <a:t>nuget</a:t>
                      </a:r>
                      <a:r>
                        <a:rPr lang="en-US" dirty="0"/>
                        <a:t> release (as of 9/15 /2024)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046532"/>
                  </a:ext>
                </a:extLst>
              </a:tr>
              <a:tr h="388384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Cache Manager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16/2/2014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6/12/2018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364047"/>
                  </a:ext>
                </a:extLst>
              </a:tr>
              <a:tr h="688156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Lazy Cache </a:t>
                      </a:r>
                      <a:r>
                        <a:rPr lang="en-US" dirty="0"/>
                        <a:t>(memory only) </a:t>
                      </a:r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28/4/2014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1/9/2021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69820"/>
                  </a:ext>
                </a:extLst>
              </a:tr>
              <a:tr h="395926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Easy caching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14/1/2018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months 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53279"/>
                  </a:ext>
                </a:extLst>
              </a:tr>
              <a:tr h="339365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Cache Tower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582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17/10/2019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months ago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876386"/>
                  </a:ext>
                </a:extLst>
              </a:tr>
              <a:tr h="350677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Fusion Cache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31/12/2020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days 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474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38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fusion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Backplane</a:t>
            </a:r>
          </a:p>
          <a:p>
            <a:pPr lvl="1"/>
            <a:r>
              <a:rPr lang="en-US" dirty="0"/>
              <a:t>Sync values across nodes </a:t>
            </a:r>
          </a:p>
          <a:p>
            <a:r>
              <a:rPr lang="en-US" dirty="0"/>
              <a:t>Cache stampede</a:t>
            </a:r>
          </a:p>
          <a:p>
            <a:pPr lvl="1"/>
            <a:r>
              <a:rPr lang="en-US" dirty="0"/>
              <a:t>"All" rush to origin to get same key when it expires</a:t>
            </a:r>
          </a:p>
          <a:p>
            <a:r>
              <a:rPr lang="en-US" dirty="0"/>
              <a:t>Fail-Safe</a:t>
            </a:r>
          </a:p>
          <a:p>
            <a:pPr lvl="1"/>
            <a:r>
              <a:rPr lang="en-US" dirty="0"/>
              <a:t>Provide expired values if origin fails or takes too long to reply</a:t>
            </a:r>
          </a:p>
          <a:p>
            <a:pPr lvl="1"/>
            <a:r>
              <a:rPr lang="en-US" dirty="0"/>
              <a:t>Factory Timeouts</a:t>
            </a:r>
          </a:p>
          <a:p>
            <a:r>
              <a:rPr lang="en-US" dirty="0"/>
              <a:t>Auto-Recovery</a:t>
            </a:r>
          </a:p>
          <a:p>
            <a:pPr lvl="1"/>
            <a:r>
              <a:rPr lang="en-US" dirty="0"/>
              <a:t>Queue locally </a:t>
            </a:r>
            <a:r>
              <a:rPr lang="en-US" dirty="0">
                <a:solidFill>
                  <a:srgbClr val="FF0000"/>
                </a:solidFill>
              </a:rPr>
              <a:t>XXX </a:t>
            </a:r>
            <a:r>
              <a:rPr lang="en-US" dirty="0"/>
              <a:t>and backplane actions in case of temporary network failures</a:t>
            </a:r>
          </a:p>
          <a:p>
            <a:r>
              <a:rPr lang="en-US" dirty="0"/>
              <a:t>Adaptive Caching</a:t>
            </a:r>
          </a:p>
          <a:p>
            <a:pPr lvl="1"/>
            <a:r>
              <a:rPr lang="en-US" dirty="0"/>
              <a:t>Custom caching duration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70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1859-117E-E175-D427-88EB65E5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223A-D1C5-97DF-0065-41B855AB7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4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3A37-C17D-8282-EB50-E52E48E0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0A5C-D328-C58F-D0B5-9CDFEA22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cache?</a:t>
            </a:r>
          </a:p>
          <a:p>
            <a:r>
              <a:rPr lang="en-US" dirty="0"/>
              <a:t>Caching Patterns</a:t>
            </a:r>
          </a:p>
          <a:p>
            <a:r>
              <a:rPr lang="en-US" dirty="0"/>
              <a:t>In memory vs distributed (shared) cache</a:t>
            </a:r>
          </a:p>
          <a:p>
            <a:r>
              <a:rPr lang="en-US" dirty="0"/>
              <a:t>Introduction to fusion cache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8161-788E-30FD-1379-48ECD564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cache?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9759A-1B64-C954-EE93-6CF8C537A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good</a:t>
            </a:r>
          </a:p>
          <a:p>
            <a:pPr lvl="1"/>
            <a:r>
              <a:rPr lang="en-US" dirty="0"/>
              <a:t>Offload the origin (source of true)</a:t>
            </a:r>
          </a:p>
          <a:p>
            <a:pPr lvl="1"/>
            <a:r>
              <a:rPr lang="en-US" dirty="0"/>
              <a:t>Speed up application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Using a cache brings a set of new issues and "patterns"</a:t>
            </a:r>
          </a:p>
          <a:p>
            <a:endParaRPr lang="en-US" dirty="0"/>
          </a:p>
          <a:p>
            <a:r>
              <a:rPr lang="en-US" dirty="0"/>
              <a:t>The bad</a:t>
            </a:r>
          </a:p>
          <a:p>
            <a:pPr lvl="1"/>
            <a:r>
              <a:rPr lang="en-US" dirty="0"/>
              <a:t>Stale data (Cache invalidation is hard to implement)</a:t>
            </a:r>
          </a:p>
          <a:p>
            <a:pPr lvl="1"/>
            <a:r>
              <a:rPr lang="en-US" i="1" dirty="0"/>
              <a:t>Cache stampede</a:t>
            </a:r>
            <a:endParaRPr lang="en-US" dirty="0"/>
          </a:p>
          <a:p>
            <a:pPr lvl="1"/>
            <a:r>
              <a:rPr lang="en-US" dirty="0"/>
              <a:t>Node synchronization (if a memory or a two-level cache is used)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C81BB-9BE4-3668-D553-87EEBA33CB0A}"/>
              </a:ext>
            </a:extLst>
          </p:cNvPr>
          <p:cNvSpPr txBox="1"/>
          <p:nvPr/>
        </p:nvSpPr>
        <p:spPr>
          <a:xfrm>
            <a:off x="6350019" y="1662808"/>
            <a:ext cx="568187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There are only two hard things in Computer Science: </a:t>
            </a:r>
            <a:br>
              <a:rPr lang="en-US" b="1" i="1" dirty="0"/>
            </a:br>
            <a:r>
              <a:rPr lang="en-US" b="1" i="1" dirty="0"/>
              <a:t>cache invalidation and naming things.</a:t>
            </a:r>
          </a:p>
          <a:p>
            <a:endParaRPr lang="en-US" b="1" i="1" dirty="0"/>
          </a:p>
          <a:p>
            <a:r>
              <a:rPr lang="en-US" b="1" i="1" dirty="0"/>
              <a:t>-- Phil </a:t>
            </a:r>
            <a:r>
              <a:rPr lang="en-US" b="1" i="1" dirty="0" err="1"/>
              <a:t>Karlton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7588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AF54-B8F4-A795-D015-E6F9E561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Caching Patterns: read aside (cache aside)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05F74-510C-233A-7867-7D146D17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"known" and used</a:t>
            </a:r>
          </a:p>
          <a:p>
            <a:r>
              <a:rPr lang="en-US" dirty="0"/>
              <a:t>responsibility of setting the cache if there is a cache miss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E543D-65CE-1C8B-F6E1-D613498C3149}"/>
              </a:ext>
            </a:extLst>
          </p:cNvPr>
          <p:cNvSpPr txBox="1"/>
          <p:nvPr/>
        </p:nvSpPr>
        <p:spPr>
          <a:xfrm>
            <a:off x="763479" y="3249228"/>
            <a:ext cx="9721048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 ret = await 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cache.GetStringAsync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(location);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if(ret == null)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 = await 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dataSources.GetCurrentTime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(location);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await 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cache.SetStringAsync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(location, ret);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ret;</a:t>
            </a:r>
          </a:p>
        </p:txBody>
      </p:sp>
    </p:spTree>
    <p:extLst>
      <p:ext uri="{BB962C8B-B14F-4D97-AF65-F5344CB8AC3E}">
        <p14:creationId xmlns:p14="http://schemas.microsoft.com/office/powerpoint/2010/main" val="131804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A57-5E9B-04AB-1CD8-52BAF028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 Patterns: Read-Through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56FBF6-3FDC-5C14-5656-F34B6FBA5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8994" y="1924843"/>
            <a:ext cx="6872140" cy="4568031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099BB7B0-BEE9-D260-BF52-CD168EDAE4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55B34A0-5536-3A41-D650-A902B058A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001CB5-55E2-34F4-056D-227B2079A42E}"/>
              </a:ext>
            </a:extLst>
          </p:cNvPr>
          <p:cNvSpPr txBox="1">
            <a:spLocks/>
          </p:cNvSpPr>
          <p:nvPr/>
        </p:nvSpPr>
        <p:spPr>
          <a:xfrm>
            <a:off x="762786" y="14057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Cache is responsible to get the data</a:t>
            </a:r>
          </a:p>
        </p:txBody>
      </p:sp>
    </p:spTree>
    <p:extLst>
      <p:ext uri="{BB962C8B-B14F-4D97-AF65-F5344CB8AC3E}">
        <p14:creationId xmlns:p14="http://schemas.microsoft.com/office/powerpoint/2010/main" val="63526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A57-5E9B-04AB-1CD8-52BAF028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Read-"compromise"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99BB7B0-BEE9-D260-BF52-CD168EDAE4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55B34A0-5536-3A41-D650-A902B058A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001CB5-55E2-34F4-056D-227B2079A42E}"/>
              </a:ext>
            </a:extLst>
          </p:cNvPr>
          <p:cNvSpPr txBox="1">
            <a:spLocks/>
          </p:cNvSpPr>
          <p:nvPr/>
        </p:nvSpPr>
        <p:spPr>
          <a:xfrm>
            <a:off x="762786" y="14057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Application code maintains responsibility to get the data </a:t>
            </a:r>
          </a:p>
          <a:p>
            <a:r>
              <a:rPr lang="en-US" dirty="0"/>
              <a:t>Cache can apply policies on the "data factory" (e.g. timeouts, fail safe)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B2E35-C0C2-2A08-E5E5-62A1CBD8432D}"/>
              </a:ext>
            </a:extLst>
          </p:cNvPr>
          <p:cNvSpPr txBox="1"/>
          <p:nvPr/>
        </p:nvSpPr>
        <p:spPr>
          <a:xfrm>
            <a:off x="763479" y="3249228"/>
            <a:ext cx="97210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var ret = await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cache.GetOrCreateAsync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(location, async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cacheEntry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cacheEntry.AbsoluteExpiration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DateTimeOffset.UtcNow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TimeSpan.FromMinutes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return await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dataSources.GetCurrentTime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(location,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throwEx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return ret;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14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3752-6681-2B40-B346-B33A1401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Write-*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BC59-A97E-D95B-5EAF-CA3CDFCA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written to cache along with the change in the source of true</a:t>
            </a:r>
          </a:p>
          <a:p>
            <a:pPr lvl="1"/>
            <a:r>
              <a:rPr lang="en-US" dirty="0"/>
              <a:t>App responsibility: write-aside</a:t>
            </a:r>
          </a:p>
          <a:p>
            <a:pPr lvl="1"/>
            <a:r>
              <a:rPr lang="en-US" dirty="0"/>
              <a:t>Cache responsibility: write-through</a:t>
            </a:r>
          </a:p>
        </p:txBody>
      </p:sp>
    </p:spTree>
    <p:extLst>
      <p:ext uri="{BB962C8B-B14F-4D97-AF65-F5344CB8AC3E}">
        <p14:creationId xmlns:p14="http://schemas.microsoft.com/office/powerpoint/2010/main" val="297121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3752-6681-2B40-B346-B33A1401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Invalidate-*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BC59-A97E-D95B-5EAF-CA3CDFCA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is invalidated (removed) and not updated when the source of true data change</a:t>
            </a:r>
          </a:p>
          <a:p>
            <a:r>
              <a:rPr lang="en-US" dirty="0"/>
              <a:t>Avoid stale data</a:t>
            </a:r>
          </a:p>
          <a:p>
            <a:r>
              <a:rPr lang="en-US" dirty="0"/>
              <a:t>Not trivial to get cache invalidation right</a:t>
            </a:r>
          </a:p>
          <a:p>
            <a:pPr lvl="1"/>
            <a:r>
              <a:rPr lang="en-US" dirty="0"/>
              <a:t>in real world, the same piece of data can be changed in different places</a:t>
            </a:r>
          </a:p>
          <a:p>
            <a:pPr lvl="1"/>
            <a:r>
              <a:rPr lang="en-US" dirty="0"/>
              <a:t>the scope of change in the DB does not match the scope of cache items</a:t>
            </a:r>
          </a:p>
        </p:txBody>
      </p:sp>
    </p:spTree>
    <p:extLst>
      <p:ext uri="{BB962C8B-B14F-4D97-AF65-F5344CB8AC3E}">
        <p14:creationId xmlns:p14="http://schemas.microsoft.com/office/powerpoint/2010/main" val="423715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9AA9-B256-F216-49DC-AB81E113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vs distributed (shared)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A45C-E945-C252-BC40-6FD394E1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memory </a:t>
            </a:r>
          </a:p>
          <a:p>
            <a:pPr lvl="1"/>
            <a:r>
              <a:rPr lang="en-US" dirty="0"/>
              <a:t>Less cache hits in web farm scenario </a:t>
            </a:r>
          </a:p>
          <a:p>
            <a:pPr lvl="1"/>
            <a:r>
              <a:rPr lang="en-US" dirty="0"/>
              <a:t>Faster</a:t>
            </a:r>
          </a:p>
          <a:p>
            <a:pPr lvl="1"/>
            <a:r>
              <a:rPr lang="en-US" dirty="0"/>
              <a:t>Monitor memory usage</a:t>
            </a:r>
          </a:p>
          <a:p>
            <a:endParaRPr lang="en-US" dirty="0"/>
          </a:p>
          <a:p>
            <a:r>
              <a:rPr lang="en-US" dirty="0"/>
              <a:t>Distributed</a:t>
            </a:r>
          </a:p>
          <a:p>
            <a:pPr lvl="1"/>
            <a:r>
              <a:rPr lang="en-US" dirty="0"/>
              <a:t>Improved cache hits</a:t>
            </a:r>
          </a:p>
          <a:p>
            <a:pPr lvl="1"/>
            <a:r>
              <a:rPr lang="en-US" dirty="0"/>
              <a:t>Redis is fast, still you are still doing a network roundtrip</a:t>
            </a:r>
          </a:p>
          <a:p>
            <a:pPr lvl="1"/>
            <a:r>
              <a:rPr lang="en-US" dirty="0"/>
              <a:t>Watch out caching keys clashing (per service prefix)</a:t>
            </a:r>
          </a:p>
        </p:txBody>
      </p:sp>
    </p:spTree>
    <p:extLst>
      <p:ext uri="{BB962C8B-B14F-4D97-AF65-F5344CB8AC3E}">
        <p14:creationId xmlns:p14="http://schemas.microsoft.com/office/powerpoint/2010/main" val="62063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c24caf1-31f7-40c1-bde0-ca915f0156e3}" enabled="1" method="Standard" siteId="{088e9b00-ffd0-458e-bfa1-acf4c596d3cb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648</Words>
  <Application>Microsoft Office PowerPoint</Application>
  <PresentationFormat>Widescreen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Cascadia Mono</vt:lpstr>
      <vt:lpstr>Courier New</vt:lpstr>
      <vt:lpstr>Wingdings</vt:lpstr>
      <vt:lpstr>Office Theme</vt:lpstr>
      <vt:lpstr>Cache like a pro with "fusion cache"</vt:lpstr>
      <vt:lpstr>Agenda</vt:lpstr>
      <vt:lpstr>Why we cache?</vt:lpstr>
      <vt:lpstr>Caching Patterns: read aside (cache aside)</vt:lpstr>
      <vt:lpstr>Caching Patterns: Read-Through</vt:lpstr>
      <vt:lpstr>Caching Patterns: Read-"compromise"</vt:lpstr>
      <vt:lpstr>Caching Patterns: Write-*</vt:lpstr>
      <vt:lpstr>Caching Patterns: Invalidate-*</vt:lpstr>
      <vt:lpstr>In memory vs distributed (shared) cache</vt:lpstr>
      <vt:lpstr>We need more than just raw cache api ..  to cache like a pro </vt:lpstr>
      <vt:lpstr>We need more than just raw cache api</vt:lpstr>
      <vt:lpstr>Introduction to fusion cache</vt:lpstr>
      <vt:lpstr>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Enrico Sabbadin (MSC Technology Italia)</dc:creator>
  <cp:lastModifiedBy>Enrico Sabbadin (MSC Technology Italia)</cp:lastModifiedBy>
  <cp:revision>9</cp:revision>
  <dcterms:created xsi:type="dcterms:W3CDTF">2024-05-03T09:48:36Z</dcterms:created>
  <dcterms:modified xsi:type="dcterms:W3CDTF">2024-05-10T08:05:06Z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Sensitivity: Internal</vt:lpwstr>
  </property>
</Properties>
</file>