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58" r:id="rId6"/>
    <p:sldId id="260" r:id="rId7"/>
    <p:sldId id="291" r:id="rId8"/>
    <p:sldId id="293" r:id="rId9"/>
    <p:sldId id="292" r:id="rId10"/>
    <p:sldId id="270" r:id="rId11"/>
    <p:sldId id="303" r:id="rId12"/>
    <p:sldId id="283" r:id="rId13"/>
    <p:sldId id="284" r:id="rId14"/>
    <p:sldId id="285" r:id="rId15"/>
    <p:sldId id="286" r:id="rId16"/>
    <p:sldId id="267" r:id="rId17"/>
    <p:sldId id="299" r:id="rId18"/>
    <p:sldId id="259" r:id="rId19"/>
    <p:sldId id="263" r:id="rId20"/>
    <p:sldId id="264" r:id="rId21"/>
    <p:sldId id="265" r:id="rId22"/>
    <p:sldId id="266" r:id="rId23"/>
    <p:sldId id="300" r:id="rId24"/>
    <p:sldId id="268" r:id="rId25"/>
    <p:sldId id="298" r:id="rId26"/>
    <p:sldId id="272" r:id="rId27"/>
    <p:sldId id="261" r:id="rId28"/>
    <p:sldId id="279" r:id="rId29"/>
    <p:sldId id="277" r:id="rId30"/>
    <p:sldId id="287" r:id="rId31"/>
    <p:sldId id="271" r:id="rId32"/>
    <p:sldId id="288" r:id="rId33"/>
    <p:sldId id="273" r:id="rId34"/>
    <p:sldId id="275" r:id="rId35"/>
    <p:sldId id="297" r:id="rId36"/>
    <p:sldId id="278" r:id="rId37"/>
    <p:sldId id="274" r:id="rId38"/>
    <p:sldId id="290" r:id="rId39"/>
    <p:sldId id="301" r:id="rId40"/>
    <p:sldId id="280" r:id="rId41"/>
    <p:sldId id="281" r:id="rId42"/>
    <p:sldId id="282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3:48:4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1424 24575,'0'0'0,"0"0"0,-1 0 0,1-1 0,0 1 0,0 0 0,-1 0 0,1 0 0,0 0 0,0 0 0,-1 0 0,1 0 0,0 0 0,-1 0 0,1 0 0,0 0 0,0 0 0,-1 0 0,1 0 0,0 0 0,0 0 0,-1 0 0,1 0 0,0 0 0,-1 0 0,1 0 0,0 1 0,0-1 0,-1 0 0,1 0 0,0 0 0,0 0 0,0 1 0,-1-1 0,1 0 0,0 0 0,0 0 0,0 1 0,0-1 0,-1 0 0,1 0 0,0 1 0,0-1 0,0 0 0,0 1 0,0-1 0,0 0 0,0 0 0,0 1 0,0-1 0,0 0 0,0 1 0,0-1 0,0 0 0,0 0 0,0 1 0,0-1 0,0 0 0,0 0 0,0 1 0,0-1 0,0 0 0,1 0 0,-1 1 0,0-1 0,18 13 0,31 0 0,2-1 0,-1-3 0,91 5 0,-85-10 0,1 2 0,94 23 0,-122-20 0,3 1 0,1 0 0,0-2 0,0-2 0,0-1 0,40 0 0,-11-7 0,0-3 0,0-3 0,-1-2 0,118-37 0,-172 45 0,-1-1 0,0 0 0,1 0 0,-1-1 0,0 0 0,-1 0 0,1 0 0,-1-1 0,0 0 0,0 0 0,0 0 0,0-1 0,-1 1 0,5-10 0,4-8 0,-2-1 0,14-38 0,-19 48 0,2-15 0,0 1 0,5-39 0,-5 20 0,-1-2 0,-3-1 0,-1-1 0,-6-61 0,0 8 0,5 29 0,1 43 0,-3-1 0,0 1 0,-10-61 0,6 82 0,0 0 0,0 1 0,-1 0 0,-1 0 0,1 0 0,-2 0 0,1 1 0,-1 0 0,-1 0 0,0 1 0,0 0 0,0 0 0,-1 1 0,0 0 0,-1 1 0,-12-8 0,-14-5 0,-1 1 0,0 2 0,-48-15 0,-265-53 0,74 22 0,-145-45 0,395 100 0,-1 2 0,0 1 0,-1 1 0,1 1 0,-43 3 0,-135 22 0,188-21 0,-27 4 0,8-2 0,0 2 0,1 0 0,0 3 0,-57 21 0,84-25 0,1 0 0,-1 1 0,1 1 0,0-1 0,0 1 0,1 1 0,0-1 0,0 1 0,1 0 0,0 0 0,1 0 0,-6 13 0,-7 10 0,3-7 0,2 0 0,0 0 0,2 1 0,0 0 0,2 1 0,-6 34 0,11-41 0,1-1 0,0 1 0,2 0 0,0 0 0,1-1 0,1 1 0,0-1 0,2 1 0,11 34 0,8 9 0,3-2 0,3 0 0,2-2 0,52 73 0,-56-94 0,2-1 0,1-2 0,1 0 0,2-2 0,2-2 0,0-1 0,45 27 0,-52-41 0,1-1 0,50 16 0,-57-23 0,-1 0 0,0 2 0,0 1 0,0 0 0,-1 1 0,35 27 0,-37-23-136,1-1-1,1-1 1,0-1-1,1-1 1,0 0-1,0-2 1,1 0-1,1-2 0,38 9 1,-29-11-6690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Spotlight/issues/1" TargetMode="External"/><Relationship Id="rId2" Type="http://schemas.openxmlformats.org/officeDocument/2006/relationships/hyperlink" Target="https://devblogs.microsoft.com/azure-sql/data-api-builder-g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Web App con un "caching" da </a:t>
            </a:r>
            <a:r>
              <a:rPr lang="en-US" dirty="0" err="1"/>
              <a:t>professionista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"</a:t>
            </a:r>
            <a:r>
              <a:rPr lang="en-US" dirty="0" err="1"/>
              <a:t>FusionCache</a:t>
            </a:r>
            <a:r>
              <a:rPr lang="en-US" dirty="0"/>
              <a:t>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 (MSC Technology Italy)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(shared/centralized)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provide </a:t>
            </a:r>
            <a:r>
              <a:rPr lang="en-US" dirty="0" err="1"/>
              <a:t>IDistributedCache</a:t>
            </a:r>
            <a:r>
              <a:rPr lang="en-US" dirty="0"/>
              <a:t> </a:t>
            </a:r>
          </a:p>
          <a:p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(web farm) with distributed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55" y="2255674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5631994" y="4387066"/>
            <a:ext cx="598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All instances share the same cache.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Note: Instead of Redis you can use other centralized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6D8AE-0AE0-4AE3-26E4-F13B1160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55" y="4395586"/>
            <a:ext cx="1125205" cy="106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100BE-AEED-D06B-18D6-A2FF719550AA}"/>
              </a:ext>
            </a:extLst>
          </p:cNvPr>
          <p:cNvSpPr txBox="1"/>
          <p:nvPr/>
        </p:nvSpPr>
        <p:spPr>
          <a:xfrm>
            <a:off x="838200" y="3671461"/>
            <a:ext cx="23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 to 4 instances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CB5A6E-5B51-AFCE-7F15-768775DC932B}"/>
              </a:ext>
            </a:extLst>
          </p:cNvPr>
          <p:cNvSpPr/>
          <p:nvPr/>
        </p:nvSpPr>
        <p:spPr>
          <a:xfrm>
            <a:off x="1049204" y="3186539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17118D-93A5-EB1D-9153-118085B603B7}"/>
              </a:ext>
            </a:extLst>
          </p:cNvPr>
          <p:cNvSpPr/>
          <p:nvPr/>
        </p:nvSpPr>
        <p:spPr>
          <a:xfrm>
            <a:off x="1551942" y="3186538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8FADCC-279A-7B37-1D30-CD83093F4E33}"/>
              </a:ext>
            </a:extLst>
          </p:cNvPr>
          <p:cNvSpPr/>
          <p:nvPr/>
        </p:nvSpPr>
        <p:spPr>
          <a:xfrm>
            <a:off x="2080063" y="3208564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749D4A-7785-7F0E-4D27-9097F020E0D3}"/>
              </a:ext>
            </a:extLst>
          </p:cNvPr>
          <p:cNvSpPr/>
          <p:nvPr/>
        </p:nvSpPr>
        <p:spPr>
          <a:xfrm>
            <a:off x="2582801" y="3214691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26B55-71D7-8C33-ED14-05B598C0EDCE}"/>
              </a:ext>
            </a:extLst>
          </p:cNvPr>
          <p:cNvCxnSpPr>
            <a:cxnSpLocks/>
          </p:cNvCxnSpPr>
          <p:nvPr/>
        </p:nvCxnSpPr>
        <p:spPr>
          <a:xfrm>
            <a:off x="1221328" y="3753853"/>
            <a:ext cx="333000" cy="641733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495D-6453-3913-9418-0423A10D1876}"/>
              </a:ext>
            </a:extLst>
          </p:cNvPr>
          <p:cNvCxnSpPr>
            <a:cxnSpLocks/>
          </p:cNvCxnSpPr>
          <p:nvPr/>
        </p:nvCxnSpPr>
        <p:spPr>
          <a:xfrm flipH="1">
            <a:off x="2082063" y="3753853"/>
            <a:ext cx="651512" cy="624038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7C1A7-D812-1102-6946-95CB933212A7}"/>
              </a:ext>
            </a:extLst>
          </p:cNvPr>
          <p:cNvCxnSpPr>
            <a:cxnSpLocks/>
          </p:cNvCxnSpPr>
          <p:nvPr/>
        </p:nvCxnSpPr>
        <p:spPr>
          <a:xfrm flipH="1">
            <a:off x="1779247" y="3709801"/>
            <a:ext cx="5377" cy="53773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3AFA4-9AF3-5426-9780-C496578CD10A}"/>
              </a:ext>
            </a:extLst>
          </p:cNvPr>
          <p:cNvCxnSpPr>
            <a:cxnSpLocks/>
          </p:cNvCxnSpPr>
          <p:nvPr/>
        </p:nvCxnSpPr>
        <p:spPr>
          <a:xfrm flipH="1">
            <a:off x="2017306" y="3735825"/>
            <a:ext cx="295053" cy="533733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C16321-EF32-2F96-EF29-6A7E3A11861C}"/>
              </a:ext>
            </a:extLst>
          </p:cNvPr>
          <p:cNvSpPr txBox="1"/>
          <p:nvPr/>
        </p:nvSpPr>
        <p:spPr>
          <a:xfrm>
            <a:off x="1127837" y="32223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CADA26-8631-3638-8F40-BF35783BF054}"/>
              </a:ext>
            </a:extLst>
          </p:cNvPr>
          <p:cNvSpPr txBox="1"/>
          <p:nvPr/>
        </p:nvSpPr>
        <p:spPr>
          <a:xfrm>
            <a:off x="1626746" y="32399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F859D-EBEE-563B-64A9-28BFD17EAD52}"/>
              </a:ext>
            </a:extLst>
          </p:cNvPr>
          <p:cNvSpPr txBox="1"/>
          <p:nvPr/>
        </p:nvSpPr>
        <p:spPr>
          <a:xfrm>
            <a:off x="2156135" y="32399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89CC16-5374-E5E4-77B5-5ABAF45E8BA4}"/>
              </a:ext>
            </a:extLst>
          </p:cNvPr>
          <p:cNvSpPr txBox="1"/>
          <p:nvPr/>
        </p:nvSpPr>
        <p:spPr>
          <a:xfrm>
            <a:off x="2661434" y="3250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80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9" y="4901851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0" y="5335454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 flipH="1">
            <a:off x="1808319" y="4392471"/>
            <a:ext cx="411647" cy="38585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8938040" y="4319246"/>
            <a:ext cx="251839" cy="37752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25618" y="4122024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677659" y="4455248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550" y="5382667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C5F1F-6E11-B3FC-E7FF-A12210FD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38" y="4876296"/>
            <a:ext cx="1125205" cy="10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373514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 gotcha: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get-big-cache-payload-in-memory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get-big-cache-payload-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/>
              <a:t>See the load when using "badly" a remote cache </a:t>
            </a:r>
            <a:br>
              <a:rPr lang="en-US" dirty="0"/>
            </a:br>
            <a:r>
              <a:rPr lang="en-US" i="1" dirty="0"/>
              <a:t>- app plan </a:t>
            </a:r>
            <a:r>
              <a:rPr lang="en-US" i="1" dirty="0" err="1"/>
              <a:t>cpu</a:t>
            </a:r>
            <a:r>
              <a:rPr lang="en-US" i="1" dirty="0"/>
              <a:t> percentage </a:t>
            </a:r>
            <a:br>
              <a:rPr lang="en-US" i="1" dirty="0"/>
            </a:br>
            <a:r>
              <a:rPr lang="en-US" i="1" dirty="0"/>
              <a:t>- web app </a:t>
            </a:r>
            <a:r>
              <a:rPr lang="en-US" i="1" dirty="0" err="1"/>
              <a:t>cpu</a:t>
            </a:r>
            <a:r>
              <a:rPr lang="en-US" i="1" dirty="0"/>
              <a:t> time</a:t>
            </a:r>
            <a:br>
              <a:rPr lang="en-US" i="1" dirty="0"/>
            </a:br>
            <a:r>
              <a:rPr lang="en-US" i="1" dirty="0"/>
              <a:t>- data 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499879"/>
            <a:ext cx="1098162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That was just a "simple" example to understand that: </a:t>
            </a:r>
            <a:br>
              <a:rPr lang="en-US" dirty="0"/>
            </a:br>
            <a:r>
              <a:rPr lang="en-US" sz="4000" i="1" dirty="0"/>
              <a:t>We need more than just raw cache api .. </a:t>
            </a:r>
            <a:br>
              <a:rPr lang="en-US" sz="4000" i="1" dirty="0"/>
            </a:br>
            <a:r>
              <a:rPr lang="en-US" sz="4000" i="1" dirty="0"/>
              <a:t>to cache like a pro </a:t>
            </a:r>
            <a:r>
              <a:rPr lang="en-US" sz="4000" i="1" dirty="0">
                <a:sym typeface="Wingdings" panose="05000000000000000000" pitchFamily="2" charset="2"/>
              </a:rPr>
              <a:t>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2302937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B0-0A26-A4F9-0ABF-2901DF2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B28-F4F6-4908-6E58-E5351DD2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Caching Patterns</a:t>
            </a:r>
          </a:p>
        </p:txBody>
      </p:sp>
    </p:spTree>
    <p:extLst>
      <p:ext uri="{BB962C8B-B14F-4D97-AF65-F5344CB8AC3E}">
        <p14:creationId xmlns:p14="http://schemas.microsoft.com/office/powerpoint/2010/main" val="204394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355907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2389" y="2242476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 </a:t>
            </a:r>
            <a:br>
              <a:rPr lang="en-US" dirty="0"/>
            </a:br>
            <a:r>
              <a:rPr lang="en-US" dirty="0"/>
              <a:t>- typically implemented with something like a decorator (wrapper) patterns</a:t>
            </a:r>
          </a:p>
        </p:txBody>
      </p:sp>
    </p:spTree>
    <p:extLst>
      <p:ext uri="{BB962C8B-B14F-4D97-AF65-F5344CB8AC3E}">
        <p14:creationId xmlns:p14="http://schemas.microsoft.com/office/powerpoint/2010/main" val="357492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Caching Patterns</a:t>
            </a:r>
          </a:p>
          <a:p>
            <a:r>
              <a:rPr lang="en-US" dirty="0" err="1"/>
              <a:t>FusionCache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</a:t>
            </a:r>
            <a:r>
              <a:rPr lang="en-US" i="1" dirty="0"/>
              <a:t>compromise</a:t>
            </a:r>
            <a:r>
              <a:rPr lang="en-US" dirty="0"/>
              <a:t>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7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56655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143189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B0-0A26-A4F9-0ABF-2901DF2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 at last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B28-F4F6-4908-6E58-E5351DD2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err="1"/>
              <a:t>FusionCache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831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71267"/>
              </p:ext>
            </p:extLst>
          </p:nvPr>
        </p:nvGraphicFramePr>
        <p:xfrm>
          <a:off x="838200" y="2318994"/>
          <a:ext cx="10700207" cy="266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FusionCache</a:t>
                      </a:r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15/06/2024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6C97-4703-96A2-54D0-381453E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73F4-26D6-9BE0-DE40-E26278EB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Data API builder uses </a:t>
            </a:r>
            <a:r>
              <a:rPr lang="en-US" dirty="0" err="1"/>
              <a:t>FusionCache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https://devblogs.microsoft.com/azure-sql/data-api-builder-ga/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"issue" in new </a:t>
            </a:r>
            <a:r>
              <a:rPr lang="en-US" dirty="0" err="1"/>
              <a:t>Nuget</a:t>
            </a:r>
            <a:r>
              <a:rPr lang="en-US" dirty="0"/>
              <a:t> spotlight repo (11/07/2024)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This repository is designed to spotlight popular and upcoming NuGet packages, providing a central place for developers to discover new tools and libraries that can enhance their projects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https://github.com/NuGet/Spotlight/issues/1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5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FusionCache</a:t>
            </a:r>
            <a:r>
              <a:rPr lang="en-US" dirty="0"/>
              <a:t>: use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031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err="1">
                <a:highlight>
                  <a:srgbClr val="FFFF00"/>
                </a:highlight>
              </a:rPr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i="1" dirty="0" err="1">
                <a:highlight>
                  <a:srgbClr val="FFFF00"/>
                </a:highlight>
              </a:rPr>
              <a:t>GetOrSetAsync</a:t>
            </a:r>
            <a:r>
              <a:rPr lang="en-US" dirty="0"/>
              <a:t>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>
                <a:highlight>
                  <a:srgbClr val="FFFF00"/>
                </a:highlight>
              </a:rPr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GetOrSetAsync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11091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(string key)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(key,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// sample demo only implementation of the factory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(new Random().Next().</a:t>
            </a:r>
            <a:r>
              <a:rPr lang="en-US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   Duration=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	}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04246-F501-7DA5-DF14-76DC83325726}"/>
              </a:ext>
            </a:extLst>
          </p:cNvPr>
          <p:cNvSpPr txBox="1"/>
          <p:nvPr/>
        </p:nvSpPr>
        <p:spPr>
          <a:xfrm>
            <a:off x="1212783" y="5919537"/>
            <a:ext cx="101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Note: you can specify a different cache duration for the distribute d cache using </a:t>
            </a:r>
            <a:r>
              <a:rPr lang="en-US" b="1" i="1" dirty="0" err="1">
                <a:solidFill>
                  <a:srgbClr val="1F2328"/>
                </a:solidFill>
                <a:effectLst/>
                <a:latin typeface="ui-monospace"/>
              </a:rPr>
              <a:t>DistributedCacheDuration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A4-120F-7CB9-7F21-7DC031E2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855C-0A85-65B9-F6C7-AB5BB31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588"/>
            <a:ext cx="10515600" cy="5094155"/>
          </a:xfrm>
        </p:spPr>
        <p:txBody>
          <a:bodyPr>
            <a:normAutofit lnSpcReduction="10000"/>
          </a:bodyPr>
          <a:lstStyle/>
          <a:p>
            <a:pPr marL="0" marR="0" indent="0" algn="l" rtl="0">
              <a:buNone/>
            </a:pPr>
            <a:r>
              <a:rPr lang="en-US" sz="2600" dirty="0"/>
              <a:t>When you need to retrieve "</a:t>
            </a:r>
            <a:r>
              <a:rPr lang="en-US" sz="2600" i="1" dirty="0"/>
              <a:t>often</a:t>
            </a:r>
            <a:r>
              <a:rPr lang="en-US" sz="2600" dirty="0"/>
              <a:t>" the same data, typically, from an external service (e.g. database or rest api).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that piece of data doesn't change "</a:t>
            </a:r>
            <a:r>
              <a:rPr lang="en-US" sz="2600" i="1" dirty="0"/>
              <a:t>often</a:t>
            </a:r>
            <a:r>
              <a:rPr lang="en-US" sz="2600" dirty="0"/>
              <a:t>" 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it "</a:t>
            </a:r>
            <a:r>
              <a:rPr lang="en-US" sz="2600" i="1" dirty="0"/>
              <a:t>takes time</a:t>
            </a:r>
            <a:r>
              <a:rPr lang="en-US" sz="2600" dirty="0"/>
              <a:t>" to get that data from the service ..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When taking the data put "</a:t>
            </a:r>
            <a:r>
              <a:rPr lang="en-US" sz="2600" i="1" dirty="0"/>
              <a:t>pressure</a:t>
            </a:r>
            <a:r>
              <a:rPr lang="en-US" sz="2600" dirty="0"/>
              <a:t>" on the service ..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r>
              <a:rPr lang="en-US" sz="2600" i="1" dirty="0"/>
              <a:t>Consider to store (</a:t>
            </a:r>
            <a:r>
              <a:rPr lang="en-US" sz="2600" b="1" i="1" dirty="0"/>
              <a:t>cache</a:t>
            </a:r>
            <a:r>
              <a:rPr lang="en-US" sz="2600" i="1" dirty="0"/>
              <a:t>) that piece of information in a </a:t>
            </a:r>
            <a:r>
              <a:rPr lang="en-US" sz="2600" i="1" dirty="0" err="1"/>
              <a:t>a</a:t>
            </a:r>
            <a:r>
              <a:rPr lang="en-US" sz="2600" i="1" dirty="0"/>
              <a:t> key-value pair  "store" (something like a &lt;</a:t>
            </a:r>
            <a:r>
              <a:rPr lang="en-US" sz="2600" i="1" dirty="0" err="1"/>
              <a:t>string,object</a:t>
            </a:r>
            <a:r>
              <a:rPr lang="en-US" sz="2600" i="1" dirty="0"/>
              <a:t>&gt; dictionary) .. </a:t>
            </a:r>
            <a:br>
              <a:rPr lang="en-US" sz="2600" i="1" dirty="0"/>
            </a:br>
            <a:br>
              <a:rPr lang="en-US" sz="2600" i="1" dirty="0"/>
            </a:br>
            <a:r>
              <a:rPr lang="en-US" sz="2600" i="1" dirty="0"/>
              <a:t>and retrieve it from that store instead of going to the actual service.</a:t>
            </a:r>
            <a:br>
              <a:rPr lang="en-US" sz="2600" i="1" dirty="0"/>
            </a:br>
            <a:r>
              <a:rPr lang="en-US" sz="2600" i="1" dirty="0"/>
              <a:t>(Note: most likely you will set an expiration)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time out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get-or-set-cache-entry-raw-hard-timeout</a:t>
            </a:r>
          </a:p>
          <a:p>
            <a:r>
              <a:rPr lang="en-US" sz="2200" dirty="0"/>
              <a:t>A small wrapper to ready </a:t>
            </a:r>
            <a:r>
              <a:rPr lang="en-US" sz="2200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sz="2200" dirty="0">
                <a:latin typeface="+mn-lt"/>
                <a:ea typeface="+mn-ea"/>
                <a:cs typeface="+mn-cs"/>
              </a:rPr>
              <a:t> from config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get-or-set-cache-entry-with-wrapper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endParaRPr lang="en-US" sz="2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(process)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cache-stampede-in-memory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)-&gt; KO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vs</a:t>
            </a:r>
            <a:endParaRPr lang="en-US" dirty="0"/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cache-stampede-with-wrapper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-&gt;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get-or-set-cache-entry-raw-fails-safe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4D51-2025-4FAA-CD9B-FCB98B7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1E84-37A5-C628-F8EA-8B88CF93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same factory, set expiration NOT according to </a:t>
            </a:r>
            <a:r>
              <a:rPr lang="en-US" dirty="0" err="1"/>
              <a:t>CacheEntryOption</a:t>
            </a:r>
            <a:r>
              <a:rPr lang="en-US" dirty="0"/>
              <a:t>, but within the factory</a:t>
            </a:r>
          </a:p>
          <a:p>
            <a:pPr lvl="1"/>
            <a:r>
              <a:rPr lang="en-US" dirty="0"/>
              <a:t>You can decide expiration based on the data returned from "the origin"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DEMO : 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get-or-set-cache-entry-with-adaptive-cache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("Products")….;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set-cache-entry-raw on W1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get-cache-entry-raw on W2, N1, 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A71-730F-F3AE-7867-EEEC30C6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57A1-E4E0-E432-AE92-5EBDF89B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Transient failures when connecting to the distributed cache or the backplane are managed using an internal auto-recovery queue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From the docs: </a:t>
            </a:r>
            <a:r>
              <a:rPr lang="en-US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where items are put when something bad happened during the distributed side of things: the queue is then actively processed, periodically, to ensure that as soon as possible everything will be taken care of.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817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7A7-FA88-E0DD-06BB-C271A2F4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pseudo-code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F648-7D65-444D-4038-3D04214CA008}"/>
              </a:ext>
            </a:extLst>
          </p:cNvPr>
          <p:cNvSpPr txBox="1"/>
          <p:nvPr/>
        </p:nvSpPr>
        <p:spPr>
          <a:xfrm>
            <a:off x="1011021" y="2111247"/>
            <a:ext cx="89370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void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(Order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string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myCache.Get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null)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userRepository.GetUserInfo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($"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if(!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userInfo.CanPlaceOrder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throw new Exception(..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// proceed with order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0806-5C0C-A8CB-B2BD-978147E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994E-31DA-6259-DD6D-FB37018A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361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r>
              <a:rPr lang="en-US" dirty="0"/>
              <a:t>Offload the origin (source of true)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practices, and "smart" libraries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r>
              <a:rPr lang="en-US" dirty="0"/>
              <a:t>MS implementation: </a:t>
            </a:r>
            <a:r>
              <a:rPr lang="en-US" dirty="0" err="1"/>
              <a:t>IMemoryCache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web app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5" y="2754082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4" y="2139405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8497504" y="2206154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9F4F46E-8D2F-8D7B-6E92-7C2CB0BD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0082"/>
            <a:ext cx="6493293" cy="35217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92DF4-D91F-057B-F658-DE277313BC71}"/>
              </a:ext>
            </a:extLst>
          </p:cNvPr>
          <p:cNvCxnSpPr/>
          <p:nvPr/>
        </p:nvCxnSpPr>
        <p:spPr>
          <a:xfrm>
            <a:off x="6096000" y="1812336"/>
            <a:ext cx="3382736" cy="445783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AF0-B056-B7F5-5F53-6F4EB46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 web app (web farm)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28676-2017-E989-7C41-55017D57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284" y="3238829"/>
            <a:ext cx="1219351" cy="9177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86687-B61E-F831-A518-1EA822F7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5" y="2181668"/>
            <a:ext cx="1219351" cy="1060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586B1-253E-82D2-89D4-4D616DFE229A}"/>
              </a:ext>
            </a:extLst>
          </p:cNvPr>
          <p:cNvSpPr txBox="1"/>
          <p:nvPr/>
        </p:nvSpPr>
        <p:spPr>
          <a:xfrm>
            <a:off x="1221328" y="181233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3A2B-2F15-264F-B0CD-47378C4DEF2E}"/>
              </a:ext>
            </a:extLst>
          </p:cNvPr>
          <p:cNvSpPr txBox="1"/>
          <p:nvPr/>
        </p:nvSpPr>
        <p:spPr>
          <a:xfrm>
            <a:off x="7996248" y="1778027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1DB94-A54B-D392-F99B-6993F98B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" y="3336265"/>
            <a:ext cx="6405335" cy="344156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46A647-E5A3-8BDF-8C0D-C7553073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474" y="3238828"/>
            <a:ext cx="1219351" cy="91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F5865-2592-071A-2B72-7C212CEA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773" y="2034631"/>
            <a:ext cx="847725" cy="666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A8137B-7FCF-5562-6D28-243286B14D8B}"/>
              </a:ext>
            </a:extLst>
          </p:cNvPr>
          <p:cNvCxnSpPr>
            <a:cxnSpLocks/>
          </p:cNvCxnSpPr>
          <p:nvPr/>
        </p:nvCxnSpPr>
        <p:spPr>
          <a:xfrm flipH="1">
            <a:off x="8991996" y="2727650"/>
            <a:ext cx="245553" cy="38716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6CB32-C43A-4A2A-DD45-2F8DBBDBED1B}"/>
              </a:ext>
            </a:extLst>
          </p:cNvPr>
          <p:cNvCxnSpPr>
            <a:cxnSpLocks/>
          </p:cNvCxnSpPr>
          <p:nvPr/>
        </p:nvCxnSpPr>
        <p:spPr>
          <a:xfrm>
            <a:off x="9770724" y="2701381"/>
            <a:ext cx="521425" cy="41343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E2BCC3-F513-CA25-4006-B920240A31A8}"/>
              </a:ext>
            </a:extLst>
          </p:cNvPr>
          <p:cNvSpPr txBox="1"/>
          <p:nvPr/>
        </p:nvSpPr>
        <p:spPr>
          <a:xfrm>
            <a:off x="7819725" y="6048790"/>
            <a:ext cx="283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Every instance has its own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memory cache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D5561-3511-793D-A718-6BD02A28969B}"/>
              </a:ext>
            </a:extLst>
          </p:cNvPr>
          <p:cNvCxnSpPr/>
          <p:nvPr/>
        </p:nvCxnSpPr>
        <p:spPr>
          <a:xfrm>
            <a:off x="4986839" y="1590955"/>
            <a:ext cx="3382736" cy="4457835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B9F840-1B92-AAA0-B67A-CAB5E62185C6}"/>
                  </a:ext>
                </a:extLst>
              </p14:cNvPr>
              <p14:cNvContentPartPr/>
              <p14:nvPr/>
            </p14:nvContentPartPr>
            <p14:xfrm>
              <a:off x="5553246" y="6147739"/>
              <a:ext cx="820440" cy="57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B9F840-1B92-AAA0-B67A-CAB5E62185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4606" y="6139099"/>
                <a:ext cx="838080" cy="588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B90F62B-D61E-645E-893D-71E637C0EAE0}"/>
              </a:ext>
            </a:extLst>
          </p:cNvPr>
          <p:cNvSpPr/>
          <p:nvPr/>
        </p:nvSpPr>
        <p:spPr>
          <a:xfrm>
            <a:off x="1049204" y="3186539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96465-8F00-14EE-DAF8-6578AEEB8695}"/>
              </a:ext>
            </a:extLst>
          </p:cNvPr>
          <p:cNvSpPr txBox="1"/>
          <p:nvPr/>
        </p:nvSpPr>
        <p:spPr>
          <a:xfrm>
            <a:off x="1127837" y="32388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B13136-18F6-1817-DCA2-C72FA45FF7ED}"/>
              </a:ext>
            </a:extLst>
          </p:cNvPr>
          <p:cNvSpPr/>
          <p:nvPr/>
        </p:nvSpPr>
        <p:spPr>
          <a:xfrm>
            <a:off x="1769495" y="3175311"/>
            <a:ext cx="465364" cy="440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0AB01-3874-D4B9-CA02-539A1ECB1FE6}"/>
              </a:ext>
            </a:extLst>
          </p:cNvPr>
          <p:cNvSpPr txBox="1"/>
          <p:nvPr/>
        </p:nvSpPr>
        <p:spPr>
          <a:xfrm>
            <a:off x="1848128" y="3227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194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centralize cached data</a:t>
            </a:r>
          </a:p>
          <a:p>
            <a:pPr lvl="1"/>
            <a:r>
              <a:rPr lang="en-US" dirty="0"/>
              <a:t>Improved cache hits</a:t>
            </a:r>
          </a:p>
          <a:p>
            <a:r>
              <a:rPr lang="en-US" dirty="0"/>
              <a:t>Some solutions (Redis) are fast, still remember </a:t>
            </a:r>
            <a:r>
              <a:rPr lang="en-US" dirty="0">
                <a:highlight>
                  <a:srgbClr val="FFFF00"/>
                </a:highlight>
              </a:rPr>
              <a:t>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(use per service key prefix)</a:t>
            </a:r>
          </a:p>
        </p:txBody>
      </p:sp>
    </p:spTree>
    <p:extLst>
      <p:ext uri="{BB962C8B-B14F-4D97-AF65-F5344CB8AC3E}">
        <p14:creationId xmlns:p14="http://schemas.microsoft.com/office/powerpoint/2010/main" val="386299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1957</Words>
  <Application>Microsoft Office PowerPoint</Application>
  <PresentationFormat>Widescreen</PresentationFormat>
  <Paragraphs>283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-apple-system</vt:lpstr>
      <vt:lpstr>Aptos</vt:lpstr>
      <vt:lpstr>Aptos Display</vt:lpstr>
      <vt:lpstr>Arial</vt:lpstr>
      <vt:lpstr>Calibri</vt:lpstr>
      <vt:lpstr>Cascadia Mono</vt:lpstr>
      <vt:lpstr>Courier New</vt:lpstr>
      <vt:lpstr>ui-monospace</vt:lpstr>
      <vt:lpstr>Wingdings</vt:lpstr>
      <vt:lpstr>Office Theme</vt:lpstr>
      <vt:lpstr>Azure Web App con un "caching" da professionista usando "FusionCache"</vt:lpstr>
      <vt:lpstr>Agenda</vt:lpstr>
      <vt:lpstr>Cache ABC</vt:lpstr>
      <vt:lpstr>Caching pseudo-code</vt:lpstr>
      <vt:lpstr>Why we cache?</vt:lpstr>
      <vt:lpstr>In memory cache</vt:lpstr>
      <vt:lpstr>Single instance web app </vt:lpstr>
      <vt:lpstr>Multiple instance web app (web farm) </vt:lpstr>
      <vt:lpstr>Distributed (shared) cache</vt:lpstr>
      <vt:lpstr>Distributed (shared/centralized) cache</vt:lpstr>
      <vt:lpstr>Multiple instance web app (web farm) with distributed cache</vt:lpstr>
      <vt:lpstr>Azure Web app with HA</vt:lpstr>
      <vt:lpstr>Azure Web app with HA for this demo </vt:lpstr>
      <vt:lpstr>Demo Setup</vt:lpstr>
      <vt:lpstr>Distributed cache gotcha: DEMO</vt:lpstr>
      <vt:lpstr>That was just a "simple" example to understand that:  We need more than just raw cache api ..  to cache like a pro </vt:lpstr>
      <vt:lpstr>PowerPoint Presentation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.. at last ..</vt:lpstr>
      <vt:lpstr>We need more than just raw cache api</vt:lpstr>
      <vt:lpstr>FusionCache credits</vt:lpstr>
      <vt:lpstr>FusionCache: set up</vt:lpstr>
      <vt:lpstr>FusionCache: use it </vt:lpstr>
      <vt:lpstr>GetOrSetAsync</vt:lpstr>
      <vt:lpstr>FusionCacheEntryOptions: TimeOuts</vt:lpstr>
      <vt:lpstr>DEMO</vt:lpstr>
      <vt:lpstr>Cache stampede</vt:lpstr>
      <vt:lpstr>DEMO</vt:lpstr>
      <vt:lpstr>Fail-Safe </vt:lpstr>
      <vt:lpstr>DEMO</vt:lpstr>
      <vt:lpstr>Adaptive Caching</vt:lpstr>
      <vt:lpstr>Named caches</vt:lpstr>
      <vt:lpstr>Backplane</vt:lpstr>
      <vt:lpstr>DEMO</vt:lpstr>
      <vt:lpstr>Auto-Recovery</vt:lpstr>
      <vt:lpstr>Plugins</vt:lpstr>
      <vt:lpstr>Plugins</vt:lpstr>
      <vt:lpstr>Emulator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35</cp:revision>
  <dcterms:created xsi:type="dcterms:W3CDTF">2024-05-03T09:48:36Z</dcterms:created>
  <dcterms:modified xsi:type="dcterms:W3CDTF">2024-07-16T13:09:32Z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Public</vt:lpwstr>
  </property>
</Properties>
</file>