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70" r:id="rId11"/>
    <p:sldId id="267" r:id="rId12"/>
    <p:sldId id="268" r:id="rId13"/>
    <p:sldId id="272" r:id="rId14"/>
    <p:sldId id="261" r:id="rId15"/>
    <p:sldId id="279" r:id="rId16"/>
    <p:sldId id="271" r:id="rId17"/>
    <p:sldId id="277" r:id="rId18"/>
    <p:sldId id="273" r:id="rId19"/>
    <p:sldId id="275" r:id="rId20"/>
    <p:sldId id="278" r:id="rId21"/>
    <p:sldId id="274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"many"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066"/>
              </p:ext>
            </p:extLst>
          </p:nvPr>
        </p:nvGraphicFramePr>
        <p:xfrm>
          <a:off x="838200" y="2318994"/>
          <a:ext cx="10700207" cy="302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 Cache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actively developed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399-0A0C-981C-9900-5AE790E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cache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E0E5-3673-2DEC-5110-7B3C017406CC}"/>
              </a:ext>
            </a:extLst>
          </p:cNvPr>
          <p:cNvSpPr txBox="1"/>
          <p:nvPr/>
        </p:nvSpPr>
        <p:spPr>
          <a:xfrm>
            <a:off x="754602" y="2045964"/>
            <a:ext cx="1059919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builder.Services.AddFusionCache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WithDefaultEntryOptions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…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FusionCacheSystemTextJsonSerializer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WithDistributedCache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",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{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21120-CB5A-3A38-0A8B-99C3B59BFFCD}"/>
              </a:ext>
            </a:extLst>
          </p:cNvPr>
          <p:cNvSpPr txBox="1"/>
          <p:nvPr/>
        </p:nvSpPr>
        <p:spPr>
          <a:xfrm>
            <a:off x="3142695" y="5894773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 need to register </a:t>
            </a:r>
            <a:r>
              <a:rPr lang="en-US" i="1" dirty="0" err="1"/>
              <a:t>IMemoryCache</a:t>
            </a:r>
            <a:r>
              <a:rPr lang="en-US" i="1" dirty="0"/>
              <a:t> and (Redis) </a:t>
            </a:r>
            <a:r>
              <a:rPr lang="en-US" i="1" dirty="0" err="1"/>
              <a:t>IDistributedCache</a:t>
            </a:r>
            <a:r>
              <a:rPr lang="en-US" i="1" dirty="0"/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89141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IFusionCache</a:t>
            </a:r>
            <a:r>
              <a:rPr lang="en-US" dirty="0"/>
              <a:t>: the interface to have injected</a:t>
            </a:r>
          </a:p>
          <a:p>
            <a:r>
              <a:rPr lang="en-US" dirty="0"/>
              <a:t>The main api: </a:t>
            </a:r>
            <a:r>
              <a:rPr lang="en-US" dirty="0" err="1"/>
              <a:t>GetOrSet</a:t>
            </a:r>
            <a:r>
              <a:rPr lang="en-US" dirty="0"/>
              <a:t>(Async),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</a:t>
            </a:r>
            <a:r>
              <a:rPr lang="en-US" i="1" dirty="0" err="1"/>
              <a:t>FusionCacheEntryOptions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/>
              <a:t>(if not provided a default one registered at startup is used)</a:t>
            </a:r>
          </a:p>
          <a:p>
            <a:pPr lvl="2"/>
            <a:r>
              <a:rPr lang="en-US" dirty="0"/>
              <a:t>Duration</a:t>
            </a:r>
          </a:p>
          <a:p>
            <a:pPr lvl="2"/>
            <a:r>
              <a:rPr lang="en-US" dirty="0" err="1"/>
              <a:t>DistributedCacheDuration</a:t>
            </a:r>
            <a:r>
              <a:rPr lang="en-US" dirty="0"/>
              <a:t> (optional) </a:t>
            </a:r>
          </a:p>
          <a:p>
            <a:pPr lvl="2"/>
            <a:r>
              <a:rPr lang="en-US" dirty="0" err="1"/>
              <a:t>JitterMaxDuration</a:t>
            </a:r>
            <a:r>
              <a:rPr lang="en-US" dirty="0"/>
              <a:t> (introduce a degree of randomization in the expiration)</a:t>
            </a:r>
          </a:p>
          <a:p>
            <a:pPr lvl="2"/>
            <a:r>
              <a:rPr lang="en-US" dirty="0"/>
              <a:t>..and many others we will cover in next slides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7226-9247-96BB-DF72-85A4234D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34F7-5129-D41E-31EA-C959A4DA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73358" y="2602914"/>
            <a:ext cx="9922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"get-or-set-cache-entry-raw", Name = 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")]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Task&lt;string&gt;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(string value)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ret = await _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fusionCache.GetOrSetAsync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("cache-entry",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		async _ =&gt; await </a:t>
            </a:r>
            <a:r>
              <a:rPr lang="en-US" sz="16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(value)</a:t>
            </a:r>
            <a:b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,new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Duration=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(1)}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return ret;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194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Avoid "All" rush to origin to get same key when it expires (see demo). </a:t>
            </a:r>
            <a:r>
              <a:rPr lang="en-US" dirty="0" err="1"/>
              <a:t>JitterMaxDuration</a:t>
            </a:r>
            <a:r>
              <a:rPr lang="en-US" dirty="0"/>
              <a:t> mitigate the problem, still ..</a:t>
            </a:r>
          </a:p>
          <a:p>
            <a:pPr lvl="1"/>
            <a:r>
              <a:rPr lang="en-US" dirty="0"/>
              <a:t>Fusion cache will not call the same factory more than once concurrently</a:t>
            </a:r>
          </a:p>
          <a:p>
            <a:pPr lvl="1"/>
            <a:r>
              <a:rPr lang="en-US" dirty="0"/>
              <a:t>Works at node level</a:t>
            </a:r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45-37A9-9A12-6B57-3878A0D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7887-6B6F-F9BE-2C73-350D2F50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FactoryHardTimeout</a:t>
            </a:r>
            <a:endParaRPr lang="en-US" dirty="0"/>
          </a:p>
          <a:p>
            <a:pPr lvl="1"/>
            <a:r>
              <a:rPr lang="en-US" dirty="0"/>
              <a:t>Return exception if factory takes longer then the specified value (more on it later)</a:t>
            </a:r>
          </a:p>
          <a:p>
            <a:r>
              <a:rPr lang="en-US" dirty="0" err="1"/>
              <a:t>AllowTimedOutFactoryBackgroundCompletion</a:t>
            </a:r>
            <a:endParaRPr lang="en-US" dirty="0"/>
          </a:p>
          <a:p>
            <a:pPr lvl="1"/>
            <a:r>
              <a:rPr lang="en-US" dirty="0"/>
              <a:t>Enabled by default, lets the timed-out factory keep running in the background and update the cached value as soon as it finishes</a:t>
            </a:r>
          </a:p>
        </p:txBody>
      </p:sp>
    </p:spTree>
    <p:extLst>
      <p:ext uri="{BB962C8B-B14F-4D97-AF65-F5344CB8AC3E}">
        <p14:creationId xmlns:p14="http://schemas.microsoft.com/office/powerpoint/2010/main" val="219022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Fail-Safe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85"/>
            <a:ext cx="10515600" cy="49093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expired values if origin fails or takes too long to reply (times out)</a:t>
            </a:r>
          </a:p>
          <a:p>
            <a:pPr lvl="1"/>
            <a:r>
              <a:rPr lang="en-US" dirty="0" err="1"/>
              <a:t>IsFailSafeEnabled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FailSafeMaxDuration</a:t>
            </a:r>
            <a:r>
              <a:rPr lang="en-US" dirty="0"/>
              <a:t> (internally extend the cache duration to this value)</a:t>
            </a:r>
          </a:p>
          <a:p>
            <a:pPr lvl="1"/>
            <a:r>
              <a:rPr lang="en-US" dirty="0" err="1"/>
              <a:t>FailSafeThrottleDuration</a:t>
            </a:r>
            <a:endParaRPr lang="en-US" dirty="0"/>
          </a:p>
          <a:p>
            <a:pPr lvl="1"/>
            <a:r>
              <a:rPr lang="en-US" dirty="0" err="1"/>
              <a:t>FactorySoftTimeout</a:t>
            </a:r>
            <a:r>
              <a:rPr lang="en-US" dirty="0"/>
              <a:t>: (apply when failsafe is true only) will return expired entry (if any) if factory takes longer than this value </a:t>
            </a:r>
          </a:p>
          <a:p>
            <a:pPr lvl="1"/>
            <a:r>
              <a:rPr lang="en-US" dirty="0" err="1"/>
              <a:t>FailSafe</a:t>
            </a:r>
            <a:r>
              <a:rPr lang="en-US" dirty="0"/>
              <a:t> Default Value is specified </a:t>
            </a:r>
          </a:p>
          <a:p>
            <a:pPr lvl="2"/>
            <a:r>
              <a:rPr lang="en-US" sz="2400" dirty="0"/>
              <a:t>Returns the default if no value is present in the internal cache and (</a:t>
            </a:r>
            <a:r>
              <a:rPr lang="en-US" sz="2400" dirty="0" err="1"/>
              <a:t>FactoryHardTimeout</a:t>
            </a:r>
            <a:r>
              <a:rPr lang="en-US" sz="2400" dirty="0"/>
              <a:t> has passed, or an exception is thrown in the factory) </a:t>
            </a:r>
          </a:p>
        </p:txBody>
      </p:sp>
    </p:spTree>
    <p:extLst>
      <p:ext uri="{BB962C8B-B14F-4D97-AF65-F5344CB8AC3E}">
        <p14:creationId xmlns:p14="http://schemas.microsoft.com/office/powerpoint/2010/main" val="349217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caching duration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Enter "fusion cache"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7DA3-44D7-43E5-7A5B-C029F065E7C4}"/>
              </a:ext>
            </a:extLst>
          </p:cNvPr>
          <p:cNvSpPr txBox="1"/>
          <p:nvPr/>
        </p:nvSpPr>
        <p:spPr>
          <a:xfrm>
            <a:off x="1033670" y="2969812"/>
            <a:ext cx="989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// startup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MyController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_cache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cacheProvider.GetCache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values across nodes (in-memory cache) </a:t>
            </a:r>
          </a:p>
          <a:p>
            <a:r>
              <a:rPr lang="en-US" dirty="0"/>
              <a:t>Need Redis for the pub-sub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DADE-FA92-A304-D559-D197F85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9C9-DCCC-61BB-9AED-AAEF6DB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81"/>
            <a:ext cx="10515600" cy="476958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000" dirty="0"/>
              <a:t>Listen to events</a:t>
            </a:r>
          </a:p>
          <a:p>
            <a:pPr lvl="1"/>
            <a:r>
              <a:rPr lang="en-US" sz="2600" dirty="0"/>
              <a:t>Hit: when a value was in the cache (there's also a flag to indicate if the data was stale or not)</a:t>
            </a:r>
          </a:p>
          <a:p>
            <a:pPr lvl="1"/>
            <a:r>
              <a:rPr lang="en-US" sz="2600" dirty="0"/>
              <a:t>Miss: when a value was not in the cache</a:t>
            </a:r>
          </a:p>
          <a:p>
            <a:pPr lvl="1"/>
            <a:r>
              <a:rPr lang="en-US" sz="2600" dirty="0"/>
              <a:t>Remove: when an entry has been removed</a:t>
            </a:r>
          </a:p>
          <a:p>
            <a:pPr lvl="1"/>
            <a:r>
              <a:rPr lang="en-US" sz="2600" dirty="0"/>
              <a:t>Eviction: when an eviction occurred, along with the reason (only for the memory level)</a:t>
            </a:r>
          </a:p>
          <a:p>
            <a:pPr lvl="1"/>
            <a:r>
              <a:rPr lang="en-US" sz="2600" dirty="0" err="1"/>
              <a:t>FailSafeActivation</a:t>
            </a:r>
            <a:r>
              <a:rPr lang="en-US" sz="2600" dirty="0"/>
              <a:t>: when the fail-safe mechanism kicked in</a:t>
            </a:r>
          </a:p>
          <a:p>
            <a:endParaRPr lang="en-US" sz="3000" dirty="0"/>
          </a:p>
          <a:p>
            <a:r>
              <a:rPr lang="en-US" sz="3000" dirty="0"/>
              <a:t>Run in background </a:t>
            </a:r>
          </a:p>
        </p:txBody>
      </p:sp>
    </p:spTree>
    <p:extLst>
      <p:ext uri="{BB962C8B-B14F-4D97-AF65-F5344CB8AC3E}">
        <p14:creationId xmlns:p14="http://schemas.microsoft.com/office/powerpoint/2010/main" val="304562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Implement </a:t>
            </a:r>
            <a:r>
              <a:rPr lang="en-US" sz="3000" dirty="0" err="1"/>
              <a:t>IFusionCachePlugin</a:t>
            </a:r>
            <a:endParaRPr lang="en-US" sz="3000" dirty="0"/>
          </a:p>
          <a:p>
            <a:pPr lvl="1"/>
            <a:r>
              <a:rPr lang="en-US" sz="2600" dirty="0"/>
              <a:t>Start and Stop methods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MyFirstPlugin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MySecondPlugin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services.AddFusionCache</a:t>
            </a:r>
            <a:r>
              <a:rPr lang="en-US" sz="2400" dirty="0"/>
              <a:t>().</a:t>
            </a:r>
            <a:r>
              <a:rPr lang="en-US" sz="2400" dirty="0" err="1"/>
              <a:t>WithAllRegisteredPlugins</a:t>
            </a:r>
            <a:r>
              <a:rPr lang="en-US" sz="2400" dirty="0"/>
              <a:t>();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47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4DFE-6717-19BA-593B-5E6B412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453-8CC7-7BCA-24B1-1A5CD543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Offload the origin (source of true)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</a:t>
            </a:r>
          </a:p>
          <a:p>
            <a:pPr>
              <a:buFontTx/>
              <a:buChar char="-"/>
            </a:pPr>
            <a:r>
              <a:rPr lang="en-US" dirty="0"/>
              <a:t>Opportunities</a:t>
            </a:r>
          </a:p>
          <a:p>
            <a:pPr>
              <a:buFontTx/>
              <a:buChar char="-"/>
            </a:pPr>
            <a:r>
              <a:rPr lang="en-US" dirty="0"/>
              <a:t>Issues 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 we need patterns and best practices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There are only two hard things in Computer Science: </a:t>
            </a:r>
            <a:br>
              <a:rPr lang="en-US" b="1" i="1" dirty="0"/>
            </a:br>
            <a:r>
              <a:rPr lang="en-US" b="1" i="1" dirty="0"/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6352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providing a factory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_cache -&gt;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 (need to invalidate a set of data)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423715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Some solutions (Redis) are fast, still remember you are still doing a network roundtrip</a:t>
            </a:r>
          </a:p>
          <a:p>
            <a:pPr lvl="1"/>
            <a:r>
              <a:rPr lang="en-US" dirty="0"/>
              <a:t>Watch out CPU usage (deserialization)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1227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 cache"</vt:lpstr>
      <vt:lpstr>Agenda</vt:lpstr>
      <vt:lpstr>Why we cache?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In memory vs distributed (shared) cache</vt:lpstr>
      <vt:lpstr>In memory vs distributed (shared) cache</vt:lpstr>
      <vt:lpstr>We need more than just raw cache api ..  to cache like a pro </vt:lpstr>
      <vt:lpstr>We need more than just raw cache api</vt:lpstr>
      <vt:lpstr>fusion cache set up</vt:lpstr>
      <vt:lpstr>Introduction to fusion cache</vt:lpstr>
      <vt:lpstr>PowerPoint Presentation</vt:lpstr>
      <vt:lpstr>Cache stampede</vt:lpstr>
      <vt:lpstr>FusionCacheEntryOptions</vt:lpstr>
      <vt:lpstr>Fail-Safe </vt:lpstr>
      <vt:lpstr>Adaptive Caching</vt:lpstr>
      <vt:lpstr>Named caches</vt:lpstr>
      <vt:lpstr>Backplane</vt:lpstr>
      <vt:lpstr>Plugins</vt:lpstr>
      <vt:lpstr>Plugins</vt:lpstr>
      <vt:lpstr>Emulator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19</cp:revision>
  <dcterms:created xsi:type="dcterms:W3CDTF">2024-05-03T09:48:36Z</dcterms:created>
  <dcterms:modified xsi:type="dcterms:W3CDTF">2024-06-11T14:34:47Z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