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58" r:id="rId7"/>
    <p:sldId id="259" r:id="rId8"/>
    <p:sldId id="263" r:id="rId9"/>
    <p:sldId id="264" r:id="rId10"/>
    <p:sldId id="265" r:id="rId11"/>
    <p:sldId id="266" r:id="rId12"/>
    <p:sldId id="260" r:id="rId13"/>
    <p:sldId id="270" r:id="rId14"/>
    <p:sldId id="267" r:id="rId15"/>
    <p:sldId id="268" r:id="rId16"/>
    <p:sldId id="272" r:id="rId17"/>
    <p:sldId id="261" r:id="rId18"/>
    <p:sldId id="279" r:id="rId19"/>
    <p:sldId id="271" r:id="rId20"/>
    <p:sldId id="277" r:id="rId21"/>
    <p:sldId id="273" r:id="rId22"/>
    <p:sldId id="275" r:id="rId23"/>
    <p:sldId id="278" r:id="rId24"/>
    <p:sldId id="274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CF81-538A-C565-97AA-27BDD783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E686D-D725-85EB-0322-3AADACAB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072B-2C09-3C61-9EDC-6701BE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4755-D396-338D-8781-C59DD1D2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D9BF-ED9C-96DF-8E20-7AA94281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E4D-EF52-EA74-BAEC-EF4441D0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07158-EE3A-2639-DA76-E58E1C69D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71A4-BDD6-2167-5802-54B9D85E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8C1A2-2767-AADB-9079-5B89D40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443A-FE40-581E-E445-D11A6B8C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E7075-2329-D595-4BC9-943F27EF0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476C-0186-ED29-CE1B-63C4B11FE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7C5-D79B-332B-762B-1E3ACAF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BF59-E547-1615-C189-E04A5A29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956D-320C-1BDB-9FED-676ADA1D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5432-3629-CE80-8273-AC9B302A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A87D-642A-BAB1-C521-D88FDFE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3221-D9B6-F95E-08DC-50667C2B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E4D0-A9CC-2424-CEDB-3E0AD7D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F2E-7A22-577C-32AB-370033C5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5E9-7B3C-E79A-3004-5226567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7B84-D9CE-5F00-389F-DC15E8FCE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483A-1B94-9125-2F04-D54F574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C27E-5BA4-3E57-0F36-32C5CEDD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B9E63-3C56-B8C4-AB89-571DA02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E588-CFC5-5BA0-F83E-5D0F0152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0686-7CA9-FCDD-0BCB-3C39B3EEA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A0B7-4B0E-D73B-83C2-8044DCF3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C4916-F47E-2B2E-421A-312CA691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FABE7-B1BA-1EFA-082F-46A1E774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6DBB-4073-5AD4-7CEF-155797F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521-E8FC-5D02-07D5-9CA7FC28B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54F0F-26C3-8055-5AF2-E414C2F1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87AF-E4CF-4ADA-7AD8-E3859A1CD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48078-760D-7841-D3B2-9AAA7032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84BF-58A2-C596-1E04-7A99E4EC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BF4C-92CD-8E32-50B7-E0C0F41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8EED-5DF3-5D4C-49DA-13914A1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A295B-36D8-3E9D-CA18-678D1556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E1D-9A57-2D41-2121-E87F598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CC66-B7BB-1C83-AAB2-515F8924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D5000-C642-4BD3-347F-380A8530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A82F-739D-0D6D-78E6-8F0795BA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26086-3627-98B2-D456-E2F4BBE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E5C9-C3D4-B2D3-2804-6E51B1B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83913-D3DB-75F8-D45F-8331217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21BB-9092-ACA9-95E3-D660DA8C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E0C0-3372-8754-3080-9E4DDE43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FE631-8900-C7DA-DA77-754D130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BE638-37EE-768F-90D7-756912C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444A8-889F-2FB3-759F-C29B1345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E7EF-7214-8CE8-2CDA-54593E3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15E-6D1D-5373-7B00-F0DA78ED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6EFB2-CF92-2EAF-B3C8-1E43A94A4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C5E41-B998-494A-323C-854A8771D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DD87-5130-A4EB-6709-8EAC562C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7C060-D768-A3DA-EE21-E5D1133E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0C8F-E0B7-C992-7DAB-F13EAA67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82B00-3FBC-DE07-38EB-8B6D4764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07B6-C050-C215-8496-617B3DA9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8E6-4743-6C1D-0BD0-778C9E26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39A87-38DC-4C6E-8233-D704AE9A351F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CF68-DE13-0C43-82AC-3908FC88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B99B-0A24-3EDA-F572-ABBE17ECF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B526-408C-473D-87A6-35D29DFDBB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E7A94-8D7E-84F5-D2C3-23B47E40965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8452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ggyCreatures/FusionCache/blob/main/docs/Comparison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95-2FBF-33CB-4F01-AEFA17822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like a pro with "fusion cache"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2E295-1D43-4F47-CA83-0DD0BB456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Enrico Sabbadin</a:t>
            </a:r>
          </a:p>
        </p:txBody>
      </p:sp>
    </p:spTree>
    <p:extLst>
      <p:ext uri="{BB962C8B-B14F-4D97-AF65-F5344CB8AC3E}">
        <p14:creationId xmlns:p14="http://schemas.microsoft.com/office/powerpoint/2010/main" val="37393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Write-*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written to cache along with the change in the source of true</a:t>
            </a:r>
          </a:p>
          <a:p>
            <a:pPr lvl="1"/>
            <a:r>
              <a:rPr lang="en-US" dirty="0"/>
              <a:t>App responsibility: write-aside</a:t>
            </a:r>
          </a:p>
          <a:p>
            <a:pPr lvl="1"/>
            <a:r>
              <a:rPr lang="en-US" dirty="0"/>
              <a:t>Cache responsibility: write-through</a:t>
            </a:r>
          </a:p>
        </p:txBody>
      </p:sp>
    </p:spTree>
    <p:extLst>
      <p:ext uri="{BB962C8B-B14F-4D97-AF65-F5344CB8AC3E}">
        <p14:creationId xmlns:p14="http://schemas.microsoft.com/office/powerpoint/2010/main" val="29712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3752-6681-2B40-B346-B33A140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Invalidate-*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BC59-A97E-D95B-5EAF-CA3CDFCA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is invalidated (removed) and not updated when the source of true data change</a:t>
            </a:r>
          </a:p>
          <a:p>
            <a:r>
              <a:rPr lang="en-US" dirty="0"/>
              <a:t>Avoid stale data</a:t>
            </a:r>
          </a:p>
          <a:p>
            <a:r>
              <a:rPr lang="en-US" dirty="0"/>
              <a:t>Not trivial to get cache invalidation right</a:t>
            </a:r>
          </a:p>
          <a:p>
            <a:pPr lvl="1"/>
            <a:r>
              <a:rPr lang="en-US" dirty="0"/>
              <a:t>in real world, the same piece of data can be changed in different places</a:t>
            </a:r>
          </a:p>
          <a:p>
            <a:pPr lvl="1"/>
            <a:r>
              <a:rPr lang="en-US" dirty="0"/>
              <a:t>the scope of change in the DB does not match the scope of cache items (need to invalidate a set of data)</a:t>
            </a:r>
          </a:p>
          <a:p>
            <a:pPr lvl="1"/>
            <a:r>
              <a:rPr lang="en-US" dirty="0"/>
              <a:t>Invalidate notification must be sent to all processes holding the cached value in memory </a:t>
            </a:r>
          </a:p>
        </p:txBody>
      </p:sp>
    </p:spTree>
    <p:extLst>
      <p:ext uri="{BB962C8B-B14F-4D97-AF65-F5344CB8AC3E}">
        <p14:creationId xmlns:p14="http://schemas.microsoft.com/office/powerpoint/2010/main" val="423715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memory </a:t>
            </a:r>
          </a:p>
          <a:p>
            <a:pPr lvl="1"/>
            <a:r>
              <a:rPr lang="en-US" dirty="0"/>
              <a:t>Faster </a:t>
            </a:r>
          </a:p>
          <a:p>
            <a:pPr lvl="1"/>
            <a:r>
              <a:rPr lang="en-US" dirty="0"/>
              <a:t>Less cache hits in web farm scenario </a:t>
            </a:r>
          </a:p>
          <a:p>
            <a:pPr lvl="1"/>
            <a:r>
              <a:rPr lang="en-US" dirty="0"/>
              <a:t>Monitor memory usage</a:t>
            </a:r>
          </a:p>
          <a:p>
            <a:endParaRPr lang="en-US" dirty="0"/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Improved cache hits</a:t>
            </a:r>
          </a:p>
          <a:p>
            <a:pPr lvl="1"/>
            <a:r>
              <a:rPr lang="en-US" dirty="0"/>
              <a:t>Some solutions (Redis) are fast, still remember you are still doing a network roundtrip</a:t>
            </a:r>
          </a:p>
          <a:p>
            <a:pPr lvl="1"/>
            <a:r>
              <a:rPr lang="en-US" dirty="0"/>
              <a:t>Watch out CPU usage (deserialization)</a:t>
            </a:r>
          </a:p>
          <a:p>
            <a:pPr lvl="1"/>
            <a:r>
              <a:rPr lang="en-US" dirty="0"/>
              <a:t>Watch out caching keys clashing (per service prefix)</a:t>
            </a:r>
          </a:p>
        </p:txBody>
      </p:sp>
    </p:spTree>
    <p:extLst>
      <p:ext uri="{BB962C8B-B14F-4D97-AF65-F5344CB8AC3E}">
        <p14:creationId xmlns:p14="http://schemas.microsoft.com/office/powerpoint/2010/main" val="62063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AA9-B256-F216-49DC-AB81E11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vs distributed (shared)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A45C-E945-C252-BC40-6FD394E1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are the two abstractions provided by .NET</a:t>
            </a:r>
          </a:p>
          <a:p>
            <a:pPr lvl="1"/>
            <a:r>
              <a:rPr lang="en-US" dirty="0"/>
              <a:t>MS clearly state it will not merge the twos into one</a:t>
            </a:r>
          </a:p>
          <a:p>
            <a:pPr lvl="1"/>
            <a:r>
              <a:rPr lang="en-US" dirty="0"/>
              <a:t>There are "many" </a:t>
            </a:r>
            <a:r>
              <a:rPr lang="en-US" dirty="0" err="1"/>
              <a:t>IDistributedCache</a:t>
            </a:r>
            <a:r>
              <a:rPr lang="en-US" dirty="0"/>
              <a:t> implementations (Redis, </a:t>
            </a:r>
            <a:r>
              <a:rPr lang="en-US" dirty="0" err="1"/>
              <a:t>SqlServer</a:t>
            </a:r>
            <a:r>
              <a:rPr lang="en-US" dirty="0"/>
              <a:t>, </a:t>
            </a:r>
            <a:r>
              <a:rPr lang="en-US" dirty="0" err="1"/>
              <a:t>Ncache</a:t>
            </a:r>
            <a:r>
              <a:rPr lang="en-US" dirty="0"/>
              <a:t>, Azure Cosmo Db, etc..)</a:t>
            </a:r>
          </a:p>
        </p:txBody>
      </p:sp>
    </p:spTree>
    <p:extLst>
      <p:ext uri="{BB962C8B-B14F-4D97-AF65-F5344CB8AC3E}">
        <p14:creationId xmlns:p14="http://schemas.microsoft.com/office/powerpoint/2010/main" val="326818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 .. </a:t>
            </a:r>
            <a:br>
              <a:rPr lang="en-US" dirty="0"/>
            </a:br>
            <a:r>
              <a:rPr lang="en-US" dirty="0"/>
              <a:t>to cache like a pro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042"/>
            <a:ext cx="10515600" cy="4555063"/>
          </a:xfrm>
        </p:spPr>
        <p:txBody>
          <a:bodyPr>
            <a:normAutofit/>
          </a:bodyPr>
          <a:lstStyle/>
          <a:p>
            <a:r>
              <a:rPr lang="en-US" dirty="0"/>
              <a:t>There are cache "frameworks" that add "</a:t>
            </a:r>
            <a:r>
              <a:rPr lang="en-US" i="1" dirty="0"/>
              <a:t>features</a:t>
            </a:r>
            <a:r>
              <a:rPr lang="en-US" dirty="0"/>
              <a:t>" on top of the </a:t>
            </a:r>
            <a:r>
              <a:rPr lang="en-US" dirty="0" err="1"/>
              <a:t>IMemoryCache</a:t>
            </a:r>
            <a:r>
              <a:rPr lang="en-US" dirty="0"/>
              <a:t> and </a:t>
            </a:r>
            <a:r>
              <a:rPr lang="en-US" dirty="0" err="1"/>
              <a:t>IDistributedCache</a:t>
            </a:r>
            <a:r>
              <a:rPr lang="en-US" dirty="0"/>
              <a:t> 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 level cache (in memory on top of distributed)</a:t>
            </a:r>
          </a:p>
          <a:p>
            <a:pPr lvl="1"/>
            <a:r>
              <a:rPr lang="en-US" dirty="0"/>
              <a:t>Manage some cache specific issues (cache stampede)</a:t>
            </a:r>
          </a:p>
          <a:p>
            <a:pPr lvl="1"/>
            <a:r>
              <a:rPr lang="en-US" dirty="0"/>
              <a:t>Fail safe 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3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A3C0-3710-D20C-CC0D-66224A3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more than just raw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945F-9E84-52F0-7DD7-2ED7FDFB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15792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https://github.com/ZiggyCreatures/FusionCache/blob/main/docs/Comparison.md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FBB7D-84EE-D950-4B15-120D88F7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5066"/>
              </p:ext>
            </p:extLst>
          </p:nvPr>
        </p:nvGraphicFramePr>
        <p:xfrm>
          <a:off x="838200" y="2318994"/>
          <a:ext cx="10700207" cy="302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351">
                  <a:extLst>
                    <a:ext uri="{9D8B030D-6E8A-4147-A177-3AD203B41FA5}">
                      <a16:colId xmlns:a16="http://schemas.microsoft.com/office/drawing/2014/main" val="135964970"/>
                    </a:ext>
                  </a:extLst>
                </a:gridCol>
                <a:gridCol w="2029598">
                  <a:extLst>
                    <a:ext uri="{9D8B030D-6E8A-4147-A177-3AD203B41FA5}">
                      <a16:colId xmlns:a16="http://schemas.microsoft.com/office/drawing/2014/main" val="1569877602"/>
                    </a:ext>
                  </a:extLst>
                </a:gridCol>
                <a:gridCol w="2601880">
                  <a:extLst>
                    <a:ext uri="{9D8B030D-6E8A-4147-A177-3AD203B41FA5}">
                      <a16:colId xmlns:a16="http://schemas.microsoft.com/office/drawing/2014/main" val="2588293955"/>
                    </a:ext>
                  </a:extLst>
                </a:gridCol>
                <a:gridCol w="4072378">
                  <a:extLst>
                    <a:ext uri="{9D8B030D-6E8A-4147-A177-3AD203B41FA5}">
                      <a16:colId xmlns:a16="http://schemas.microsoft.com/office/drawing/2014/main" val="2009507362"/>
                    </a:ext>
                  </a:extLst>
                </a:gridCol>
              </a:tblGrid>
              <a:tr h="23618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 </a:t>
                      </a:r>
                      <a:r>
                        <a:rPr lang="en-US" dirty="0" err="1"/>
                        <a:t>nuget</a:t>
                      </a:r>
                      <a:r>
                        <a:rPr lang="en-US" dirty="0"/>
                        <a:t> release (as of 9/15 /2024)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46532"/>
                  </a:ext>
                </a:extLst>
              </a:tr>
              <a:tr h="388384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Manager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6/12/2018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64047"/>
                  </a:ext>
                </a:extLst>
              </a:tr>
              <a:tr h="68815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Cache </a:t>
                      </a:r>
                      <a:r>
                        <a:rPr lang="en-US" dirty="0"/>
                        <a:t>(memory only) </a:t>
                      </a:r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28/4/2014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1/9/2021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820"/>
                  </a:ext>
                </a:extLst>
              </a:tr>
              <a:tr h="395926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Easy caching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14/1/2018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months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53279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Cache Tower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582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17/10/2019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months ago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76386"/>
                  </a:ext>
                </a:extLst>
              </a:tr>
              <a:tr h="350677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Fusion Cache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1.5K 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actively developed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399-0A0C-981C-9900-5AE790E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cache set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FE0E5-3673-2DEC-5110-7B3C017406CC}"/>
              </a:ext>
            </a:extLst>
          </p:cNvPr>
          <p:cNvSpPr txBox="1"/>
          <p:nvPr/>
        </p:nvSpPr>
        <p:spPr>
          <a:xfrm>
            <a:off x="754602" y="2045964"/>
            <a:ext cx="1059919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builder.Services.AddFusionCache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WithDefaultEntryOptions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…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FusionCacheSystemTextJsonSerializer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WithDistributedCache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RedisCacheOptions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InstanceName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fusionCacheApi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", 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}))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RedisBackplaneOptions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b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{ Configuration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redis:connectionString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"] })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21120-CB5A-3A38-0A8B-99C3B59BFFCD}"/>
              </a:ext>
            </a:extLst>
          </p:cNvPr>
          <p:cNvSpPr txBox="1"/>
          <p:nvPr/>
        </p:nvSpPr>
        <p:spPr>
          <a:xfrm>
            <a:off x="3142695" y="5894773"/>
            <a:ext cx="821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no need to register </a:t>
            </a:r>
            <a:r>
              <a:rPr lang="en-US" i="1" dirty="0" err="1"/>
              <a:t>IMemoryCache</a:t>
            </a:r>
            <a:r>
              <a:rPr lang="en-US" i="1" dirty="0"/>
              <a:t> and (Redis) </a:t>
            </a:r>
            <a:r>
              <a:rPr lang="en-US" i="1" dirty="0" err="1"/>
              <a:t>IDistributedCache</a:t>
            </a:r>
            <a:r>
              <a:rPr lang="en-US" i="1" dirty="0"/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89141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fusion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IFusionCache</a:t>
            </a:r>
            <a:r>
              <a:rPr lang="en-US" dirty="0"/>
              <a:t>: the interface to have injected</a:t>
            </a:r>
          </a:p>
          <a:p>
            <a:r>
              <a:rPr lang="en-US" dirty="0"/>
              <a:t>The main api: </a:t>
            </a:r>
            <a:r>
              <a:rPr lang="en-US" dirty="0" err="1"/>
              <a:t>GetOrSet</a:t>
            </a:r>
            <a:r>
              <a:rPr lang="en-US" dirty="0"/>
              <a:t>(Async), it requires </a:t>
            </a:r>
          </a:p>
          <a:p>
            <a:pPr lvl="1"/>
            <a:r>
              <a:rPr lang="en-US" dirty="0"/>
              <a:t>Function to get the data is there is a cache miss</a:t>
            </a:r>
          </a:p>
          <a:p>
            <a:pPr lvl="1"/>
            <a:r>
              <a:rPr lang="en-US" dirty="0"/>
              <a:t>Optional </a:t>
            </a:r>
            <a:r>
              <a:rPr lang="en-US" i="1" dirty="0" err="1"/>
              <a:t>FusionCacheEntryOptions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/>
              <a:t>(if not provided a default one registered at startup is used)</a:t>
            </a:r>
          </a:p>
          <a:p>
            <a:pPr lvl="2"/>
            <a:r>
              <a:rPr lang="en-US" dirty="0"/>
              <a:t>Duration</a:t>
            </a:r>
          </a:p>
          <a:p>
            <a:pPr lvl="2"/>
            <a:r>
              <a:rPr lang="en-US" dirty="0" err="1"/>
              <a:t>DistributedCacheDuration</a:t>
            </a:r>
            <a:r>
              <a:rPr lang="en-US" dirty="0"/>
              <a:t> (optional) </a:t>
            </a:r>
          </a:p>
          <a:p>
            <a:pPr lvl="2"/>
            <a:r>
              <a:rPr lang="en-US" dirty="0" err="1"/>
              <a:t>JitterMaxDuration</a:t>
            </a:r>
            <a:r>
              <a:rPr lang="en-US" dirty="0"/>
              <a:t> (introduce a degree of randomization in the expiration)</a:t>
            </a:r>
          </a:p>
          <a:p>
            <a:pPr lvl="2"/>
            <a:r>
              <a:rPr lang="en-US" dirty="0"/>
              <a:t>..and many others we will cover in next slides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7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7226-9247-96BB-DF72-85A4234D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C34F7-5129-D41E-31EA-C959A4DA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C8D49-C6C3-3F18-E18D-A174359898DC}"/>
              </a:ext>
            </a:extLst>
          </p:cNvPr>
          <p:cNvSpPr txBox="1"/>
          <p:nvPr/>
        </p:nvSpPr>
        <p:spPr>
          <a:xfrm>
            <a:off x="573358" y="2602914"/>
            <a:ext cx="9922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(template: "get-or-set-cache-entry-raw", Name = 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GetOrSetCacheEntryRaw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")]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async Task&lt;string&gt;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GetCacheEntryRaw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(string value)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var ret = await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fusionCache.GetOrSetAsync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("cache-entry",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		async _ =&gt; await </a:t>
            </a:r>
            <a:r>
              <a:rPr lang="en-US" sz="1600" b="1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Task.FromResult</a:t>
            </a: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(value)</a:t>
            </a:r>
            <a:b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b="1" i="1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FusionCacheEntryOptions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Duration=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(1)}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return ret;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194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stampede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Avoid "All" rush to origin to get same key when it expires (see demo). </a:t>
            </a:r>
            <a:r>
              <a:rPr lang="en-US" dirty="0" err="1"/>
              <a:t>JitterMaxDuration</a:t>
            </a:r>
            <a:r>
              <a:rPr lang="en-US" dirty="0"/>
              <a:t> mitigate the problem, still ..</a:t>
            </a:r>
          </a:p>
          <a:p>
            <a:pPr lvl="1"/>
            <a:r>
              <a:rPr lang="en-US" dirty="0"/>
              <a:t>Fusion cache will not call the same factory more than once concurrently</a:t>
            </a:r>
          </a:p>
          <a:p>
            <a:pPr lvl="1"/>
            <a:r>
              <a:rPr lang="en-US" dirty="0"/>
              <a:t>Works at node level</a:t>
            </a:r>
          </a:p>
        </p:txBody>
      </p:sp>
    </p:spTree>
    <p:extLst>
      <p:ext uri="{BB962C8B-B14F-4D97-AF65-F5344CB8AC3E}">
        <p14:creationId xmlns:p14="http://schemas.microsoft.com/office/powerpoint/2010/main" val="137734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3A37-C17D-8282-EB50-E52E48E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0A5C-D328-C58F-D0B5-9CDFEA22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  <a:p>
            <a:r>
              <a:rPr lang="en-US" dirty="0"/>
              <a:t>Caching Patterns</a:t>
            </a:r>
          </a:p>
          <a:p>
            <a:r>
              <a:rPr lang="en-US" dirty="0"/>
              <a:t>In memory vs distributed (shared) cache</a:t>
            </a:r>
          </a:p>
          <a:p>
            <a:r>
              <a:rPr lang="en-US" dirty="0"/>
              <a:t>Enter "fusion cache"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545-37A9-9A12-6B57-3878A0D8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  <a:ea typeface="+mn-ea"/>
                <a:cs typeface="+mn-cs"/>
              </a:rPr>
              <a:t>FusionCacheEntryOptions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7887-6B6F-F9BE-2C73-350D2F50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FactoryHardTimeout</a:t>
            </a:r>
            <a:endParaRPr lang="en-US" dirty="0"/>
          </a:p>
          <a:p>
            <a:pPr lvl="1"/>
            <a:r>
              <a:rPr lang="en-US" dirty="0"/>
              <a:t>Return exception if factory takes longer then the specified value (more on it later)</a:t>
            </a:r>
          </a:p>
          <a:p>
            <a:r>
              <a:rPr lang="en-US" dirty="0" err="1"/>
              <a:t>AllowTimedOutFactoryBackgroundCompletion</a:t>
            </a:r>
            <a:endParaRPr lang="en-US" dirty="0"/>
          </a:p>
          <a:p>
            <a:pPr lvl="1"/>
            <a:r>
              <a:rPr lang="en-US" dirty="0"/>
              <a:t>Enabled by default, lets the timed-out factory keep running in the background and update the cached value as soon as it finishes</a:t>
            </a:r>
          </a:p>
        </p:txBody>
      </p:sp>
    </p:spTree>
    <p:extLst>
      <p:ext uri="{BB962C8B-B14F-4D97-AF65-F5344CB8AC3E}">
        <p14:creationId xmlns:p14="http://schemas.microsoft.com/office/powerpoint/2010/main" val="219022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Fail-Safe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585"/>
            <a:ext cx="10515600" cy="49093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Provide expired values if origin fails or takes too long to reply (times out)</a:t>
            </a:r>
          </a:p>
          <a:p>
            <a:pPr lvl="1"/>
            <a:r>
              <a:rPr lang="en-US" dirty="0" err="1"/>
              <a:t>IsFailSafeEnabled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FailSafeMaxDuration</a:t>
            </a:r>
            <a:r>
              <a:rPr lang="en-US" dirty="0"/>
              <a:t> (internally extend the cache duration to this value)</a:t>
            </a:r>
          </a:p>
          <a:p>
            <a:pPr lvl="1"/>
            <a:r>
              <a:rPr lang="en-US" dirty="0" err="1"/>
              <a:t>FailSafeThrottleDuration</a:t>
            </a:r>
            <a:endParaRPr lang="en-US" dirty="0"/>
          </a:p>
          <a:p>
            <a:pPr lvl="1"/>
            <a:r>
              <a:rPr lang="en-US" dirty="0" err="1"/>
              <a:t>FactorySoftTimeout</a:t>
            </a:r>
            <a:r>
              <a:rPr lang="en-US" dirty="0"/>
              <a:t>: (apply when failsafe is true only) will return expired entry (if any) if factory takes longer than this value </a:t>
            </a:r>
          </a:p>
          <a:p>
            <a:pPr lvl="1"/>
            <a:r>
              <a:rPr lang="en-US" dirty="0" err="1"/>
              <a:t>FailSafe</a:t>
            </a:r>
            <a:r>
              <a:rPr lang="en-US" dirty="0"/>
              <a:t> Default Value is specified </a:t>
            </a:r>
          </a:p>
          <a:p>
            <a:pPr lvl="2"/>
            <a:r>
              <a:rPr lang="en-US" sz="2400" dirty="0"/>
              <a:t>Returns the default if no value is present in the internal cache and (</a:t>
            </a:r>
            <a:r>
              <a:rPr lang="en-US" sz="2400" dirty="0" err="1"/>
              <a:t>FactoryHardTimeout</a:t>
            </a:r>
            <a:r>
              <a:rPr lang="en-US" sz="2400" dirty="0"/>
              <a:t> has passed, or an exception is thrown in the factory) </a:t>
            </a:r>
          </a:p>
        </p:txBody>
      </p:sp>
    </p:spTree>
    <p:extLst>
      <p:ext uri="{BB962C8B-B14F-4D97-AF65-F5344CB8AC3E}">
        <p14:creationId xmlns:p14="http://schemas.microsoft.com/office/powerpoint/2010/main" val="349217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caching duration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3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E7DA3-44D7-43E5-7A5B-C029F065E7C4}"/>
              </a:ext>
            </a:extLst>
          </p:cNvPr>
          <p:cNvSpPr txBox="1"/>
          <p:nvPr/>
        </p:nvSpPr>
        <p:spPr>
          <a:xfrm>
            <a:off x="1033670" y="2969812"/>
            <a:ext cx="98914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// startup 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services.AddFusionCache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  <a:b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MyController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IFusionCacheProvider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_cache =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cacheProvider.GetCache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("Products");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F98-B5C3-6707-D594-BAB3B1E1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669E-596B-E86E-E0E5-C04B6F8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values across nodes (in-memory cache) </a:t>
            </a:r>
          </a:p>
          <a:p>
            <a:r>
              <a:rPr lang="en-US" dirty="0"/>
              <a:t>Need Redis for the pub-sub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8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DADE-FA92-A304-D559-D197F850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09C9-DCCC-61BB-9AED-AAEF6DBE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381"/>
            <a:ext cx="10515600" cy="4769582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000" dirty="0"/>
              <a:t>Listen to events</a:t>
            </a:r>
          </a:p>
          <a:p>
            <a:pPr lvl="1"/>
            <a:r>
              <a:rPr lang="en-US" sz="2600" dirty="0"/>
              <a:t>Hit: when a value was in the cache (there's also a flag to indicate if the data was stale or not)</a:t>
            </a:r>
          </a:p>
          <a:p>
            <a:pPr lvl="1"/>
            <a:r>
              <a:rPr lang="en-US" sz="2600" dirty="0"/>
              <a:t>Miss: when a value was not in the cache</a:t>
            </a:r>
          </a:p>
          <a:p>
            <a:pPr lvl="1"/>
            <a:r>
              <a:rPr lang="en-US" sz="2600" dirty="0"/>
              <a:t>Remove: when an entry has been removed</a:t>
            </a:r>
          </a:p>
          <a:p>
            <a:pPr lvl="1"/>
            <a:r>
              <a:rPr lang="en-US" sz="2600" dirty="0"/>
              <a:t>Eviction: when an eviction occurred, along with the reason (only for the memory level)</a:t>
            </a:r>
          </a:p>
          <a:p>
            <a:pPr lvl="1"/>
            <a:r>
              <a:rPr lang="en-US" sz="2600" dirty="0" err="1"/>
              <a:t>FailSafeActivation</a:t>
            </a:r>
            <a:r>
              <a:rPr lang="en-US" sz="2600" dirty="0"/>
              <a:t>: when the fail-safe mechanism kicked in</a:t>
            </a:r>
          </a:p>
          <a:p>
            <a:endParaRPr lang="en-US" sz="3000" dirty="0"/>
          </a:p>
          <a:p>
            <a:r>
              <a:rPr lang="en-US" sz="3000" dirty="0"/>
              <a:t>Run in background </a:t>
            </a:r>
          </a:p>
        </p:txBody>
      </p:sp>
    </p:spTree>
    <p:extLst>
      <p:ext uri="{BB962C8B-B14F-4D97-AF65-F5344CB8AC3E}">
        <p14:creationId xmlns:p14="http://schemas.microsoft.com/office/powerpoint/2010/main" val="3045623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Implement </a:t>
            </a:r>
            <a:r>
              <a:rPr lang="en-US" sz="3000" dirty="0" err="1"/>
              <a:t>IFusionCachePlugin</a:t>
            </a:r>
            <a:endParaRPr lang="en-US" sz="3000" dirty="0"/>
          </a:p>
          <a:p>
            <a:pPr lvl="1"/>
            <a:r>
              <a:rPr lang="en-US" sz="2600" dirty="0"/>
              <a:t>Start and Stop methods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MyFirstPlugin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services.AddTransient</a:t>
            </a:r>
            <a:r>
              <a:rPr lang="en-US" sz="2400" dirty="0"/>
              <a:t>&lt;</a:t>
            </a:r>
            <a:r>
              <a:rPr lang="en-US" sz="2400" dirty="0" err="1"/>
              <a:t>IFusionCachePlugin</a:t>
            </a:r>
            <a:r>
              <a:rPr lang="en-US" sz="2400" dirty="0"/>
              <a:t>, </a:t>
            </a:r>
            <a:r>
              <a:rPr lang="en-US" sz="2400" dirty="0" err="1"/>
              <a:t>MySecondPlugin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 err="1"/>
              <a:t>services.AddFusionCache</a:t>
            </a:r>
            <a:r>
              <a:rPr lang="en-US" sz="2400" dirty="0"/>
              <a:t>().</a:t>
            </a:r>
            <a:r>
              <a:rPr lang="en-US" sz="2400" dirty="0" err="1"/>
              <a:t>WithAllRegisteredPlugins</a:t>
            </a:r>
            <a:r>
              <a:rPr lang="en-US" sz="2400" dirty="0"/>
              <a:t>();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4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4DFE-6717-19BA-593B-5E6B4126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4453-8CC7-7BCA-24B1-1A5CD543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6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836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96" y="5219055"/>
            <a:ext cx="1125205" cy="10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798746-1E1B-6A12-32C2-06428E705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44" y="5218425"/>
            <a:ext cx="1121298" cy="984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D22AD0-6D58-C7C3-9664-E74974D7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075" y="1145987"/>
            <a:ext cx="1125205" cy="984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36" y="2670333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760325" y="2532989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588836" y="3705479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042C59-50D2-1143-07DA-0442E2E7B667}"/>
              </a:ext>
            </a:extLst>
          </p:cNvPr>
          <p:cNvSpPr/>
          <p:nvPr/>
        </p:nvSpPr>
        <p:spPr>
          <a:xfrm>
            <a:off x="7360343" y="2499873"/>
            <a:ext cx="3242821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7377023" y="2130541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D4814-F0FD-DA63-260E-D74D08C1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51" y="2911797"/>
            <a:ext cx="1054776" cy="91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531C-6C88-3683-0FA1-2258F2AA8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381" y="2643668"/>
            <a:ext cx="942975" cy="6667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7FF49E-C9D3-8379-CF49-5B40F82C4246}"/>
              </a:ext>
            </a:extLst>
          </p:cNvPr>
          <p:cNvSpPr txBox="1"/>
          <p:nvPr/>
        </p:nvSpPr>
        <p:spPr>
          <a:xfrm>
            <a:off x="8226354" y="3679750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instances (web farm)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0005C-2DBF-5C3F-EF09-47977B6D329C}"/>
              </a:ext>
            </a:extLst>
          </p:cNvPr>
          <p:cNvCxnSpPr/>
          <p:nvPr/>
        </p:nvCxnSpPr>
        <p:spPr>
          <a:xfrm flipH="1">
            <a:off x="4128380" y="2185622"/>
            <a:ext cx="686598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64720-F28F-D32D-B3A1-51DE6ECCC6B4}"/>
              </a:ext>
            </a:extLst>
          </p:cNvPr>
          <p:cNvCxnSpPr>
            <a:cxnSpLocks/>
          </p:cNvCxnSpPr>
          <p:nvPr/>
        </p:nvCxnSpPr>
        <p:spPr>
          <a:xfrm>
            <a:off x="6092583" y="2054732"/>
            <a:ext cx="1091402" cy="72617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3869607" y="4338219"/>
            <a:ext cx="847291" cy="695694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4831657" y="3856254"/>
            <a:ext cx="2352328" cy="1231911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537F37-3557-7DE6-9536-0F36030A4D7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93252" y="4004995"/>
            <a:ext cx="2052041" cy="121343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3975A-1E13-1277-8411-CF271658BF6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345293" y="4338219"/>
            <a:ext cx="1978575" cy="880206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FD59AD-3414-DF5D-6505-581ABA7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841" y="5166432"/>
            <a:ext cx="1268257" cy="7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600F-0DD1-8A2C-6D78-BC0FA48B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Web app with HA for this demo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8625A-6026-9B2D-6AAA-E123B1C6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95" y="2938462"/>
            <a:ext cx="1054776" cy="9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9C17FA-335C-AA79-1BEF-8C31EB8A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21" y="5219055"/>
            <a:ext cx="1125205" cy="1064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4D5D9-27E1-E3BB-0821-A33025AA3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460811"/>
            <a:ext cx="942975" cy="66675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FA2D1A-0AA7-9972-5E2F-5762D476C245}"/>
              </a:ext>
            </a:extLst>
          </p:cNvPr>
          <p:cNvSpPr/>
          <p:nvPr/>
        </p:nvSpPr>
        <p:spPr>
          <a:xfrm>
            <a:off x="838199" y="2613015"/>
            <a:ext cx="43222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FECD3-38CF-9E83-C057-AAC2BAA2D30F}"/>
              </a:ext>
            </a:extLst>
          </p:cNvPr>
          <p:cNvSpPr txBox="1"/>
          <p:nvPr/>
        </p:nvSpPr>
        <p:spPr>
          <a:xfrm>
            <a:off x="1344395" y="3705479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1 (1 instance)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3F47E-DE36-9AAA-3917-E805AD8D5602}"/>
              </a:ext>
            </a:extLst>
          </p:cNvPr>
          <p:cNvSpPr txBox="1"/>
          <p:nvPr/>
        </p:nvSpPr>
        <p:spPr>
          <a:xfrm>
            <a:off x="697631" y="2185622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West Europe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D0BA0-CF47-2FC1-0A5C-1F8070C29CCC}"/>
              </a:ext>
            </a:extLst>
          </p:cNvPr>
          <p:cNvSpPr txBox="1"/>
          <p:nvPr/>
        </p:nvSpPr>
        <p:spPr>
          <a:xfrm>
            <a:off x="6227236" y="2175806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Europe region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5806B3-F539-EDBD-52BA-678143E8E369}"/>
              </a:ext>
            </a:extLst>
          </p:cNvPr>
          <p:cNvCxnSpPr>
            <a:cxnSpLocks/>
          </p:cNvCxnSpPr>
          <p:nvPr/>
        </p:nvCxnSpPr>
        <p:spPr>
          <a:xfrm>
            <a:off x="4318504" y="4517092"/>
            <a:ext cx="1204153" cy="561270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E2C53-0FBD-5E7E-2B59-787E4D75DC14}"/>
              </a:ext>
            </a:extLst>
          </p:cNvPr>
          <p:cNvCxnSpPr>
            <a:cxnSpLocks/>
          </p:cNvCxnSpPr>
          <p:nvPr/>
        </p:nvCxnSpPr>
        <p:spPr>
          <a:xfrm flipH="1">
            <a:off x="6227236" y="4526895"/>
            <a:ext cx="544756" cy="505065"/>
          </a:xfrm>
          <a:prstGeom prst="straightConnector1">
            <a:avLst/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30AD546-ABAC-C3A5-38BF-BAEBD42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0" y="2938462"/>
            <a:ext cx="1054776" cy="91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93B4E-08A3-44C1-4471-E9FB5CE10D3F}"/>
              </a:ext>
            </a:extLst>
          </p:cNvPr>
          <p:cNvSpPr txBox="1"/>
          <p:nvPr/>
        </p:nvSpPr>
        <p:spPr>
          <a:xfrm>
            <a:off x="3135287" y="3717754"/>
            <a:ext cx="144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West 2 (1 instance)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41449-F82D-813C-3040-6438158718C5}"/>
              </a:ext>
            </a:extLst>
          </p:cNvPr>
          <p:cNvSpPr/>
          <p:nvPr/>
        </p:nvSpPr>
        <p:spPr>
          <a:xfrm>
            <a:off x="575035" y="1263192"/>
            <a:ext cx="11368726" cy="5020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2BFA4-2A6B-DA9C-A2AB-050638BD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78" y="3018488"/>
            <a:ext cx="1054776" cy="917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73687-971E-5642-B3E3-E2C543EE6C3B}"/>
              </a:ext>
            </a:extLst>
          </p:cNvPr>
          <p:cNvSpPr txBox="1"/>
          <p:nvPr/>
        </p:nvSpPr>
        <p:spPr>
          <a:xfrm>
            <a:off x="7384078" y="3773315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1 (1 instance)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199AC1-C635-2B52-7A8D-4772E68D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1" y="3018488"/>
            <a:ext cx="1054776" cy="9177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4AB547-87F0-D028-F900-297039F58EBB}"/>
              </a:ext>
            </a:extLst>
          </p:cNvPr>
          <p:cNvSpPr txBox="1"/>
          <p:nvPr/>
        </p:nvSpPr>
        <p:spPr>
          <a:xfrm>
            <a:off x="9240251" y="3787677"/>
            <a:ext cx="1485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North 2 (1 instance)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E9F0B-56F6-4289-A31C-5B2F4509B7BF}"/>
              </a:ext>
            </a:extLst>
          </p:cNvPr>
          <p:cNvSpPr/>
          <p:nvPr/>
        </p:nvSpPr>
        <p:spPr>
          <a:xfrm>
            <a:off x="6897129" y="2613015"/>
            <a:ext cx="4475575" cy="17287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468416-680B-2C67-1460-7990F6B1F3F6}"/>
              </a:ext>
            </a:extLst>
          </p:cNvPr>
          <p:cNvSpPr txBox="1"/>
          <p:nvPr/>
        </p:nvSpPr>
        <p:spPr>
          <a:xfrm>
            <a:off x="3135287" y="6316335"/>
            <a:ext cx="600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point specific Azure web app (for demo purposes)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7B21A-74EF-FE4E-802F-3F7A81A0E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023" y="5219055"/>
            <a:ext cx="1204153" cy="7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E76F-40E9-3352-84AD-8F715042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4D298-4512-6554-B9F8-2A1DE886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Bicep for provisioning</a:t>
            </a:r>
          </a:p>
          <a:p>
            <a:r>
              <a:rPr lang="en-US" dirty="0"/>
              <a:t>ADO (Azure </a:t>
            </a:r>
            <a:r>
              <a:rPr lang="en-US" dirty="0" err="1"/>
              <a:t>Devops</a:t>
            </a:r>
            <a:r>
              <a:rPr lang="en-US" dirty="0"/>
              <a:t>) pipelines for building and deploy</a:t>
            </a:r>
          </a:p>
        </p:txBody>
      </p:sp>
    </p:spTree>
    <p:extLst>
      <p:ext uri="{BB962C8B-B14F-4D97-AF65-F5344CB8AC3E}">
        <p14:creationId xmlns:p14="http://schemas.microsoft.com/office/powerpoint/2010/main" val="98017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8161-788E-30FD-1379-48ECD56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759A-1B64-C954-EE93-6CF8C537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good</a:t>
            </a:r>
          </a:p>
          <a:p>
            <a:pPr lvl="1"/>
            <a:r>
              <a:rPr lang="en-US" dirty="0"/>
              <a:t>Offload the origin (source of true)</a:t>
            </a:r>
          </a:p>
          <a:p>
            <a:pPr lvl="1"/>
            <a:r>
              <a:rPr lang="en-US" dirty="0"/>
              <a:t>Speed up application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Using a cache brings a set of new</a:t>
            </a:r>
          </a:p>
          <a:p>
            <a:pPr>
              <a:buFontTx/>
              <a:buChar char="-"/>
            </a:pPr>
            <a:r>
              <a:rPr lang="en-US" dirty="0"/>
              <a:t>Opportunities</a:t>
            </a:r>
          </a:p>
          <a:p>
            <a:pPr>
              <a:buFontTx/>
              <a:buChar char="-"/>
            </a:pPr>
            <a:r>
              <a:rPr lang="en-US" dirty="0"/>
              <a:t>Issues </a:t>
            </a:r>
          </a:p>
          <a:p>
            <a:pPr lvl="1"/>
            <a:r>
              <a:rPr lang="en-US" dirty="0"/>
              <a:t>Stale data (Cache invalidation is hard to implement)</a:t>
            </a:r>
          </a:p>
          <a:p>
            <a:pPr lvl="1"/>
            <a:r>
              <a:rPr lang="en-US" i="1" dirty="0"/>
              <a:t>Cache stampede</a:t>
            </a:r>
            <a:endParaRPr lang="en-US" dirty="0"/>
          </a:p>
          <a:p>
            <a:pPr lvl="1"/>
            <a:r>
              <a:rPr lang="en-US" dirty="0"/>
              <a:t>Node synchronization (if a memory or a two-level cache is used)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Hence, we need patterns and best practices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C81BB-9BE4-3668-D553-87EEBA33CB0A}"/>
              </a:ext>
            </a:extLst>
          </p:cNvPr>
          <p:cNvSpPr txBox="1"/>
          <p:nvPr/>
        </p:nvSpPr>
        <p:spPr>
          <a:xfrm>
            <a:off x="6350019" y="1662808"/>
            <a:ext cx="568187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There are only two hard things in Computer Science: </a:t>
            </a:r>
            <a:br>
              <a:rPr lang="en-US" b="1" i="1" dirty="0">
                <a:highlight>
                  <a:srgbClr val="00FFFF"/>
                </a:highlight>
              </a:rPr>
            </a:br>
            <a:r>
              <a:rPr lang="en-US" b="1" i="1" dirty="0">
                <a:highlight>
                  <a:srgbClr val="00FFFF"/>
                </a:highlight>
              </a:rPr>
              <a:t>cache invalidation and naming things.</a:t>
            </a:r>
          </a:p>
          <a:p>
            <a:endParaRPr lang="en-US" b="1" i="1" dirty="0"/>
          </a:p>
          <a:p>
            <a:r>
              <a:rPr lang="en-US" b="1" i="1" dirty="0"/>
              <a:t>-- Phil </a:t>
            </a:r>
            <a:r>
              <a:rPr lang="en-US" b="1" i="1" dirty="0" err="1"/>
              <a:t>Karlton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588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AF54-B8F4-A795-D015-E6F9E561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Patterns: read aside (cache aside)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5F74-510C-233A-7867-7D146D17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"known" and used</a:t>
            </a:r>
          </a:p>
          <a:p>
            <a:r>
              <a:rPr lang="en-US" dirty="0"/>
              <a:t>Application code is responsible to push the value in the cache if there is a </a:t>
            </a:r>
            <a:r>
              <a:rPr lang="en-US" i="1" dirty="0"/>
              <a:t>"cache miss"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E543D-65CE-1C8B-F6E1-D613498C3149}"/>
              </a:ext>
            </a:extLst>
          </p:cNvPr>
          <p:cNvSpPr txBox="1"/>
          <p:nvPr/>
        </p:nvSpPr>
        <p:spPr>
          <a:xfrm>
            <a:off x="763479" y="3249228"/>
            <a:ext cx="9721048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cache.GetStringAsync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if(ret == null)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 =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dataSources.GetCurrentTime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await _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cache.SetStringAsync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(location, ret);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return ret;</a:t>
            </a:r>
          </a:p>
        </p:txBody>
      </p:sp>
    </p:spTree>
    <p:extLst>
      <p:ext uri="{BB962C8B-B14F-4D97-AF65-F5344CB8AC3E}">
        <p14:creationId xmlns:p14="http://schemas.microsoft.com/office/powerpoint/2010/main" val="131804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 Patterns: Read-Through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56FBF6-3FDC-5C14-5656-F34B6FBA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994" y="1924843"/>
            <a:ext cx="6872140" cy="4568031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Cache is responsible to get the data</a:t>
            </a:r>
          </a:p>
        </p:txBody>
      </p:sp>
    </p:spTree>
    <p:extLst>
      <p:ext uri="{BB962C8B-B14F-4D97-AF65-F5344CB8AC3E}">
        <p14:creationId xmlns:p14="http://schemas.microsoft.com/office/powerpoint/2010/main" val="63526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CA57-5E9B-04AB-1CD8-52BAF028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Patterns: Read-"compromise"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99BB7B0-BEE9-D260-BF52-CD168EDAE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55B34A0-5536-3A41-D650-A902B058A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001CB5-55E2-34F4-056D-227B2079A42E}"/>
              </a:ext>
            </a:extLst>
          </p:cNvPr>
          <p:cNvSpPr txBox="1">
            <a:spLocks/>
          </p:cNvSpPr>
          <p:nvPr/>
        </p:nvSpPr>
        <p:spPr>
          <a:xfrm>
            <a:off x="762786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code maintains responsibility to get the data providing a factory</a:t>
            </a:r>
          </a:p>
          <a:p>
            <a:r>
              <a:rPr lang="en-US" dirty="0"/>
              <a:t>Cache can apply policies on the "data factory" (e.g. timeouts, fail safe)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2E35-C0C2-2A08-E5E5-62A1CBD8432D}"/>
              </a:ext>
            </a:extLst>
          </p:cNvPr>
          <p:cNvSpPr txBox="1"/>
          <p:nvPr/>
        </p:nvSpPr>
        <p:spPr>
          <a:xfrm>
            <a:off x="763479" y="3249228"/>
            <a:ext cx="97210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// _cache -&gt;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IMemoryCache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ret =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cache.GetOrCreateAsync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async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cacheEntry.AbsoluteExpiration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DateTimeOffset.UtcNow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</a:t>
            </a: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TimeSpan.FromMinutes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return await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dataSources.GetCurrentTime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(location,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throwEx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return ret;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14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1316</Words>
  <Application>Microsoft Office PowerPoint</Application>
  <PresentationFormat>Widescreen</PresentationFormat>
  <Paragraphs>191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Cascadia Mono</vt:lpstr>
      <vt:lpstr>Courier New</vt:lpstr>
      <vt:lpstr>Wingdings</vt:lpstr>
      <vt:lpstr>Office Theme</vt:lpstr>
      <vt:lpstr>Cache like a pro with "fusion cache"</vt:lpstr>
      <vt:lpstr>Agenda</vt:lpstr>
      <vt:lpstr>Azure Web app with HA</vt:lpstr>
      <vt:lpstr>Azure Web app with HA for this demo </vt:lpstr>
      <vt:lpstr>Demo Setup</vt:lpstr>
      <vt:lpstr>Why we cache?</vt:lpstr>
      <vt:lpstr>Caching Patterns: read aside (cache aside)</vt:lpstr>
      <vt:lpstr>Caching Patterns: Read-Through</vt:lpstr>
      <vt:lpstr>Caching Patterns: Read-"compromise"</vt:lpstr>
      <vt:lpstr>Caching Patterns: Write-*</vt:lpstr>
      <vt:lpstr>Caching Patterns: Invalidate-*</vt:lpstr>
      <vt:lpstr>In memory vs distributed (shared) cache</vt:lpstr>
      <vt:lpstr>In memory vs distributed (shared) cache</vt:lpstr>
      <vt:lpstr>We need more than just raw cache api ..  to cache like a pro </vt:lpstr>
      <vt:lpstr>We need more than just raw cache api</vt:lpstr>
      <vt:lpstr>fusion cache set up</vt:lpstr>
      <vt:lpstr>Introduction to fusion cache</vt:lpstr>
      <vt:lpstr>PowerPoint Presentation</vt:lpstr>
      <vt:lpstr>Cache stampede</vt:lpstr>
      <vt:lpstr>FusionCacheEntryOptions</vt:lpstr>
      <vt:lpstr>Fail-Safe </vt:lpstr>
      <vt:lpstr>Adaptive Caching</vt:lpstr>
      <vt:lpstr>Named caches</vt:lpstr>
      <vt:lpstr>Backplane</vt:lpstr>
      <vt:lpstr>Plugins</vt:lpstr>
      <vt:lpstr>Plugins</vt:lpstr>
      <vt:lpstr>Emulator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Sabbadin (MSC Technology Italia)</dc:creator>
  <cp:lastModifiedBy>Enrico Sabbadin (MSC Technology Italia)</cp:lastModifiedBy>
  <cp:revision>22</cp:revision>
  <dcterms:created xsi:type="dcterms:W3CDTF">2024-05-03T09:48:36Z</dcterms:created>
  <dcterms:modified xsi:type="dcterms:W3CDTF">2024-07-06T05:09:20Z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