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5" r:id="rId6"/>
    <p:sldId id="296" r:id="rId7"/>
    <p:sldId id="326" r:id="rId8"/>
    <p:sldId id="322" r:id="rId9"/>
    <p:sldId id="297" r:id="rId10"/>
    <p:sldId id="298" r:id="rId11"/>
    <p:sldId id="300" r:id="rId12"/>
    <p:sldId id="325" r:id="rId13"/>
    <p:sldId id="311" r:id="rId14"/>
    <p:sldId id="304" r:id="rId15"/>
    <p:sldId id="301" r:id="rId16"/>
    <p:sldId id="302" r:id="rId17"/>
    <p:sldId id="303" r:id="rId18"/>
    <p:sldId id="305" r:id="rId19"/>
    <p:sldId id="310" r:id="rId20"/>
    <p:sldId id="309" r:id="rId21"/>
    <p:sldId id="328" r:id="rId22"/>
    <p:sldId id="308" r:id="rId23"/>
    <p:sldId id="307" r:id="rId24"/>
    <p:sldId id="306" r:id="rId25"/>
    <p:sldId id="312" r:id="rId26"/>
    <p:sldId id="313" r:id="rId27"/>
    <p:sldId id="314" r:id="rId28"/>
    <p:sldId id="316" r:id="rId29"/>
    <p:sldId id="315" r:id="rId30"/>
    <p:sldId id="327" r:id="rId31"/>
    <p:sldId id="321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5899" autoAdjust="0"/>
  </p:normalViewPr>
  <p:slideViewPr>
    <p:cSldViewPr snapToGrid="0" snapToObjects="1">
      <p:cViewPr varScale="1">
        <p:scale>
          <a:sx n="49" d="100"/>
          <a:sy n="49" d="100"/>
        </p:scale>
        <p:origin x="90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02/06/2020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charts" TargetMode="External"/><Relationship Id="rId2" Type="http://schemas.openxmlformats.org/officeDocument/2006/relationships/hyperlink" Target="https://hub.helm.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tore&#10;&#10;Description automatically generated">
            <a:extLst>
              <a:ext uri="{FF2B5EF4-FFF2-40B4-BE49-F238E27FC236}">
                <a16:creationId xmlns:a16="http://schemas.microsoft.com/office/drawing/2014/main" id="{DC995901-ADCD-400C-8784-74BD36E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0" y="1264596"/>
            <a:ext cx="23190740" cy="1159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In-cluster </a:t>
            </a:r>
            <a:r>
              <a:rPr lang="it-IT" dirty="0" err="1"/>
              <a:t>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: a command line tool, can be «connected» to a cluster a the time (</a:t>
            </a:r>
            <a:r>
              <a:rPr lang="en-US" i="1" dirty="0"/>
              <a:t>the current context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</a:t>
            </a:r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Run command in container kubectl exec &lt;</a:t>
            </a:r>
            <a:r>
              <a:rPr lang="en-US" dirty="0" err="1"/>
              <a:t>podname</a:t>
            </a:r>
            <a:r>
              <a:rPr lang="en-US" dirty="0"/>
              <a:t>&gt; -n &lt;namespace&gt; -- &lt;command&gt;</a:t>
            </a:r>
          </a:p>
          <a:p>
            <a:r>
              <a:rPr lang="en-US" dirty="0"/>
              <a:t>Log into a pod: kubectl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Copy files from pod to local (and vice versa)</a:t>
            </a:r>
          </a:p>
          <a:p>
            <a:pPr lvl="1"/>
            <a:r>
              <a:rPr lang="en-US" dirty="0"/>
              <a:t>kubectl cp &lt;namespace&gt;/&lt;</a:t>
            </a:r>
            <a:r>
              <a:rPr lang="en-US" dirty="0" err="1"/>
              <a:t>podname</a:t>
            </a:r>
            <a:r>
              <a:rPr lang="en-US" dirty="0"/>
              <a:t>&gt;:/app ./app</a:t>
            </a:r>
          </a:p>
          <a:p>
            <a:r>
              <a:rPr lang="en-US" dirty="0"/>
              <a:t>Watch pod logs in streaming mode: kubectl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approach. </a:t>
            </a:r>
            <a:r>
              <a:rPr lang="en-US" b="1" dirty="0"/>
              <a:t>Kubectl apply –f &lt;filename&gt;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(</a:t>
            </a:r>
            <a:r>
              <a:rPr lang="en-US" dirty="0" err="1"/>
              <a:t>ClusterIp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config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F31-5704-4FB5-B8EE-2B146AB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7718-901D-4C08-BB56-1CB3D5574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B451-7FE0-4A9C-858A-93D8A033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841" y="3282869"/>
            <a:ext cx="21005801" cy="939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apiVersion</a:t>
            </a:r>
            <a:r>
              <a:rPr lang="en-US" sz="4000" dirty="0">
                <a:solidFill>
                  <a:srgbClr val="FF0000"/>
                </a:solidFill>
              </a:rPr>
              <a:t>: v1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kind: </a:t>
            </a:r>
            <a:r>
              <a:rPr lang="en-US" sz="4000" dirty="0" err="1">
                <a:solidFill>
                  <a:srgbClr val="FF0000"/>
                </a:solidFill>
              </a:rPr>
              <a:t>ConfigMap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metadata: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name: k8sdemo-config-map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namespace: dev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ASPNETCOREENVIRONMENT: "kind-env“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appsettings.kind-env.json</a:t>
            </a:r>
            <a:r>
              <a:rPr lang="en-US" sz="4000" dirty="0">
                <a:solidFill>
                  <a:srgbClr val="FF0000"/>
                </a:solidFill>
              </a:rPr>
              <a:t>: |-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  "</a:t>
            </a:r>
            <a:r>
              <a:rPr lang="en-US" sz="4000" dirty="0" err="1">
                <a:solidFill>
                  <a:srgbClr val="FF0000"/>
                </a:solidFill>
              </a:rPr>
              <a:t>MySetting</a:t>
            </a:r>
            <a:r>
              <a:rPr lang="en-US" sz="4000" dirty="0">
                <a:solidFill>
                  <a:srgbClr val="FF0000"/>
                </a:solidFill>
              </a:rPr>
              <a:t>": "kind-setting"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5580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8252986" y="594586"/>
            <a:ext cx="19679478" cy="1187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apiVersion</a:t>
            </a:r>
            <a:r>
              <a:rPr lang="en-US" sz="2800" dirty="0"/>
              <a:t>: apps/v1</a:t>
            </a:r>
          </a:p>
          <a:p>
            <a:r>
              <a:rPr lang="en-US" sz="2800" dirty="0"/>
              <a:t>kind: Deployment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</a:t>
            </a:r>
          </a:p>
          <a:p>
            <a:r>
              <a:rPr lang="en-US" sz="2800" dirty="0"/>
              <a:t>  namespace: dev</a:t>
            </a:r>
          </a:p>
          <a:p>
            <a:r>
              <a:rPr lang="en-US" sz="2800" dirty="0"/>
              <a:t>  labels:</a:t>
            </a:r>
          </a:p>
          <a:p>
            <a:r>
              <a:rPr lang="en-US" sz="2800" dirty="0"/>
              <a:t>    app: k8sdemo</a:t>
            </a:r>
          </a:p>
          <a:p>
            <a:r>
              <a:rPr lang="en-US" sz="2800" dirty="0"/>
              <a:t>spec:</a:t>
            </a:r>
          </a:p>
          <a:p>
            <a:r>
              <a:rPr lang="en-US" sz="2800" b="1" dirty="0"/>
              <a:t>  replicas: 1</a:t>
            </a:r>
          </a:p>
          <a:p>
            <a:r>
              <a:rPr lang="en-US" sz="2800" dirty="0"/>
              <a:t>  </a:t>
            </a:r>
            <a:r>
              <a:rPr lang="en-US" sz="2800" b="1" dirty="0"/>
              <a:t>selector: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matchLabels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app: k8sdemo</a:t>
            </a:r>
          </a:p>
          <a:p>
            <a:r>
              <a:rPr lang="en-US" sz="2800" dirty="0"/>
              <a:t>  template:</a:t>
            </a:r>
          </a:p>
          <a:p>
            <a:r>
              <a:rPr lang="en-US" sz="2800" dirty="0"/>
              <a:t>    metadata:</a:t>
            </a:r>
          </a:p>
          <a:p>
            <a:r>
              <a:rPr lang="en-US" sz="2800" dirty="0"/>
              <a:t>      labels:</a:t>
            </a:r>
          </a:p>
          <a:p>
            <a:r>
              <a:rPr lang="en-US" sz="2800" dirty="0"/>
              <a:t>        app: k8sdemo</a:t>
            </a:r>
          </a:p>
          <a:p>
            <a:r>
              <a:rPr lang="en-US" sz="2800" dirty="0"/>
              <a:t>    spec:</a:t>
            </a:r>
          </a:p>
          <a:p>
            <a:r>
              <a:rPr lang="en-US" sz="2800" dirty="0"/>
              <a:t>      containers:</a:t>
            </a:r>
          </a:p>
          <a:p>
            <a:r>
              <a:rPr lang="en-US" sz="2800" dirty="0"/>
              <a:t>      - name: k8sdemo</a:t>
            </a:r>
          </a:p>
          <a:p>
            <a:r>
              <a:rPr lang="en-US" sz="2800" b="1" dirty="0"/>
              <a:t>        image: </a:t>
            </a:r>
            <a:r>
              <a:rPr lang="en-US" sz="2800" b="1" dirty="0" err="1"/>
              <a:t>sabbadino</a:t>
            </a:r>
            <a:r>
              <a:rPr lang="en-US" sz="2800" b="1" dirty="0"/>
              <a:t>/k8sdemo:1.2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imagePullPolicy</a:t>
            </a:r>
            <a:r>
              <a:rPr lang="en-US" sz="2800" b="1" dirty="0"/>
              <a:t>: Always</a:t>
            </a:r>
          </a:p>
          <a:p>
            <a:r>
              <a:rPr lang="en-US" sz="2800" dirty="0"/>
              <a:t>        resources: null</a:t>
            </a:r>
          </a:p>
          <a:p>
            <a:r>
              <a:rPr lang="en-US" sz="2800" dirty="0"/>
              <a:t>        ports:</a:t>
            </a:r>
          </a:p>
          <a:p>
            <a:r>
              <a:rPr lang="en-US" sz="2800" dirty="0"/>
              <a:t>          - name: http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containerPort</a:t>
            </a:r>
            <a:r>
              <a:rPr lang="en-US" sz="2800" dirty="0"/>
              <a:t>: 80</a:t>
            </a:r>
          </a:p>
          <a:p>
            <a:r>
              <a:rPr lang="en-US" sz="2800" dirty="0"/>
              <a:t>        env:</a:t>
            </a:r>
          </a:p>
          <a:p>
            <a:r>
              <a:rPr lang="en-US" sz="2800" dirty="0"/>
              <a:t>        - name: ASPNETCORE_ENVIRONMENT</a:t>
            </a:r>
          </a:p>
          <a:p>
            <a:r>
              <a:rPr lang="en-US" sz="2800" dirty="0"/>
              <a:t>          </a:t>
            </a:r>
            <a:r>
              <a:rPr lang="en-US" sz="2800" b="1" dirty="0" err="1"/>
              <a:t>valueFrom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</a:t>
            </a:r>
            <a:r>
              <a:rPr lang="en-US" sz="2800" b="1" dirty="0" err="1"/>
              <a:t>configMapKeyRef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  name: k8sdemo-config-map</a:t>
            </a:r>
          </a:p>
          <a:p>
            <a:r>
              <a:rPr lang="en-US" sz="2800" b="1" dirty="0"/>
              <a:t>                key: ASPNETCOREENVIRONMENT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volumeMounts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- name: settings-volume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mountPath</a:t>
            </a:r>
            <a:r>
              <a:rPr lang="en-US" sz="2800" b="1" dirty="0"/>
              <a:t>: /app/</a:t>
            </a:r>
            <a:r>
              <a:rPr lang="en-US" sz="2800" b="1" dirty="0" err="1"/>
              <a:t>appsettings.kind-env.json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subPath</a:t>
            </a:r>
            <a:r>
              <a:rPr lang="en-US" sz="2800" b="1" dirty="0"/>
              <a:t>: </a:t>
            </a:r>
            <a:r>
              <a:rPr lang="en-US" sz="2800" b="1" dirty="0" err="1"/>
              <a:t>appsettings.kind-env.json</a:t>
            </a:r>
            <a:r>
              <a:rPr lang="en-US" sz="2800" b="1" dirty="0"/>
              <a:t>            </a:t>
            </a:r>
          </a:p>
          <a:p>
            <a:r>
              <a:rPr lang="en-US" sz="2800" dirty="0"/>
              <a:t>      volumes:</a:t>
            </a:r>
          </a:p>
          <a:p>
            <a:r>
              <a:rPr lang="en-US" sz="2800" dirty="0"/>
              <a:t>      - name: settings-volume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configMap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name: k8sdemo-config-map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(Kind)</a:t>
            </a:r>
          </a:p>
          <a:p>
            <a:pPr lvl="1"/>
            <a:r>
              <a:rPr lang="en-US" dirty="0"/>
              <a:t>Helm (AKS)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Logging and tracing</a:t>
            </a:r>
          </a:p>
          <a:p>
            <a:r>
              <a:rPr lang="en-US" dirty="0"/>
              <a:t>Extras</a:t>
            </a:r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</a:t>
            </a:r>
            <a:r>
              <a:rPr lang="en-US" sz="4000" b="1" dirty="0"/>
              <a:t>type: </a:t>
            </a:r>
            <a:r>
              <a:rPr lang="en-US" sz="4000" b="1" dirty="0" err="1"/>
              <a:t>ClusterIP</a:t>
            </a:r>
            <a:endParaRPr lang="en-US" sz="4000" b="1" dirty="0"/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b="1" dirty="0"/>
              <a:t>    app: k8sdemo</a:t>
            </a:r>
            <a:r>
              <a:rPr lang="en-US" sz="4000" dirty="0"/>
              <a:t> //selector for pods, can be a list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kubernetes.io/</a:t>
            </a:r>
            <a:r>
              <a:rPr lang="en-US" sz="4000" dirty="0" err="1"/>
              <a:t>ingress.class</a:t>
            </a:r>
            <a:r>
              <a:rPr lang="en-US" sz="4000" dirty="0"/>
              <a:t>: </a:t>
            </a:r>
            <a:r>
              <a:rPr lang="en-US" sz="4000" dirty="0" err="1"/>
              <a:t>nginx</a:t>
            </a:r>
            <a:endParaRPr lang="en-US" sz="4000" dirty="0"/>
          </a:p>
          <a:p>
            <a:r>
              <a:rPr lang="en-US" sz="4000" b="1" dirty="0"/>
              <a:t>    nginx.ingress.kubernetes.io/rewrite-target: /$2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localhost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</a:t>
            </a:r>
            <a:r>
              <a:rPr lang="en-US" sz="4000" b="1" dirty="0"/>
              <a:t>path: /</a:t>
            </a:r>
            <a:r>
              <a:rPr lang="en-US" sz="4000" b="1" dirty="0" err="1"/>
              <a:t>demoapi</a:t>
            </a:r>
            <a:r>
              <a:rPr lang="en-US" sz="4000" b="1" dirty="0"/>
              <a:t>(/|$)(.*)</a:t>
            </a:r>
          </a:p>
          <a:p>
            <a:r>
              <a:rPr lang="en-US" sz="4000" dirty="0"/>
              <a:t>            backend:</a:t>
            </a:r>
          </a:p>
          <a:p>
            <a:r>
              <a:rPr lang="en-US" sz="4000" b="1" dirty="0"/>
              <a:t>              </a:t>
            </a:r>
            <a:r>
              <a:rPr lang="en-US" sz="4000" b="1" dirty="0" err="1"/>
              <a:t>serviceName</a:t>
            </a:r>
            <a:r>
              <a:rPr lang="en-US" sz="4000" b="1" dirty="0"/>
              <a:t>: k8sdemo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: AKS with HELM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b="1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Many public repo with helm deployment of different resources</a:t>
            </a:r>
          </a:p>
          <a:p>
            <a:pPr lvl="1"/>
            <a:r>
              <a:rPr lang="en-US" dirty="0">
                <a:hlinkClick r:id="rId2"/>
              </a:rPr>
              <a:t>https://hub.helm.sh/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https://github.com/helm/charts</a:t>
            </a:r>
            <a:endParaRPr lang="en-US" dirty="0"/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version 3 it does not requires a server counter part (tiller)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619" y="7548566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344" y="10644155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15551707" y="9968865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14933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pPr lvl="1"/>
            <a:r>
              <a:rPr lang="en-US" dirty="0"/>
              <a:t>If created upfront, PVC pick up the PV referencing it or </a:t>
            </a:r>
            <a:r>
              <a:rPr lang="en-US" dirty="0" err="1"/>
              <a:t>viceversa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user, groups or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We will focus here on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K8s has no build in support for user authentication (run the </a:t>
            </a:r>
            <a:r>
              <a:rPr lang="en-US" dirty="0" err="1"/>
              <a:t>api</a:t>
            </a:r>
            <a:r>
              <a:rPr lang="en-US" dirty="0"/>
              <a:t> server with proper option passing a </a:t>
            </a:r>
            <a:r>
              <a:rPr lang="en-US" dirty="0" err="1"/>
              <a:t>pem</a:t>
            </a:r>
            <a:r>
              <a:rPr lang="en-US" dirty="0"/>
              <a:t> file, </a:t>
            </a:r>
            <a:r>
              <a:rPr lang="en-US" dirty="0" err="1"/>
              <a:t>usernameppwd</a:t>
            </a:r>
            <a:r>
              <a:rPr lang="en-US" dirty="0"/>
              <a:t> file,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helm server (tiller) and the dashboard since they interact with the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fluentd</a:t>
            </a:r>
            <a:r>
              <a:rPr lang="en-US" dirty="0"/>
              <a:t>, Prometheus, </a:t>
            </a:r>
            <a:r>
              <a:rPr lang="en-US" dirty="0" err="1"/>
              <a:t>logstash</a:t>
            </a:r>
            <a:r>
              <a:rPr lang="en-US" dirty="0"/>
              <a:t> </a:t>
            </a:r>
          </a:p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pPr lvl="1"/>
            <a:r>
              <a:rPr lang="en-US" dirty="0"/>
              <a:t>Provides more then one can expect from an orchestrator, somehow you can see it as a solution for a private cloud</a:t>
            </a:r>
          </a:p>
          <a:p>
            <a:pPr lvl="2"/>
            <a:r>
              <a:rPr lang="en-US" i="1" dirty="0"/>
              <a:t>No cloud vendor lock-in. One of the main reason why deltatre has chosen k8s as its current reference platform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Lets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71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time cluster setup done ahead: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k8s dashboard installation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Dashboard permissions adjusted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Ingress controller installation (</a:t>
            </a:r>
            <a:r>
              <a:rPr lang="en-US" dirty="0" err="1"/>
              <a:t>ngnix</a:t>
            </a:r>
            <a:r>
              <a:rPr lang="en-US" dirty="0"/>
              <a:t> in the demo)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CertManager</a:t>
            </a:r>
            <a:r>
              <a:rPr lang="en-US" dirty="0"/>
              <a:t> for https (AKS only) 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 (AKS only)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Persistent storage set up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 in this session: Kind and AKS clusters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(nodes),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that has no name</a:t>
            </a:r>
          </a:p>
          <a:p>
            <a:r>
              <a:rPr lang="en-US" b="1" dirty="0"/>
              <a:t>Pod</a:t>
            </a:r>
            <a:r>
              <a:rPr lang="en-US" dirty="0"/>
              <a:t>: equivalent to a  container in basic scenarios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containers)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</a:t>
            </a:r>
            <a:r>
              <a:rPr lang="en-US" b="1" dirty="0"/>
              <a:t>: </a:t>
            </a:r>
            <a:r>
              <a:rPr lang="en-US" b="1" dirty="0" err="1"/>
              <a:t>ClusterIp</a:t>
            </a:r>
            <a:r>
              <a:rPr lang="en-US" b="1" dirty="0"/>
              <a:t>, </a:t>
            </a:r>
            <a:r>
              <a:rPr lang="en-US" b="1" dirty="0" err="1"/>
              <a:t>NodePort</a:t>
            </a:r>
            <a:r>
              <a:rPr lang="en-US" b="1" dirty="0"/>
              <a:t>, </a:t>
            </a:r>
            <a:r>
              <a:rPr lang="en-US" b="1" dirty="0" err="1"/>
              <a:t>LoadBalancer</a:t>
            </a:r>
            <a:endParaRPr lang="en-US" b="1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2513</Words>
  <Application>Microsoft Office PowerPoint</Application>
  <PresentationFormat>Custom</PresentationFormat>
  <Paragraphs>327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What we use in this session: Kind and AKS clusters</vt:lpstr>
      <vt:lpstr>Basic Concepts </vt:lpstr>
      <vt:lpstr>PowerPoint Presentation</vt:lpstr>
      <vt:lpstr>Kubernetes Resources  </vt:lpstr>
      <vt:lpstr>Ingress controller</vt:lpstr>
      <vt:lpstr>In-cluster communication</vt:lpstr>
      <vt:lpstr>K8s dashboard</vt:lpstr>
      <vt:lpstr>Interacting with the cluster</vt:lpstr>
      <vt:lpstr>Interacting with the cluster</vt:lpstr>
      <vt:lpstr>Interacting with the cluster</vt:lpstr>
      <vt:lpstr>Deploy to cluster– walkthrough</vt:lpstr>
      <vt:lpstr>Deploy app to cluster</vt:lpstr>
      <vt:lpstr>Deploy app to cluster</vt:lpstr>
      <vt:lpstr>Deploy to cluster</vt:lpstr>
      <vt:lpstr>Deploy to cluster</vt:lpstr>
      <vt:lpstr>Deploy to cluster</vt:lpstr>
      <vt:lpstr>Deploy to cluster</vt:lpstr>
      <vt:lpstr>Deploy to cluster : AKS with HELM</vt:lpstr>
      <vt:lpstr>PowerPoint Presentation</vt:lpstr>
      <vt:lpstr>(persistent) Storage</vt:lpstr>
      <vt:lpstr>(persistent) Storage</vt:lpstr>
      <vt:lpstr>RBAC Security</vt:lpstr>
      <vt:lpstr>Subjects: serviceAccount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124</cp:revision>
  <dcterms:modified xsi:type="dcterms:W3CDTF">2020-06-02T05:21:25Z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