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95" r:id="rId6"/>
    <p:sldId id="296" r:id="rId7"/>
    <p:sldId id="326" r:id="rId8"/>
    <p:sldId id="297" r:id="rId9"/>
    <p:sldId id="298" r:id="rId10"/>
    <p:sldId id="304" r:id="rId11"/>
    <p:sldId id="300" r:id="rId12"/>
    <p:sldId id="325" r:id="rId13"/>
    <p:sldId id="301" r:id="rId14"/>
    <p:sldId id="302" r:id="rId15"/>
    <p:sldId id="303" r:id="rId16"/>
    <p:sldId id="305" r:id="rId17"/>
    <p:sldId id="322" r:id="rId18"/>
    <p:sldId id="310" r:id="rId19"/>
    <p:sldId id="309" r:id="rId20"/>
    <p:sldId id="328" r:id="rId21"/>
    <p:sldId id="308" r:id="rId22"/>
    <p:sldId id="307" r:id="rId23"/>
    <p:sldId id="306" r:id="rId24"/>
    <p:sldId id="311" r:id="rId25"/>
    <p:sldId id="312" r:id="rId26"/>
    <p:sldId id="313" r:id="rId27"/>
    <p:sldId id="314" r:id="rId28"/>
    <p:sldId id="316" r:id="rId29"/>
    <p:sldId id="315" r:id="rId30"/>
    <p:sldId id="327" r:id="rId31"/>
    <p:sldId id="321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53"/>
    <a:srgbClr val="3B2B53"/>
    <a:srgbClr val="A24555"/>
    <a:srgbClr val="EDE8E4"/>
    <a:srgbClr val="F6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6D458-1A4B-49FA-BD99-598F30A1F01B}">
  <a:tblStyle styleId="{8EB6D458-1A4B-49FA-BD99-598F30A1F01B}" styleName="">
    <a:tblBg/>
    <a:wholeTbl>
      <a:tcTxStyle b="off" i="off">
        <a:font>
          <a:latin typeface="Gibson"/>
          <a:ea typeface="Gibson"/>
          <a:cs typeface="Gibson"/>
        </a:font>
        <a:srgbClr val="20234C"/>
      </a:tcTxStyle>
      <a:tcStyle>
        <a:tcBdr>
          <a:left>
            <a:ln w="12700" cap="flat">
              <a:solidFill>
                <a:srgbClr val="F65358"/>
              </a:solidFill>
              <a:prstDash val="solid"/>
              <a:miter lim="400000"/>
            </a:ln>
          </a:left>
          <a:right>
            <a:ln w="12700" cap="flat">
              <a:solidFill>
                <a:srgbClr val="F65358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65358"/>
              </a:solidFill>
              <a:prstDash val="solid"/>
              <a:miter lim="400000"/>
            </a:ln>
          </a:bottom>
          <a:insideH>
            <a:ln w="12700" cap="flat">
              <a:solidFill>
                <a:srgbClr val="F65358"/>
              </a:solidFill>
              <a:prstDash val="solid"/>
              <a:miter lim="400000"/>
            </a:ln>
          </a:insideH>
          <a:insideV>
            <a:ln w="12700" cap="flat">
              <a:solidFill>
                <a:srgbClr val="F6535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EDE8E4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75257">
              <a:alpha val="83937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75257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56B6E">
              <a:alpha val="83467"/>
            </a:srgbClr>
          </a:solidFill>
        </a:fill>
      </a:tcStyle>
    </a:lastRow>
    <a:firstRow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7525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5899" autoAdjust="0"/>
  </p:normalViewPr>
  <p:slideViewPr>
    <p:cSldViewPr snapToGrid="0" snapToObjects="1">
      <p:cViewPr varScale="1">
        <p:scale>
          <a:sx n="49" d="100"/>
          <a:sy n="49" d="100"/>
        </p:scale>
        <p:origin x="900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3845B-8114-B942-A125-12363DA4B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6312-71A2-B143-8D46-8212AEADC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BE4E-48FD-A347-A676-3904A5044681}" type="datetimeFigureOut">
              <a:rPr lang="it-IT" smtClean="0"/>
              <a:t>26/05/2020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E7BA-4777-CC42-B15F-2CBA036217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EEA5-80D3-6748-B497-84AE027F7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C22-DBC6-9647-ACB1-D98625B0A2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6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solidFill>
          <a:srgbClr val="212553"/>
        </a:solidFill>
        <a:latin typeface="Gibson" panose="02000000000000000000" pitchFamily="2" charset="77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ind/rele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github.com/kubernetes/minikub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access-application-cluster/web-ui-dashboard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kubernetes/dashboard/blob/master/docs/user/access-control/creating-sample-user.md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4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7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https://github.com/kubernetes-sigs/kind/releases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minikube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https://github.com/kubernetes/minikube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https://github.com/kubernetes/minikube</a:t>
            </a:r>
            <a:r>
              <a:rPr lang="en-US" dirty="0">
                <a:hlinkClick r:id="rId3"/>
              </a:rPr>
              <a:t>/releases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Desktop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https://www.docker.com/products/docker-desktop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from (if not </a:t>
            </a:r>
            <a:r>
              <a:rPr lang="en-US" dirty="0" err="1"/>
              <a:t>alreadyinstalled</a:t>
            </a:r>
            <a:r>
              <a:rPr lang="en-US" dirty="0"/>
              <a:t>): </a:t>
            </a:r>
          </a:p>
          <a:p>
            <a:r>
              <a:rPr lang="en-US" dirty="0">
                <a:hlinkClick r:id="rId3"/>
              </a:rPr>
              <a:t>https://kubernetes.io/docs/tasks/access-application-cluster/web-ui-dashboard/</a:t>
            </a:r>
            <a:br>
              <a:rPr lang="en-US" dirty="0"/>
            </a:br>
            <a:r>
              <a:rPr lang="en-US" dirty="0"/>
              <a:t>read instructions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(most?) cloud provider have the dashboard pre-installed.</a:t>
            </a:r>
          </a:p>
          <a:p>
            <a:r>
              <a:rPr lang="en-US" dirty="0"/>
              <a:t>But with basic RBAC permissions (which makes it pretty un-usable).</a:t>
            </a:r>
          </a:p>
          <a:p>
            <a:r>
              <a:rPr lang="en-US" dirty="0"/>
              <a:t>Unless security requirements in PRD environments, you generally grant </a:t>
            </a:r>
            <a:r>
              <a:rPr lang="en-US" dirty="0" err="1"/>
              <a:t>ClusterRole</a:t>
            </a:r>
            <a:r>
              <a:rPr lang="en-US" dirty="0"/>
              <a:t> : cluster-admin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How to access the dashboard may vary:</a:t>
            </a:r>
          </a:p>
          <a:p>
            <a:r>
              <a:rPr lang="en-US" dirty="0"/>
              <a:t>AKS : </a:t>
            </a:r>
            <a:r>
              <a:rPr lang="en-US" sz="2000" b="1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az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aks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browse --resource-group 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&lt;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resourceGroup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&gt;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--name 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&lt;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clusterName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&gt;</a:t>
            </a:r>
            <a:br>
              <a:rPr lang="en-US" dirty="0"/>
            </a:br>
            <a:r>
              <a:rPr lang="en-US" dirty="0"/>
              <a:t>local cluster: provide a token (see </a:t>
            </a:r>
            <a:r>
              <a:rPr lang="en-US" dirty="0">
                <a:hlinkClick r:id="rId4"/>
              </a:rPr>
              <a:t>https://github.com/kubernetes/dashboard/blob/master/docs/user/access-control/creating-sample-user.md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4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PersistentVolumes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that are dynamically created by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will have the reclaim policy specified in the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field of the class, which can be either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or </a:t>
            </a:r>
            <a:r>
              <a:rPr lang="en-US" dirty="0"/>
              <a:t>Retain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 If no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is specified when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object is created, it will default to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02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414464" y="4139379"/>
            <a:ext cx="3819145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6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4" name="www.deltatre.com"/>
          <p:cNvSpPr txBox="1">
            <a:spLocks noGrp="1"/>
          </p:cNvSpPr>
          <p:nvPr>
            <p:ph type="body" sz="quarter" idx="14"/>
          </p:nvPr>
        </p:nvSpPr>
        <p:spPr>
          <a:xfrm>
            <a:off x="401675" y="5125858"/>
            <a:ext cx="5713985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212553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www.deltatre.com</a:t>
            </a:r>
          </a:p>
        </p:txBody>
      </p:sp>
      <p:sp>
        <p:nvSpPr>
          <p:cNvPr id="2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794" y="13081000"/>
            <a:ext cx="363856" cy="3302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DE-EF77-6243-B157-2BCB9C01F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968" y="1689778"/>
            <a:ext cx="10845800" cy="1841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3746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805572" y="5608133"/>
            <a:ext cx="21005801" cy="70693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C72D1-5301-7542-A404-6328BA20E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F41D16-6529-0645-BD1C-AE2795367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  <p:sp>
        <p:nvSpPr>
          <p:cNvPr id="29" name="year">
            <a:extLst>
              <a:ext uri="{FF2B5EF4-FFF2-40B4-BE49-F238E27FC236}">
                <a16:creationId xmlns:a16="http://schemas.microsoft.com/office/drawing/2014/main" id="{E8454947-C263-5B46-AE56-C7801559EB51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5C400EB-50AE-D04F-AC69-5F2FC18CAD87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1" name="year">
            <a:extLst>
              <a:ext uri="{FF2B5EF4-FFF2-40B4-BE49-F238E27FC236}">
                <a16:creationId xmlns:a16="http://schemas.microsoft.com/office/drawing/2014/main" id="{5A2DFDBD-3AA0-8841-BBE3-8A5F908C3357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2" name="year">
            <a:extLst>
              <a:ext uri="{FF2B5EF4-FFF2-40B4-BE49-F238E27FC236}">
                <a16:creationId xmlns:a16="http://schemas.microsoft.com/office/drawing/2014/main" id="{1DDACF68-EAFB-D44C-8FE7-AD80DEA40514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3" name="year">
            <a:extLst>
              <a:ext uri="{FF2B5EF4-FFF2-40B4-BE49-F238E27FC236}">
                <a16:creationId xmlns:a16="http://schemas.microsoft.com/office/drawing/2014/main" id="{02D2B1A5-80A5-A644-988F-E8E86F2494DD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4" name="Subtitle">
            <a:extLst>
              <a:ext uri="{FF2B5EF4-FFF2-40B4-BE49-F238E27FC236}">
                <a16:creationId xmlns:a16="http://schemas.microsoft.com/office/drawing/2014/main" id="{54DC2974-E632-474F-A396-F9E235A27CCE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5" name="year">
            <a:extLst>
              <a:ext uri="{FF2B5EF4-FFF2-40B4-BE49-F238E27FC236}">
                <a16:creationId xmlns:a16="http://schemas.microsoft.com/office/drawing/2014/main" id="{ED2FE797-C0DF-F443-BBAA-1CEE16ECC01B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6" name="Subtitle">
            <a:extLst>
              <a:ext uri="{FF2B5EF4-FFF2-40B4-BE49-F238E27FC236}">
                <a16:creationId xmlns:a16="http://schemas.microsoft.com/office/drawing/2014/main" id="{A180B18A-698F-0646-8E80-9721BAE8DAFC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7" name="Subtitle">
            <a:extLst>
              <a:ext uri="{FF2B5EF4-FFF2-40B4-BE49-F238E27FC236}">
                <a16:creationId xmlns:a16="http://schemas.microsoft.com/office/drawing/2014/main" id="{C6B817BE-297A-A742-8670-94CD0CB97216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8" name="Subtitle">
            <a:extLst>
              <a:ext uri="{FF2B5EF4-FFF2-40B4-BE49-F238E27FC236}">
                <a16:creationId xmlns:a16="http://schemas.microsoft.com/office/drawing/2014/main" id="{630C3D4B-3305-E447-9B44-4584C93FE67C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9" name="Subtitle Text">
            <a:extLst>
              <a:ext uri="{FF2B5EF4-FFF2-40B4-BE49-F238E27FC236}">
                <a16:creationId xmlns:a16="http://schemas.microsoft.com/office/drawing/2014/main" id="{93045C79-E139-8E43-9F7D-3F7C1D4A7C92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40" name="Title Text">
            <a:extLst>
              <a:ext uri="{FF2B5EF4-FFF2-40B4-BE49-F238E27FC236}">
                <a16:creationId xmlns:a16="http://schemas.microsoft.com/office/drawing/2014/main" id="{58E948FB-25BF-9A40-8684-71E1E9FBA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1" name="Body Level One…">
            <a:extLst>
              <a:ext uri="{FF2B5EF4-FFF2-40B4-BE49-F238E27FC236}">
                <a16:creationId xmlns:a16="http://schemas.microsoft.com/office/drawing/2014/main" id="{1222378D-0D14-C94E-BCB7-BD7E6B10E3E6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42" name="Body Level One…">
            <a:extLst>
              <a:ext uri="{FF2B5EF4-FFF2-40B4-BE49-F238E27FC236}">
                <a16:creationId xmlns:a16="http://schemas.microsoft.com/office/drawing/2014/main" id="{F7B6E773-9D35-3841-BB65-BCAD8A07B064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3" name="Body Level One…">
            <a:extLst>
              <a:ext uri="{FF2B5EF4-FFF2-40B4-BE49-F238E27FC236}">
                <a16:creationId xmlns:a16="http://schemas.microsoft.com/office/drawing/2014/main" id="{B8CC1DD3-0D6E-1845-B1B4-8345BE30E10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4" name="Body Level One…">
            <a:extLst>
              <a:ext uri="{FF2B5EF4-FFF2-40B4-BE49-F238E27FC236}">
                <a16:creationId xmlns:a16="http://schemas.microsoft.com/office/drawing/2014/main" id="{BAF6DAE4-E45B-5B46-B13C-00A95CEAFAC0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5" name="Body Level One…">
            <a:extLst>
              <a:ext uri="{FF2B5EF4-FFF2-40B4-BE49-F238E27FC236}">
                <a16:creationId xmlns:a16="http://schemas.microsoft.com/office/drawing/2014/main" id="{0F28BD15-976E-9140-B2F6-184993000729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F31-6E27-C74E-B677-2F02395E6545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D860BF-A587-C240-BA87-EF809AFB46F3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85B06D-1A19-9940-B885-2687D071584D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023F9A-3E4D-8640-BC32-A84A2AD0C8D0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777F8-6167-C34C-BFFB-56803E696F75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44282-F361-ED4F-9C57-0F2CF271960C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 Blue ">
    <p:bg>
      <p:bgPr>
        <a:solidFill>
          <a:srgbClr val="2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ubtitle Text"/>
          <p:cNvSpPr txBox="1"/>
          <p:nvPr/>
        </p:nvSpPr>
        <p:spPr>
          <a:xfrm>
            <a:off x="413051" y="2419268"/>
            <a:ext cx="235578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80000"/>
              </a:lnSpc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189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5608133"/>
            <a:ext cx="21005800" cy="7724649"/>
          </a:xfrm>
          <a:prstGeom prst="rect">
            <a:avLst/>
          </a:prstGeom>
        </p:spPr>
        <p:txBody>
          <a:bodyPr anchor="t"/>
          <a:lstStyle>
            <a:lvl1pPr marL="36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100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2pPr>
            <a:lvl3pPr marL="163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3pPr>
            <a:lvl4pPr marL="227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CD68-8F41-F048-B71D-785E9BAA1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ullet with titl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281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1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CC-62A7-F642-98E5-DA01E60B1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171A45E2-A248-2E47-899D-C0FF60E3B9DE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796691" y="5601542"/>
            <a:ext cx="4550688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F3545A"/>
                </a:solidFill>
                <a:latin typeface="PresicavTightHv-Regular"/>
                <a:ea typeface="PresicavTightHv-Regular"/>
                <a:cs typeface="PresicavTightHv-Regular"/>
                <a:sym typeface="PresicavTightHv-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24178953-AEA7-444D-9EC5-D7AEAF80B52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05572" y="6951929"/>
            <a:ext cx="8961696" cy="64754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4pPr>
            <a:lvl5pPr marL="2144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F5DD4-05BB-B246-9781-284E91AE0DE4}"/>
              </a:ext>
            </a:extLst>
          </p:cNvPr>
          <p:cNvCxnSpPr>
            <a:cxnSpLocks/>
          </p:cNvCxnSpPr>
          <p:nvPr userDrawn="1"/>
        </p:nvCxnSpPr>
        <p:spPr>
          <a:xfrm>
            <a:off x="1796691" y="6300714"/>
            <a:ext cx="5695399" cy="0"/>
          </a:xfrm>
          <a:prstGeom prst="line">
            <a:avLst/>
          </a:prstGeom>
          <a:ln w="9525">
            <a:solidFill>
              <a:srgbClr val="F3545A"/>
            </a:solidFill>
            <a:miter lim="400000"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3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C31764-9B2D-F043-BDB5-A477AFC563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53" name="year">
            <a:extLst>
              <a:ext uri="{FF2B5EF4-FFF2-40B4-BE49-F238E27FC236}">
                <a16:creationId xmlns:a16="http://schemas.microsoft.com/office/drawing/2014/main" id="{6DB3C8EA-9244-1942-BC91-86B7F26B02CA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4" name="Subtitle">
            <a:extLst>
              <a:ext uri="{FF2B5EF4-FFF2-40B4-BE49-F238E27FC236}">
                <a16:creationId xmlns:a16="http://schemas.microsoft.com/office/drawing/2014/main" id="{462B3A6D-AB7E-9A44-88BF-61E70D0F8D0A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5" name="year">
            <a:extLst>
              <a:ext uri="{FF2B5EF4-FFF2-40B4-BE49-F238E27FC236}">
                <a16:creationId xmlns:a16="http://schemas.microsoft.com/office/drawing/2014/main" id="{22010418-9FD5-D347-BC20-2750B62B0701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6" name="year">
            <a:extLst>
              <a:ext uri="{FF2B5EF4-FFF2-40B4-BE49-F238E27FC236}">
                <a16:creationId xmlns:a16="http://schemas.microsoft.com/office/drawing/2014/main" id="{2AF92400-3C61-A041-8ED5-90C6B50F2F96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7" name="year">
            <a:extLst>
              <a:ext uri="{FF2B5EF4-FFF2-40B4-BE49-F238E27FC236}">
                <a16:creationId xmlns:a16="http://schemas.microsoft.com/office/drawing/2014/main" id="{ADF9F76A-7851-BD4A-85D7-84614DE4C8D2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8" name="Subtitle">
            <a:extLst>
              <a:ext uri="{FF2B5EF4-FFF2-40B4-BE49-F238E27FC236}">
                <a16:creationId xmlns:a16="http://schemas.microsoft.com/office/drawing/2014/main" id="{D6B7598E-82D0-C447-ACB2-77F4D255B24D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9" name="year">
            <a:extLst>
              <a:ext uri="{FF2B5EF4-FFF2-40B4-BE49-F238E27FC236}">
                <a16:creationId xmlns:a16="http://schemas.microsoft.com/office/drawing/2014/main" id="{DD79F173-DBF4-DE40-853E-827356D0E554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60" name="Subtitle">
            <a:extLst>
              <a:ext uri="{FF2B5EF4-FFF2-40B4-BE49-F238E27FC236}">
                <a16:creationId xmlns:a16="http://schemas.microsoft.com/office/drawing/2014/main" id="{F71C6E3E-73B0-484A-B552-F714A440FF9B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1" name="Subtitle">
            <a:extLst>
              <a:ext uri="{FF2B5EF4-FFF2-40B4-BE49-F238E27FC236}">
                <a16:creationId xmlns:a16="http://schemas.microsoft.com/office/drawing/2014/main" id="{816C3342-AEA0-3743-8E82-166B5C37B400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2" name="Subtitle">
            <a:extLst>
              <a:ext uri="{FF2B5EF4-FFF2-40B4-BE49-F238E27FC236}">
                <a16:creationId xmlns:a16="http://schemas.microsoft.com/office/drawing/2014/main" id="{71CC1135-DDC5-B04C-8005-939B35FF32BA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3" name="Subtitle Text">
            <a:extLst>
              <a:ext uri="{FF2B5EF4-FFF2-40B4-BE49-F238E27FC236}">
                <a16:creationId xmlns:a16="http://schemas.microsoft.com/office/drawing/2014/main" id="{A336C246-EC9F-F748-9DC5-B882D4246763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64" name="Title Text">
            <a:extLst>
              <a:ext uri="{FF2B5EF4-FFF2-40B4-BE49-F238E27FC236}">
                <a16:creationId xmlns:a16="http://schemas.microsoft.com/office/drawing/2014/main" id="{957E1C0D-3E3C-6A44-B796-A8E3967C3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A3807BF1-6F3B-3844-BC5D-E69F538DBDA8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6" name="Body Level One…">
            <a:extLst>
              <a:ext uri="{FF2B5EF4-FFF2-40B4-BE49-F238E27FC236}">
                <a16:creationId xmlns:a16="http://schemas.microsoft.com/office/drawing/2014/main" id="{26A48435-A428-834A-8414-33C3313B6588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7" name="Body Level One…">
            <a:extLst>
              <a:ext uri="{FF2B5EF4-FFF2-40B4-BE49-F238E27FC236}">
                <a16:creationId xmlns:a16="http://schemas.microsoft.com/office/drawing/2014/main" id="{5EAF8BD8-DBB0-DC4B-A4DB-65E4BE017BEB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8" name="Body Level One…">
            <a:extLst>
              <a:ext uri="{FF2B5EF4-FFF2-40B4-BE49-F238E27FC236}">
                <a16:creationId xmlns:a16="http://schemas.microsoft.com/office/drawing/2014/main" id="{4DC8E28E-E3F6-8D43-AE13-8443AA9F4AD6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9" name="Body Level One…">
            <a:extLst>
              <a:ext uri="{FF2B5EF4-FFF2-40B4-BE49-F238E27FC236}">
                <a16:creationId xmlns:a16="http://schemas.microsoft.com/office/drawing/2014/main" id="{9759EEBE-29E7-7540-99C7-995A56ACEC58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8C67BD-A80E-5C4C-96F1-23EEC77D8EF4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32753EC-C6CD-B643-9F8E-BA41659AD2F9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7030E1-374C-9C42-97E2-23D3D1A96C34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42682F-5CF1-7147-940F-78F5822C2B94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F335F8-FD5D-A54D-8349-A37E5D36E82B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B2CD6E-84AE-0B4B-84C2-C129F243E702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ig text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14" name="Lorem ipsum dolor sit amet, consectetur adipiscing elit. Sed facilisis venenatis orci. Fusce vitae urna sit amet nisl gravida fringilla eu ac velit. Donec volutpat auctor massa in vestibulum."/>
          <p:cNvSpPr txBox="1"/>
          <p:nvPr/>
        </p:nvSpPr>
        <p:spPr>
          <a:xfrm>
            <a:off x="3394728" y="3786494"/>
            <a:ext cx="17290403" cy="6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20000"/>
              </a:lnSpc>
              <a:spcBef>
                <a:spcPts val="3400"/>
              </a:spcBef>
              <a:defRPr sz="4500">
                <a:solidFill>
                  <a:srgbClr val="EDE8E4"/>
                </a:solidFill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Lorem ipsum dolor sit amet, consectetur adipiscing elit. Sed facilisis venenatis orci. Fusce vitae urna sit amet nisl gravida fringilla eu ac velit. Donec volutpat auctor massa in vestibulum.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850-39B6-C34B-BB3D-2BAE8745C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130" y="431800"/>
            <a:ext cx="363856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500">
                <a:solidFill>
                  <a:srgbClr val="EDE8E4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8989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</p:sldLayoutIdLst>
  <p:transition spd="med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0" marR="0" indent="228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0" marR="0" indent="685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0" marR="0" indent="1143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0" marR="0" indent="1600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titleStyle>
    <p:bodyStyle>
      <a:lvl1pPr marL="21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85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148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212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275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339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402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466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529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k8sdemohel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m/charts" TargetMode="External"/><Relationship Id="rId2" Type="http://schemas.openxmlformats.org/officeDocument/2006/relationships/hyperlink" Target="https://hub.helm.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ubtitle"/>
          <p:cNvSpPr txBox="1">
            <a:spLocks noGrp="1"/>
          </p:cNvSpPr>
          <p:nvPr>
            <p:ph type="body" idx="13"/>
          </p:nvPr>
        </p:nvSpPr>
        <p:spPr>
          <a:xfrm>
            <a:off x="414464" y="5097081"/>
            <a:ext cx="9048952" cy="8592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Kubernetes (k8s) in action</a:t>
            </a:r>
          </a:p>
        </p:txBody>
      </p:sp>
      <p:sp>
        <p:nvSpPr>
          <p:cNvPr id="238" name="www.deltatre.com"/>
          <p:cNvSpPr txBox="1">
            <a:spLocks noGrp="1"/>
          </p:cNvSpPr>
          <p:nvPr>
            <p:ph type="body" idx="14"/>
          </p:nvPr>
        </p:nvSpPr>
        <p:spPr>
          <a:xfrm>
            <a:off x="401675" y="6930281"/>
            <a:ext cx="4025141" cy="561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www.deltatre.com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D191-5DF2-48DC-93FD-B4B7FEF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047-9431-47DF-8590-1209339F7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3C71-73AB-4296-893D-63EF4C00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server is the only entry point to the cluster</a:t>
            </a:r>
          </a:p>
          <a:p>
            <a:pPr lvl="1"/>
            <a:r>
              <a:rPr lang="en-US" dirty="0"/>
              <a:t>Likely you will never interact with the API server directly</a:t>
            </a:r>
          </a:p>
          <a:p>
            <a:r>
              <a:rPr lang="en-US" dirty="0" err="1"/>
              <a:t>Kubectl</a:t>
            </a:r>
            <a:r>
              <a:rPr lang="en-US" dirty="0"/>
              <a:t> is the mainstream tool (command line)</a:t>
            </a:r>
          </a:p>
          <a:p>
            <a:pPr lvl="1"/>
            <a:r>
              <a:rPr lang="en-US" dirty="0"/>
              <a:t>Inspect the cluster</a:t>
            </a:r>
          </a:p>
          <a:p>
            <a:pPr lvl="1"/>
            <a:r>
              <a:rPr lang="en-US" dirty="0"/>
              <a:t>Modify </a:t>
            </a:r>
          </a:p>
          <a:p>
            <a:pPr lvl="1"/>
            <a:r>
              <a:rPr lang="en-US" dirty="0"/>
              <a:t>Deploy (mainly via yaml files, more on it later)</a:t>
            </a:r>
          </a:p>
          <a:p>
            <a:r>
              <a:rPr lang="en-US" dirty="0"/>
              <a:t>The K8s dashboard</a:t>
            </a:r>
          </a:p>
          <a:p>
            <a:pPr lvl="1"/>
            <a:r>
              <a:rPr lang="en-US" dirty="0"/>
              <a:t>Can accomplish many kubectl tasks using a web UI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97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B57A-6A23-49D0-A996-9F3263C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B96-1DBA-4431-90DE-4F38D55F6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4296-0714-4249-BD3E-682D2BF8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4276166"/>
            <a:ext cx="21005801" cy="8955740"/>
          </a:xfrm>
        </p:spPr>
        <p:txBody>
          <a:bodyPr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: a command line tool, can be «connected» to a cluster a the time (</a:t>
            </a:r>
            <a:r>
              <a:rPr lang="en-US" i="1" dirty="0"/>
              <a:t>the current context</a:t>
            </a:r>
            <a:r>
              <a:rPr lang="en-US" dirty="0"/>
              <a:t>) </a:t>
            </a:r>
          </a:p>
          <a:p>
            <a:pPr lvl="1"/>
            <a:r>
              <a:rPr lang="en-US" b="1" dirty="0"/>
              <a:t>Check the active context before sending commands </a:t>
            </a:r>
          </a:p>
          <a:p>
            <a:pPr lvl="1"/>
            <a:r>
              <a:rPr lang="en-US" dirty="0"/>
              <a:t>Contexts info are stored in $HOME/.</a:t>
            </a:r>
            <a:r>
              <a:rPr lang="en-US" dirty="0" err="1"/>
              <a:t>kube</a:t>
            </a:r>
            <a:r>
              <a:rPr lang="en-US" dirty="0"/>
              <a:t>/config file (C:\Users\&lt;username&gt;\.</a:t>
            </a:r>
            <a:r>
              <a:rPr lang="en-US" dirty="0" err="1"/>
              <a:t>kube</a:t>
            </a:r>
            <a:r>
              <a:rPr lang="en-US" dirty="0"/>
              <a:t> on Windows)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get-contexts -&gt; active one is marked with an * </a:t>
            </a:r>
          </a:p>
          <a:p>
            <a:pPr lvl="1"/>
            <a:r>
              <a:rPr lang="en-US" dirty="0"/>
              <a:t>Kubectl config use-context &lt;context name&gt;</a:t>
            </a:r>
          </a:p>
          <a:p>
            <a:pPr lvl="1"/>
            <a:r>
              <a:rPr lang="en-US" dirty="0"/>
              <a:t>Use –context &lt;</a:t>
            </a:r>
            <a:r>
              <a:rPr lang="en-US" dirty="0" err="1"/>
              <a:t>clustrname</a:t>
            </a:r>
            <a:r>
              <a:rPr lang="en-US" dirty="0"/>
              <a:t>&gt; on commands to avoid switching active context </a:t>
            </a:r>
          </a:p>
          <a:p>
            <a:pPr lvl="1"/>
            <a:r>
              <a:rPr lang="en-US" dirty="0"/>
              <a:t>All commands are in the scope of the default namespace if the –n or --all-namespaces is not specified</a:t>
            </a:r>
          </a:p>
          <a:p>
            <a:pPr lvl="2"/>
            <a:r>
              <a:rPr lang="en-US" dirty="0"/>
              <a:t>--all-namespaces , -n &lt;namespace name&gt;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 &lt;pod name&gt; -o wide -n &lt;namespace&gt;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describe pod &lt;pod name&gt; -n &lt;namespace&gt;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06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E48-BB5F-42FF-B35E-72D6EA1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79EB-37B3-4D64-8C65-08F3CCDF4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740B-69EF-4E72-8B95-80E863FAC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forward</a:t>
            </a:r>
          </a:p>
          <a:p>
            <a:pPr lvl="1"/>
            <a:r>
              <a:rPr lang="en-US" dirty="0"/>
              <a:t>e.g. to connect to a mongo instance in the cluster from your local machine </a:t>
            </a:r>
            <a:br>
              <a:rPr lang="en-US" dirty="0"/>
            </a:br>
            <a:r>
              <a:rPr lang="en-US" dirty="0"/>
              <a:t>kubectl port-forward -n </a:t>
            </a:r>
            <a:r>
              <a:rPr lang="en-US" dirty="0" err="1"/>
              <a:t>mongodbnamespace</a:t>
            </a:r>
            <a:r>
              <a:rPr lang="en-US" dirty="0"/>
              <a:t> svc/</a:t>
            </a:r>
            <a:r>
              <a:rPr lang="en-US" dirty="0" err="1"/>
              <a:t>mongodb</a:t>
            </a:r>
            <a:r>
              <a:rPr lang="en-US" dirty="0"/>
              <a:t> &lt;</a:t>
            </a:r>
            <a:r>
              <a:rPr lang="en-US" dirty="0" err="1"/>
              <a:t>localport</a:t>
            </a:r>
            <a:r>
              <a:rPr lang="en-US" dirty="0"/>
              <a:t>&gt;:&lt;</a:t>
            </a:r>
            <a:r>
              <a:rPr lang="en-US" dirty="0" err="1"/>
              <a:t>internalport</a:t>
            </a:r>
            <a:r>
              <a:rPr lang="en-US" dirty="0"/>
              <a:t>&gt;</a:t>
            </a:r>
          </a:p>
          <a:p>
            <a:r>
              <a:rPr lang="en-US" dirty="0"/>
              <a:t>Log into a pod: </a:t>
            </a:r>
            <a:r>
              <a:rPr lang="en-US" dirty="0" err="1"/>
              <a:t>kubectl</a:t>
            </a:r>
            <a:r>
              <a:rPr lang="en-US" dirty="0"/>
              <a:t> exec -n &lt;namespace&gt; -it &lt;</a:t>
            </a:r>
            <a:r>
              <a:rPr lang="en-US" dirty="0" err="1"/>
              <a:t>podname</a:t>
            </a:r>
            <a:r>
              <a:rPr lang="en-US" dirty="0"/>
              <a:t>&gt; -- /bin/bash (if bash installed in the image)</a:t>
            </a:r>
          </a:p>
          <a:p>
            <a:r>
              <a:rPr lang="en-US" dirty="0"/>
              <a:t>Watch pod logs in streaming mode: </a:t>
            </a:r>
            <a:r>
              <a:rPr lang="en-US" dirty="0" err="1"/>
              <a:t>kubectl</a:t>
            </a:r>
            <a:r>
              <a:rPr lang="en-US" dirty="0"/>
              <a:t> logs -f &lt;</a:t>
            </a:r>
            <a:r>
              <a:rPr lang="en-US" dirty="0" err="1"/>
              <a:t>podname</a:t>
            </a:r>
            <a:r>
              <a:rPr lang="en-US" dirty="0"/>
              <a:t>&gt; (-f for follow) </a:t>
            </a:r>
          </a:p>
          <a:p>
            <a:r>
              <a:rPr lang="en-US" dirty="0" err="1"/>
              <a:t>Kubernets</a:t>
            </a:r>
            <a:r>
              <a:rPr lang="en-US" dirty="0"/>
              <a:t> dashboard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CBCAF3-7308-44C3-BA2C-796060A9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kubectl logs -f -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ruby web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-1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801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741-9282-4641-8A8A-E89D6A8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cluster– </a:t>
            </a:r>
            <a:r>
              <a:rPr lang="it-IT" dirty="0" err="1"/>
              <a:t>walkthrough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3080-FD6D-4DFC-AFBF-5419BEDE8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YAML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5083-B208-4C42-B0E3-4341A595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637722"/>
            <a:ext cx="21005801" cy="9039807"/>
          </a:xfrm>
        </p:spPr>
        <p:txBody>
          <a:bodyPr>
            <a:normAutofit/>
          </a:bodyPr>
          <a:lstStyle/>
          <a:p>
            <a:r>
              <a:rPr lang="en-US" dirty="0"/>
              <a:t>Some basic commands can be sent straight through command line (e.g. create namespace)</a:t>
            </a:r>
          </a:p>
          <a:p>
            <a:r>
              <a:rPr lang="en-US" dirty="0"/>
              <a:t>Recommended way is to use a declarative approach. </a:t>
            </a:r>
            <a:r>
              <a:rPr lang="en-US" b="1" dirty="0"/>
              <a:t>Kubectl apply –f &lt;filename&gt;</a:t>
            </a:r>
          </a:p>
          <a:p>
            <a:pPr lvl="1"/>
            <a:r>
              <a:rPr lang="en-US" dirty="0"/>
              <a:t>you tell the cluster what you want, not how accomplish what you want</a:t>
            </a:r>
          </a:p>
          <a:p>
            <a:pPr lvl="1"/>
            <a:r>
              <a:rPr lang="en-US" dirty="0"/>
              <a:t>desired state expressed through yaml files </a:t>
            </a:r>
          </a:p>
          <a:p>
            <a:pPr lvl="1"/>
            <a:r>
              <a:rPr lang="en-US" dirty="0"/>
              <a:t>Infrastructure as code (as azure arm templates)</a:t>
            </a:r>
          </a:p>
          <a:p>
            <a:r>
              <a:rPr lang="en-US" dirty="0"/>
              <a:t>Want to edit on the fly ? </a:t>
            </a:r>
            <a:br>
              <a:rPr lang="en-US" dirty="0"/>
            </a:br>
            <a:r>
              <a:rPr lang="en-US" dirty="0"/>
              <a:t>kubectl edit deployment/&lt;deployment name&gt; -n &lt;namespace&gt; (download definition, open editor, push on save)</a:t>
            </a:r>
            <a:br>
              <a:rPr lang="en-US" dirty="0"/>
            </a:br>
            <a:r>
              <a:rPr lang="en-US" dirty="0"/>
              <a:t>or do the same using the dashboard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B48D-EC25-4212-8B3E-EA0779A8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2596016"/>
            <a:ext cx="21005801" cy="717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time cluster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dashboard (skipped if available as built-in feature, as in </a:t>
            </a:r>
            <a:r>
              <a:rPr lang="en-US" dirty="0" err="1"/>
              <a:t>aks</a:t>
            </a:r>
            <a:r>
              <a:rPr lang="en-US" dirty="0"/>
              <a:t>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Adjust dashboard permissions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ingress controller (</a:t>
            </a:r>
            <a:r>
              <a:rPr lang="en-US" dirty="0" err="1"/>
              <a:t>ngnix</a:t>
            </a:r>
            <a:r>
              <a:rPr lang="en-US" dirty="0"/>
              <a:t> in the demo)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cert manager for https (AKS only)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</a:t>
            </a:r>
            <a:r>
              <a:rPr lang="en-US" dirty="0" err="1"/>
              <a:t>dns</a:t>
            </a:r>
            <a:r>
              <a:rPr lang="en-US" dirty="0"/>
              <a:t> name for the provided </a:t>
            </a:r>
            <a:r>
              <a:rPr lang="en-US" dirty="0" err="1"/>
              <a:t>LoadBalancer</a:t>
            </a:r>
            <a:r>
              <a:rPr lang="en-US" dirty="0"/>
              <a:t> Ip (AKS only)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persistent storage (storage class and persistent volume claim) (to be explained in next slides)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47E81-962B-495E-A29A-0CB7BE4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Kind and AKS cluster</a:t>
            </a:r>
          </a:p>
        </p:txBody>
      </p:sp>
    </p:spTree>
    <p:extLst>
      <p:ext uri="{BB962C8B-B14F-4D97-AF65-F5344CB8AC3E}">
        <p14:creationId xmlns:p14="http://schemas.microsoft.com/office/powerpoint/2010/main" val="39793544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862-12F3-45DE-913B-EAB3EEE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02EE-C092-4263-A7B4-71A3C2DA8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Namespace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35EA6-901B-4663-BE75-C6B9CCD02188}"/>
              </a:ext>
            </a:extLst>
          </p:cNvPr>
          <p:cNvSpPr/>
          <p:nvPr/>
        </p:nvSpPr>
        <p:spPr>
          <a:xfrm>
            <a:off x="413051" y="4480750"/>
            <a:ext cx="6506909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kubectl</a:t>
            </a:r>
            <a:r>
              <a:rPr lang="en-US" sz="4000" dirty="0"/>
              <a:t> create namespace dev</a:t>
            </a:r>
          </a:p>
        </p:txBody>
      </p:sp>
    </p:spTree>
    <p:extLst>
      <p:ext uri="{BB962C8B-B14F-4D97-AF65-F5344CB8AC3E}">
        <p14:creationId xmlns:p14="http://schemas.microsoft.com/office/powerpoint/2010/main" val="29096032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F55-7CC9-40E2-9A3E-924D0C7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5A8-1FF2-482B-8A32-9EB29EC0A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8B713-3F85-4D9F-B237-2CD6F1EE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 an app running on the cluster to the outside world, you need at minimum 3 k8s resources defined in a yaml file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(what image to deploy, how many replicas, etc..)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(</a:t>
            </a:r>
            <a:r>
              <a:rPr lang="en-US" dirty="0" err="1"/>
              <a:t>ClusterIp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b="1" dirty="0"/>
              <a:t>Ingress Rule </a:t>
            </a:r>
            <a:r>
              <a:rPr lang="en-US" dirty="0"/>
              <a:t>(requires an </a:t>
            </a:r>
            <a:r>
              <a:rPr lang="en-US" b="1" i="1" dirty="0"/>
              <a:t>ingress controller</a:t>
            </a:r>
            <a:r>
              <a:rPr lang="en-US" dirty="0"/>
              <a:t> available (installed up front) in the cluster </a:t>
            </a:r>
          </a:p>
          <a:p>
            <a:pPr lvl="2"/>
            <a:r>
              <a:rPr lang="en-US" dirty="0"/>
              <a:t>Not strictly required, services can be of type </a:t>
            </a:r>
            <a:r>
              <a:rPr lang="en-US" dirty="0" err="1"/>
              <a:t>LoadBalancer</a:t>
            </a:r>
            <a:r>
              <a:rPr lang="en-US" dirty="0"/>
              <a:t>, but this implies a separate public IP for each web app, which is not an optimal solution, cloud providers put limits on public </a:t>
            </a:r>
            <a:r>
              <a:rPr lang="en-US" dirty="0" err="1"/>
              <a:t>ip</a:t>
            </a:r>
            <a:r>
              <a:rPr lang="en-US" dirty="0"/>
              <a:t> provisioning</a:t>
            </a:r>
          </a:p>
          <a:p>
            <a:pPr lvl="1"/>
            <a:r>
              <a:rPr lang="en-US" b="1" dirty="0" err="1"/>
              <a:t>configMaps</a:t>
            </a:r>
            <a:r>
              <a:rPr lang="en-US" b="1" dirty="0"/>
              <a:t> </a:t>
            </a:r>
            <a:r>
              <a:rPr lang="en-US" dirty="0"/>
              <a:t>: define “per environment” settings for you app  (env variables or files injected into the container)</a:t>
            </a:r>
          </a:p>
          <a:p>
            <a:pPr lvl="2"/>
            <a:r>
              <a:rPr lang="en-US" dirty="0"/>
              <a:t>For sure you don’t want to make an image for each environment</a:t>
            </a:r>
          </a:p>
          <a:p>
            <a:r>
              <a:rPr lang="en-US" dirty="0"/>
              <a:t>WATCH OUT: kubectl apply will do nothing if yaml file has not changed (“problematic” for deployment yaml: use of latest tag, changes in config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90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F31-5704-4FB5-B8EE-2B146AB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7718-901D-4C08-BB56-1CB3D5574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Config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FB451-7FE0-4A9C-858A-93D8A033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841" y="3282869"/>
            <a:ext cx="21005801" cy="9394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apiVersion</a:t>
            </a:r>
            <a:r>
              <a:rPr lang="en-US" sz="4000" dirty="0">
                <a:solidFill>
                  <a:srgbClr val="FF0000"/>
                </a:solidFill>
              </a:rPr>
              <a:t>: v1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kind: </a:t>
            </a:r>
            <a:r>
              <a:rPr lang="en-US" sz="4000" dirty="0" err="1">
                <a:solidFill>
                  <a:srgbClr val="FF0000"/>
                </a:solidFill>
              </a:rPr>
              <a:t>ConfigMap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metadata: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name: k8sdemo-config-map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namespace: dev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ASPNETCOREENVIRONMENT: "kind-env“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 err="1">
                <a:solidFill>
                  <a:srgbClr val="FF0000"/>
                </a:solidFill>
              </a:rPr>
              <a:t>appsettings.kind-env.json</a:t>
            </a:r>
            <a:r>
              <a:rPr lang="en-US" sz="4000" dirty="0">
                <a:solidFill>
                  <a:srgbClr val="FF0000"/>
                </a:solidFill>
              </a:rPr>
              <a:t>: |-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  "</a:t>
            </a:r>
            <a:r>
              <a:rPr lang="en-US" sz="4000" dirty="0" err="1">
                <a:solidFill>
                  <a:srgbClr val="FF0000"/>
                </a:solidFill>
              </a:rPr>
              <a:t>MySetting</a:t>
            </a:r>
            <a:r>
              <a:rPr lang="en-US" sz="4000" dirty="0">
                <a:solidFill>
                  <a:srgbClr val="FF0000"/>
                </a:solidFill>
              </a:rPr>
              <a:t>": "kind-setting"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55580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8252986" y="594586"/>
            <a:ext cx="19679478" cy="1187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apiVersion</a:t>
            </a:r>
            <a:r>
              <a:rPr lang="en-US" sz="2800" dirty="0"/>
              <a:t>: apps/v1</a:t>
            </a:r>
          </a:p>
          <a:p>
            <a:r>
              <a:rPr lang="en-US" sz="2800" dirty="0"/>
              <a:t>kind: Deployment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</a:t>
            </a:r>
          </a:p>
          <a:p>
            <a:r>
              <a:rPr lang="en-US" sz="2800" dirty="0"/>
              <a:t>  namespace: dev</a:t>
            </a:r>
          </a:p>
          <a:p>
            <a:r>
              <a:rPr lang="en-US" sz="2800" dirty="0"/>
              <a:t>  labels:</a:t>
            </a:r>
          </a:p>
          <a:p>
            <a:r>
              <a:rPr lang="en-US" sz="2800" dirty="0"/>
              <a:t>    app: k8sdemo</a:t>
            </a:r>
          </a:p>
          <a:p>
            <a:r>
              <a:rPr lang="en-US" sz="2800" dirty="0"/>
              <a:t>spec:</a:t>
            </a:r>
          </a:p>
          <a:p>
            <a:r>
              <a:rPr lang="en-US" sz="2800" b="1" dirty="0"/>
              <a:t>  replicas: 1</a:t>
            </a:r>
          </a:p>
          <a:p>
            <a:r>
              <a:rPr lang="en-US" sz="2800" dirty="0"/>
              <a:t>  </a:t>
            </a:r>
            <a:r>
              <a:rPr lang="en-US" sz="2800" b="1" dirty="0"/>
              <a:t>selector: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matchLabels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app: k8sdemo</a:t>
            </a:r>
          </a:p>
          <a:p>
            <a:r>
              <a:rPr lang="en-US" sz="2800" dirty="0"/>
              <a:t>  template:</a:t>
            </a:r>
          </a:p>
          <a:p>
            <a:r>
              <a:rPr lang="en-US" sz="2800" dirty="0"/>
              <a:t>    metadata:</a:t>
            </a:r>
          </a:p>
          <a:p>
            <a:r>
              <a:rPr lang="en-US" sz="2800" dirty="0"/>
              <a:t>      labels:</a:t>
            </a:r>
          </a:p>
          <a:p>
            <a:r>
              <a:rPr lang="en-US" sz="2800" dirty="0"/>
              <a:t>        app: k8sdemo</a:t>
            </a:r>
          </a:p>
          <a:p>
            <a:r>
              <a:rPr lang="en-US" sz="2800" dirty="0"/>
              <a:t>    spec:</a:t>
            </a:r>
          </a:p>
          <a:p>
            <a:r>
              <a:rPr lang="en-US" sz="2800" dirty="0"/>
              <a:t>      containers:</a:t>
            </a:r>
          </a:p>
          <a:p>
            <a:r>
              <a:rPr lang="en-US" sz="2800" dirty="0"/>
              <a:t>      - name: k8sdemo</a:t>
            </a:r>
          </a:p>
          <a:p>
            <a:r>
              <a:rPr lang="en-US" sz="2800" b="1" dirty="0"/>
              <a:t>        image: </a:t>
            </a:r>
            <a:r>
              <a:rPr lang="en-US" sz="2800" b="1" dirty="0" err="1"/>
              <a:t>sabbadino</a:t>
            </a:r>
            <a:r>
              <a:rPr lang="en-US" sz="2800" b="1" dirty="0"/>
              <a:t>/k8sdemo:1.2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imagePullPolicy</a:t>
            </a:r>
            <a:r>
              <a:rPr lang="en-US" sz="2800" b="1" dirty="0"/>
              <a:t>: Always</a:t>
            </a:r>
          </a:p>
          <a:p>
            <a:r>
              <a:rPr lang="en-US" sz="2800" dirty="0"/>
              <a:t>        resources: null</a:t>
            </a:r>
          </a:p>
          <a:p>
            <a:r>
              <a:rPr lang="en-US" sz="2800" dirty="0"/>
              <a:t>        ports:</a:t>
            </a:r>
          </a:p>
          <a:p>
            <a:r>
              <a:rPr lang="en-US" sz="2800" dirty="0"/>
              <a:t>          - name: http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containerPort</a:t>
            </a:r>
            <a:r>
              <a:rPr lang="en-US" sz="2800" dirty="0"/>
              <a:t>: 80</a:t>
            </a:r>
          </a:p>
          <a:p>
            <a:r>
              <a:rPr lang="en-US" sz="2800" dirty="0"/>
              <a:t>        env:</a:t>
            </a:r>
          </a:p>
          <a:p>
            <a:r>
              <a:rPr lang="en-US" sz="2800" dirty="0"/>
              <a:t>        - name: ASPNETCORE_ENVIRONMENT</a:t>
            </a:r>
          </a:p>
          <a:p>
            <a:r>
              <a:rPr lang="en-US" sz="2800" dirty="0"/>
              <a:t>          </a:t>
            </a:r>
            <a:r>
              <a:rPr lang="en-US" sz="2800" b="1" dirty="0" err="1"/>
              <a:t>valueFrom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</a:t>
            </a:r>
            <a:r>
              <a:rPr lang="en-US" sz="2800" b="1" dirty="0" err="1"/>
              <a:t>configMapKeyRef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  name: k8sdemo-config-map</a:t>
            </a:r>
          </a:p>
          <a:p>
            <a:r>
              <a:rPr lang="en-US" sz="2800" b="1" dirty="0"/>
              <a:t>                key: ASPNETCOREENVIRONMENT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volumeMounts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- name: settings-volume</a:t>
            </a:r>
          </a:p>
          <a:p>
            <a:r>
              <a:rPr lang="en-US" sz="2800" b="1" dirty="0"/>
              <a:t>          </a:t>
            </a:r>
            <a:r>
              <a:rPr lang="en-US" sz="2800" b="1" dirty="0" err="1"/>
              <a:t>mountPath</a:t>
            </a:r>
            <a:r>
              <a:rPr lang="en-US" sz="2800" b="1" dirty="0"/>
              <a:t>: /app/</a:t>
            </a:r>
            <a:r>
              <a:rPr lang="en-US" sz="2800" b="1" dirty="0" err="1"/>
              <a:t>appsettings.kind-env.json</a:t>
            </a:r>
            <a:endParaRPr lang="en-US" sz="2800" b="1" dirty="0"/>
          </a:p>
          <a:p>
            <a:r>
              <a:rPr lang="en-US" sz="2800" b="1" dirty="0"/>
              <a:t>          </a:t>
            </a:r>
            <a:r>
              <a:rPr lang="en-US" sz="2800" b="1" dirty="0" err="1"/>
              <a:t>subPath</a:t>
            </a:r>
            <a:r>
              <a:rPr lang="en-US" sz="2800" b="1" dirty="0"/>
              <a:t>: </a:t>
            </a:r>
            <a:r>
              <a:rPr lang="en-US" sz="2800" b="1" dirty="0" err="1"/>
              <a:t>appsettings.kind-env.json</a:t>
            </a:r>
            <a:r>
              <a:rPr lang="en-US" sz="2800" b="1" dirty="0"/>
              <a:t>            </a:t>
            </a:r>
          </a:p>
          <a:p>
            <a:r>
              <a:rPr lang="en-US" sz="2800" dirty="0"/>
              <a:t>      volumes:</a:t>
            </a:r>
          </a:p>
          <a:p>
            <a:r>
              <a:rPr lang="en-US" sz="2800" dirty="0"/>
              <a:t>      - name: settings-volume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configMap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name: k8sdemo-config-map 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366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01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v1</a:t>
            </a:r>
          </a:p>
          <a:p>
            <a:r>
              <a:rPr lang="en-US" sz="4000" dirty="0"/>
              <a:t>kind: Service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</a:t>
            </a:r>
            <a:r>
              <a:rPr lang="en-US" sz="4000" b="1" dirty="0"/>
              <a:t>type: </a:t>
            </a:r>
            <a:r>
              <a:rPr lang="en-US" sz="4000" b="1" dirty="0" err="1"/>
              <a:t>ClusterIP</a:t>
            </a:r>
            <a:endParaRPr lang="en-US" sz="4000" b="1" dirty="0"/>
          </a:p>
          <a:p>
            <a:r>
              <a:rPr lang="en-US" sz="4000" dirty="0"/>
              <a:t>  ports:</a:t>
            </a:r>
          </a:p>
          <a:p>
            <a:r>
              <a:rPr lang="en-US" sz="4000" dirty="0"/>
              <a:t>    - port: 80</a:t>
            </a:r>
          </a:p>
          <a:p>
            <a:r>
              <a:rPr lang="en-US" sz="4000" dirty="0"/>
              <a:t>      </a:t>
            </a:r>
            <a:r>
              <a:rPr lang="en-US" sz="4000" dirty="0" err="1"/>
              <a:t>targetPort</a:t>
            </a:r>
            <a:r>
              <a:rPr lang="en-US" sz="4000" dirty="0"/>
              <a:t>: 80</a:t>
            </a:r>
          </a:p>
          <a:p>
            <a:r>
              <a:rPr lang="en-US" sz="4000" dirty="0"/>
              <a:t>  selector:</a:t>
            </a:r>
          </a:p>
          <a:p>
            <a:r>
              <a:rPr lang="en-US" sz="4000" b="1" dirty="0"/>
              <a:t>    app: k8sdemo</a:t>
            </a:r>
            <a:r>
              <a:rPr lang="en-US" sz="4000" dirty="0"/>
              <a:t> //selector for pods, can be a list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>
                <a:highlight>
                  <a:srgbClr val="C0C0C0"/>
                </a:highlight>
              </a:rPr>
              <a:t>Type: </a:t>
            </a:r>
            <a:r>
              <a:rPr lang="en-US" sz="4000" dirty="0" err="1">
                <a:highlight>
                  <a:srgbClr val="C0C0C0"/>
                </a:highlight>
              </a:rPr>
              <a:t>ClusterIp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NodePort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LoadBalancer</a:t>
            </a:r>
            <a:endParaRPr lang="en-US" sz="4000" dirty="0">
              <a:highlight>
                <a:srgbClr val="C0C0C0"/>
              </a:highlight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9951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Agenda</a:t>
            </a: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From docker to K8s </a:t>
            </a:r>
          </a:p>
          <a:p>
            <a:pPr lvl="1"/>
            <a:r>
              <a:rPr lang="en-US" dirty="0"/>
              <a:t>Cluster components</a:t>
            </a:r>
          </a:p>
          <a:p>
            <a:r>
              <a:rPr lang="en-US" dirty="0"/>
              <a:t>Kubernetes Resources</a:t>
            </a:r>
          </a:p>
          <a:p>
            <a:pPr lvl="1"/>
            <a:r>
              <a:rPr lang="en-US" dirty="0"/>
              <a:t>Pods, Deployments, Services, Ingress, Namespaces, </a:t>
            </a:r>
            <a:r>
              <a:rPr lang="en-US" dirty="0" err="1"/>
              <a:t>Configmaps</a:t>
            </a:r>
            <a:r>
              <a:rPr lang="en-US" dirty="0"/>
              <a:t>, Secrets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Interacting with the cluster </a:t>
            </a:r>
          </a:p>
          <a:p>
            <a:pPr lvl="1"/>
            <a:r>
              <a:rPr lang="en-US" dirty="0"/>
              <a:t>API Server, </a:t>
            </a:r>
            <a:r>
              <a:rPr lang="en-US" dirty="0" err="1"/>
              <a:t>kubectl</a:t>
            </a:r>
            <a:r>
              <a:rPr lang="en-US" dirty="0"/>
              <a:t> and the dashboard</a:t>
            </a:r>
          </a:p>
          <a:p>
            <a:r>
              <a:rPr lang="it-IT" dirty="0" err="1"/>
              <a:t>Deploy</a:t>
            </a:r>
            <a:r>
              <a:rPr lang="it-IT" dirty="0"/>
              <a:t> to cluster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Yaml (Kind)</a:t>
            </a:r>
          </a:p>
          <a:p>
            <a:pPr lvl="1"/>
            <a:r>
              <a:rPr lang="en-US" dirty="0"/>
              <a:t>Helm (AKS)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Security (RBAC)</a:t>
            </a:r>
          </a:p>
          <a:p>
            <a:r>
              <a:rPr lang="en-US" dirty="0"/>
              <a:t>Logging and tracing</a:t>
            </a:r>
          </a:p>
          <a:p>
            <a:r>
              <a:rPr lang="en-US" dirty="0"/>
              <a:t>Extras</a:t>
            </a:r>
          </a:p>
          <a:p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709226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Ingress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44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extensions/v1beta1</a:t>
            </a:r>
          </a:p>
          <a:p>
            <a:r>
              <a:rPr lang="en-US" sz="4000" dirty="0"/>
              <a:t>kind: Ingress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  annotations:</a:t>
            </a:r>
          </a:p>
          <a:p>
            <a:r>
              <a:rPr lang="en-US" sz="4000" dirty="0"/>
              <a:t>    kubernetes.io/</a:t>
            </a:r>
            <a:r>
              <a:rPr lang="en-US" sz="4000" dirty="0" err="1"/>
              <a:t>ingress.class</a:t>
            </a:r>
            <a:r>
              <a:rPr lang="en-US" sz="4000" dirty="0"/>
              <a:t>: </a:t>
            </a:r>
            <a:r>
              <a:rPr lang="en-US" sz="4000" dirty="0" err="1"/>
              <a:t>nginx</a:t>
            </a:r>
            <a:endParaRPr lang="en-US" sz="4000" dirty="0"/>
          </a:p>
          <a:p>
            <a:r>
              <a:rPr lang="en-US" sz="4000" b="1" dirty="0"/>
              <a:t>    nginx.ingress.kubernetes.io/rewrite-target: /$2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rules:</a:t>
            </a:r>
          </a:p>
          <a:p>
            <a:r>
              <a:rPr lang="en-US" sz="4000" dirty="0"/>
              <a:t>    - host: localhost</a:t>
            </a:r>
          </a:p>
          <a:p>
            <a:r>
              <a:rPr lang="en-US" sz="4000" dirty="0"/>
              <a:t>      http:</a:t>
            </a:r>
          </a:p>
          <a:p>
            <a:r>
              <a:rPr lang="en-US" sz="4000" dirty="0"/>
              <a:t>        paths:</a:t>
            </a:r>
          </a:p>
          <a:p>
            <a:r>
              <a:rPr lang="en-US" sz="4000" dirty="0"/>
              <a:t>          - </a:t>
            </a:r>
            <a:r>
              <a:rPr lang="en-US" sz="4000" b="1" dirty="0"/>
              <a:t>path: /</a:t>
            </a:r>
            <a:r>
              <a:rPr lang="en-US" sz="4000" b="1" dirty="0" err="1"/>
              <a:t>demoapi</a:t>
            </a:r>
            <a:r>
              <a:rPr lang="en-US" sz="4000" b="1" dirty="0"/>
              <a:t>(/|$)(.*)</a:t>
            </a:r>
          </a:p>
          <a:p>
            <a:r>
              <a:rPr lang="en-US" sz="4000" dirty="0"/>
              <a:t>            backend:</a:t>
            </a:r>
          </a:p>
          <a:p>
            <a:r>
              <a:rPr lang="en-US" sz="4000" b="1" dirty="0"/>
              <a:t>              </a:t>
            </a:r>
            <a:r>
              <a:rPr lang="en-US" sz="4000" b="1" dirty="0" err="1"/>
              <a:t>serviceName</a:t>
            </a:r>
            <a:r>
              <a:rPr lang="en-US" sz="4000" b="1" dirty="0"/>
              <a:t>: k8sdemo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servicePort</a:t>
            </a:r>
            <a:r>
              <a:rPr lang="en-US" sz="40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8385101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559-8251-4D46-9246-DA5D35B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In-cluster </a:t>
            </a:r>
            <a:r>
              <a:rPr lang="it-IT" dirty="0" err="1"/>
              <a:t>communication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BC65-BA00-4C38-B817-4CA076455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6F4-F5FF-44D0-A8DA-87B9CB20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pod communication does not need to pass through an ingress:, better to go through services </a:t>
            </a:r>
          </a:p>
          <a:p>
            <a:r>
              <a:rPr lang="en-US" dirty="0"/>
              <a:t>Scenario : WEB Ap1 1 needs to call Web API 2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service name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Same namespace: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targetservicename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.. (doesn’t change from dev to prod </a:t>
            </a:r>
            <a:r>
              <a:rPr lang="en-US" dirty="0">
                <a:sym typeface="Wingdings" panose="05000000000000000000" pitchFamily="2" charset="2"/>
              </a:rPr>
              <a:t> 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</a:t>
            </a:r>
            <a:r>
              <a:rPr lang="en-US" dirty="0" err="1">
                <a:sym typeface="Wingdings" panose="05000000000000000000" pitchFamily="2" charset="2"/>
              </a:rPr>
              <a:t>namesapace</a:t>
            </a:r>
            <a:r>
              <a:rPr lang="en-US" dirty="0">
                <a:sym typeface="Wingdings" panose="05000000000000000000" pitchFamily="2" charset="2"/>
              </a:rPr>
              <a:t>: http://&lt;targetservicename&gt;.&lt;target namespace where service resides&gt;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Ingress is only for http/https (uses an http reverse proxy)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services any traffic on any port is fine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en-US" dirty="0" err="1">
                <a:sym typeface="Wingdings" panose="05000000000000000000" pitchFamily="2" charset="2"/>
              </a:rPr>
              <a:t>mongodb</a:t>
            </a:r>
            <a:r>
              <a:rPr lang="en-US" dirty="0">
                <a:sym typeface="Wingdings" panose="05000000000000000000" pitchFamily="2" charset="2"/>
              </a:rPr>
              <a:t>://user:pwd@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mongodbsrv.mongodbnamespace</a:t>
            </a:r>
            <a:r>
              <a:rPr lang="en-US" dirty="0">
                <a:sym typeface="Wingdings" panose="05000000000000000000" pitchFamily="2" charset="2"/>
              </a:rPr>
              <a:t>:27017 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2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8B1-D4B2-45EA-8A51-957D800D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 : AKS with HELM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7B6-FFDC-4D06-A668-E868CF33F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5B8-062D-4117-9812-2FD4BEB98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package manager</a:t>
            </a:r>
          </a:p>
          <a:p>
            <a:r>
              <a:rPr lang="en-US" dirty="0"/>
              <a:t>Groups yaml files into a </a:t>
            </a:r>
            <a:r>
              <a:rPr lang="en-US" i="1" dirty="0"/>
              <a:t>Chart</a:t>
            </a:r>
          </a:p>
          <a:p>
            <a:r>
              <a:rPr lang="en-US" b="1" dirty="0"/>
              <a:t>Token replacement, if conditions, iterations on templated yaml </a:t>
            </a:r>
          </a:p>
          <a:p>
            <a:pPr lvl="1"/>
            <a:r>
              <a:rPr lang="en-US" dirty="0"/>
              <a:t>Similar to azure arm templates </a:t>
            </a:r>
          </a:p>
          <a:p>
            <a:r>
              <a:rPr lang="en-US" dirty="0"/>
              <a:t>Many public repo with helm deployment of different resources</a:t>
            </a:r>
          </a:p>
          <a:p>
            <a:pPr lvl="1"/>
            <a:r>
              <a:rPr lang="en-US" dirty="0">
                <a:hlinkClick r:id="rId2"/>
              </a:rPr>
              <a:t>https://hub.helm.sh/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https://github.com/helm/charts</a:t>
            </a:r>
            <a:endParaRPr lang="en-US" dirty="0"/>
          </a:p>
          <a:p>
            <a:r>
              <a:rPr lang="en-US" dirty="0"/>
              <a:t>Helm is a command line tool like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version 3 it does not requires a server counter part (tiller)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D14-BD94-4CA5-8878-CAAF7696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619" y="7548566"/>
            <a:ext cx="4585543" cy="234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881F9-4799-45B2-8B78-5CB060D49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344" y="10644155"/>
            <a:ext cx="5535825" cy="2743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E72D86-8131-45D5-A33C-1DAEE36EFDCE}"/>
              </a:ext>
            </a:extLst>
          </p:cNvPr>
          <p:cNvSpPr/>
          <p:nvPr/>
        </p:nvSpPr>
        <p:spPr>
          <a:xfrm>
            <a:off x="15551707" y="9968865"/>
            <a:ext cx="47376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212553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Template folder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212553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23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F0C-8E61-4D06-A5F1-760EEF6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9CBC-C469-47E2-B17C-C1C90C286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9578E-E97D-4825-B7BE-0436A35C07BE}"/>
              </a:ext>
            </a:extLst>
          </p:cNvPr>
          <p:cNvSpPr/>
          <p:nvPr/>
        </p:nvSpPr>
        <p:spPr>
          <a:xfrm>
            <a:off x="413051" y="3923329"/>
            <a:ext cx="12192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Ingress.yaml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apiVersion</a:t>
            </a:r>
            <a:r>
              <a:rPr lang="en-US" sz="2800" dirty="0"/>
              <a:t>: extensions/v1beta1</a:t>
            </a:r>
          </a:p>
          <a:p>
            <a:r>
              <a:rPr lang="en-US" sz="2800" dirty="0"/>
              <a:t>kind: Ingress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k8sdemohelm</a:t>
            </a:r>
          </a:p>
          <a:p>
            <a:r>
              <a:rPr lang="en-US" sz="2800" dirty="0"/>
              <a:t>  namespace: </a:t>
            </a:r>
            <a:r>
              <a:rPr lang="en-US" sz="2800" dirty="0">
                <a:highlight>
                  <a:srgbClr val="FFFF00"/>
                </a:highlight>
              </a:rPr>
              <a:t>{{ .</a:t>
            </a:r>
            <a:r>
              <a:rPr lang="en-US" sz="2800" dirty="0" err="1">
                <a:highlight>
                  <a:srgbClr val="FFFF00"/>
                </a:highlight>
              </a:rPr>
              <a:t>Values.app.namespace</a:t>
            </a:r>
            <a:r>
              <a:rPr lang="en-US" sz="2800" dirty="0">
                <a:highlight>
                  <a:srgbClr val="FFFF00"/>
                </a:highlight>
              </a:rPr>
              <a:t> }}</a:t>
            </a:r>
          </a:p>
          <a:p>
            <a:r>
              <a:rPr lang="en-US" sz="2800" dirty="0"/>
              <a:t>  annotations: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69DD-B57F-4669-8AAB-E7D400F86CD9}"/>
              </a:ext>
            </a:extLst>
          </p:cNvPr>
          <p:cNvSpPr/>
          <p:nvPr/>
        </p:nvSpPr>
        <p:spPr>
          <a:xfrm>
            <a:off x="8640417" y="3541826"/>
            <a:ext cx="12192000" cy="14933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Value file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app: 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namespace: 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4F91-1F0B-4143-86DC-C5EC633F1D50}"/>
              </a:ext>
            </a:extLst>
          </p:cNvPr>
          <p:cNvSpPr/>
          <p:nvPr/>
        </p:nvSpPr>
        <p:spPr>
          <a:xfrm>
            <a:off x="532324" y="7621034"/>
            <a:ext cx="14323152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helm install &lt;deployment-name&gt; &lt;chart-folder&gt;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r>
              <a:rPr lang="en-US" sz="3000" dirty="0">
                <a:solidFill>
                  <a:srgbClr val="202361"/>
                </a:solidFill>
              </a:rPr>
              <a:t> –f </a:t>
            </a:r>
            <a:r>
              <a:rPr lang="en-US" sz="3000" dirty="0" err="1">
                <a:solidFill>
                  <a:srgbClr val="202361"/>
                </a:solidFill>
              </a:rPr>
              <a:t>anothervaluefile.yaml</a:t>
            </a:r>
            <a:endParaRPr lang="en-US" sz="3000" dirty="0">
              <a:solidFill>
                <a:srgbClr val="20236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9AC55-2954-433D-ABF8-B7951B241646}"/>
              </a:ext>
            </a:extLst>
          </p:cNvPr>
          <p:cNvSpPr/>
          <p:nvPr/>
        </p:nvSpPr>
        <p:spPr>
          <a:xfrm>
            <a:off x="576356" y="8385320"/>
            <a:ext cx="12603130" cy="172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202361"/>
                </a:solidFill>
              </a:rPr>
              <a:t>values.yaml</a:t>
            </a:r>
            <a:r>
              <a:rPr lang="en-US" sz="3000" dirty="0">
                <a:solidFill>
                  <a:srgbClr val="202361"/>
                </a:solidFill>
              </a:rPr>
              <a:t> file in root folder of the chart provides defaults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can also be provided via command line, e.g. : --set </a:t>
            </a:r>
            <a:r>
              <a:rPr lang="en-US" sz="3000" dirty="0" err="1">
                <a:solidFill>
                  <a:srgbClr val="202361"/>
                </a:solidFill>
              </a:rPr>
              <a:t>app.namespace</a:t>
            </a:r>
            <a:r>
              <a:rPr lang="en-US" sz="3000" dirty="0">
                <a:solidFill>
                  <a:srgbClr val="202361"/>
                </a:solidFill>
              </a:rPr>
              <a:t>=dev2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evaluation (override) from left to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50A73-67EB-4371-87A8-1DB429FCFB51}"/>
              </a:ext>
            </a:extLst>
          </p:cNvPr>
          <p:cNvSpPr/>
          <p:nvPr/>
        </p:nvSpPr>
        <p:spPr>
          <a:xfrm>
            <a:off x="7295322" y="11282180"/>
            <a:ext cx="16260417" cy="172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Tips: 	use upgrade –install for idempotency  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helm upgrade --recreate-pods --install k8sdemowithhelm </a:t>
            </a:r>
            <a:r>
              <a:rPr lang="en-US" sz="3000" dirty="0" err="1">
                <a:solidFill>
                  <a:srgbClr val="202361"/>
                </a:solidFill>
              </a:rPr>
              <a:t>demoapp</a:t>
            </a:r>
            <a:r>
              <a:rPr lang="en-US" sz="3000" dirty="0">
                <a:solidFill>
                  <a:srgbClr val="202361"/>
                </a:solidFill>
              </a:rPr>
              <a:t>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endParaRPr lang="en-US" sz="3000" dirty="0">
              <a:solidFill>
                <a:srgbClr val="202361"/>
              </a:solidFill>
            </a:endParaRP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Delete a deployed chart: helm delete &lt;deployment-name&gt;</a:t>
            </a:r>
          </a:p>
        </p:txBody>
      </p:sp>
    </p:spTree>
    <p:extLst>
      <p:ext uri="{BB962C8B-B14F-4D97-AF65-F5344CB8AC3E}">
        <p14:creationId xmlns:p14="http://schemas.microsoft.com/office/powerpoint/2010/main" val="26614148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8AA-6C14-4C65-A298-9AAD988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2C29-3547-4F74-A988-BAF254886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6D-8024-42C9-AA89-A259E92D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597965"/>
            <a:ext cx="21005801" cy="9079564"/>
          </a:xfrm>
        </p:spPr>
        <p:txBody>
          <a:bodyPr>
            <a:normAutofit/>
          </a:bodyPr>
          <a:lstStyle/>
          <a:p>
            <a:r>
              <a:rPr lang="en-US" dirty="0"/>
              <a:t>Pods are ephemeral, when restarted what they wrote on disk is lost</a:t>
            </a:r>
          </a:p>
          <a:p>
            <a:r>
              <a:rPr lang="en-US" dirty="0"/>
              <a:t>K8s offers an abstraction to hide as much as possible specific details of external (cloud) storage provider</a:t>
            </a:r>
          </a:p>
          <a:p>
            <a:pPr lvl="1"/>
            <a:r>
              <a:rPr lang="en-US" dirty="0"/>
              <a:t>Think twice before going to PRD using K8s storage </a:t>
            </a:r>
          </a:p>
        </p:txBody>
      </p:sp>
    </p:spTree>
    <p:extLst>
      <p:ext uri="{BB962C8B-B14F-4D97-AF65-F5344CB8AC3E}">
        <p14:creationId xmlns:p14="http://schemas.microsoft.com/office/powerpoint/2010/main" val="35459268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02A-6432-4FF7-9861-D98D573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F179-F9C2-4479-BD8F-864771456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CEB4-86B7-4D24-95C3-972D8B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282870"/>
            <a:ext cx="21005801" cy="10164190"/>
          </a:xfrm>
        </p:spPr>
        <p:txBody>
          <a:bodyPr>
            <a:normAutofit/>
          </a:bodyPr>
          <a:lstStyle/>
          <a:p>
            <a:r>
              <a:rPr lang="en-US" b="1" dirty="0"/>
              <a:t>Storage class</a:t>
            </a:r>
          </a:p>
          <a:p>
            <a:pPr lvl="1"/>
            <a:r>
              <a:rPr lang="en-US" dirty="0"/>
              <a:t>Link to cloud specific storage options, e.g. </a:t>
            </a:r>
          </a:p>
          <a:p>
            <a:pPr lvl="2"/>
            <a:r>
              <a:rPr lang="en-US" dirty="0"/>
              <a:t>Azure disk single </a:t>
            </a:r>
            <a:r>
              <a:rPr lang="en-US" i="1" dirty="0" err="1"/>
              <a:t>ReadWriteOnce</a:t>
            </a:r>
            <a:r>
              <a:rPr lang="en-US" i="1" dirty="0"/>
              <a:t>, </a:t>
            </a:r>
            <a:r>
              <a:rPr lang="en-US" dirty="0"/>
              <a:t>more performance</a:t>
            </a:r>
          </a:p>
          <a:p>
            <a:pPr lvl="2"/>
            <a:r>
              <a:rPr lang="en-US" dirty="0"/>
              <a:t>Azure files (Storage Account) – </a:t>
            </a:r>
            <a:r>
              <a:rPr lang="en-US" i="1" dirty="0" err="1"/>
              <a:t>ReadWriteMany</a:t>
            </a:r>
            <a:r>
              <a:rPr lang="en-US" i="1" dirty="0"/>
              <a:t>, </a:t>
            </a:r>
            <a:r>
              <a:rPr lang="en-US" dirty="0"/>
              <a:t>less performance</a:t>
            </a:r>
          </a:p>
          <a:p>
            <a:pPr lvl="2"/>
            <a:r>
              <a:rPr lang="en-US" dirty="0"/>
              <a:t>Watch out for </a:t>
            </a:r>
            <a:r>
              <a:rPr lang="en-US" dirty="0" err="1"/>
              <a:t>ReclaimPolicy</a:t>
            </a:r>
            <a:endParaRPr lang="en-US" dirty="0"/>
          </a:p>
          <a:p>
            <a:r>
              <a:rPr lang="en-US" b="1" dirty="0"/>
              <a:t>Persistent Volume (PV)</a:t>
            </a:r>
          </a:p>
          <a:p>
            <a:pPr lvl="1"/>
            <a:r>
              <a:rPr lang="en-US" dirty="0"/>
              <a:t>Actual storage instance </a:t>
            </a:r>
          </a:p>
          <a:p>
            <a:r>
              <a:rPr lang="en-US" b="1" dirty="0"/>
              <a:t>Persistent Volume Claim</a:t>
            </a:r>
          </a:p>
          <a:p>
            <a:pPr lvl="1"/>
            <a:r>
              <a:rPr lang="en-US" dirty="0"/>
              <a:t>Storage Requirement (refer to a storage class)</a:t>
            </a:r>
          </a:p>
          <a:p>
            <a:r>
              <a:rPr lang="en-US" dirty="0"/>
              <a:t>Yaml Deployment refer to a storage class (never to a PV explicitly)</a:t>
            </a:r>
          </a:p>
          <a:p>
            <a:pPr lvl="1"/>
            <a:r>
              <a:rPr lang="en-US" dirty="0"/>
              <a:t>If no storage class is defined the default one is used (if defined)</a:t>
            </a:r>
          </a:p>
          <a:p>
            <a:r>
              <a:rPr lang="en-US" dirty="0"/>
              <a:t>PV can be provisioned dynamically or created upfront by the administrator</a:t>
            </a:r>
          </a:p>
          <a:p>
            <a:pPr lvl="1"/>
            <a:r>
              <a:rPr lang="en-US" dirty="0"/>
              <a:t>If created upfront, PVC pick up the PV referencing it or </a:t>
            </a:r>
            <a:r>
              <a:rPr lang="en-US" dirty="0" err="1"/>
              <a:t>viceversa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7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74F-CA25-42B3-8332-719DEC9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6F77-555F-4B8E-9D01-4C2B4DED2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 Based Access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20A3-497A-4413-B1FC-B4EAD81BB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Authorization model controlling access to the API server</a:t>
            </a:r>
          </a:p>
          <a:p>
            <a:pPr lvl="1"/>
            <a:r>
              <a:rPr lang="en-US" dirty="0"/>
              <a:t>What endpoints and what verbs</a:t>
            </a:r>
          </a:p>
          <a:p>
            <a:r>
              <a:rPr lang="en-US" dirty="0"/>
              <a:t>Entered stable mode in 1.8</a:t>
            </a:r>
          </a:p>
          <a:p>
            <a:r>
              <a:rPr lang="en-US" dirty="0"/>
              <a:t>Defines four top-level resources</a:t>
            </a:r>
          </a:p>
          <a:p>
            <a:pPr lvl="1"/>
            <a:r>
              <a:rPr lang="en-US" dirty="0"/>
              <a:t>Role (namespace specific) and </a:t>
            </a:r>
            <a:r>
              <a:rPr lang="en-US" dirty="0" err="1"/>
              <a:t>ClusterRole</a:t>
            </a:r>
            <a:r>
              <a:rPr lang="en-US" dirty="0"/>
              <a:t> (cluster wide)</a:t>
            </a:r>
          </a:p>
          <a:p>
            <a:pPr lvl="2"/>
            <a:r>
              <a:rPr lang="en-US" dirty="0"/>
              <a:t>contains rules that represent a set of permissions</a:t>
            </a:r>
          </a:p>
          <a:p>
            <a:pPr lvl="2"/>
            <a:r>
              <a:rPr lang="en-US" dirty="0" err="1"/>
              <a:t>ClusterRoles</a:t>
            </a:r>
            <a:r>
              <a:rPr lang="en-US" dirty="0"/>
              <a:t> can be aggregated</a:t>
            </a:r>
          </a:p>
          <a:p>
            <a:pPr lvl="1"/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  <a:p>
            <a:pPr lvl="2"/>
            <a:r>
              <a:rPr lang="en-US" dirty="0"/>
              <a:t>Bind Roles / </a:t>
            </a:r>
            <a:r>
              <a:rPr lang="en-US" dirty="0" err="1"/>
              <a:t>ClusterRoles</a:t>
            </a:r>
            <a:r>
              <a:rPr lang="en-US" dirty="0"/>
              <a:t> to subjects : user, groups or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We will focus here on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K8s has no build in support for user authentication (run the </a:t>
            </a:r>
            <a:r>
              <a:rPr lang="en-US" dirty="0" err="1"/>
              <a:t>api</a:t>
            </a:r>
            <a:r>
              <a:rPr lang="en-US" dirty="0"/>
              <a:t> server with proper option passing a </a:t>
            </a:r>
            <a:r>
              <a:rPr lang="en-US" dirty="0" err="1"/>
              <a:t>pem</a:t>
            </a:r>
            <a:r>
              <a:rPr lang="en-US" dirty="0"/>
              <a:t> file, </a:t>
            </a:r>
            <a:r>
              <a:rPr lang="en-US" dirty="0" err="1"/>
              <a:t>usernameppwd</a:t>
            </a:r>
            <a:r>
              <a:rPr lang="en-US" dirty="0"/>
              <a:t> file,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38707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2E4E-54F4-4A62-9876-F49DD2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Subjects: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48AA-A8C1-4024-AA62-EDFBCE816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F6DC-2AE8-4158-8767-5D1DC527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r>
              <a:rPr lang="en-US" dirty="0"/>
              <a:t>: Identity of a Pod</a:t>
            </a:r>
          </a:p>
          <a:p>
            <a:pPr lvl="1"/>
            <a:r>
              <a:rPr lang="en-US" dirty="0"/>
              <a:t>Can be specified in the yaml</a:t>
            </a:r>
          </a:p>
          <a:p>
            <a:pPr lvl="1"/>
            <a:r>
              <a:rPr lang="en-US" dirty="0"/>
              <a:t>If not present "</a:t>
            </a:r>
            <a:r>
              <a:rPr lang="en-US" dirty="0" err="1"/>
              <a:t>serviceAccountName</a:t>
            </a:r>
            <a:r>
              <a:rPr lang="en-US" dirty="0"/>
              <a:t>": "default“</a:t>
            </a:r>
          </a:p>
          <a:p>
            <a:pPr lvl="1"/>
            <a:r>
              <a:rPr lang="en-US" dirty="0"/>
              <a:t>If a pod requires access to k8s </a:t>
            </a:r>
            <a:r>
              <a:rPr lang="en-US" dirty="0" err="1"/>
              <a:t>api</a:t>
            </a:r>
            <a:r>
              <a:rPr lang="en-US" dirty="0"/>
              <a:t> server, bind its </a:t>
            </a:r>
            <a:r>
              <a:rPr lang="en-US" dirty="0" err="1"/>
              <a:t>seviceAccount</a:t>
            </a:r>
            <a:r>
              <a:rPr lang="en-US" dirty="0"/>
              <a:t> to a proper (Cluster)Role with a (Cluster)</a:t>
            </a:r>
            <a:r>
              <a:rPr lang="en-US" dirty="0" err="1"/>
              <a:t>RoleBinding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i="1" dirty="0"/>
              <a:t>you cannot ignore RBAC (if enabled) for helm server (tiller) and the dashboard since they interact with the API server</a:t>
            </a:r>
          </a:p>
          <a:p>
            <a:r>
              <a:rPr lang="en-US" dirty="0"/>
              <a:t>Default RBAC policies grant scoped permissions to control-plane components, nodes, and controllers, </a:t>
            </a:r>
            <a:r>
              <a:rPr lang="en-US" i="1" dirty="0"/>
              <a:t>but grant no permissions to service accounts outside the </a:t>
            </a:r>
            <a:r>
              <a:rPr lang="en-US" i="1" dirty="0" err="1"/>
              <a:t>kube</a:t>
            </a:r>
            <a:r>
              <a:rPr lang="en-US" i="1" dirty="0"/>
              <a:t>-system namespace</a:t>
            </a:r>
          </a:p>
          <a:p>
            <a:pPr lvl="1"/>
            <a:r>
              <a:rPr lang="en-US" dirty="0"/>
              <a:t>Many headaches when RBAC was introduced, many things (samples, yaml, helm charts) available on the web stopped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6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017-1669-4B42-8313-1A0A678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C447-DB57-42FE-9E0F-7F50B6A9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302-3CE5-4D67-B089-92DF84BE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fluentd</a:t>
            </a:r>
            <a:r>
              <a:rPr lang="en-US" dirty="0"/>
              <a:t>, Prometheus, </a:t>
            </a:r>
            <a:r>
              <a:rPr lang="en-US" dirty="0" err="1"/>
              <a:t>logstash</a:t>
            </a:r>
            <a:r>
              <a:rPr lang="en-US" dirty="0"/>
              <a:t> </a:t>
            </a:r>
          </a:p>
          <a:p>
            <a:r>
              <a:rPr lang="en-US" dirty="0" err="1"/>
              <a:t>Readyness</a:t>
            </a:r>
            <a:r>
              <a:rPr lang="en-US" dirty="0"/>
              <a:t> &amp; Liveness probes</a:t>
            </a:r>
          </a:p>
          <a:p>
            <a:r>
              <a:rPr lang="en-US" dirty="0"/>
              <a:t>Pods resources requests and limits</a:t>
            </a:r>
          </a:p>
          <a:p>
            <a:r>
              <a:rPr lang="en-US" dirty="0" err="1"/>
              <a:t>StatefullSets</a:t>
            </a:r>
            <a:r>
              <a:rPr lang="en-US" dirty="0"/>
              <a:t> </a:t>
            </a:r>
          </a:p>
          <a:p>
            <a:r>
              <a:rPr lang="en-US" dirty="0" err="1"/>
              <a:t>CertManager</a:t>
            </a:r>
            <a:r>
              <a:rPr lang="en-US" dirty="0"/>
              <a:t> (acquire and renew </a:t>
            </a:r>
            <a:r>
              <a:rPr lang="en-US" dirty="0" err="1"/>
              <a:t>automaticaaly</a:t>
            </a:r>
            <a:r>
              <a:rPr lang="en-US" dirty="0"/>
              <a:t> certs from </a:t>
            </a:r>
            <a:r>
              <a:rPr lang="en-US" dirty="0" err="1"/>
              <a:t>letsEnrypt</a:t>
            </a:r>
            <a:r>
              <a:rPr lang="en-US" dirty="0"/>
              <a:t> for </a:t>
            </a:r>
            <a:r>
              <a:rPr lang="en-US" dirty="0" err="1"/>
              <a:t>htpps</a:t>
            </a:r>
            <a:r>
              <a:rPr lang="en-US" dirty="0"/>
              <a:t>)</a:t>
            </a:r>
          </a:p>
          <a:p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Init </a:t>
            </a:r>
            <a:r>
              <a:rPr lang="en-US" dirty="0" err="1"/>
              <a:t>contaners</a:t>
            </a:r>
            <a:endParaRPr lang="en-US" dirty="0"/>
          </a:p>
          <a:p>
            <a:r>
              <a:rPr lang="en-US" dirty="0"/>
              <a:t>And lot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Basic Concepts</a:t>
            </a: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From Docker to k8s</a:t>
            </a:r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K8s is an orchestrator for Docker containers (and even more)</a:t>
            </a:r>
          </a:p>
          <a:p>
            <a:pPr lvl="1"/>
            <a:r>
              <a:rPr lang="en-US" dirty="0"/>
              <a:t>not the only one but the de-facto standard</a:t>
            </a:r>
          </a:p>
          <a:p>
            <a:pPr lvl="1"/>
            <a:r>
              <a:rPr lang="en-US" dirty="0"/>
              <a:t>manages containers deployment and keeps them in the desired state</a:t>
            </a:r>
          </a:p>
          <a:p>
            <a:pPr lvl="1"/>
            <a:r>
              <a:rPr lang="en-US" dirty="0"/>
              <a:t>manages networking among the containers </a:t>
            </a:r>
          </a:p>
          <a:p>
            <a:pPr lvl="1"/>
            <a:r>
              <a:rPr lang="en-US" dirty="0"/>
              <a:t>manages networking between a container and the «outside world»</a:t>
            </a:r>
          </a:p>
          <a:p>
            <a:r>
              <a:rPr lang="en-US" dirty="0"/>
              <a:t>provides an abstraction on the docker «stuff»</a:t>
            </a:r>
          </a:p>
          <a:p>
            <a:pPr lvl="1"/>
            <a:r>
              <a:rPr lang="en-US" dirty="0"/>
              <a:t>let you concentrate on higher level concerns</a:t>
            </a:r>
          </a:p>
          <a:p>
            <a:pPr lvl="1"/>
            <a:r>
              <a:rPr lang="en-US" i="1" dirty="0"/>
              <a:t>docker build and push </a:t>
            </a:r>
            <a:r>
              <a:rPr lang="en-US" dirty="0"/>
              <a:t>is the only 2 commands you need to know about docker (in basic scenarios)</a:t>
            </a:r>
          </a:p>
          <a:p>
            <a:pPr lvl="2"/>
            <a:r>
              <a:rPr lang="en-US" dirty="0"/>
              <a:t>forget docker run, forget docker networking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73177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C27-164C-439F-85FB-9EAA401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5B4-CFC5-48F2-849D-0022BEA95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4D33-0B72-4628-872E-8ACAC705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K8s on cloud providers (managed) </a:t>
            </a:r>
            <a:r>
              <a:rPr lang="en-US" dirty="0">
                <a:latin typeface="Gibson"/>
                <a:sym typeface="Gibson"/>
              </a:rPr>
              <a:t>AKS (Azure) , EKS (Aws), GKE (Google), Digital Ocean, </a:t>
            </a:r>
            <a:r>
              <a:rPr lang="en-US" dirty="0" err="1">
                <a:latin typeface="Gibson"/>
                <a:sym typeface="Gibson"/>
              </a:rPr>
              <a:t>etc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Bare metal: set up an on-premise cluster (not for beginners)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K8s for development, testing and experimenting</a:t>
            </a:r>
          </a:p>
          <a:p>
            <a:pPr lvl="1"/>
            <a:r>
              <a:rPr lang="en-US" dirty="0"/>
              <a:t>You can activate a k8s cluster in Docker desktop (Windows and mac)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1"/>
            <a:r>
              <a:rPr lang="en-US" dirty="0"/>
              <a:t>Kind: runs an image containing a k8scluster. </a:t>
            </a:r>
            <a:br>
              <a:rPr lang="en-US" dirty="0"/>
            </a:br>
            <a:r>
              <a:rPr lang="en-US" dirty="0"/>
              <a:t>You can simulate more than one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0CC3-D413-40E0-AE4F-CDD5D1E4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0" y="6672591"/>
            <a:ext cx="10610549" cy="6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06069" y="592585"/>
            <a:ext cx="200375" cy="3334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Basic Concepts</a:t>
            </a:r>
            <a:br>
              <a:rPr lang="en-US"/>
            </a:br>
            <a:endParaRPr lang="en-US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Cluster components</a:t>
            </a:r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282868"/>
            <a:ext cx="21005801" cy="10091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In K8S a cluster is an abstraction </a:t>
            </a:r>
          </a:p>
          <a:p>
            <a:pPr lvl="1"/>
            <a:r>
              <a:rPr lang="en-US" dirty="0"/>
              <a:t>It lets you interact with virtual machines (nodes), containers, all the networking stuff, etc.., as if you were interacting with a single entity</a:t>
            </a:r>
          </a:p>
          <a:p>
            <a:r>
              <a:rPr lang="en-US" dirty="0"/>
              <a:t>A k8s cluster is made by </a:t>
            </a:r>
          </a:p>
          <a:p>
            <a:pPr lvl="1"/>
            <a:r>
              <a:rPr lang="en-US" dirty="0"/>
              <a:t>Master components</a:t>
            </a:r>
          </a:p>
          <a:p>
            <a:pPr lvl="2"/>
            <a:r>
              <a:rPr lang="en-US" i="1" dirty="0" err="1"/>
              <a:t>api</a:t>
            </a:r>
            <a:r>
              <a:rPr lang="en-US" i="1" dirty="0"/>
              <a:t> server</a:t>
            </a:r>
          </a:p>
          <a:p>
            <a:pPr lvl="2"/>
            <a:r>
              <a:rPr lang="en-US" i="1" dirty="0" err="1"/>
              <a:t>etcd</a:t>
            </a:r>
            <a:r>
              <a:rPr lang="en-US" i="1" dirty="0"/>
              <a:t> (store)</a:t>
            </a:r>
          </a:p>
          <a:p>
            <a:pPr lvl="2"/>
            <a:r>
              <a:rPr lang="en-US" i="1" dirty="0"/>
              <a:t>Scheduler</a:t>
            </a:r>
          </a:p>
          <a:p>
            <a:pPr lvl="2"/>
            <a:r>
              <a:rPr lang="en-US" i="1" dirty="0" err="1"/>
              <a:t>kube</a:t>
            </a:r>
            <a:r>
              <a:rPr lang="en-US" i="1" dirty="0"/>
              <a:t> controller</a:t>
            </a:r>
          </a:p>
          <a:p>
            <a:pPr lvl="2"/>
            <a:r>
              <a:rPr lang="en-US" b="1" i="1" dirty="0"/>
              <a:t>cloud controller</a:t>
            </a:r>
          </a:p>
          <a:p>
            <a:pPr lvl="1"/>
            <a:r>
              <a:rPr lang="en-US" dirty="0"/>
              <a:t>Nodes (VM or real HW) </a:t>
            </a:r>
          </a:p>
          <a:p>
            <a:pPr lvl="2"/>
            <a:r>
              <a:rPr lang="en-US" i="1" dirty="0"/>
              <a:t>container runtime</a:t>
            </a:r>
          </a:p>
          <a:p>
            <a:pPr lvl="2"/>
            <a:r>
              <a:rPr lang="en-US" i="1" dirty="0" err="1"/>
              <a:t>kubelet</a:t>
            </a:r>
            <a:r>
              <a:rPr lang="en-US" i="1" dirty="0"/>
              <a:t> (node agent)</a:t>
            </a:r>
          </a:p>
          <a:p>
            <a:pPr lvl="2"/>
            <a:r>
              <a:rPr lang="en-US" i="1" dirty="0" err="1"/>
              <a:t>kubeproxy</a:t>
            </a:r>
            <a:r>
              <a:rPr lang="en-US" i="1" dirty="0"/>
              <a:t> (guarantee cluster network communication)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99642"/>
            <a:ext cx="493725" cy="27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rPr lang="en-US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787354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C53-A0B6-4C5A-B292-56D8036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C61C-C2E6-4EBD-918A-214125871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F63-1105-4FC9-A227-19572E64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A4F7-ABA6-4C49-A8E4-E18353ED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72" y="3539780"/>
            <a:ext cx="19467907" cy="91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8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934-ED96-43F0-A5A2-DA88237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K8s 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1740-F99F-40A0-9705-CDCADB84B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872-BA82-4B79-9A35-20075E97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lvl="1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42AC-AF09-4C5A-AED4-1ACB4BA3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2" y="3793896"/>
            <a:ext cx="1808797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44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Kubernetes </a:t>
            </a:r>
            <a:r>
              <a:rPr lang="it-IT" dirty="0" err="1"/>
              <a:t>Resources</a:t>
            </a:r>
            <a:br>
              <a:rPr lang="it-IT" dirty="0"/>
            </a:b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understand k8s </a:t>
            </a:r>
            <a:r>
              <a:rPr lang="en-US" i="1" dirty="0"/>
              <a:t>you must learn quite a lot of new terms and concepts</a:t>
            </a:r>
          </a:p>
          <a:p>
            <a:r>
              <a:rPr lang="en-US" b="1" dirty="0"/>
              <a:t>Namespace</a:t>
            </a:r>
            <a:r>
              <a:rPr lang="en-US" dirty="0"/>
              <a:t>: most of the k8s resources lives inside a namespace</a:t>
            </a:r>
          </a:p>
          <a:p>
            <a:pPr lvl="1"/>
            <a:r>
              <a:rPr lang="en-US" dirty="0"/>
              <a:t>there is a default namespace </a:t>
            </a:r>
          </a:p>
          <a:p>
            <a:r>
              <a:rPr lang="en-US" b="1" dirty="0"/>
              <a:t>Pod</a:t>
            </a:r>
            <a:r>
              <a:rPr lang="en-US" dirty="0"/>
              <a:t>: almost equivalent to a  container</a:t>
            </a:r>
          </a:p>
          <a:p>
            <a:pPr lvl="1"/>
            <a:r>
              <a:rPr lang="en-US" dirty="0"/>
              <a:t>There can be more than one container in a pod, but this is for advanced scenarios (service mesh, sidecar containers,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contaners</a:t>
            </a:r>
            <a:r>
              <a:rPr lang="en-US" dirty="0"/>
              <a:t>)</a:t>
            </a:r>
          </a:p>
          <a:p>
            <a:r>
              <a:rPr lang="en-US" b="1" dirty="0"/>
              <a:t>Service</a:t>
            </a:r>
            <a:r>
              <a:rPr lang="en-US" dirty="0"/>
              <a:t>: to enable connectivity among pods and the outside world</a:t>
            </a:r>
            <a:r>
              <a:rPr lang="en-US" b="1" dirty="0"/>
              <a:t>: </a:t>
            </a:r>
            <a:r>
              <a:rPr lang="en-US" b="1" dirty="0" err="1"/>
              <a:t>ClusterIp</a:t>
            </a:r>
            <a:r>
              <a:rPr lang="en-US" b="1" dirty="0"/>
              <a:t>, </a:t>
            </a:r>
            <a:r>
              <a:rPr lang="en-US" b="1" dirty="0" err="1"/>
              <a:t>NodePort</a:t>
            </a:r>
            <a:r>
              <a:rPr lang="en-US" b="1" dirty="0"/>
              <a:t>, </a:t>
            </a:r>
            <a:r>
              <a:rPr lang="en-US" b="1" dirty="0" err="1"/>
              <a:t>LoadBalancer</a:t>
            </a:r>
            <a:endParaRPr lang="en-US" b="1" dirty="0"/>
          </a:p>
          <a:p>
            <a:r>
              <a:rPr lang="en-US" b="1" dirty="0"/>
              <a:t>Ingress rule</a:t>
            </a:r>
            <a:r>
              <a:rPr lang="en-US" dirty="0"/>
              <a:t>: to enable connectivity to the outside world in a more “efficient manner” (requires an ingress controller (a reverse proxy) installed in the cluster)</a:t>
            </a:r>
          </a:p>
          <a:p>
            <a:r>
              <a:rPr lang="en-US" b="1" dirty="0" err="1"/>
              <a:t>Configmap</a:t>
            </a:r>
            <a:r>
              <a:rPr lang="en-US" dirty="0"/>
              <a:t>: to store pieces of information in the cluster (basically for configuration: setting up env variables or config files to be injected in the container at startup)</a:t>
            </a:r>
          </a:p>
          <a:p>
            <a:r>
              <a:rPr lang="en-US" b="1" dirty="0"/>
              <a:t>Secrets</a:t>
            </a:r>
            <a:r>
              <a:rPr lang="en-US" dirty="0"/>
              <a:t>: protected pieces of data </a:t>
            </a:r>
          </a:p>
          <a:p>
            <a:r>
              <a:rPr lang="en-US" dirty="0"/>
              <a:t>.. And more </a:t>
            </a:r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5943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F37-87A4-4E85-AA89-F22C2CF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DA83-B6C6-4F91-B10E-ACAC8ABAE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EE12-B5F3-412A-AEC7-E3E22C9A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99" y="3793896"/>
            <a:ext cx="21005801" cy="7069396"/>
          </a:xfrm>
        </p:spPr>
        <p:txBody>
          <a:bodyPr>
            <a:normAutofit/>
          </a:bodyPr>
          <a:lstStyle/>
          <a:p>
            <a:r>
              <a:rPr lang="en-US" dirty="0"/>
              <a:t>Not a basic component of k8s but required in real world scenarios </a:t>
            </a:r>
          </a:p>
          <a:p>
            <a:r>
              <a:rPr lang="en-US" dirty="0"/>
              <a:t>Acts as a reverse proxy </a:t>
            </a:r>
          </a:p>
          <a:p>
            <a:r>
              <a:rPr lang="en-US" dirty="0"/>
              <a:t>Routes request to services according to </a:t>
            </a:r>
            <a:r>
              <a:rPr lang="en-US" i="1" dirty="0"/>
              <a:t>ingress rules</a:t>
            </a:r>
          </a:p>
          <a:p>
            <a:r>
              <a:rPr lang="en-US" dirty="0"/>
              <a:t>Requires a single public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/>
              <a:t>http and https only</a:t>
            </a:r>
          </a:p>
          <a:p>
            <a:r>
              <a:rPr lang="en-US" dirty="0"/>
              <a:t>Many available: </a:t>
            </a:r>
            <a:r>
              <a:rPr lang="en-US" dirty="0" err="1"/>
              <a:t>Ngnix</a:t>
            </a:r>
            <a:r>
              <a:rPr lang="en-US" dirty="0"/>
              <a:t>, Kong, </a:t>
            </a:r>
            <a:r>
              <a:rPr lang="en-US" dirty="0" err="1"/>
              <a:t>Traefik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Integrates with </a:t>
            </a:r>
            <a:r>
              <a:rPr lang="en-US" dirty="0" err="1"/>
              <a:t>certmanager</a:t>
            </a:r>
            <a:r>
              <a:rPr lang="en-US" dirty="0"/>
              <a:t> component to </a:t>
            </a:r>
            <a:br>
              <a:rPr lang="en-US" dirty="0"/>
            </a:br>
            <a:r>
              <a:rPr lang="en-US" dirty="0"/>
              <a:t>automatically provide and bind certificates </a:t>
            </a:r>
            <a:br>
              <a:rPr lang="en-US" dirty="0"/>
            </a:br>
            <a:r>
              <a:rPr lang="en-US" dirty="0"/>
              <a:t>from “Let’s Encrypt” to ingress rules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F7C40B-7752-4CC1-A89B-C0A53111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47" y="5544440"/>
            <a:ext cx="15159653" cy="8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6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7525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5A58969A45D48A3FDE48C16D47668" ma:contentTypeVersion="7" ma:contentTypeDescription="Creare un nuovo documento." ma:contentTypeScope="" ma:versionID="6a156910bfe1709bd52a834455f674b1">
  <xsd:schema xmlns:xsd="http://www.w3.org/2001/XMLSchema" xmlns:xs="http://www.w3.org/2001/XMLSchema" xmlns:p="http://schemas.microsoft.com/office/2006/metadata/properties" xmlns:ns2="c3ffa819-a771-4877-ad4d-25f776e91fc1" xmlns:ns3="9fad99a4-1f10-4083-bdc6-95bb547585ec" targetNamespace="http://schemas.microsoft.com/office/2006/metadata/properties" ma:root="true" ma:fieldsID="dccc4f762faa72a8390d0658fd5f380b" ns2:_="" ns3:_="">
    <xsd:import namespace="c3ffa819-a771-4877-ad4d-25f776e91fc1"/>
    <xsd:import namespace="9fad99a4-1f10-4083-bdc6-95bb54758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fa819-a771-4877-ad4d-25f776e91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d99a4-1f10-4083-bdc6-95bb54758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298B02-FB17-484A-BB72-42168D5F1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fa819-a771-4877-ad4d-25f776e91fc1"/>
    <ds:schemaRef ds:uri="9fad99a4-1f10-4083-bdc6-95bb54758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BFDE8D-C4DF-4F86-84B9-52E0C5AF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187F3-04C2-4986-B925-C49BDDD739C4}">
  <ds:schemaRefs>
    <ds:schemaRef ds:uri="http://purl.org/dc/elements/1.1/"/>
    <ds:schemaRef ds:uri="http://schemas.microsoft.com/office/2006/metadata/properties"/>
    <ds:schemaRef ds:uri="c3ffa819-a771-4877-ad4d-25f776e91fc1"/>
    <ds:schemaRef ds:uri="9fad99a4-1f10-4083-bdc6-95bb547585e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2568</Words>
  <Application>Microsoft Office PowerPoint</Application>
  <PresentationFormat>Custom</PresentationFormat>
  <Paragraphs>332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Gibson</vt:lpstr>
      <vt:lpstr>Gibson Light</vt:lpstr>
      <vt:lpstr>Helvetica Light</vt:lpstr>
      <vt:lpstr>Menlo</vt:lpstr>
      <vt:lpstr>PresicavTightHv-Regular</vt:lpstr>
      <vt:lpstr>PresicavTightLt-Regular</vt:lpstr>
      <vt:lpstr>PresicavTightRg-Bold</vt:lpstr>
      <vt:lpstr>White</vt:lpstr>
      <vt:lpstr>PowerPoint Presentation</vt:lpstr>
      <vt:lpstr>Agenda</vt:lpstr>
      <vt:lpstr>Basic Concepts </vt:lpstr>
      <vt:lpstr>K8s install options</vt:lpstr>
      <vt:lpstr>Basic Concepts </vt:lpstr>
      <vt:lpstr>PowerPoint Presentation</vt:lpstr>
      <vt:lpstr>K8s dashboard</vt:lpstr>
      <vt:lpstr>Kubernetes Resources  </vt:lpstr>
      <vt:lpstr>Ingress controller</vt:lpstr>
      <vt:lpstr>Interacting with the cluster</vt:lpstr>
      <vt:lpstr>Interacting with the cluster</vt:lpstr>
      <vt:lpstr>Interacting with the cluster</vt:lpstr>
      <vt:lpstr>Deploy to cluster– walkthrough</vt:lpstr>
      <vt:lpstr>Demo: Kind and AKS cluster</vt:lpstr>
      <vt:lpstr>Deploy app to cluster</vt:lpstr>
      <vt:lpstr>Deploy app to cluster</vt:lpstr>
      <vt:lpstr>Deploy to cluster</vt:lpstr>
      <vt:lpstr>Deploy to cluster</vt:lpstr>
      <vt:lpstr>Deploy to cluster</vt:lpstr>
      <vt:lpstr>Deploy to cluster</vt:lpstr>
      <vt:lpstr>In-cluster communication</vt:lpstr>
      <vt:lpstr>Deploy to cluster : AKS with HELM</vt:lpstr>
      <vt:lpstr>PowerPoint Presentation</vt:lpstr>
      <vt:lpstr>(persistent) Storage</vt:lpstr>
      <vt:lpstr>(persistent) Storage</vt:lpstr>
      <vt:lpstr>RBAC Security</vt:lpstr>
      <vt:lpstr>Subjects: serviceAccount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Finotto</dc:creator>
  <cp:lastModifiedBy>Enrico Sabbadin</cp:lastModifiedBy>
  <cp:revision>114</cp:revision>
  <dcterms:modified xsi:type="dcterms:W3CDTF">2020-05-26T14:07:33Z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0x010100E6A5A58969A45D48A3FDE48C16D47668</vt:lpwstr>
  </property>
</Properties>
</file>