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7" r:id="rId5"/>
    <p:sldId id="295" r:id="rId6"/>
    <p:sldId id="296" r:id="rId7"/>
    <p:sldId id="326" r:id="rId8"/>
    <p:sldId id="297" r:id="rId9"/>
    <p:sldId id="298" r:id="rId10"/>
    <p:sldId id="304" r:id="rId11"/>
    <p:sldId id="300" r:id="rId12"/>
    <p:sldId id="325" r:id="rId13"/>
    <p:sldId id="301" r:id="rId14"/>
    <p:sldId id="302" r:id="rId15"/>
    <p:sldId id="303" r:id="rId16"/>
    <p:sldId id="305" r:id="rId17"/>
    <p:sldId id="310" r:id="rId18"/>
    <p:sldId id="309" r:id="rId19"/>
    <p:sldId id="306" r:id="rId20"/>
    <p:sldId id="307" r:id="rId21"/>
    <p:sldId id="308" r:id="rId22"/>
    <p:sldId id="311" r:id="rId23"/>
    <p:sldId id="312" r:id="rId24"/>
    <p:sldId id="313" r:id="rId25"/>
    <p:sldId id="322" r:id="rId26"/>
    <p:sldId id="314" r:id="rId27"/>
    <p:sldId id="316" r:id="rId28"/>
    <p:sldId id="315" r:id="rId29"/>
    <p:sldId id="327" r:id="rId30"/>
    <p:sldId id="321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1pPr>
    <a:lvl2pPr marL="0" marR="0" indent="2286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2pPr>
    <a:lvl3pPr marL="0" marR="0" indent="4572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3pPr>
    <a:lvl4pPr marL="0" marR="0" indent="6858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4pPr>
    <a:lvl5pPr marL="0" marR="0" indent="9144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5pPr>
    <a:lvl6pPr marL="0" marR="0" indent="11430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6pPr>
    <a:lvl7pPr marL="0" marR="0" indent="13716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7pPr>
    <a:lvl8pPr marL="0" marR="0" indent="16002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8pPr>
    <a:lvl9pPr marL="0" marR="0" indent="18288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553"/>
    <a:srgbClr val="3B2B53"/>
    <a:srgbClr val="A24555"/>
    <a:srgbClr val="EDE8E4"/>
    <a:srgbClr val="F66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B6D458-1A4B-49FA-BD99-598F30A1F01B}">
  <a:tblStyle styleId="{8EB6D458-1A4B-49FA-BD99-598F30A1F01B}" styleName="">
    <a:tblBg/>
    <a:wholeTbl>
      <a:tcTxStyle b="off" i="off">
        <a:font>
          <a:latin typeface="Gibson"/>
          <a:ea typeface="Gibson"/>
          <a:cs typeface="Gibson"/>
        </a:font>
        <a:srgbClr val="20234C"/>
      </a:tcTxStyle>
      <a:tcStyle>
        <a:tcBdr>
          <a:left>
            <a:ln w="12700" cap="flat">
              <a:solidFill>
                <a:srgbClr val="F65358"/>
              </a:solidFill>
              <a:prstDash val="solid"/>
              <a:miter lim="400000"/>
            </a:ln>
          </a:left>
          <a:right>
            <a:ln w="12700" cap="flat">
              <a:solidFill>
                <a:srgbClr val="F65358"/>
              </a:solidFill>
              <a:prstDash val="solid"/>
              <a:miter lim="400000"/>
            </a:ln>
          </a:right>
          <a:top>
            <a:ln w="12700" cap="flat">
              <a:solidFill>
                <a:srgbClr val="F65358"/>
              </a:solidFill>
              <a:prstDash val="solid"/>
              <a:miter lim="400000"/>
            </a:ln>
          </a:top>
          <a:bottom>
            <a:ln w="12700" cap="flat">
              <a:solidFill>
                <a:srgbClr val="F65358"/>
              </a:solidFill>
              <a:prstDash val="solid"/>
              <a:miter lim="400000"/>
            </a:ln>
          </a:bottom>
          <a:insideH>
            <a:ln w="12700" cap="flat">
              <a:solidFill>
                <a:srgbClr val="F65358"/>
              </a:solidFill>
              <a:prstDash val="solid"/>
              <a:miter lim="400000"/>
            </a:ln>
          </a:insideH>
          <a:insideV>
            <a:ln w="12700" cap="flat">
              <a:solidFill>
                <a:srgbClr val="F6535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ff" i="off">
        <a:fontRef idx="minor">
          <a:srgbClr val="EDE8E4"/>
        </a:fontRef>
        <a:srgbClr val="EDE8E4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EDE8E4"/>
              </a:solidFill>
              <a:prstDash val="solid"/>
              <a:miter lim="400000"/>
            </a:ln>
          </a:top>
          <a:bottom>
            <a:ln w="12700" cap="flat">
              <a:solidFill>
                <a:srgbClr val="EDE8E4"/>
              </a:solidFill>
              <a:prstDash val="solid"/>
              <a:miter lim="400000"/>
            </a:ln>
          </a:bottom>
          <a:insideH>
            <a:ln w="12700" cap="flat">
              <a:solidFill>
                <a:srgbClr val="EDE8E4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75257">
              <a:alpha val="83937"/>
            </a:srgbClr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F65358"/>
              </a:solidFill>
              <a:prstDash val="solid"/>
              <a:miter lim="400000"/>
            </a:ln>
          </a:top>
          <a:bottom>
            <a:ln w="12700" cap="flat">
              <a:solidFill>
                <a:srgbClr val="F75257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EDE8E4"/>
              </a:solidFill>
              <a:prstDash val="solid"/>
              <a:miter lim="400000"/>
            </a:ln>
          </a:insideV>
        </a:tcBdr>
        <a:fill>
          <a:solidFill>
            <a:srgbClr val="F56B6E">
              <a:alpha val="83467"/>
            </a:srgbClr>
          </a:solidFill>
        </a:fill>
      </a:tcStyle>
    </a:lastRow>
    <a:firstRow>
      <a:tcTxStyle b="off" i="off">
        <a:fontRef idx="minor">
          <a:srgbClr val="EDE8E4"/>
        </a:fontRef>
        <a:srgbClr val="EDE8E4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EDE8E4"/>
              </a:solidFill>
              <a:prstDash val="solid"/>
              <a:miter lim="400000"/>
            </a:ln>
          </a:top>
          <a:bottom>
            <a:ln w="12700" cap="flat">
              <a:solidFill>
                <a:srgbClr val="EDE8E4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EDE8E4"/>
              </a:solidFill>
              <a:prstDash val="solid"/>
              <a:miter lim="400000"/>
            </a:ln>
          </a:insideV>
        </a:tcBdr>
        <a:fill>
          <a:solidFill>
            <a:srgbClr val="F75257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63337" autoAdjust="0"/>
  </p:normalViewPr>
  <p:slideViewPr>
    <p:cSldViewPr snapToGrid="0" snapToObjects="1">
      <p:cViewPr varScale="1">
        <p:scale>
          <a:sx n="36" d="100"/>
          <a:sy n="36" d="100"/>
        </p:scale>
        <p:origin x="1938" y="9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172" d="100"/>
          <a:sy n="172" d="100"/>
        </p:scale>
        <p:origin x="534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43845B-8114-B942-A125-12363DA4B3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06312-71A2-B143-8D46-8212AEADC8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2BE4E-48FD-A347-A676-3904A5044681}" type="datetimeFigureOut">
              <a:rPr lang="it-IT" smtClean="0"/>
              <a:t>26/05/2020</a:t>
            </a:fld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9E7BA-4777-CC42-B15F-2CBA036217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EEA5-80D3-6748-B497-84AE027F7A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BAC22-DBC6-9647-ACB1-D98625B0A2C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368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solidFill>
          <a:srgbClr val="212553"/>
        </a:solidFill>
        <a:latin typeface="Gibson" panose="02000000000000000000" pitchFamily="2" charset="77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-sigs/kind/release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github.com/kubernetes/minikube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asks/access-application-cluster/web-ui-dashboard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kubernetes/dashboard/blob/master/docs/user/access-control/creating-sample-user.md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Speaker presentation</a:t>
            </a:r>
          </a:p>
          <a:p>
            <a:pPr marL="457200" marR="0" lvl="0" indent="-4572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/>
              <a:t>A lot of material to stay in 1 hour , a few things had be left out, most relevant ones are mentioned in the last slide “Extras”</a:t>
            </a:r>
          </a:p>
          <a:p>
            <a:pPr marL="457200" marR="0" lvl="0" indent="-4572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/>
              <a:t>Demo based on Azure managed K8s cluster (AKS) – most anything apply on other cloud vendors cluster and K8s on docker for desktop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2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2406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7764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Kind 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https://github.com/kubernetes-sigs/kind</a:t>
            </a:r>
            <a:br>
              <a:rPr lang="en-US" dirty="0"/>
            </a:br>
            <a:r>
              <a:rPr lang="en-US" dirty="0">
                <a:hlinkClick r:id="rId3"/>
              </a:rPr>
              <a:t>https://github.com/kubernetes-sigs/kind/releases</a:t>
            </a:r>
            <a:endParaRPr lang="en-US" dirty="0"/>
          </a:p>
          <a:p>
            <a:br>
              <a:rPr lang="en-US" dirty="0"/>
            </a:br>
            <a:r>
              <a:rPr lang="en-US" dirty="0" err="1"/>
              <a:t>minikube</a:t>
            </a:r>
            <a:endParaRPr lang="en-US" dirty="0"/>
          </a:p>
          <a:p>
            <a:r>
              <a:rPr lang="en-US" dirty="0">
                <a:hlinkClick r:id="rId4"/>
              </a:rPr>
              <a:t>https://github.com/kubernetes/minikube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https://github.com/kubernetes/minikube</a:t>
            </a:r>
            <a:r>
              <a:rPr lang="en-US" dirty="0">
                <a:hlinkClick r:id="rId3"/>
              </a:rPr>
              <a:t>/releases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Docker Desktop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5"/>
              </a:rPr>
              <a:t>https://www.docker.com/products/docker-desktop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94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Config </a:t>
            </a:r>
            <a:r>
              <a:rPr lang="it-IT" dirty="0" err="1"/>
              <a:t>map</a:t>
            </a:r>
            <a:r>
              <a:rPr lang="it-IT" dirty="0"/>
              <a:t> for </a:t>
            </a:r>
            <a:r>
              <a:rPr lang="it-IT" dirty="0" err="1"/>
              <a:t>configs</a:t>
            </a:r>
            <a:endParaRPr lang="it-IT" dirty="0"/>
          </a:p>
          <a:p>
            <a:r>
              <a:rPr lang="it-IT" dirty="0" err="1"/>
              <a:t>Namespaces</a:t>
            </a:r>
            <a:r>
              <a:rPr lang="it-IT" dirty="0"/>
              <a:t> and </a:t>
            </a:r>
            <a:r>
              <a:rPr lang="it-IT" dirty="0" err="1"/>
              <a:t>visibility</a:t>
            </a:r>
            <a:r>
              <a:rPr lang="it-IT" dirty="0"/>
              <a:t> and naming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915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from (if not </a:t>
            </a:r>
            <a:r>
              <a:rPr lang="en-US" dirty="0" err="1"/>
              <a:t>alreadyinstalled</a:t>
            </a:r>
            <a:r>
              <a:rPr lang="en-US" dirty="0"/>
              <a:t>): </a:t>
            </a:r>
          </a:p>
          <a:p>
            <a:r>
              <a:rPr lang="en-US" dirty="0">
                <a:hlinkClick r:id="rId3"/>
              </a:rPr>
              <a:t>https://kubernetes.io/docs/tasks/access-application-cluster/web-ui-dashboard/</a:t>
            </a:r>
            <a:br>
              <a:rPr lang="en-US" dirty="0"/>
            </a:br>
            <a:r>
              <a:rPr lang="en-US" dirty="0"/>
              <a:t>read instructions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All (most?) cloud provider have the dashboard pre-installed.</a:t>
            </a:r>
          </a:p>
          <a:p>
            <a:r>
              <a:rPr lang="en-US" dirty="0"/>
              <a:t>But with basic RBAC permissions (which makes it pretty un-usable).</a:t>
            </a:r>
          </a:p>
          <a:p>
            <a:r>
              <a:rPr lang="en-US" dirty="0"/>
              <a:t>Unless security requirements in PRD environments, you generally grant </a:t>
            </a:r>
            <a:r>
              <a:rPr lang="en-US" dirty="0" err="1"/>
              <a:t>ClusterRole</a:t>
            </a:r>
            <a:r>
              <a:rPr lang="en-US" dirty="0"/>
              <a:t> : cluster-admin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How to access the dashboard may vary:</a:t>
            </a:r>
          </a:p>
          <a:p>
            <a:r>
              <a:rPr lang="en-US" dirty="0"/>
              <a:t>AKS : </a:t>
            </a:r>
            <a:r>
              <a:rPr lang="en-US" sz="2000" b="1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az</a:t>
            </a:r>
            <a:r>
              <a:rPr lang="en-US" sz="2000" b="1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aks</a:t>
            </a:r>
            <a:r>
              <a:rPr lang="en-US" sz="2000" b="1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browse --resource-group 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&lt;</a:t>
            </a:r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resourceGroup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&gt;</a:t>
            </a:r>
            <a:r>
              <a:rPr lang="en-US" sz="2000" b="1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--name 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&lt;</a:t>
            </a:r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clusterName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&gt;</a:t>
            </a:r>
            <a:br>
              <a:rPr lang="en-US" dirty="0"/>
            </a:br>
            <a:r>
              <a:rPr lang="en-US" dirty="0"/>
              <a:t>local cluster: provide a token (see </a:t>
            </a:r>
            <a:r>
              <a:rPr lang="en-US" dirty="0">
                <a:hlinkClick r:id="rId4"/>
              </a:rPr>
              <a:t>https://github.com/kubernetes/dashboard/blob/master/docs/user/access-control/creating-sample-user.md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78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Config </a:t>
            </a:r>
            <a:r>
              <a:rPr lang="it-IT" dirty="0" err="1"/>
              <a:t>map</a:t>
            </a:r>
            <a:r>
              <a:rPr lang="it-IT" dirty="0"/>
              <a:t> for </a:t>
            </a:r>
            <a:r>
              <a:rPr lang="it-IT" dirty="0" err="1"/>
              <a:t>configs</a:t>
            </a:r>
            <a:endParaRPr lang="it-IT" dirty="0"/>
          </a:p>
          <a:p>
            <a:r>
              <a:rPr lang="it-IT" dirty="0" err="1"/>
              <a:t>Namespaces</a:t>
            </a:r>
            <a:r>
              <a:rPr lang="it-IT" dirty="0"/>
              <a:t> and </a:t>
            </a:r>
            <a:r>
              <a:rPr lang="it-IT" dirty="0" err="1"/>
              <a:t>visibility</a:t>
            </a:r>
            <a:r>
              <a:rPr lang="it-IT" dirty="0"/>
              <a:t> and naming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3646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89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PersistentVolumes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that are dynamically created by a </a:t>
            </a:r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StorageClass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will have the reclaim policy specified in the </a:t>
            </a:r>
            <a:r>
              <a:rPr lang="en-US" dirty="0" err="1"/>
              <a:t>reclaimPolicy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 field of the class, which can be either </a:t>
            </a:r>
            <a:r>
              <a:rPr lang="en-US" dirty="0"/>
              <a:t>Delete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 or </a:t>
            </a:r>
            <a:r>
              <a:rPr lang="en-US" dirty="0"/>
              <a:t>Retain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. If no </a:t>
            </a:r>
            <a:r>
              <a:rPr lang="en-US" dirty="0" err="1"/>
              <a:t>reclaimPolicy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 is specified when a </a:t>
            </a:r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StorageClass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object is created, it will default to </a:t>
            </a:r>
            <a:r>
              <a:rPr lang="en-US" dirty="0"/>
              <a:t>Delete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7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02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itle"/>
          <p:cNvSpPr txBox="1">
            <a:spLocks noGrp="1"/>
          </p:cNvSpPr>
          <p:nvPr>
            <p:ph type="body" sz="quarter" idx="13"/>
          </p:nvPr>
        </p:nvSpPr>
        <p:spPr>
          <a:xfrm>
            <a:off x="414464" y="4139379"/>
            <a:ext cx="3819145" cy="11049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66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24" name="www.deltatre.com"/>
          <p:cNvSpPr txBox="1">
            <a:spLocks noGrp="1"/>
          </p:cNvSpPr>
          <p:nvPr>
            <p:ph type="body" sz="quarter" idx="14"/>
          </p:nvPr>
        </p:nvSpPr>
        <p:spPr>
          <a:xfrm>
            <a:off x="401675" y="5125858"/>
            <a:ext cx="5713985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000">
                <a:solidFill>
                  <a:srgbClr val="212553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www.deltatre.com</a:t>
            </a:r>
          </a:p>
        </p:txBody>
      </p:sp>
      <p:sp>
        <p:nvSpPr>
          <p:cNvPr id="2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21794" y="13081000"/>
            <a:ext cx="363856" cy="3302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F663DE-EF77-6243-B157-2BCB9C01F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5968" y="1689778"/>
            <a:ext cx="10845800" cy="1841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374628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1805572" y="5608133"/>
            <a:ext cx="21005801" cy="7069396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2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2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  <a:lvl4pPr marL="1763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4pPr>
            <a:lvl5pPr marL="2906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6C72D1-5301-7542-A404-6328BA20E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051" y="510035"/>
            <a:ext cx="965200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Timeline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BF41D16-6529-0645-BD1C-AE2795367F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051" y="510035"/>
            <a:ext cx="965200" cy="165100"/>
          </a:xfrm>
          <a:prstGeom prst="rect">
            <a:avLst/>
          </a:prstGeom>
        </p:spPr>
      </p:pic>
      <p:sp>
        <p:nvSpPr>
          <p:cNvPr id="29" name="year">
            <a:extLst>
              <a:ext uri="{FF2B5EF4-FFF2-40B4-BE49-F238E27FC236}">
                <a16:creationId xmlns:a16="http://schemas.microsoft.com/office/drawing/2014/main" id="{E8454947-C263-5B46-AE56-C7801559EB51}"/>
              </a:ext>
            </a:extLst>
          </p:cNvPr>
          <p:cNvSpPr txBox="1">
            <a:spLocks noGrp="1"/>
          </p:cNvSpPr>
          <p:nvPr>
            <p:ph type="body" sz="quarter" idx="22"/>
          </p:nvPr>
        </p:nvSpPr>
        <p:spPr>
          <a:xfrm>
            <a:off x="10630007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0" name="Subtitle">
            <a:extLst>
              <a:ext uri="{FF2B5EF4-FFF2-40B4-BE49-F238E27FC236}">
                <a16:creationId xmlns:a16="http://schemas.microsoft.com/office/drawing/2014/main" id="{65C400EB-50AE-D04F-AC69-5F2FC18CAD87}"/>
              </a:ext>
            </a:extLst>
          </p:cNvPr>
          <p:cNvSpPr txBox="1">
            <a:spLocks noGrp="1"/>
          </p:cNvSpPr>
          <p:nvPr>
            <p:ph type="body" sz="quarter" idx="23"/>
          </p:nvPr>
        </p:nvSpPr>
        <p:spPr>
          <a:xfrm>
            <a:off x="10211934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1" name="year">
            <a:extLst>
              <a:ext uri="{FF2B5EF4-FFF2-40B4-BE49-F238E27FC236}">
                <a16:creationId xmlns:a16="http://schemas.microsoft.com/office/drawing/2014/main" id="{5A2DFDBD-3AA0-8841-BBE3-8A5F908C3357}"/>
              </a:ext>
            </a:extLst>
          </p:cNvPr>
          <p:cNvSpPr txBox="1">
            <a:spLocks noGrp="1"/>
          </p:cNvSpPr>
          <p:nvPr>
            <p:ph type="body" sz="quarter" idx="24"/>
          </p:nvPr>
        </p:nvSpPr>
        <p:spPr>
          <a:xfrm>
            <a:off x="15195426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2" name="year">
            <a:extLst>
              <a:ext uri="{FF2B5EF4-FFF2-40B4-BE49-F238E27FC236}">
                <a16:creationId xmlns:a16="http://schemas.microsoft.com/office/drawing/2014/main" id="{1DDACF68-EAFB-D44C-8FE7-AD80DEA40514}"/>
              </a:ext>
            </a:extLst>
          </p:cNvPr>
          <p:cNvSpPr txBox="1">
            <a:spLocks noGrp="1"/>
          </p:cNvSpPr>
          <p:nvPr>
            <p:ph type="body" sz="quarter" idx="25"/>
          </p:nvPr>
        </p:nvSpPr>
        <p:spPr>
          <a:xfrm>
            <a:off x="19720203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3" name="year">
            <a:extLst>
              <a:ext uri="{FF2B5EF4-FFF2-40B4-BE49-F238E27FC236}">
                <a16:creationId xmlns:a16="http://schemas.microsoft.com/office/drawing/2014/main" id="{02D2B1A5-80A5-A644-988F-E8E86F2494DD}"/>
              </a:ext>
            </a:extLst>
          </p:cNvPr>
          <p:cNvSpPr txBox="1">
            <a:spLocks noGrp="1"/>
          </p:cNvSpPr>
          <p:nvPr>
            <p:ph type="body" sz="quarter" idx="26"/>
          </p:nvPr>
        </p:nvSpPr>
        <p:spPr>
          <a:xfrm>
            <a:off x="6064589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4" name="Subtitle">
            <a:extLst>
              <a:ext uri="{FF2B5EF4-FFF2-40B4-BE49-F238E27FC236}">
                <a16:creationId xmlns:a16="http://schemas.microsoft.com/office/drawing/2014/main" id="{54DC2974-E632-474F-A396-F9E235A27CCE}"/>
              </a:ext>
            </a:extLst>
          </p:cNvPr>
          <p:cNvSpPr txBox="1">
            <a:spLocks noGrp="1"/>
          </p:cNvSpPr>
          <p:nvPr>
            <p:ph type="body" sz="quarter" idx="27"/>
          </p:nvPr>
        </p:nvSpPr>
        <p:spPr>
          <a:xfrm>
            <a:off x="5646515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5" name="year">
            <a:extLst>
              <a:ext uri="{FF2B5EF4-FFF2-40B4-BE49-F238E27FC236}">
                <a16:creationId xmlns:a16="http://schemas.microsoft.com/office/drawing/2014/main" id="{ED2FE797-C0DF-F443-BBAA-1CEE16ECC01B}"/>
              </a:ext>
            </a:extLst>
          </p:cNvPr>
          <p:cNvSpPr txBox="1">
            <a:spLocks noGrp="1"/>
          </p:cNvSpPr>
          <p:nvPr>
            <p:ph type="body" sz="quarter" idx="28"/>
          </p:nvPr>
        </p:nvSpPr>
        <p:spPr>
          <a:xfrm>
            <a:off x="1499171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6" name="Subtitle">
            <a:extLst>
              <a:ext uri="{FF2B5EF4-FFF2-40B4-BE49-F238E27FC236}">
                <a16:creationId xmlns:a16="http://schemas.microsoft.com/office/drawing/2014/main" id="{A180B18A-698F-0646-8E80-9721BAE8DAFC}"/>
              </a:ext>
            </a:extLst>
          </p:cNvPr>
          <p:cNvSpPr txBox="1">
            <a:spLocks noGrp="1"/>
          </p:cNvSpPr>
          <p:nvPr>
            <p:ph type="body" sz="quarter" idx="29"/>
          </p:nvPr>
        </p:nvSpPr>
        <p:spPr>
          <a:xfrm>
            <a:off x="1081097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7" name="Subtitle">
            <a:extLst>
              <a:ext uri="{FF2B5EF4-FFF2-40B4-BE49-F238E27FC236}">
                <a16:creationId xmlns:a16="http://schemas.microsoft.com/office/drawing/2014/main" id="{C6B817BE-297A-A742-8670-94CD0CB97216}"/>
              </a:ext>
            </a:extLst>
          </p:cNvPr>
          <p:cNvSpPr txBox="1">
            <a:spLocks noGrp="1"/>
          </p:cNvSpPr>
          <p:nvPr>
            <p:ph type="body" sz="quarter" idx="30"/>
          </p:nvPr>
        </p:nvSpPr>
        <p:spPr>
          <a:xfrm>
            <a:off x="14777352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8" name="Subtitle">
            <a:extLst>
              <a:ext uri="{FF2B5EF4-FFF2-40B4-BE49-F238E27FC236}">
                <a16:creationId xmlns:a16="http://schemas.microsoft.com/office/drawing/2014/main" id="{630C3D4B-3305-E447-9B44-4584C93FE67C}"/>
              </a:ext>
            </a:extLst>
          </p:cNvPr>
          <p:cNvSpPr txBox="1">
            <a:spLocks noGrp="1"/>
          </p:cNvSpPr>
          <p:nvPr>
            <p:ph type="body" sz="quarter" idx="31"/>
          </p:nvPr>
        </p:nvSpPr>
        <p:spPr>
          <a:xfrm>
            <a:off x="19342769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9" name="Subtitle Text">
            <a:extLst>
              <a:ext uri="{FF2B5EF4-FFF2-40B4-BE49-F238E27FC236}">
                <a16:creationId xmlns:a16="http://schemas.microsoft.com/office/drawing/2014/main" id="{93045C79-E139-8E43-9F7D-3F7C1D4A7C92}"/>
              </a:ext>
            </a:extLst>
          </p:cNvPr>
          <p:cNvSpPr txBox="1">
            <a:spLocks noGrp="1"/>
          </p:cNvSpPr>
          <p:nvPr>
            <p:ph type="body" sz="quarter" idx="32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40" name="Title Text">
            <a:extLst>
              <a:ext uri="{FF2B5EF4-FFF2-40B4-BE49-F238E27FC236}">
                <a16:creationId xmlns:a16="http://schemas.microsoft.com/office/drawing/2014/main" id="{58E948FB-25BF-9A40-8684-71E1E9FBAA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1005801" cy="1044295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1" name="Body Level One…">
            <a:extLst>
              <a:ext uri="{FF2B5EF4-FFF2-40B4-BE49-F238E27FC236}">
                <a16:creationId xmlns:a16="http://schemas.microsoft.com/office/drawing/2014/main" id="{1222378D-0D14-C94E-BCB7-BD7E6B10E3E6}"/>
              </a:ext>
            </a:extLst>
          </p:cNvPr>
          <p:cNvSpPr txBox="1">
            <a:spLocks noGrp="1"/>
          </p:cNvSpPr>
          <p:nvPr>
            <p:ph type="body" sz="quarter" idx="33"/>
          </p:nvPr>
        </p:nvSpPr>
        <p:spPr>
          <a:xfrm>
            <a:off x="966797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42" name="Body Level One…">
            <a:extLst>
              <a:ext uri="{FF2B5EF4-FFF2-40B4-BE49-F238E27FC236}">
                <a16:creationId xmlns:a16="http://schemas.microsoft.com/office/drawing/2014/main" id="{F7B6E773-9D35-3841-BB65-BCAD8A07B064}"/>
              </a:ext>
            </a:extLst>
          </p:cNvPr>
          <p:cNvSpPr txBox="1">
            <a:spLocks noGrp="1"/>
          </p:cNvSpPr>
          <p:nvPr>
            <p:ph type="body" sz="quarter" idx="34"/>
          </p:nvPr>
        </p:nvSpPr>
        <p:spPr>
          <a:xfrm>
            <a:off x="5516169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3" name="Body Level One…">
            <a:extLst>
              <a:ext uri="{FF2B5EF4-FFF2-40B4-BE49-F238E27FC236}">
                <a16:creationId xmlns:a16="http://schemas.microsoft.com/office/drawing/2014/main" id="{B8CC1DD3-0D6E-1845-B1B4-8345BE30E10D}"/>
              </a:ext>
            </a:extLst>
          </p:cNvPr>
          <p:cNvSpPr txBox="1">
            <a:spLocks noGrp="1"/>
          </p:cNvSpPr>
          <p:nvPr>
            <p:ph type="body" sz="quarter" idx="35"/>
          </p:nvPr>
        </p:nvSpPr>
        <p:spPr>
          <a:xfrm>
            <a:off x="10065540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4" name="Body Level One…">
            <a:extLst>
              <a:ext uri="{FF2B5EF4-FFF2-40B4-BE49-F238E27FC236}">
                <a16:creationId xmlns:a16="http://schemas.microsoft.com/office/drawing/2014/main" id="{BAF6DAE4-E45B-5B46-B13C-00A95CEAFAC0}"/>
              </a:ext>
            </a:extLst>
          </p:cNvPr>
          <p:cNvSpPr txBox="1">
            <a:spLocks noGrp="1"/>
          </p:cNvSpPr>
          <p:nvPr>
            <p:ph type="body" sz="quarter" idx="36"/>
          </p:nvPr>
        </p:nvSpPr>
        <p:spPr>
          <a:xfrm>
            <a:off x="14614912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5" name="Body Level One…">
            <a:extLst>
              <a:ext uri="{FF2B5EF4-FFF2-40B4-BE49-F238E27FC236}">
                <a16:creationId xmlns:a16="http://schemas.microsoft.com/office/drawing/2014/main" id="{0F28BD15-976E-9140-B2F6-184993000729}"/>
              </a:ext>
            </a:extLst>
          </p:cNvPr>
          <p:cNvSpPr txBox="1">
            <a:spLocks noGrp="1"/>
          </p:cNvSpPr>
          <p:nvPr>
            <p:ph type="body" sz="quarter" idx="37"/>
          </p:nvPr>
        </p:nvSpPr>
        <p:spPr>
          <a:xfrm>
            <a:off x="19164282" y="7630163"/>
            <a:ext cx="3297677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999F31-6E27-C74E-B677-2F02395E6545}"/>
              </a:ext>
            </a:extLst>
          </p:cNvPr>
          <p:cNvCxnSpPr>
            <a:cxnSpLocks/>
          </p:cNvCxnSpPr>
          <p:nvPr userDrawn="1"/>
        </p:nvCxnSpPr>
        <p:spPr>
          <a:xfrm>
            <a:off x="531941" y="6035159"/>
            <a:ext cx="23320118" cy="0"/>
          </a:xfrm>
          <a:prstGeom prst="line">
            <a:avLst/>
          </a:prstGeom>
          <a:ln w="88900">
            <a:solidFill>
              <a:srgbClr val="F3545A"/>
            </a:solidFill>
            <a:miter lim="400000"/>
          </a:ln>
        </p:spPr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5D860BF-A587-C240-BA87-EF809AFB46F3}"/>
              </a:ext>
            </a:extLst>
          </p:cNvPr>
          <p:cNvSpPr/>
          <p:nvPr userDrawn="1"/>
        </p:nvSpPr>
        <p:spPr>
          <a:xfrm>
            <a:off x="6598814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885B06D-1A19-9940-B885-2687D071584D}"/>
              </a:ext>
            </a:extLst>
          </p:cNvPr>
          <p:cNvSpPr/>
          <p:nvPr userDrawn="1"/>
        </p:nvSpPr>
        <p:spPr>
          <a:xfrm>
            <a:off x="2033397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3023F9A-3E4D-8640-BC32-A84A2AD0C8D0}"/>
              </a:ext>
            </a:extLst>
          </p:cNvPr>
          <p:cNvSpPr/>
          <p:nvPr userDrawn="1"/>
        </p:nvSpPr>
        <p:spPr>
          <a:xfrm>
            <a:off x="11164231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38777F8-6167-C34C-BFFB-56803E696F75}"/>
              </a:ext>
            </a:extLst>
          </p:cNvPr>
          <p:cNvSpPr/>
          <p:nvPr userDrawn="1"/>
        </p:nvSpPr>
        <p:spPr>
          <a:xfrm>
            <a:off x="15729648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1944282-F361-ED4F-9C57-0F2CF271960C}"/>
              </a:ext>
            </a:extLst>
          </p:cNvPr>
          <p:cNvSpPr/>
          <p:nvPr userDrawn="1"/>
        </p:nvSpPr>
        <p:spPr>
          <a:xfrm>
            <a:off x="20295065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 Blue ">
    <p:bg>
      <p:bgPr>
        <a:solidFill>
          <a:srgbClr val="202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4" name="Subtitle Text"/>
          <p:cNvSpPr txBox="1"/>
          <p:nvPr/>
        </p:nvSpPr>
        <p:spPr>
          <a:xfrm>
            <a:off x="413051" y="2419268"/>
            <a:ext cx="2355789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lnSpc>
                <a:spcPct val="80000"/>
              </a:lnSpc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155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418997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sp>
        <p:nvSpPr>
          <p:cNvPr id="156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5608133"/>
            <a:ext cx="21005800" cy="7724649"/>
          </a:xfrm>
          <a:prstGeom prst="rect">
            <a:avLst/>
          </a:prstGeom>
        </p:spPr>
        <p:txBody>
          <a:bodyPr anchor="t"/>
          <a:lstStyle>
            <a:lvl1pPr marL="36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1001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2pPr>
            <a:lvl3pPr marL="163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3pPr>
            <a:lvl4pPr marL="2271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4pPr>
            <a:lvl5pPr marL="290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D7CD68-8F41-F048-B71D-785E9BAA10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Bullet with title / Blue 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6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428139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sp>
        <p:nvSpPr>
          <p:cNvPr id="171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637ECC-62A7-F642-98E5-DA01E60B1B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  <p:sp>
        <p:nvSpPr>
          <p:cNvPr id="11" name="Title text">
            <a:extLst>
              <a:ext uri="{FF2B5EF4-FFF2-40B4-BE49-F238E27FC236}">
                <a16:creationId xmlns:a16="http://schemas.microsoft.com/office/drawing/2014/main" id="{171A45E2-A248-2E47-899D-C0FF60E3B9DE}"/>
              </a:ext>
            </a:extLst>
          </p:cNvPr>
          <p:cNvSpPr txBox="1">
            <a:spLocks noGrp="1"/>
          </p:cNvSpPr>
          <p:nvPr>
            <p:ph type="body" sz="quarter" idx="15"/>
          </p:nvPr>
        </p:nvSpPr>
        <p:spPr>
          <a:xfrm>
            <a:off x="1796691" y="5601542"/>
            <a:ext cx="4550688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F3545A"/>
                </a:solidFill>
                <a:latin typeface="PresicavTightHv-Regular"/>
                <a:ea typeface="PresicavTightHv-Regular"/>
                <a:cs typeface="PresicavTightHv-Regular"/>
                <a:sym typeface="PresicavTightHv-Regular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24178953-AEA7-444D-9EC5-D7AEAF80B522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805572" y="6951929"/>
            <a:ext cx="8961696" cy="6475496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2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2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  <a:lvl4pPr marL="1763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4pPr>
            <a:lvl5pPr marL="2144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8F5DD4-05BB-B246-9781-284E91AE0DE4}"/>
              </a:ext>
            </a:extLst>
          </p:cNvPr>
          <p:cNvCxnSpPr>
            <a:cxnSpLocks/>
          </p:cNvCxnSpPr>
          <p:nvPr userDrawn="1"/>
        </p:nvCxnSpPr>
        <p:spPr>
          <a:xfrm>
            <a:off x="1796691" y="6300714"/>
            <a:ext cx="5695399" cy="0"/>
          </a:xfrm>
          <a:prstGeom prst="line">
            <a:avLst/>
          </a:prstGeom>
          <a:ln w="9525">
            <a:solidFill>
              <a:srgbClr val="F3545A"/>
            </a:solidFill>
            <a:miter lim="400000"/>
          </a:ln>
        </p:spPr>
      </p:cxn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Timeline / Blue 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3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1C31764-9B2D-F043-BDB5-A477AFC563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  <p:sp>
        <p:nvSpPr>
          <p:cNvPr id="53" name="year">
            <a:extLst>
              <a:ext uri="{FF2B5EF4-FFF2-40B4-BE49-F238E27FC236}">
                <a16:creationId xmlns:a16="http://schemas.microsoft.com/office/drawing/2014/main" id="{6DB3C8EA-9244-1942-BC91-86B7F26B02CA}"/>
              </a:ext>
            </a:extLst>
          </p:cNvPr>
          <p:cNvSpPr txBox="1">
            <a:spLocks noGrp="1"/>
          </p:cNvSpPr>
          <p:nvPr>
            <p:ph type="body" sz="quarter" idx="22"/>
          </p:nvPr>
        </p:nvSpPr>
        <p:spPr>
          <a:xfrm>
            <a:off x="10630007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4" name="Subtitle">
            <a:extLst>
              <a:ext uri="{FF2B5EF4-FFF2-40B4-BE49-F238E27FC236}">
                <a16:creationId xmlns:a16="http://schemas.microsoft.com/office/drawing/2014/main" id="{462B3A6D-AB7E-9A44-88BF-61E70D0F8D0A}"/>
              </a:ext>
            </a:extLst>
          </p:cNvPr>
          <p:cNvSpPr txBox="1">
            <a:spLocks noGrp="1"/>
          </p:cNvSpPr>
          <p:nvPr>
            <p:ph type="body" sz="quarter" idx="23"/>
          </p:nvPr>
        </p:nvSpPr>
        <p:spPr>
          <a:xfrm>
            <a:off x="10211934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55" name="year">
            <a:extLst>
              <a:ext uri="{FF2B5EF4-FFF2-40B4-BE49-F238E27FC236}">
                <a16:creationId xmlns:a16="http://schemas.microsoft.com/office/drawing/2014/main" id="{22010418-9FD5-D347-BC20-2750B62B0701}"/>
              </a:ext>
            </a:extLst>
          </p:cNvPr>
          <p:cNvSpPr txBox="1">
            <a:spLocks noGrp="1"/>
          </p:cNvSpPr>
          <p:nvPr>
            <p:ph type="body" sz="quarter" idx="24"/>
          </p:nvPr>
        </p:nvSpPr>
        <p:spPr>
          <a:xfrm>
            <a:off x="15195426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6" name="year">
            <a:extLst>
              <a:ext uri="{FF2B5EF4-FFF2-40B4-BE49-F238E27FC236}">
                <a16:creationId xmlns:a16="http://schemas.microsoft.com/office/drawing/2014/main" id="{2AF92400-3C61-A041-8ED5-90C6B50F2F96}"/>
              </a:ext>
            </a:extLst>
          </p:cNvPr>
          <p:cNvSpPr txBox="1">
            <a:spLocks noGrp="1"/>
          </p:cNvSpPr>
          <p:nvPr>
            <p:ph type="body" sz="quarter" idx="25"/>
          </p:nvPr>
        </p:nvSpPr>
        <p:spPr>
          <a:xfrm>
            <a:off x="19720203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7" name="year">
            <a:extLst>
              <a:ext uri="{FF2B5EF4-FFF2-40B4-BE49-F238E27FC236}">
                <a16:creationId xmlns:a16="http://schemas.microsoft.com/office/drawing/2014/main" id="{ADF9F76A-7851-BD4A-85D7-84614DE4C8D2}"/>
              </a:ext>
            </a:extLst>
          </p:cNvPr>
          <p:cNvSpPr txBox="1">
            <a:spLocks noGrp="1"/>
          </p:cNvSpPr>
          <p:nvPr>
            <p:ph type="body" sz="quarter" idx="26"/>
          </p:nvPr>
        </p:nvSpPr>
        <p:spPr>
          <a:xfrm>
            <a:off x="6064589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8" name="Subtitle">
            <a:extLst>
              <a:ext uri="{FF2B5EF4-FFF2-40B4-BE49-F238E27FC236}">
                <a16:creationId xmlns:a16="http://schemas.microsoft.com/office/drawing/2014/main" id="{D6B7598E-82D0-C447-ACB2-77F4D255B24D}"/>
              </a:ext>
            </a:extLst>
          </p:cNvPr>
          <p:cNvSpPr txBox="1">
            <a:spLocks noGrp="1"/>
          </p:cNvSpPr>
          <p:nvPr>
            <p:ph type="body" sz="quarter" idx="27"/>
          </p:nvPr>
        </p:nvSpPr>
        <p:spPr>
          <a:xfrm>
            <a:off x="5646515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59" name="year">
            <a:extLst>
              <a:ext uri="{FF2B5EF4-FFF2-40B4-BE49-F238E27FC236}">
                <a16:creationId xmlns:a16="http://schemas.microsoft.com/office/drawing/2014/main" id="{DD79F173-DBF4-DE40-853E-827356D0E554}"/>
              </a:ext>
            </a:extLst>
          </p:cNvPr>
          <p:cNvSpPr txBox="1">
            <a:spLocks noGrp="1"/>
          </p:cNvSpPr>
          <p:nvPr>
            <p:ph type="body" sz="quarter" idx="28"/>
          </p:nvPr>
        </p:nvSpPr>
        <p:spPr>
          <a:xfrm>
            <a:off x="1499171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60" name="Subtitle">
            <a:extLst>
              <a:ext uri="{FF2B5EF4-FFF2-40B4-BE49-F238E27FC236}">
                <a16:creationId xmlns:a16="http://schemas.microsoft.com/office/drawing/2014/main" id="{F71C6E3E-73B0-484A-B552-F714A440FF9B}"/>
              </a:ext>
            </a:extLst>
          </p:cNvPr>
          <p:cNvSpPr txBox="1">
            <a:spLocks noGrp="1"/>
          </p:cNvSpPr>
          <p:nvPr>
            <p:ph type="body" sz="quarter" idx="29"/>
          </p:nvPr>
        </p:nvSpPr>
        <p:spPr>
          <a:xfrm>
            <a:off x="1081097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1" name="Subtitle">
            <a:extLst>
              <a:ext uri="{FF2B5EF4-FFF2-40B4-BE49-F238E27FC236}">
                <a16:creationId xmlns:a16="http://schemas.microsoft.com/office/drawing/2014/main" id="{816C3342-AEA0-3743-8E82-166B5C37B400}"/>
              </a:ext>
            </a:extLst>
          </p:cNvPr>
          <p:cNvSpPr txBox="1">
            <a:spLocks noGrp="1"/>
          </p:cNvSpPr>
          <p:nvPr>
            <p:ph type="body" sz="quarter" idx="30"/>
          </p:nvPr>
        </p:nvSpPr>
        <p:spPr>
          <a:xfrm>
            <a:off x="14777352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2" name="Subtitle">
            <a:extLst>
              <a:ext uri="{FF2B5EF4-FFF2-40B4-BE49-F238E27FC236}">
                <a16:creationId xmlns:a16="http://schemas.microsoft.com/office/drawing/2014/main" id="{71CC1135-DDC5-B04C-8005-939B35FF32BA}"/>
              </a:ext>
            </a:extLst>
          </p:cNvPr>
          <p:cNvSpPr txBox="1">
            <a:spLocks noGrp="1"/>
          </p:cNvSpPr>
          <p:nvPr>
            <p:ph type="body" sz="quarter" idx="31"/>
          </p:nvPr>
        </p:nvSpPr>
        <p:spPr>
          <a:xfrm>
            <a:off x="19342769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3" name="Subtitle Text">
            <a:extLst>
              <a:ext uri="{FF2B5EF4-FFF2-40B4-BE49-F238E27FC236}">
                <a16:creationId xmlns:a16="http://schemas.microsoft.com/office/drawing/2014/main" id="{A336C246-EC9F-F748-9DC5-B882D4246763}"/>
              </a:ext>
            </a:extLst>
          </p:cNvPr>
          <p:cNvSpPr txBox="1">
            <a:spLocks noGrp="1"/>
          </p:cNvSpPr>
          <p:nvPr>
            <p:ph type="body" sz="quarter" idx="32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64" name="Title Text">
            <a:extLst>
              <a:ext uri="{FF2B5EF4-FFF2-40B4-BE49-F238E27FC236}">
                <a16:creationId xmlns:a16="http://schemas.microsoft.com/office/drawing/2014/main" id="{957E1C0D-3E3C-6A44-B796-A8E3967C37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1005801" cy="1044295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5" name="Body Level One…">
            <a:extLst>
              <a:ext uri="{FF2B5EF4-FFF2-40B4-BE49-F238E27FC236}">
                <a16:creationId xmlns:a16="http://schemas.microsoft.com/office/drawing/2014/main" id="{A3807BF1-6F3B-3844-BC5D-E69F538DBDA8}"/>
              </a:ext>
            </a:extLst>
          </p:cNvPr>
          <p:cNvSpPr txBox="1">
            <a:spLocks noGrp="1"/>
          </p:cNvSpPr>
          <p:nvPr>
            <p:ph type="body" sz="quarter" idx="33"/>
          </p:nvPr>
        </p:nvSpPr>
        <p:spPr>
          <a:xfrm>
            <a:off x="966797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66" name="Body Level One…">
            <a:extLst>
              <a:ext uri="{FF2B5EF4-FFF2-40B4-BE49-F238E27FC236}">
                <a16:creationId xmlns:a16="http://schemas.microsoft.com/office/drawing/2014/main" id="{26A48435-A428-834A-8414-33C3313B6588}"/>
              </a:ext>
            </a:extLst>
          </p:cNvPr>
          <p:cNvSpPr txBox="1">
            <a:spLocks noGrp="1"/>
          </p:cNvSpPr>
          <p:nvPr>
            <p:ph type="body" sz="quarter" idx="34"/>
          </p:nvPr>
        </p:nvSpPr>
        <p:spPr>
          <a:xfrm>
            <a:off x="5516169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67" name="Body Level One…">
            <a:extLst>
              <a:ext uri="{FF2B5EF4-FFF2-40B4-BE49-F238E27FC236}">
                <a16:creationId xmlns:a16="http://schemas.microsoft.com/office/drawing/2014/main" id="{5EAF8BD8-DBB0-DC4B-A4DB-65E4BE017BEB}"/>
              </a:ext>
            </a:extLst>
          </p:cNvPr>
          <p:cNvSpPr txBox="1">
            <a:spLocks noGrp="1"/>
          </p:cNvSpPr>
          <p:nvPr>
            <p:ph type="body" sz="quarter" idx="35"/>
          </p:nvPr>
        </p:nvSpPr>
        <p:spPr>
          <a:xfrm>
            <a:off x="10065540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68" name="Body Level One…">
            <a:extLst>
              <a:ext uri="{FF2B5EF4-FFF2-40B4-BE49-F238E27FC236}">
                <a16:creationId xmlns:a16="http://schemas.microsoft.com/office/drawing/2014/main" id="{4DC8E28E-E3F6-8D43-AE13-8443AA9F4AD6}"/>
              </a:ext>
            </a:extLst>
          </p:cNvPr>
          <p:cNvSpPr txBox="1">
            <a:spLocks noGrp="1"/>
          </p:cNvSpPr>
          <p:nvPr>
            <p:ph type="body" sz="quarter" idx="36"/>
          </p:nvPr>
        </p:nvSpPr>
        <p:spPr>
          <a:xfrm>
            <a:off x="14614912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69" name="Body Level One…">
            <a:extLst>
              <a:ext uri="{FF2B5EF4-FFF2-40B4-BE49-F238E27FC236}">
                <a16:creationId xmlns:a16="http://schemas.microsoft.com/office/drawing/2014/main" id="{9759EEBE-29E7-7540-99C7-995A56ACEC58}"/>
              </a:ext>
            </a:extLst>
          </p:cNvPr>
          <p:cNvSpPr txBox="1">
            <a:spLocks noGrp="1"/>
          </p:cNvSpPr>
          <p:nvPr>
            <p:ph type="body" sz="quarter" idx="37"/>
          </p:nvPr>
        </p:nvSpPr>
        <p:spPr>
          <a:xfrm>
            <a:off x="19164282" y="7630163"/>
            <a:ext cx="3297677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58C67BD-A80E-5C4C-96F1-23EEC77D8EF4}"/>
              </a:ext>
            </a:extLst>
          </p:cNvPr>
          <p:cNvCxnSpPr>
            <a:cxnSpLocks/>
          </p:cNvCxnSpPr>
          <p:nvPr userDrawn="1"/>
        </p:nvCxnSpPr>
        <p:spPr>
          <a:xfrm>
            <a:off x="531941" y="6035159"/>
            <a:ext cx="23320118" cy="0"/>
          </a:xfrm>
          <a:prstGeom prst="line">
            <a:avLst/>
          </a:prstGeom>
          <a:ln w="88900">
            <a:solidFill>
              <a:srgbClr val="F3545A"/>
            </a:solidFill>
            <a:miter lim="400000"/>
          </a:ln>
        </p:spPr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A32753EC-C6CD-B643-9F8E-BA41659AD2F9}"/>
              </a:ext>
            </a:extLst>
          </p:cNvPr>
          <p:cNvSpPr/>
          <p:nvPr userDrawn="1"/>
        </p:nvSpPr>
        <p:spPr>
          <a:xfrm>
            <a:off x="6598814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7030E1-374C-9C42-97E2-23D3D1A96C34}"/>
              </a:ext>
            </a:extLst>
          </p:cNvPr>
          <p:cNvSpPr/>
          <p:nvPr userDrawn="1"/>
        </p:nvSpPr>
        <p:spPr>
          <a:xfrm>
            <a:off x="2033397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942682F-5CF1-7147-940F-78F5822C2B94}"/>
              </a:ext>
            </a:extLst>
          </p:cNvPr>
          <p:cNvSpPr/>
          <p:nvPr userDrawn="1"/>
        </p:nvSpPr>
        <p:spPr>
          <a:xfrm>
            <a:off x="11164231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4F335F8-FD5D-A54D-8349-A37E5D36E82B}"/>
              </a:ext>
            </a:extLst>
          </p:cNvPr>
          <p:cNvSpPr/>
          <p:nvPr userDrawn="1"/>
        </p:nvSpPr>
        <p:spPr>
          <a:xfrm>
            <a:off x="15729648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AB2CD6E-84AE-0B4B-84C2-C129F243E702}"/>
              </a:ext>
            </a:extLst>
          </p:cNvPr>
          <p:cNvSpPr/>
          <p:nvPr userDrawn="1"/>
        </p:nvSpPr>
        <p:spPr>
          <a:xfrm>
            <a:off x="20295065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Big text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2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sp>
        <p:nvSpPr>
          <p:cNvPr id="214" name="Lorem ipsum dolor sit amet, consectetur adipiscing elit. Sed facilisis venenatis orci. Fusce vitae urna sit amet nisl gravida fringilla eu ac velit. Donec volutpat auctor massa in vestibulum."/>
          <p:cNvSpPr txBox="1"/>
          <p:nvPr/>
        </p:nvSpPr>
        <p:spPr>
          <a:xfrm>
            <a:off x="3394728" y="3786494"/>
            <a:ext cx="17290403" cy="6143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20000"/>
              </a:lnSpc>
              <a:spcBef>
                <a:spcPts val="3400"/>
              </a:spcBef>
              <a:defRPr sz="4500">
                <a:solidFill>
                  <a:srgbClr val="EDE8E4"/>
                </a:solidFill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Lorem ipsum dolor sit amet, consectetur adipiscing elit. Sed facilisis venenatis orci. Fusce vitae urna sit amet nisl gravida fringilla eu ac velit. Donec volutpat auctor massa in vestibulum.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850-39B6-C34B-BB3D-2BAE8745C5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51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130" y="431800"/>
            <a:ext cx="363856" cy="330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500">
                <a:solidFill>
                  <a:srgbClr val="EDE8E4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8989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6" r:id="rId3"/>
    <p:sldLayoutId id="2147483659" r:id="rId4"/>
    <p:sldLayoutId id="2147483660" r:id="rId5"/>
    <p:sldLayoutId id="2147483661" r:id="rId6"/>
    <p:sldLayoutId id="2147483662" r:id="rId7"/>
  </p:sldLayoutIdLst>
  <p:transition spd="med"/>
  <p:txStyles>
    <p:titleStyle>
      <a:lvl1pPr marL="0" marR="0" indent="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1pPr>
      <a:lvl2pPr marL="0" marR="0" indent="2286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2pPr>
      <a:lvl3pPr marL="0" marR="0" indent="4572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3pPr>
      <a:lvl4pPr marL="0" marR="0" indent="6858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4pPr>
      <a:lvl5pPr marL="0" marR="0" indent="9144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5pPr>
      <a:lvl6pPr marL="0" marR="0" indent="11430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6pPr>
      <a:lvl7pPr marL="0" marR="0" indent="13716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7pPr>
      <a:lvl8pPr marL="0" marR="0" indent="16002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8pPr>
      <a:lvl9pPr marL="0" marR="0" indent="18288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9pPr>
    </p:titleStyle>
    <p:bodyStyle>
      <a:lvl1pPr marL="21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1pPr>
      <a:lvl2pPr marL="85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2pPr>
      <a:lvl3pPr marL="148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3pPr>
      <a:lvl4pPr marL="212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4pPr>
      <a:lvl5pPr marL="275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5pPr>
      <a:lvl6pPr marL="339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6pPr>
      <a:lvl7pPr marL="402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7pPr>
      <a:lvl8pPr marL="466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8pPr>
      <a:lvl9pPr marL="529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k8sdemohel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ubtitle"/>
          <p:cNvSpPr txBox="1">
            <a:spLocks noGrp="1"/>
          </p:cNvSpPr>
          <p:nvPr>
            <p:ph type="body" idx="13"/>
          </p:nvPr>
        </p:nvSpPr>
        <p:spPr>
          <a:xfrm>
            <a:off x="414464" y="5097081"/>
            <a:ext cx="9048952" cy="85927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Kubernetes (k8s) in action</a:t>
            </a:r>
          </a:p>
        </p:txBody>
      </p:sp>
      <p:sp>
        <p:nvSpPr>
          <p:cNvPr id="238" name="www.deltatre.com"/>
          <p:cNvSpPr txBox="1">
            <a:spLocks noGrp="1"/>
          </p:cNvSpPr>
          <p:nvPr>
            <p:ph type="body" idx="14"/>
          </p:nvPr>
        </p:nvSpPr>
        <p:spPr>
          <a:xfrm>
            <a:off x="401675" y="6930281"/>
            <a:ext cx="4025141" cy="5611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www.deltatre.com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D191-5DF2-48DC-93FD-B4B7FEFD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0047-9431-47DF-8590-1209339F7B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63C71-73AB-4296-893D-63EF4C006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API server is the only entry point to the cluster</a:t>
            </a:r>
          </a:p>
          <a:p>
            <a:pPr lvl="1"/>
            <a:r>
              <a:rPr lang="en-US" dirty="0"/>
              <a:t>Likely you will never interact with the API server directly</a:t>
            </a:r>
          </a:p>
          <a:p>
            <a:r>
              <a:rPr lang="en-US" dirty="0" err="1"/>
              <a:t>Kubectl</a:t>
            </a:r>
            <a:r>
              <a:rPr lang="en-US" dirty="0"/>
              <a:t> is the mainstream tool (command line)</a:t>
            </a:r>
          </a:p>
          <a:p>
            <a:pPr lvl="1"/>
            <a:r>
              <a:rPr lang="en-US" dirty="0"/>
              <a:t>Inspect the cluster</a:t>
            </a:r>
          </a:p>
          <a:p>
            <a:pPr lvl="1"/>
            <a:r>
              <a:rPr lang="en-US" dirty="0"/>
              <a:t>Modify </a:t>
            </a:r>
          </a:p>
          <a:p>
            <a:pPr lvl="1"/>
            <a:r>
              <a:rPr lang="en-US" dirty="0"/>
              <a:t>Deploy (mainly via yaml files, more on it later)</a:t>
            </a:r>
          </a:p>
          <a:p>
            <a:r>
              <a:rPr lang="en-US" dirty="0"/>
              <a:t>The K8s dashboard</a:t>
            </a:r>
          </a:p>
          <a:p>
            <a:pPr lvl="1"/>
            <a:r>
              <a:rPr lang="en-US" dirty="0"/>
              <a:t>Can accomplish many kubectl tasks using a web UI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0976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B57A-6A23-49D0-A996-9F3263C6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DEB96-1DBA-4431-90DE-4F38D55F67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kubectl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E4296-0714-4249-BD3E-682D2BF8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4276166"/>
            <a:ext cx="21005801" cy="8955740"/>
          </a:xfrm>
        </p:spPr>
        <p:txBody>
          <a:bodyPr>
            <a:normAutofit/>
          </a:bodyPr>
          <a:lstStyle/>
          <a:p>
            <a:r>
              <a:rPr lang="en-US" dirty="0" err="1"/>
              <a:t>kubectl</a:t>
            </a:r>
            <a:r>
              <a:rPr lang="en-US" dirty="0"/>
              <a:t>: a command line tool, can be «connected» to a cluster a the time (</a:t>
            </a:r>
            <a:r>
              <a:rPr lang="en-US" i="1" dirty="0"/>
              <a:t>the current context</a:t>
            </a:r>
            <a:r>
              <a:rPr lang="en-US" dirty="0"/>
              <a:t>) </a:t>
            </a:r>
          </a:p>
          <a:p>
            <a:pPr lvl="1"/>
            <a:r>
              <a:rPr lang="en-US" b="1" dirty="0"/>
              <a:t>Check the active context before sending commands </a:t>
            </a:r>
          </a:p>
          <a:p>
            <a:pPr lvl="1"/>
            <a:r>
              <a:rPr lang="en-US" dirty="0"/>
              <a:t>Contexts info are stored in $HOME/.</a:t>
            </a:r>
            <a:r>
              <a:rPr lang="en-US" dirty="0" err="1"/>
              <a:t>kube</a:t>
            </a:r>
            <a:r>
              <a:rPr lang="en-US" dirty="0"/>
              <a:t>/config file (C:\Users\&lt;username&gt;\.</a:t>
            </a:r>
            <a:r>
              <a:rPr lang="en-US" dirty="0" err="1"/>
              <a:t>kube</a:t>
            </a:r>
            <a:r>
              <a:rPr lang="en-US" dirty="0"/>
              <a:t> on Windows)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config get-contexts -&gt; active one is marked with an * </a:t>
            </a:r>
          </a:p>
          <a:p>
            <a:pPr lvl="1"/>
            <a:r>
              <a:rPr lang="en-US" dirty="0"/>
              <a:t>Kubectl config use-context &lt;context name&gt;</a:t>
            </a:r>
          </a:p>
          <a:p>
            <a:pPr lvl="1"/>
            <a:r>
              <a:rPr lang="en-US" dirty="0"/>
              <a:t>Use –context &lt;</a:t>
            </a:r>
            <a:r>
              <a:rPr lang="en-US" dirty="0" err="1"/>
              <a:t>clustrname</a:t>
            </a:r>
            <a:r>
              <a:rPr lang="en-US" dirty="0"/>
              <a:t>&gt; on commands to avoid switching active context </a:t>
            </a:r>
          </a:p>
          <a:p>
            <a:pPr lvl="1"/>
            <a:r>
              <a:rPr lang="en-US" dirty="0"/>
              <a:t>All commands are in the scope of the default namespace if the –n or --all-namespaces is not specified</a:t>
            </a:r>
          </a:p>
          <a:p>
            <a:pPr lvl="2"/>
            <a:r>
              <a:rPr lang="en-US" dirty="0"/>
              <a:t>--all-namespaces , -n &lt;namespace name&gt;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get pods --all-namespaces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get pod &lt;pod name&gt; -o wide -n &lt;namespace&gt;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describe pod &lt;pod name&gt; -n &lt;namespace&gt;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062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7E48-BB5F-42FF-B35E-72D6EA19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B79EB-37B3-4D64-8C65-08F3CCDF48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kubectl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4740B-69EF-4E72-8B95-80E863FAC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 forward</a:t>
            </a:r>
          </a:p>
          <a:p>
            <a:pPr lvl="1"/>
            <a:r>
              <a:rPr lang="en-US" dirty="0"/>
              <a:t>e.g. to connect to a mongo instance in the cluster from your local machine </a:t>
            </a:r>
            <a:br>
              <a:rPr lang="en-US" dirty="0"/>
            </a:br>
            <a:r>
              <a:rPr lang="en-US" dirty="0"/>
              <a:t>kubectl port-forward -n </a:t>
            </a:r>
            <a:r>
              <a:rPr lang="en-US" dirty="0" err="1"/>
              <a:t>mongodbnamespace</a:t>
            </a:r>
            <a:r>
              <a:rPr lang="en-US" dirty="0"/>
              <a:t> svc/</a:t>
            </a:r>
            <a:r>
              <a:rPr lang="en-US" dirty="0" err="1"/>
              <a:t>mongodb</a:t>
            </a:r>
            <a:r>
              <a:rPr lang="en-US" dirty="0"/>
              <a:t> &lt;</a:t>
            </a:r>
            <a:r>
              <a:rPr lang="en-US" dirty="0" err="1"/>
              <a:t>localport</a:t>
            </a:r>
            <a:r>
              <a:rPr lang="en-US" dirty="0"/>
              <a:t>&gt;:&lt;</a:t>
            </a:r>
            <a:r>
              <a:rPr lang="en-US" dirty="0" err="1"/>
              <a:t>internalport</a:t>
            </a:r>
            <a:r>
              <a:rPr lang="en-US" dirty="0"/>
              <a:t>&gt;</a:t>
            </a:r>
          </a:p>
          <a:p>
            <a:r>
              <a:rPr lang="en-US" dirty="0"/>
              <a:t>Log into a pod: </a:t>
            </a:r>
            <a:r>
              <a:rPr lang="en-US" dirty="0" err="1"/>
              <a:t>kubectl</a:t>
            </a:r>
            <a:r>
              <a:rPr lang="en-US" dirty="0"/>
              <a:t> exec -n &lt;namespace&gt; -it &lt;</a:t>
            </a:r>
            <a:r>
              <a:rPr lang="en-US" dirty="0" err="1"/>
              <a:t>podname</a:t>
            </a:r>
            <a:r>
              <a:rPr lang="en-US" dirty="0"/>
              <a:t>&gt; -- /bin/bash (if bash installed in the image)</a:t>
            </a:r>
          </a:p>
          <a:p>
            <a:r>
              <a:rPr lang="en-US" dirty="0"/>
              <a:t>Watch pod logs in streaming mode: </a:t>
            </a:r>
            <a:r>
              <a:rPr lang="en-US" dirty="0" err="1"/>
              <a:t>kubectl</a:t>
            </a:r>
            <a:r>
              <a:rPr lang="en-US" dirty="0"/>
              <a:t> logs -f &lt;</a:t>
            </a:r>
            <a:r>
              <a:rPr lang="en-US" dirty="0" err="1"/>
              <a:t>podname</a:t>
            </a:r>
            <a:r>
              <a:rPr lang="en-US" dirty="0"/>
              <a:t>&gt; (-f for follow) </a:t>
            </a:r>
          </a:p>
          <a:p>
            <a:r>
              <a:rPr lang="en-US" dirty="0" err="1"/>
              <a:t>Kubernets</a:t>
            </a:r>
            <a:r>
              <a:rPr lang="en-US" dirty="0"/>
              <a:t> dashboard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8CBCAF3-7308-44C3-BA2C-796060A90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kubectl logs -f -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c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ruby web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-1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58015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A741-9282-4641-8A8A-E89D6A8D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 (</a:t>
            </a:r>
            <a:r>
              <a:rPr lang="it-IT" dirty="0" err="1"/>
              <a:t>kind</a:t>
            </a:r>
            <a:r>
              <a:rPr lang="it-IT" dirty="0"/>
              <a:t>) – </a:t>
            </a:r>
            <a:r>
              <a:rPr lang="it-IT" dirty="0" err="1"/>
              <a:t>walkthrough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D3080-FD6D-4DFC-AFBF-5419BEDE8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YAML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E5083-B208-4C42-B0E3-4341A5958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637722"/>
            <a:ext cx="21005801" cy="9039807"/>
          </a:xfrm>
        </p:spPr>
        <p:txBody>
          <a:bodyPr>
            <a:normAutofit/>
          </a:bodyPr>
          <a:lstStyle/>
          <a:p>
            <a:r>
              <a:rPr lang="en-US" dirty="0"/>
              <a:t>Some basic commands can be sent straight through command line (e.g. create namespace)</a:t>
            </a:r>
          </a:p>
          <a:p>
            <a:r>
              <a:rPr lang="en-US" dirty="0"/>
              <a:t>Recommended way is to use a declarative approach </a:t>
            </a:r>
          </a:p>
          <a:p>
            <a:pPr lvl="1"/>
            <a:r>
              <a:rPr lang="en-US" dirty="0"/>
              <a:t>you tell the cluster what you want, not how accomplish what you want</a:t>
            </a:r>
          </a:p>
          <a:p>
            <a:pPr lvl="1"/>
            <a:r>
              <a:rPr lang="en-US" dirty="0"/>
              <a:t>desired state expressed through yaml files </a:t>
            </a:r>
          </a:p>
          <a:p>
            <a:pPr lvl="1"/>
            <a:r>
              <a:rPr lang="en-US" dirty="0"/>
              <a:t>Infrastructure as code (as azure arm templates)</a:t>
            </a:r>
          </a:p>
          <a:p>
            <a:r>
              <a:rPr lang="en-US" dirty="0"/>
              <a:t>Pass yaml file / files to kubectl apply –f &lt;filename&gt; and you are done</a:t>
            </a:r>
          </a:p>
          <a:p>
            <a:pPr lvl="1"/>
            <a:r>
              <a:rPr lang="en-US" dirty="0"/>
              <a:t>Want to edit on the fly ? </a:t>
            </a:r>
            <a:br>
              <a:rPr lang="en-US" dirty="0"/>
            </a:br>
            <a:r>
              <a:rPr lang="en-US" dirty="0"/>
              <a:t>kubectl edit deployment/&lt;deployment name&gt; -n &lt;namespace&gt; (download definition, open editor, push on save)</a:t>
            </a:r>
            <a:br>
              <a:rPr lang="en-US" dirty="0"/>
            </a:br>
            <a:r>
              <a:rPr lang="en-US" dirty="0"/>
              <a:t>or do the same using the dashboard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082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A862-12F3-45DE-913B-EAB3EEEA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D02EE-C092-4263-A7B4-71A3C2DA81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Create </a:t>
            </a:r>
            <a:r>
              <a:rPr lang="it-IT" dirty="0" err="1"/>
              <a:t>Namespace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35EA6-901B-4663-BE75-C6B9CCD02188}"/>
              </a:ext>
            </a:extLst>
          </p:cNvPr>
          <p:cNvSpPr/>
          <p:nvPr/>
        </p:nvSpPr>
        <p:spPr>
          <a:xfrm>
            <a:off x="413051" y="4480750"/>
            <a:ext cx="6506909" cy="550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/>
              <a:t>kubectl</a:t>
            </a:r>
            <a:r>
              <a:rPr lang="en-US" sz="4000" dirty="0"/>
              <a:t> create namespace dev</a:t>
            </a:r>
          </a:p>
        </p:txBody>
      </p:sp>
    </p:spTree>
    <p:extLst>
      <p:ext uri="{BB962C8B-B14F-4D97-AF65-F5344CB8AC3E}">
        <p14:creationId xmlns:p14="http://schemas.microsoft.com/office/powerpoint/2010/main" val="290960324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BF55-7CC9-40E2-9A3E-924D0C77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025A8-1FF2-482B-8A32-9EB29EC0A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8B713-3F85-4D9F-B237-2CD6F1EEF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deploy an app running on the cluster to the outside world, you need at minimum 3 k8s resources defined in a yaml file</a:t>
            </a:r>
          </a:p>
          <a:p>
            <a:pPr lvl="1"/>
            <a:r>
              <a:rPr lang="en-US" b="1" dirty="0"/>
              <a:t>Deployment</a:t>
            </a:r>
            <a:r>
              <a:rPr lang="en-US" dirty="0"/>
              <a:t> (what image to deploy, how many replicas, etc..)</a:t>
            </a:r>
          </a:p>
          <a:p>
            <a:pPr lvl="1"/>
            <a:r>
              <a:rPr lang="en-US" b="1" dirty="0"/>
              <a:t>Service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Ingress Rule </a:t>
            </a:r>
            <a:r>
              <a:rPr lang="en-US" dirty="0"/>
              <a:t>(requires an </a:t>
            </a:r>
            <a:r>
              <a:rPr lang="en-US" b="1" i="1" dirty="0"/>
              <a:t>ingress controller</a:t>
            </a:r>
            <a:r>
              <a:rPr lang="en-US" dirty="0"/>
              <a:t> available (installed up front) in the cluster </a:t>
            </a:r>
          </a:p>
          <a:p>
            <a:pPr lvl="2"/>
            <a:r>
              <a:rPr lang="en-US" dirty="0"/>
              <a:t>Not strictly required, services can be of type </a:t>
            </a:r>
            <a:r>
              <a:rPr lang="en-US" dirty="0" err="1"/>
              <a:t>LoadBalancer</a:t>
            </a:r>
            <a:r>
              <a:rPr lang="en-US" dirty="0"/>
              <a:t>, but this implies a separate public IP for each web app, which is not an optimal solution, cloud providers put limits on public </a:t>
            </a:r>
            <a:r>
              <a:rPr lang="en-US" dirty="0" err="1"/>
              <a:t>ip</a:t>
            </a:r>
            <a:r>
              <a:rPr lang="en-US" dirty="0"/>
              <a:t> provisioning</a:t>
            </a:r>
          </a:p>
          <a:p>
            <a:pPr lvl="1"/>
            <a:r>
              <a:rPr lang="en-US" b="1" dirty="0" err="1"/>
              <a:t>configMaps</a:t>
            </a:r>
            <a:r>
              <a:rPr lang="en-US" b="1" dirty="0"/>
              <a:t> </a:t>
            </a:r>
            <a:r>
              <a:rPr lang="en-US" dirty="0"/>
              <a:t>: define “per environment” settings for you app  (env variables or files injected into the container)</a:t>
            </a:r>
          </a:p>
          <a:p>
            <a:pPr lvl="2"/>
            <a:r>
              <a:rPr lang="en-US" dirty="0"/>
              <a:t>For sure you don’t want to make an image for each environment</a:t>
            </a:r>
          </a:p>
          <a:p>
            <a:r>
              <a:rPr lang="en-US" dirty="0"/>
              <a:t>WATCH OUT: kubectl apply will do nothing if yaml file has not changed (“problematic” for deployment yaml: use of latest tag, changes in </a:t>
            </a:r>
            <a:r>
              <a:rPr lang="en-US"/>
              <a:t>config map)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690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Ingress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1152939" y="5157471"/>
            <a:ext cx="19679478" cy="744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/>
              <a:t>apiVersion</a:t>
            </a:r>
            <a:r>
              <a:rPr lang="en-US" sz="4000" dirty="0"/>
              <a:t>: extensions/v1beta1</a:t>
            </a:r>
          </a:p>
          <a:p>
            <a:r>
              <a:rPr lang="en-US" sz="4000" dirty="0"/>
              <a:t>kind: </a:t>
            </a:r>
            <a:r>
              <a:rPr lang="en-US" sz="4000" dirty="0">
                <a:highlight>
                  <a:srgbClr val="00FFFF"/>
                </a:highlight>
              </a:rPr>
              <a:t>Ingress</a:t>
            </a:r>
          </a:p>
          <a:p>
            <a:r>
              <a:rPr lang="en-US" sz="4000" dirty="0"/>
              <a:t>metadata:</a:t>
            </a:r>
          </a:p>
          <a:p>
            <a:r>
              <a:rPr lang="en-US" sz="4000" dirty="0"/>
              <a:t>  name: k8sdemohelm</a:t>
            </a:r>
          </a:p>
          <a:p>
            <a:r>
              <a:rPr lang="en-US" sz="4000" dirty="0"/>
              <a:t>  namespace: dev</a:t>
            </a:r>
          </a:p>
          <a:p>
            <a:r>
              <a:rPr lang="en-US" sz="4000" dirty="0"/>
              <a:t>  annotations:</a:t>
            </a:r>
          </a:p>
          <a:p>
            <a:r>
              <a:rPr lang="en-US" sz="4000" dirty="0"/>
              <a:t>    </a:t>
            </a:r>
            <a:r>
              <a:rPr lang="en-US" sz="4000" i="1" dirty="0">
                <a:highlight>
                  <a:srgbClr val="C0C0C0"/>
                </a:highlight>
              </a:rPr>
              <a:t>kubernetes.io/</a:t>
            </a:r>
            <a:r>
              <a:rPr lang="en-US" sz="4000" i="1" dirty="0" err="1">
                <a:highlight>
                  <a:srgbClr val="C0C0C0"/>
                </a:highlight>
              </a:rPr>
              <a:t>ingress.class</a:t>
            </a:r>
            <a:r>
              <a:rPr lang="en-US" sz="4000" i="1" dirty="0">
                <a:highlight>
                  <a:srgbClr val="C0C0C0"/>
                </a:highlight>
              </a:rPr>
              <a:t>: </a:t>
            </a:r>
            <a:r>
              <a:rPr lang="en-US" sz="4000" i="1" dirty="0" err="1">
                <a:highlight>
                  <a:srgbClr val="C0C0C0"/>
                </a:highlight>
              </a:rPr>
              <a:t>nginx</a:t>
            </a:r>
            <a:endParaRPr lang="en-US" sz="4000" i="1" dirty="0">
              <a:highlight>
                <a:srgbClr val="C0C0C0"/>
              </a:highlight>
            </a:endParaRPr>
          </a:p>
          <a:p>
            <a:r>
              <a:rPr lang="en-US" sz="4000" i="1" dirty="0">
                <a:highlight>
                  <a:srgbClr val="C0C0C0"/>
                </a:highlight>
              </a:rPr>
              <a:t>    nginx.ingress.kubernetes.io/rewrite-target: /</a:t>
            </a:r>
          </a:p>
          <a:p>
            <a:r>
              <a:rPr lang="en-US" sz="4000" dirty="0"/>
              <a:t>spec:</a:t>
            </a:r>
          </a:p>
          <a:p>
            <a:r>
              <a:rPr lang="en-US" sz="4000" dirty="0"/>
              <a:t>  rules:</a:t>
            </a:r>
          </a:p>
          <a:p>
            <a:r>
              <a:rPr lang="en-US" sz="4000" dirty="0"/>
              <a:t>    - host: </a:t>
            </a:r>
            <a:r>
              <a:rPr lang="en-US" sz="4000" dirty="0">
                <a:highlight>
                  <a:srgbClr val="FFFF00"/>
                </a:highlight>
              </a:rPr>
              <a:t>d3k8sdemo.westeurope.cloudapp.azure.com</a:t>
            </a:r>
          </a:p>
          <a:p>
            <a:r>
              <a:rPr lang="en-US" sz="4000" dirty="0"/>
              <a:t>      http:</a:t>
            </a:r>
          </a:p>
          <a:p>
            <a:r>
              <a:rPr lang="en-US" sz="4000" dirty="0"/>
              <a:t>        paths:</a:t>
            </a:r>
          </a:p>
          <a:p>
            <a:r>
              <a:rPr lang="en-US" sz="4000" dirty="0"/>
              <a:t>          - path: /</a:t>
            </a:r>
            <a:r>
              <a:rPr lang="en-US" sz="4000" dirty="0" err="1">
                <a:highlight>
                  <a:srgbClr val="FFFF00"/>
                </a:highlight>
              </a:rPr>
              <a:t>demoapihelm</a:t>
            </a:r>
            <a:endParaRPr lang="en-US" sz="4000" dirty="0">
              <a:highlight>
                <a:srgbClr val="FFFF00"/>
              </a:highlight>
            </a:endParaRPr>
          </a:p>
          <a:p>
            <a:r>
              <a:rPr lang="en-US" sz="4000" dirty="0"/>
              <a:t>            backend:</a:t>
            </a:r>
          </a:p>
          <a:p>
            <a:r>
              <a:rPr lang="en-US" sz="4000" dirty="0"/>
              <a:t>              </a:t>
            </a:r>
            <a:r>
              <a:rPr lang="en-US" sz="4000" dirty="0" err="1"/>
              <a:t>serviceName</a:t>
            </a:r>
            <a:r>
              <a:rPr lang="en-US" sz="4000" dirty="0"/>
              <a:t>: </a:t>
            </a:r>
            <a:r>
              <a:rPr lang="en-US" sz="4000" dirty="0">
                <a:highlight>
                  <a:srgbClr val="FFFF00"/>
                </a:highlight>
              </a:rPr>
              <a:t>k8sdemohelm</a:t>
            </a:r>
          </a:p>
          <a:p>
            <a:r>
              <a:rPr lang="en-US" sz="4000" dirty="0"/>
              <a:t>              </a:t>
            </a:r>
            <a:r>
              <a:rPr lang="en-US" sz="4000" dirty="0" err="1"/>
              <a:t>servicePort</a:t>
            </a:r>
            <a:r>
              <a:rPr lang="en-US" sz="4000" dirty="0"/>
              <a:t>: 80</a:t>
            </a:r>
          </a:p>
        </p:txBody>
      </p:sp>
    </p:spTree>
    <p:extLst>
      <p:ext uri="{BB962C8B-B14F-4D97-AF65-F5344CB8AC3E}">
        <p14:creationId xmlns:p14="http://schemas.microsoft.com/office/powerpoint/2010/main" val="383851019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Service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1152939" y="5157471"/>
            <a:ext cx="19679478" cy="7014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/>
              <a:t>apiVersion</a:t>
            </a:r>
            <a:r>
              <a:rPr lang="en-US" sz="4000" dirty="0"/>
              <a:t>: v1</a:t>
            </a:r>
          </a:p>
          <a:p>
            <a:r>
              <a:rPr lang="en-US" sz="4000" dirty="0"/>
              <a:t>kind: </a:t>
            </a:r>
            <a:r>
              <a:rPr lang="en-US" sz="4000" dirty="0">
                <a:highlight>
                  <a:srgbClr val="00FFFF"/>
                </a:highlight>
              </a:rPr>
              <a:t>Service</a:t>
            </a:r>
          </a:p>
          <a:p>
            <a:r>
              <a:rPr lang="en-US" sz="4000" dirty="0"/>
              <a:t>metadata:</a:t>
            </a:r>
          </a:p>
          <a:p>
            <a:r>
              <a:rPr lang="en-US" sz="4000" dirty="0"/>
              <a:t>  name: </a:t>
            </a:r>
            <a:r>
              <a:rPr lang="en-US" sz="4000" dirty="0">
                <a:highlight>
                  <a:srgbClr val="FFFF00"/>
                </a:highlight>
              </a:rPr>
              <a:t>k8sdemohelm</a:t>
            </a:r>
          </a:p>
          <a:p>
            <a:r>
              <a:rPr lang="en-US" sz="4000" dirty="0"/>
              <a:t>  namespace: dev</a:t>
            </a:r>
          </a:p>
          <a:p>
            <a:r>
              <a:rPr lang="en-US" sz="4000" dirty="0"/>
              <a:t>spec:</a:t>
            </a:r>
          </a:p>
          <a:p>
            <a:r>
              <a:rPr lang="en-US" sz="4000" dirty="0"/>
              <a:t>  type: </a:t>
            </a:r>
            <a:r>
              <a:rPr lang="en-US" sz="4000" dirty="0" err="1">
                <a:highlight>
                  <a:srgbClr val="FFFF00"/>
                </a:highlight>
              </a:rPr>
              <a:t>ClusterIp</a:t>
            </a:r>
            <a:endParaRPr lang="en-US" sz="4000" dirty="0">
              <a:highlight>
                <a:srgbClr val="FFFF00"/>
              </a:highlight>
            </a:endParaRPr>
          </a:p>
          <a:p>
            <a:r>
              <a:rPr lang="en-US" sz="4000" dirty="0"/>
              <a:t>  ports:</a:t>
            </a:r>
          </a:p>
          <a:p>
            <a:r>
              <a:rPr lang="en-US" sz="4000" dirty="0"/>
              <a:t>    - port: 80</a:t>
            </a:r>
          </a:p>
          <a:p>
            <a:r>
              <a:rPr lang="en-US" sz="4000" dirty="0"/>
              <a:t>      </a:t>
            </a:r>
            <a:r>
              <a:rPr lang="en-US" sz="4000" dirty="0" err="1"/>
              <a:t>targetPort</a:t>
            </a:r>
            <a:r>
              <a:rPr lang="en-US" sz="4000" dirty="0"/>
              <a:t>: 80</a:t>
            </a:r>
          </a:p>
          <a:p>
            <a:r>
              <a:rPr lang="en-US" sz="4000" dirty="0"/>
              <a:t>  selector:</a:t>
            </a:r>
          </a:p>
          <a:p>
            <a:r>
              <a:rPr lang="en-US" sz="4000" dirty="0"/>
              <a:t>    </a:t>
            </a:r>
            <a:r>
              <a:rPr lang="en-US" sz="4000" dirty="0">
                <a:highlight>
                  <a:srgbClr val="FFFF00"/>
                </a:highlight>
              </a:rPr>
              <a:t>app: k8sdemohelm (can be selector on multiple tags)</a:t>
            </a:r>
          </a:p>
          <a:p>
            <a:endParaRPr lang="en-US" sz="4000" dirty="0">
              <a:highlight>
                <a:srgbClr val="FFFF00"/>
              </a:highlight>
            </a:endParaRPr>
          </a:p>
          <a:p>
            <a:endParaRPr lang="en-US" sz="4000" dirty="0">
              <a:highlight>
                <a:srgbClr val="FFFF00"/>
              </a:highlight>
            </a:endParaRPr>
          </a:p>
          <a:p>
            <a:r>
              <a:rPr lang="en-US" sz="4000" dirty="0">
                <a:highlight>
                  <a:srgbClr val="C0C0C0"/>
                </a:highlight>
              </a:rPr>
              <a:t>Type: </a:t>
            </a:r>
            <a:r>
              <a:rPr lang="en-US" sz="4000" dirty="0" err="1">
                <a:highlight>
                  <a:srgbClr val="C0C0C0"/>
                </a:highlight>
              </a:rPr>
              <a:t>ClusterIp</a:t>
            </a:r>
            <a:r>
              <a:rPr lang="en-US" sz="4000" dirty="0">
                <a:highlight>
                  <a:srgbClr val="C0C0C0"/>
                </a:highlight>
              </a:rPr>
              <a:t>, </a:t>
            </a:r>
            <a:r>
              <a:rPr lang="en-US" sz="4000" dirty="0" err="1">
                <a:highlight>
                  <a:srgbClr val="C0C0C0"/>
                </a:highlight>
              </a:rPr>
              <a:t>NodePort</a:t>
            </a:r>
            <a:r>
              <a:rPr lang="en-US" sz="4000" dirty="0">
                <a:highlight>
                  <a:srgbClr val="C0C0C0"/>
                </a:highlight>
              </a:rPr>
              <a:t>, </a:t>
            </a:r>
            <a:r>
              <a:rPr lang="en-US" sz="4000" dirty="0" err="1">
                <a:highlight>
                  <a:srgbClr val="C0C0C0"/>
                </a:highlight>
              </a:rPr>
              <a:t>LoadBalancer</a:t>
            </a:r>
            <a:endParaRPr lang="en-US" sz="4000" dirty="0">
              <a:highlight>
                <a:srgbClr val="C0C0C0"/>
              </a:highlight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299516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Deployment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1152939" y="3282869"/>
            <a:ext cx="19679478" cy="9766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apiVersion</a:t>
            </a:r>
            <a:r>
              <a:rPr lang="en-US" sz="3200" dirty="0"/>
              <a:t>: apps/v1beta2</a:t>
            </a:r>
          </a:p>
          <a:p>
            <a:r>
              <a:rPr lang="en-US" sz="3200" dirty="0"/>
              <a:t>kind: </a:t>
            </a:r>
            <a:r>
              <a:rPr lang="en-US" sz="3200" dirty="0">
                <a:highlight>
                  <a:srgbClr val="00FFFF"/>
                </a:highlight>
              </a:rPr>
              <a:t>Deployment</a:t>
            </a:r>
          </a:p>
          <a:p>
            <a:r>
              <a:rPr lang="en-US" sz="3200" dirty="0"/>
              <a:t>metadata:</a:t>
            </a:r>
          </a:p>
          <a:p>
            <a:r>
              <a:rPr lang="en-US" sz="3200" dirty="0"/>
              <a:t>  name: k8sdemohelm</a:t>
            </a:r>
          </a:p>
          <a:p>
            <a:r>
              <a:rPr lang="en-US" sz="3200" dirty="0"/>
              <a:t>  namespace: dev</a:t>
            </a:r>
          </a:p>
          <a:p>
            <a:r>
              <a:rPr lang="en-US" sz="3200" dirty="0"/>
              <a:t>  labels:</a:t>
            </a:r>
          </a:p>
          <a:p>
            <a:r>
              <a:rPr lang="en-US" sz="3200" dirty="0"/>
              <a:t>    app: k8sdemohelm</a:t>
            </a:r>
          </a:p>
          <a:p>
            <a:r>
              <a:rPr lang="en-US" sz="3200" dirty="0"/>
              <a:t>spec:</a:t>
            </a:r>
          </a:p>
          <a:p>
            <a:r>
              <a:rPr lang="en-US" sz="3200" dirty="0"/>
              <a:t>  </a:t>
            </a:r>
            <a:r>
              <a:rPr lang="en-US" sz="3200" dirty="0">
                <a:highlight>
                  <a:srgbClr val="FFFF00"/>
                </a:highlight>
              </a:rPr>
              <a:t>replicas: 1</a:t>
            </a:r>
          </a:p>
          <a:p>
            <a:r>
              <a:rPr lang="en-US" sz="3200" dirty="0"/>
              <a:t>  selector:</a:t>
            </a:r>
          </a:p>
          <a:p>
            <a:r>
              <a:rPr lang="en-US" sz="3200" dirty="0">
                <a:highlight>
                  <a:srgbClr val="FFFF00"/>
                </a:highlight>
              </a:rPr>
              <a:t>    </a:t>
            </a:r>
            <a:r>
              <a:rPr lang="en-US" sz="3200" dirty="0" err="1">
                <a:highlight>
                  <a:srgbClr val="FFFF00"/>
                </a:highlight>
              </a:rPr>
              <a:t>matchLabels</a:t>
            </a:r>
            <a:r>
              <a:rPr lang="en-US" sz="3200" dirty="0">
                <a:highlight>
                  <a:srgbClr val="FFFF00"/>
                </a:highlight>
              </a:rPr>
              <a:t>:</a:t>
            </a:r>
          </a:p>
          <a:p>
            <a:r>
              <a:rPr lang="en-US" sz="3200" dirty="0">
                <a:highlight>
                  <a:srgbClr val="FFFF00"/>
                </a:highlight>
              </a:rPr>
              <a:t>      app: k8sdemohelm</a:t>
            </a:r>
          </a:p>
          <a:p>
            <a:r>
              <a:rPr lang="en-US" sz="3200" dirty="0"/>
              <a:t>  template:</a:t>
            </a:r>
          </a:p>
          <a:p>
            <a:r>
              <a:rPr lang="en-US" sz="3200" dirty="0"/>
              <a:t>    metadata:</a:t>
            </a:r>
          </a:p>
          <a:p>
            <a:r>
              <a:rPr lang="en-US" sz="3200" dirty="0"/>
              <a:t>      labels:</a:t>
            </a:r>
          </a:p>
          <a:p>
            <a:r>
              <a:rPr lang="en-US" sz="3200" dirty="0"/>
              <a:t>        app: k8sdemohelm</a:t>
            </a:r>
          </a:p>
          <a:p>
            <a:r>
              <a:rPr lang="en-US" sz="3200" dirty="0"/>
              <a:t>    spec:</a:t>
            </a:r>
          </a:p>
          <a:p>
            <a:r>
              <a:rPr lang="en-US" sz="3200" dirty="0"/>
              <a:t>      containers:</a:t>
            </a:r>
          </a:p>
          <a:p>
            <a:r>
              <a:rPr lang="en-US" sz="3200" dirty="0"/>
              <a:t>      - name: k8sdemo</a:t>
            </a:r>
          </a:p>
          <a:p>
            <a:r>
              <a:rPr lang="en-US" sz="3200" dirty="0">
                <a:highlight>
                  <a:srgbClr val="FFFF00"/>
                </a:highlight>
              </a:rPr>
              <a:t>        image: “mycontainerregistry.azurecr.io/k8sdemo:latest"</a:t>
            </a:r>
          </a:p>
          <a:p>
            <a:r>
              <a:rPr lang="en-US" sz="3200" dirty="0"/>
              <a:t>        </a:t>
            </a:r>
            <a:r>
              <a:rPr lang="en-US" sz="3200" dirty="0" err="1"/>
              <a:t>imagePullPolicy</a:t>
            </a:r>
            <a:r>
              <a:rPr lang="en-US" sz="3200" dirty="0"/>
              <a:t>: Always</a:t>
            </a:r>
          </a:p>
          <a:p>
            <a:r>
              <a:rPr lang="en-US" sz="3200" dirty="0"/>
              <a:t>        resources: null</a:t>
            </a:r>
          </a:p>
          <a:p>
            <a:endParaRPr lang="en-US" sz="3200" dirty="0"/>
          </a:p>
          <a:p>
            <a:r>
              <a:rPr lang="en-US" sz="3200" dirty="0"/>
              <a:t>        ports:</a:t>
            </a:r>
          </a:p>
          <a:p>
            <a:r>
              <a:rPr lang="en-US" sz="3200" dirty="0"/>
              <a:t>          - name: http</a:t>
            </a:r>
          </a:p>
          <a:p>
            <a:r>
              <a:rPr lang="en-US" sz="3200" dirty="0"/>
              <a:t>            </a:t>
            </a:r>
            <a:r>
              <a:rPr lang="en-US" sz="3200" dirty="0" err="1"/>
              <a:t>containerPort</a:t>
            </a:r>
            <a:r>
              <a:rPr lang="en-US" sz="3200" dirty="0"/>
              <a:t>: 80</a:t>
            </a:r>
          </a:p>
          <a:p>
            <a:r>
              <a:rPr lang="en-US" sz="3200" dirty="0">
                <a:highlight>
                  <a:srgbClr val="FFFF00"/>
                </a:highlight>
              </a:rPr>
              <a:t>      </a:t>
            </a:r>
            <a:r>
              <a:rPr lang="en-US" sz="3200" dirty="0" err="1">
                <a:highlight>
                  <a:srgbClr val="FFFF00"/>
                </a:highlight>
              </a:rPr>
              <a:t>imagePullSecrets</a:t>
            </a:r>
            <a:r>
              <a:rPr lang="en-US" sz="3200" dirty="0">
                <a:highlight>
                  <a:srgbClr val="FFFF00"/>
                </a:highlight>
              </a:rPr>
              <a:t>:</a:t>
            </a:r>
          </a:p>
          <a:p>
            <a:r>
              <a:rPr lang="en-US" sz="3200" dirty="0">
                <a:highlight>
                  <a:srgbClr val="FFFF00"/>
                </a:highlight>
              </a:rPr>
              <a:t>      - name: </a:t>
            </a:r>
            <a:r>
              <a:rPr lang="en-US" sz="3200" dirty="0" err="1">
                <a:highlight>
                  <a:srgbClr val="FFFF00"/>
                </a:highlight>
              </a:rPr>
              <a:t>myregistryaccesskey</a:t>
            </a:r>
            <a:endParaRPr lang="en-US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6603666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F559-8251-4D46-9246-DA5D35B1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EBC65-BA00-4C38-B817-4CA076455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286F4-F5FF-44D0-A8DA-87B9CB209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 pod communication does not need to pass through an ingress:, better to go through services </a:t>
            </a:r>
          </a:p>
          <a:p>
            <a:r>
              <a:rPr lang="en-US" dirty="0"/>
              <a:t>Scenario : WEB Ap1 1 needs to call Web API 2</a:t>
            </a:r>
          </a:p>
          <a:p>
            <a:pPr lvl="1"/>
            <a:r>
              <a:rPr lang="en-US" dirty="0"/>
              <a:t>Use the </a:t>
            </a:r>
            <a:r>
              <a:rPr lang="en-US" i="1" dirty="0"/>
              <a:t>service name</a:t>
            </a:r>
            <a:r>
              <a:rPr lang="en-US" dirty="0"/>
              <a:t> : </a:t>
            </a:r>
          </a:p>
          <a:p>
            <a:pPr lvl="2"/>
            <a:r>
              <a:rPr lang="en-US" dirty="0"/>
              <a:t>Same namespace: </a:t>
            </a:r>
            <a:r>
              <a:rPr lang="en-US" dirty="0">
                <a:hlinkClick r:id="rId2"/>
              </a:rPr>
              <a:t>http://</a:t>
            </a:r>
            <a:r>
              <a:rPr lang="en-US" dirty="0">
                <a:sym typeface="Wingdings" panose="05000000000000000000" pitchFamily="2" charset="2"/>
              </a:rPr>
              <a:t>&lt;</a:t>
            </a:r>
            <a:r>
              <a:rPr lang="en-US" dirty="0" err="1">
                <a:sym typeface="Wingdings" panose="05000000000000000000" pitchFamily="2" charset="2"/>
              </a:rPr>
              <a:t>targetservicename</a:t>
            </a:r>
            <a:r>
              <a:rPr lang="en-US" dirty="0">
                <a:sym typeface="Wingdings" panose="05000000000000000000" pitchFamily="2" charset="2"/>
              </a:rPr>
              <a:t>&gt;</a:t>
            </a:r>
            <a:r>
              <a:rPr lang="en-US" dirty="0">
                <a:hlinkClick r:id="rId2"/>
              </a:rPr>
              <a:t>/</a:t>
            </a:r>
            <a:r>
              <a:rPr lang="en-US" dirty="0"/>
              <a:t>.. (doesn’t change from dev to prod </a:t>
            </a:r>
            <a:r>
              <a:rPr lang="en-US" dirty="0">
                <a:sym typeface="Wingdings" panose="05000000000000000000" pitchFamily="2" charset="2"/>
              </a:rPr>
              <a:t> )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Different </a:t>
            </a:r>
            <a:r>
              <a:rPr lang="en-US" dirty="0" err="1">
                <a:sym typeface="Wingdings" panose="05000000000000000000" pitchFamily="2" charset="2"/>
              </a:rPr>
              <a:t>namesapace</a:t>
            </a:r>
            <a:r>
              <a:rPr lang="en-US" dirty="0">
                <a:sym typeface="Wingdings" panose="05000000000000000000" pitchFamily="2" charset="2"/>
              </a:rPr>
              <a:t>: http://&lt;targetservicename&gt;.&lt;target namespace where service resides&gt;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Ingress is only for http/https (uses an http reverse proxy)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through services any traffic on any port is fine 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"</a:t>
            </a:r>
            <a:r>
              <a:rPr lang="en-US" dirty="0" err="1">
                <a:sym typeface="Wingdings" panose="05000000000000000000" pitchFamily="2" charset="2"/>
              </a:rPr>
              <a:t>mongodb</a:t>
            </a:r>
            <a:r>
              <a:rPr lang="en-US" dirty="0">
                <a:sym typeface="Wingdings" panose="05000000000000000000" pitchFamily="2" charset="2"/>
              </a:rPr>
              <a:t>://user:pwd@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mongodbsrv.mongodbnamespace</a:t>
            </a:r>
            <a:r>
              <a:rPr lang="en-US" dirty="0">
                <a:sym typeface="Wingdings" panose="05000000000000000000" pitchFamily="2" charset="2"/>
              </a:rPr>
              <a:t>:27017 .."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4321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Agenda</a:t>
            </a: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/>
              <a:t>Basic Concepts</a:t>
            </a:r>
          </a:p>
          <a:p>
            <a:pPr lvl="1"/>
            <a:r>
              <a:rPr lang="en-US" dirty="0"/>
              <a:t>From docker to K8s </a:t>
            </a:r>
          </a:p>
          <a:p>
            <a:pPr lvl="1"/>
            <a:r>
              <a:rPr lang="en-US" dirty="0"/>
              <a:t>Cluster components</a:t>
            </a:r>
          </a:p>
          <a:p>
            <a:r>
              <a:rPr lang="en-US" dirty="0"/>
              <a:t>Kubernetes Resources</a:t>
            </a:r>
          </a:p>
          <a:p>
            <a:pPr lvl="1"/>
            <a:r>
              <a:rPr lang="en-US" dirty="0"/>
              <a:t>Pods, Deployments, Services, Ingress, Namespaces, </a:t>
            </a:r>
            <a:r>
              <a:rPr lang="en-US" dirty="0" err="1"/>
              <a:t>Configmaps</a:t>
            </a:r>
            <a:r>
              <a:rPr lang="en-US" dirty="0"/>
              <a:t>, Secrets </a:t>
            </a:r>
            <a:r>
              <a:rPr lang="en-US" dirty="0" err="1"/>
              <a:t>etc</a:t>
            </a:r>
            <a:r>
              <a:rPr lang="en-US" dirty="0"/>
              <a:t> ..</a:t>
            </a:r>
          </a:p>
          <a:p>
            <a:r>
              <a:rPr lang="en-US" dirty="0"/>
              <a:t>Interacting with the cluster </a:t>
            </a:r>
          </a:p>
          <a:p>
            <a:pPr lvl="1"/>
            <a:r>
              <a:rPr lang="en-US" dirty="0"/>
              <a:t>API Server, </a:t>
            </a:r>
            <a:r>
              <a:rPr lang="en-US" dirty="0" err="1"/>
              <a:t>kubectl</a:t>
            </a:r>
            <a:r>
              <a:rPr lang="en-US" dirty="0"/>
              <a:t> and the dashboard</a:t>
            </a:r>
          </a:p>
          <a:p>
            <a:r>
              <a:rPr lang="it-IT" dirty="0" err="1"/>
              <a:t>Deploy</a:t>
            </a:r>
            <a:r>
              <a:rPr lang="it-IT" dirty="0"/>
              <a:t> to cluster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Yaml and helm</a:t>
            </a:r>
          </a:p>
          <a:p>
            <a:pPr lvl="1"/>
            <a:r>
              <a:rPr lang="en-US" dirty="0"/>
              <a:t>App Deploy  walk-through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Security (RBAC)</a:t>
            </a:r>
          </a:p>
          <a:p>
            <a:r>
              <a:rPr lang="en-US" dirty="0"/>
              <a:t>Logging and tracing</a:t>
            </a:r>
          </a:p>
          <a:p>
            <a:r>
              <a:rPr lang="en-US" dirty="0"/>
              <a:t>Extras</a:t>
            </a:r>
          </a:p>
          <a:p>
            <a:r>
              <a:rPr lang="en-US" dirty="0"/>
              <a:t>K8s on Docker for Desktop or </a:t>
            </a:r>
            <a:r>
              <a:rPr lang="en-US" dirty="0" err="1"/>
              <a:t>minikube</a:t>
            </a:r>
            <a:endParaRPr lang="en-US" dirty="0"/>
          </a:p>
          <a:p>
            <a:endParaRPr lang="en-US" dirty="0"/>
          </a:p>
        </p:txBody>
      </p:sp>
      <p:sp>
        <p:nvSpPr>
          <p:cNvPr id="28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709226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38B1-D4B2-45EA-8A51-957D800D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D57B6-FFDC-4D06-A668-E868CF33F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Helm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625B8-062D-4117-9812-2FD4BEB98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K8s package manager</a:t>
            </a:r>
          </a:p>
          <a:p>
            <a:r>
              <a:rPr lang="en-US" dirty="0"/>
              <a:t>Groups yaml files into a </a:t>
            </a:r>
            <a:r>
              <a:rPr lang="en-US" i="1" dirty="0"/>
              <a:t>Chart</a:t>
            </a:r>
          </a:p>
          <a:p>
            <a:r>
              <a:rPr lang="en-US" dirty="0"/>
              <a:t>Token replacement, if conditions, iterations on templated yaml </a:t>
            </a:r>
          </a:p>
          <a:p>
            <a:pPr lvl="1"/>
            <a:r>
              <a:rPr lang="en-US" dirty="0"/>
              <a:t>Similar to azure arm templates </a:t>
            </a:r>
          </a:p>
          <a:p>
            <a:r>
              <a:rPr lang="en-US" dirty="0"/>
              <a:t>Helm is a command line tool like </a:t>
            </a:r>
            <a:r>
              <a:rPr lang="en-US" dirty="0" err="1"/>
              <a:t>kubectl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requires a server counter part (tiller). Install tiller running helm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C4D14-BD94-4CA5-8878-CAAF76962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31" y="10058403"/>
            <a:ext cx="4585543" cy="2340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C881F9-4799-45B2-8B78-5CB060D49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835" y="10714387"/>
            <a:ext cx="5535825" cy="27431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E72D86-8131-45D5-A33C-1DAEE36EFDCE}"/>
              </a:ext>
            </a:extLst>
          </p:cNvPr>
          <p:cNvSpPr/>
          <p:nvPr/>
        </p:nvSpPr>
        <p:spPr>
          <a:xfrm>
            <a:off x="7944678" y="10049120"/>
            <a:ext cx="4737652" cy="59503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rgbClr val="212553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Template folder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212553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212360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7F0C-8E61-4D06-A5F1-760EEF68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69CBC-C469-47E2-B17C-C1C90C286F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A9578E-E97D-4825-B7BE-0436A35C07BE}"/>
              </a:ext>
            </a:extLst>
          </p:cNvPr>
          <p:cNvSpPr/>
          <p:nvPr/>
        </p:nvSpPr>
        <p:spPr>
          <a:xfrm>
            <a:off x="413051" y="3923329"/>
            <a:ext cx="12192000" cy="28262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/>
              <a:t>Ingress.yaml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apiVersion</a:t>
            </a:r>
            <a:r>
              <a:rPr lang="en-US" sz="2800" dirty="0"/>
              <a:t>: extensions/v1beta1</a:t>
            </a:r>
          </a:p>
          <a:p>
            <a:r>
              <a:rPr lang="en-US" sz="2800" dirty="0"/>
              <a:t>kind: Ingress</a:t>
            </a:r>
          </a:p>
          <a:p>
            <a:r>
              <a:rPr lang="en-US" sz="2800" dirty="0"/>
              <a:t>metadata:</a:t>
            </a:r>
          </a:p>
          <a:p>
            <a:r>
              <a:rPr lang="en-US" sz="2800" dirty="0"/>
              <a:t>  name: k8sdemohelm</a:t>
            </a:r>
          </a:p>
          <a:p>
            <a:r>
              <a:rPr lang="en-US" sz="2800" dirty="0"/>
              <a:t>  namespace: </a:t>
            </a:r>
            <a:r>
              <a:rPr lang="en-US" sz="2800" dirty="0">
                <a:highlight>
                  <a:srgbClr val="FFFF00"/>
                </a:highlight>
              </a:rPr>
              <a:t>{{ .</a:t>
            </a:r>
            <a:r>
              <a:rPr lang="en-US" sz="2800" dirty="0" err="1">
                <a:highlight>
                  <a:srgbClr val="FFFF00"/>
                </a:highlight>
              </a:rPr>
              <a:t>Values.app.namespace</a:t>
            </a:r>
            <a:r>
              <a:rPr lang="en-US" sz="2800" dirty="0">
                <a:highlight>
                  <a:srgbClr val="FFFF00"/>
                </a:highlight>
              </a:rPr>
              <a:t> }}</a:t>
            </a:r>
          </a:p>
          <a:p>
            <a:r>
              <a:rPr lang="en-US" sz="2800" dirty="0"/>
              <a:t>  annotations: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A269DD-B57F-4669-8AAB-E7D400F86CD9}"/>
              </a:ext>
            </a:extLst>
          </p:cNvPr>
          <p:cNvSpPr/>
          <p:nvPr/>
        </p:nvSpPr>
        <p:spPr>
          <a:xfrm>
            <a:off x="8640417" y="3541826"/>
            <a:ext cx="12192000" cy="35616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Value file</a:t>
            </a:r>
          </a:p>
          <a:p>
            <a:endParaRPr lang="en-US" sz="3200" dirty="0"/>
          </a:p>
          <a:p>
            <a:r>
              <a:rPr lang="en-US" sz="3200" dirty="0" err="1"/>
              <a:t>replicaCount</a:t>
            </a:r>
            <a:r>
              <a:rPr lang="en-US" sz="3200" dirty="0"/>
              <a:t>: 3</a:t>
            </a:r>
          </a:p>
          <a:p>
            <a:r>
              <a:rPr lang="en-US" sz="3200" dirty="0"/>
              <a:t>image:</a:t>
            </a:r>
          </a:p>
          <a:p>
            <a:r>
              <a:rPr lang="en-US" sz="3200" dirty="0"/>
              <a:t>  name: k8sdemo</a:t>
            </a:r>
          </a:p>
          <a:p>
            <a:r>
              <a:rPr lang="en-US" sz="3200" dirty="0"/>
              <a:t>  tag: latest</a:t>
            </a:r>
          </a:p>
          <a:p>
            <a:r>
              <a:rPr lang="en-US" sz="3200" dirty="0">
                <a:highlight>
                  <a:srgbClr val="FFFF00"/>
                </a:highlight>
              </a:rPr>
              <a:t>app: </a:t>
            </a:r>
          </a:p>
          <a:p>
            <a:r>
              <a:rPr lang="en-US" sz="3200" dirty="0">
                <a:highlight>
                  <a:srgbClr val="FFFF00"/>
                </a:highlight>
              </a:rPr>
              <a:t>  namespace: dev</a:t>
            </a:r>
          </a:p>
          <a:p>
            <a:r>
              <a:rPr lang="en-US" sz="3200" dirty="0" err="1"/>
              <a:t>configInfo</a:t>
            </a:r>
            <a:r>
              <a:rPr lang="en-US" sz="3200" dirty="0"/>
              <a:t>:  </a:t>
            </a:r>
          </a:p>
          <a:p>
            <a:r>
              <a:rPr lang="en-US" sz="3200" dirty="0"/>
              <a:t>  </a:t>
            </a:r>
            <a:r>
              <a:rPr lang="en-US" sz="3200" dirty="0" err="1"/>
              <a:t>mySetting</a:t>
            </a:r>
            <a:r>
              <a:rPr lang="en-US" sz="3200" dirty="0"/>
              <a:t>: "ciao"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24F91-1F0B-4143-86DC-C5EC633F1D50}"/>
              </a:ext>
            </a:extLst>
          </p:cNvPr>
          <p:cNvSpPr/>
          <p:nvPr/>
        </p:nvSpPr>
        <p:spPr>
          <a:xfrm>
            <a:off x="532324" y="7621034"/>
            <a:ext cx="14323152" cy="436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202361"/>
                </a:solidFill>
              </a:rPr>
              <a:t>helm install &lt;deployment-name&gt; &lt;chart-folder&gt; -f </a:t>
            </a:r>
            <a:r>
              <a:rPr lang="en-US" sz="3000" dirty="0" err="1">
                <a:solidFill>
                  <a:srgbClr val="202361"/>
                </a:solidFill>
              </a:rPr>
              <a:t>myvalues.yaml</a:t>
            </a:r>
            <a:r>
              <a:rPr lang="en-US" sz="3000" dirty="0">
                <a:solidFill>
                  <a:srgbClr val="202361"/>
                </a:solidFill>
              </a:rPr>
              <a:t> –f </a:t>
            </a:r>
            <a:r>
              <a:rPr lang="en-US" sz="3000" dirty="0" err="1">
                <a:solidFill>
                  <a:srgbClr val="202361"/>
                </a:solidFill>
              </a:rPr>
              <a:t>anothervaluefile.yaml</a:t>
            </a:r>
            <a:endParaRPr lang="en-US" sz="3000" dirty="0">
              <a:solidFill>
                <a:srgbClr val="20236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99AC55-2954-433D-ABF8-B7951B241646}"/>
              </a:ext>
            </a:extLst>
          </p:cNvPr>
          <p:cNvSpPr/>
          <p:nvPr/>
        </p:nvSpPr>
        <p:spPr>
          <a:xfrm>
            <a:off x="576356" y="8385320"/>
            <a:ext cx="12603130" cy="1728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err="1">
                <a:solidFill>
                  <a:srgbClr val="202361"/>
                </a:solidFill>
              </a:rPr>
              <a:t>values.yaml</a:t>
            </a:r>
            <a:r>
              <a:rPr lang="en-US" sz="3000" dirty="0">
                <a:solidFill>
                  <a:srgbClr val="202361"/>
                </a:solidFill>
              </a:rPr>
              <a:t> file in root folder of the chart provides defaults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Values can also be provided via command line, e.g. : --set </a:t>
            </a:r>
            <a:r>
              <a:rPr lang="en-US" sz="3000" dirty="0" err="1">
                <a:solidFill>
                  <a:srgbClr val="202361"/>
                </a:solidFill>
              </a:rPr>
              <a:t>app.namespace</a:t>
            </a:r>
            <a:r>
              <a:rPr lang="en-US" sz="3000" dirty="0">
                <a:solidFill>
                  <a:srgbClr val="202361"/>
                </a:solidFill>
              </a:rPr>
              <a:t>=dev2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Values evaluation (override) from left to right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50A73-67EB-4371-87A8-1DB429FCFB51}"/>
              </a:ext>
            </a:extLst>
          </p:cNvPr>
          <p:cNvSpPr/>
          <p:nvPr/>
        </p:nvSpPr>
        <p:spPr>
          <a:xfrm>
            <a:off x="7295322" y="11282180"/>
            <a:ext cx="16260417" cy="1728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202361"/>
                </a:solidFill>
              </a:rPr>
              <a:t>Tips: 	use upgrade –install for idempotency , use --recreate-pods to force pods restart 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helm upgrade --recreate-pods --install k8sdemowithhelm </a:t>
            </a:r>
            <a:r>
              <a:rPr lang="en-US" sz="3000" dirty="0" err="1">
                <a:solidFill>
                  <a:srgbClr val="202361"/>
                </a:solidFill>
              </a:rPr>
              <a:t>demoapp</a:t>
            </a:r>
            <a:r>
              <a:rPr lang="en-US" sz="3000" dirty="0">
                <a:solidFill>
                  <a:srgbClr val="202361"/>
                </a:solidFill>
              </a:rPr>
              <a:t> -f </a:t>
            </a:r>
            <a:r>
              <a:rPr lang="en-US" sz="3000" dirty="0" err="1">
                <a:solidFill>
                  <a:srgbClr val="202361"/>
                </a:solidFill>
              </a:rPr>
              <a:t>myvalues.yaml</a:t>
            </a:r>
            <a:endParaRPr lang="en-US" sz="3000" dirty="0">
              <a:solidFill>
                <a:srgbClr val="202361"/>
              </a:solidFill>
            </a:endParaRP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Delete a deployed chart: helm delete &lt;deployment-name&gt; --purge</a:t>
            </a:r>
          </a:p>
        </p:txBody>
      </p:sp>
    </p:spTree>
    <p:extLst>
      <p:ext uri="{BB962C8B-B14F-4D97-AF65-F5344CB8AC3E}">
        <p14:creationId xmlns:p14="http://schemas.microsoft.com/office/powerpoint/2010/main" val="26614148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FB48D-EC25-4212-8B3E-EA0779A84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2596016"/>
            <a:ext cx="21005801" cy="1111998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Dotnetcore</a:t>
            </a:r>
            <a:r>
              <a:rPr lang="en-US" dirty="0"/>
              <a:t> web </a:t>
            </a:r>
            <a:r>
              <a:rPr lang="en-US" dirty="0" err="1"/>
              <a:t>api</a:t>
            </a:r>
            <a:r>
              <a:rPr lang="en-US" dirty="0"/>
              <a:t> project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 err="1"/>
              <a:t>Dockerfile</a:t>
            </a:r>
            <a:endParaRPr lang="en-US" dirty="0"/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Azure docker registry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TFS Build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 time cluster setup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Install dashboard (skipped if available as built-in feature, as in </a:t>
            </a:r>
            <a:r>
              <a:rPr lang="en-US" dirty="0" err="1"/>
              <a:t>aks</a:t>
            </a:r>
            <a:r>
              <a:rPr lang="en-US" dirty="0"/>
              <a:t>)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Install tiller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ngnix</a:t>
            </a:r>
            <a:r>
              <a:rPr lang="en-US" dirty="0"/>
              <a:t> ingress controller via helm chart</a:t>
            </a:r>
          </a:p>
          <a:p>
            <a:pPr marL="1530350" lvl="2" indent="-514350">
              <a:buFont typeface="+mj-lt"/>
              <a:buAutoNum type="arabicPeriod"/>
            </a:pPr>
            <a:r>
              <a:rPr lang="en-US" dirty="0"/>
              <a:t>Register </a:t>
            </a:r>
            <a:r>
              <a:rPr lang="en-US" dirty="0" err="1"/>
              <a:t>dns</a:t>
            </a:r>
            <a:r>
              <a:rPr lang="en-US" dirty="0"/>
              <a:t> name for the provided </a:t>
            </a:r>
            <a:r>
              <a:rPr lang="en-US" dirty="0" err="1"/>
              <a:t>LoadBalancer</a:t>
            </a:r>
            <a:r>
              <a:rPr lang="en-US" dirty="0"/>
              <a:t> Ip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Create namespace and secret for pulling image from azure docker registry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Set up persistent storage (storage class and persistent volume claim) (to be explained in next slides)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 web app using Helm chart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Navigate to app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Log into the pod via dashboard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Show persistent storage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647E81-962B-495E-A29A-0CB7BE4D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walk-through</a:t>
            </a:r>
          </a:p>
        </p:txBody>
      </p:sp>
    </p:spTree>
    <p:extLst>
      <p:ext uri="{BB962C8B-B14F-4D97-AF65-F5344CB8AC3E}">
        <p14:creationId xmlns:p14="http://schemas.microsoft.com/office/powerpoint/2010/main" val="397935448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F8AA-6C14-4C65-A298-9AAD9880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(</a:t>
            </a:r>
            <a:r>
              <a:rPr lang="it-IT" dirty="0" err="1"/>
              <a:t>persistent</a:t>
            </a:r>
            <a:r>
              <a:rPr lang="it-IT" dirty="0"/>
              <a:t>) 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42C29-3547-4F74-A988-BAF2548866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9D76D-8024-42C9-AA89-A259E92D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597965"/>
            <a:ext cx="21005801" cy="9079564"/>
          </a:xfrm>
        </p:spPr>
        <p:txBody>
          <a:bodyPr>
            <a:normAutofit/>
          </a:bodyPr>
          <a:lstStyle/>
          <a:p>
            <a:r>
              <a:rPr lang="en-US" dirty="0"/>
              <a:t>Pods are ephemeral, when restarted what they wrote on disk is lost</a:t>
            </a:r>
          </a:p>
          <a:p>
            <a:r>
              <a:rPr lang="en-US" dirty="0"/>
              <a:t>K8s offers an abstraction to hide as much as possible specific details of external (cloud) storage provider</a:t>
            </a:r>
          </a:p>
          <a:p>
            <a:pPr lvl="1"/>
            <a:r>
              <a:rPr lang="en-US" dirty="0"/>
              <a:t>Think twice before going to PRD using K8s storage </a:t>
            </a:r>
          </a:p>
        </p:txBody>
      </p:sp>
    </p:spTree>
    <p:extLst>
      <p:ext uri="{BB962C8B-B14F-4D97-AF65-F5344CB8AC3E}">
        <p14:creationId xmlns:p14="http://schemas.microsoft.com/office/powerpoint/2010/main" val="354592682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B02A-6432-4FF7-9861-D98D573F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(</a:t>
            </a:r>
            <a:r>
              <a:rPr lang="it-IT" dirty="0" err="1"/>
              <a:t>persistent</a:t>
            </a:r>
            <a:r>
              <a:rPr lang="it-IT" dirty="0"/>
              <a:t>) 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0F179-F9C2-4479-BD8F-864771456A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ECEB4-86B7-4D24-95C3-972D8B0E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282870"/>
            <a:ext cx="21005801" cy="10164190"/>
          </a:xfrm>
        </p:spPr>
        <p:txBody>
          <a:bodyPr>
            <a:normAutofit/>
          </a:bodyPr>
          <a:lstStyle/>
          <a:p>
            <a:r>
              <a:rPr lang="en-US" b="1" dirty="0"/>
              <a:t>Storage class</a:t>
            </a:r>
          </a:p>
          <a:p>
            <a:pPr lvl="1"/>
            <a:r>
              <a:rPr lang="en-US" dirty="0"/>
              <a:t>Link to cloud specific storage options, e.g. </a:t>
            </a:r>
          </a:p>
          <a:p>
            <a:pPr lvl="2"/>
            <a:r>
              <a:rPr lang="en-US" dirty="0"/>
              <a:t>Azure disk single </a:t>
            </a:r>
            <a:r>
              <a:rPr lang="en-US" i="1" dirty="0" err="1"/>
              <a:t>ReadWriteOnce</a:t>
            </a:r>
            <a:r>
              <a:rPr lang="en-US" i="1" dirty="0"/>
              <a:t>, </a:t>
            </a:r>
            <a:r>
              <a:rPr lang="en-US" dirty="0"/>
              <a:t>more performance</a:t>
            </a:r>
          </a:p>
          <a:p>
            <a:pPr lvl="2"/>
            <a:r>
              <a:rPr lang="en-US" dirty="0"/>
              <a:t>Azure files (Storage Account) – </a:t>
            </a:r>
            <a:r>
              <a:rPr lang="en-US" i="1" dirty="0" err="1"/>
              <a:t>ReadWriteMany</a:t>
            </a:r>
            <a:r>
              <a:rPr lang="en-US" i="1" dirty="0"/>
              <a:t>, </a:t>
            </a:r>
            <a:r>
              <a:rPr lang="en-US" dirty="0"/>
              <a:t>less performance</a:t>
            </a:r>
          </a:p>
          <a:p>
            <a:pPr lvl="2"/>
            <a:r>
              <a:rPr lang="en-US" dirty="0"/>
              <a:t>Watch out for </a:t>
            </a:r>
            <a:r>
              <a:rPr lang="en-US" dirty="0" err="1"/>
              <a:t>ReclaimPolicy</a:t>
            </a:r>
            <a:endParaRPr lang="en-US" dirty="0"/>
          </a:p>
          <a:p>
            <a:r>
              <a:rPr lang="en-US" b="1" dirty="0"/>
              <a:t>Persistent Volume (PV)</a:t>
            </a:r>
          </a:p>
          <a:p>
            <a:pPr lvl="1"/>
            <a:r>
              <a:rPr lang="en-US" dirty="0"/>
              <a:t>Actual storage instance </a:t>
            </a:r>
          </a:p>
          <a:p>
            <a:r>
              <a:rPr lang="en-US" b="1" dirty="0"/>
              <a:t>Persistent Volume Claim</a:t>
            </a:r>
          </a:p>
          <a:p>
            <a:pPr lvl="1"/>
            <a:r>
              <a:rPr lang="en-US" dirty="0"/>
              <a:t>Storage Requirement (refer to a storage class)</a:t>
            </a:r>
          </a:p>
          <a:p>
            <a:r>
              <a:rPr lang="en-US" dirty="0"/>
              <a:t>Yaml Deployment refer to a storage class (never to a PV explicitly)</a:t>
            </a:r>
          </a:p>
          <a:p>
            <a:pPr lvl="1"/>
            <a:r>
              <a:rPr lang="en-US" dirty="0"/>
              <a:t>If no storage class is defined the default one is used (if defined)</a:t>
            </a:r>
          </a:p>
          <a:p>
            <a:r>
              <a:rPr lang="en-US" dirty="0"/>
              <a:t>PV can be provisioned dynamically or created upfront by the administrator</a:t>
            </a:r>
          </a:p>
          <a:p>
            <a:pPr lvl="1"/>
            <a:r>
              <a:rPr lang="en-US" dirty="0"/>
              <a:t>If created upfront, PVC pick up the PV referencing it or </a:t>
            </a:r>
            <a:r>
              <a:rPr lang="en-US" dirty="0" err="1"/>
              <a:t>viceversa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71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E74F-CA25-42B3-8332-719DEC90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RBAC Security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46F77-555F-4B8E-9D01-4C2B4DED22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Role Based Access Security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220A3-497A-4413-B1FC-B4EAD81BB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Authorization model controlling access to the API server</a:t>
            </a:r>
          </a:p>
          <a:p>
            <a:pPr lvl="1"/>
            <a:r>
              <a:rPr lang="en-US" dirty="0"/>
              <a:t>What endpoints and what verbs</a:t>
            </a:r>
          </a:p>
          <a:p>
            <a:r>
              <a:rPr lang="en-US" dirty="0"/>
              <a:t>Entered stable mode in 1.8</a:t>
            </a:r>
          </a:p>
          <a:p>
            <a:r>
              <a:rPr lang="en-US" dirty="0"/>
              <a:t>Defines four top-level resources</a:t>
            </a:r>
          </a:p>
          <a:p>
            <a:pPr lvl="1"/>
            <a:r>
              <a:rPr lang="en-US" dirty="0"/>
              <a:t>Role (namespace specific) and </a:t>
            </a:r>
            <a:r>
              <a:rPr lang="en-US" dirty="0" err="1"/>
              <a:t>ClusterRole</a:t>
            </a:r>
            <a:r>
              <a:rPr lang="en-US" dirty="0"/>
              <a:t> (cluster wide)</a:t>
            </a:r>
          </a:p>
          <a:p>
            <a:pPr lvl="2"/>
            <a:r>
              <a:rPr lang="en-US" dirty="0"/>
              <a:t>contains rules that represent a set of permissions</a:t>
            </a:r>
          </a:p>
          <a:p>
            <a:pPr lvl="2"/>
            <a:r>
              <a:rPr lang="en-US" dirty="0" err="1"/>
              <a:t>ClusterRoles</a:t>
            </a:r>
            <a:r>
              <a:rPr lang="en-US" dirty="0"/>
              <a:t> can be aggregated</a:t>
            </a:r>
          </a:p>
          <a:p>
            <a:pPr lvl="1"/>
            <a:r>
              <a:rPr lang="en-US" dirty="0" err="1"/>
              <a:t>RoleBinding</a:t>
            </a:r>
            <a:r>
              <a:rPr lang="en-US" dirty="0"/>
              <a:t> and </a:t>
            </a:r>
            <a:r>
              <a:rPr lang="en-US" dirty="0" err="1"/>
              <a:t>ClusterRoleBinding</a:t>
            </a:r>
            <a:endParaRPr lang="en-US" dirty="0"/>
          </a:p>
          <a:p>
            <a:pPr lvl="2"/>
            <a:r>
              <a:rPr lang="en-US" dirty="0"/>
              <a:t>Bind Roles / </a:t>
            </a:r>
            <a:r>
              <a:rPr lang="en-US" dirty="0" err="1"/>
              <a:t>ClusterRoles</a:t>
            </a:r>
            <a:r>
              <a:rPr lang="en-US" dirty="0"/>
              <a:t> to subjects : user, groups or </a:t>
            </a:r>
            <a:r>
              <a:rPr lang="en-US" b="1" dirty="0" err="1"/>
              <a:t>serviceAccounts</a:t>
            </a:r>
            <a:endParaRPr lang="en-US" b="1" dirty="0"/>
          </a:p>
          <a:p>
            <a:pPr lvl="2"/>
            <a:r>
              <a:rPr lang="en-US" dirty="0"/>
              <a:t>We will focus here on </a:t>
            </a:r>
            <a:r>
              <a:rPr lang="en-US" b="1" dirty="0" err="1"/>
              <a:t>serviceAccounts</a:t>
            </a:r>
            <a:endParaRPr lang="en-US" b="1" dirty="0"/>
          </a:p>
          <a:p>
            <a:pPr lvl="2"/>
            <a:r>
              <a:rPr lang="en-US" dirty="0"/>
              <a:t>K8s has no build in support for user authentication (run the </a:t>
            </a:r>
            <a:r>
              <a:rPr lang="en-US" dirty="0" err="1"/>
              <a:t>api</a:t>
            </a:r>
            <a:r>
              <a:rPr lang="en-US" dirty="0"/>
              <a:t> server with proper option passing a </a:t>
            </a:r>
            <a:r>
              <a:rPr lang="en-US" dirty="0" err="1"/>
              <a:t>pem</a:t>
            </a:r>
            <a:r>
              <a:rPr lang="en-US" dirty="0"/>
              <a:t> file, </a:t>
            </a:r>
            <a:r>
              <a:rPr lang="en-US" dirty="0" err="1"/>
              <a:t>usernameppwd</a:t>
            </a:r>
            <a:r>
              <a:rPr lang="en-US" dirty="0"/>
              <a:t> file,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387075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2E4E-54F4-4A62-9876-F49DD2F9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Subjects: </a:t>
            </a:r>
            <a:r>
              <a:rPr lang="en-US" dirty="0" err="1"/>
              <a:t>serviceAccount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A48AA-A8C1-4024-AA62-EDFBCE816A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CF6DC-2AE8-4158-8767-5D1DC527B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ServiceAccount</a:t>
            </a:r>
            <a:r>
              <a:rPr lang="en-US" dirty="0"/>
              <a:t>: Identity of a Pod</a:t>
            </a:r>
          </a:p>
          <a:p>
            <a:pPr lvl="1"/>
            <a:r>
              <a:rPr lang="en-US" dirty="0"/>
              <a:t>Can be specified in the yaml</a:t>
            </a:r>
          </a:p>
          <a:p>
            <a:pPr lvl="1"/>
            <a:r>
              <a:rPr lang="en-US" dirty="0"/>
              <a:t>If not present "</a:t>
            </a:r>
            <a:r>
              <a:rPr lang="en-US" dirty="0" err="1"/>
              <a:t>serviceAccountName</a:t>
            </a:r>
            <a:r>
              <a:rPr lang="en-US" dirty="0"/>
              <a:t>": "default“</a:t>
            </a:r>
          </a:p>
          <a:p>
            <a:pPr lvl="1"/>
            <a:r>
              <a:rPr lang="en-US" dirty="0"/>
              <a:t>If a pod requires access to k8s </a:t>
            </a:r>
            <a:r>
              <a:rPr lang="en-US" dirty="0" err="1"/>
              <a:t>api</a:t>
            </a:r>
            <a:r>
              <a:rPr lang="en-US" dirty="0"/>
              <a:t> server, bind its </a:t>
            </a:r>
            <a:r>
              <a:rPr lang="en-US" dirty="0" err="1"/>
              <a:t>seviceAccount</a:t>
            </a:r>
            <a:r>
              <a:rPr lang="en-US" dirty="0"/>
              <a:t> to a proper (Cluster)Role with a (Cluster)</a:t>
            </a:r>
            <a:r>
              <a:rPr lang="en-US" dirty="0" err="1"/>
              <a:t>RoleBinding</a:t>
            </a:r>
            <a:r>
              <a:rPr lang="en-US" dirty="0"/>
              <a:t>: </a:t>
            </a:r>
            <a:br>
              <a:rPr lang="en-US" dirty="0"/>
            </a:br>
            <a:r>
              <a:rPr lang="en-US" b="1" i="1" dirty="0"/>
              <a:t>you cannot ignore RBAC (if enabled) for helm server (tiller) and the dashboard since they interact with the API server</a:t>
            </a:r>
          </a:p>
          <a:p>
            <a:r>
              <a:rPr lang="en-US" dirty="0"/>
              <a:t>Default RBAC policies grant scoped permissions to control-plane components, nodes, and controllers, </a:t>
            </a:r>
            <a:r>
              <a:rPr lang="en-US" i="1" dirty="0"/>
              <a:t>but grant no permissions to service accounts outside the </a:t>
            </a:r>
            <a:r>
              <a:rPr lang="en-US" i="1" dirty="0" err="1"/>
              <a:t>kube</a:t>
            </a:r>
            <a:r>
              <a:rPr lang="en-US" i="1" dirty="0"/>
              <a:t>-system namespace</a:t>
            </a:r>
          </a:p>
          <a:p>
            <a:pPr lvl="1"/>
            <a:r>
              <a:rPr lang="en-US" dirty="0"/>
              <a:t>Many headaches when RBAC was introduced, many things (samples, yaml, helm charts) available on the web stopped working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8068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3017-1669-4B42-8313-1A0A678E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CC447-DB57-42FE-9E0F-7F50B6A972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0B302-3CE5-4D67-B089-92DF84BE8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793896"/>
            <a:ext cx="21005801" cy="8883633"/>
          </a:xfrm>
        </p:spPr>
        <p:txBody>
          <a:bodyPr/>
          <a:lstStyle/>
          <a:p>
            <a:r>
              <a:rPr lang="en-US" dirty="0"/>
              <a:t>Logging with </a:t>
            </a:r>
            <a:r>
              <a:rPr lang="en-US" dirty="0" err="1"/>
              <a:t>fluentd</a:t>
            </a:r>
            <a:r>
              <a:rPr lang="en-US" dirty="0"/>
              <a:t>, Prometheus, </a:t>
            </a:r>
            <a:r>
              <a:rPr lang="en-US" dirty="0" err="1"/>
              <a:t>logstash</a:t>
            </a:r>
            <a:r>
              <a:rPr lang="en-US" dirty="0"/>
              <a:t> </a:t>
            </a:r>
          </a:p>
          <a:p>
            <a:r>
              <a:rPr lang="en-US" dirty="0" err="1"/>
              <a:t>Readyness</a:t>
            </a:r>
            <a:r>
              <a:rPr lang="en-US" dirty="0"/>
              <a:t> &amp; Liveness probes</a:t>
            </a:r>
          </a:p>
          <a:p>
            <a:r>
              <a:rPr lang="en-US" dirty="0"/>
              <a:t>Pods resources requests and limits</a:t>
            </a:r>
          </a:p>
          <a:p>
            <a:r>
              <a:rPr lang="en-US" dirty="0" err="1"/>
              <a:t>StatefullSets</a:t>
            </a:r>
            <a:r>
              <a:rPr lang="en-US" dirty="0"/>
              <a:t> </a:t>
            </a:r>
          </a:p>
          <a:p>
            <a:r>
              <a:rPr lang="en-US" dirty="0" err="1"/>
              <a:t>CertManager</a:t>
            </a:r>
            <a:r>
              <a:rPr lang="en-US" dirty="0"/>
              <a:t> (acquire and renew </a:t>
            </a:r>
            <a:r>
              <a:rPr lang="en-US" dirty="0" err="1"/>
              <a:t>automaticaaly</a:t>
            </a:r>
            <a:r>
              <a:rPr lang="en-US" dirty="0"/>
              <a:t> certs from </a:t>
            </a:r>
            <a:r>
              <a:rPr lang="en-US" dirty="0" err="1"/>
              <a:t>letsEnrypt</a:t>
            </a:r>
            <a:r>
              <a:rPr lang="en-US" dirty="0"/>
              <a:t> for </a:t>
            </a:r>
            <a:r>
              <a:rPr lang="en-US" dirty="0" err="1"/>
              <a:t>htpps</a:t>
            </a:r>
            <a:r>
              <a:rPr lang="en-US" dirty="0"/>
              <a:t>)</a:t>
            </a:r>
          </a:p>
          <a:p>
            <a:r>
              <a:rPr lang="en-US" dirty="0" err="1"/>
              <a:t>CronJobs</a:t>
            </a:r>
            <a:endParaRPr lang="en-US" dirty="0"/>
          </a:p>
          <a:p>
            <a:r>
              <a:rPr lang="en-US" dirty="0"/>
              <a:t>Init </a:t>
            </a:r>
            <a:r>
              <a:rPr lang="en-US" dirty="0" err="1"/>
              <a:t>contaners</a:t>
            </a:r>
            <a:endParaRPr lang="en-US" dirty="0"/>
          </a:p>
          <a:p>
            <a:r>
              <a:rPr lang="en-US" dirty="0"/>
              <a:t>And lot more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6614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it-IT" dirty="0"/>
              <a:t>Basic Concepts</a:t>
            </a:r>
            <a:br>
              <a:rPr lang="it-IT" dirty="0"/>
            </a:b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From Docker to k8s</a:t>
            </a:r>
            <a:endParaRPr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K8s is an orchestrator for Docker containers (and even more)</a:t>
            </a:r>
          </a:p>
          <a:p>
            <a:pPr lvl="1"/>
            <a:r>
              <a:rPr lang="en-US" dirty="0"/>
              <a:t>not the only one but the de-facto standard</a:t>
            </a:r>
          </a:p>
          <a:p>
            <a:pPr lvl="1"/>
            <a:r>
              <a:rPr lang="en-US" dirty="0"/>
              <a:t>manages containers deployment and keeps them in the desired state</a:t>
            </a:r>
          </a:p>
          <a:p>
            <a:pPr lvl="1"/>
            <a:r>
              <a:rPr lang="en-US" dirty="0"/>
              <a:t>manages networking among the containers </a:t>
            </a:r>
          </a:p>
          <a:p>
            <a:pPr lvl="1"/>
            <a:r>
              <a:rPr lang="en-US" dirty="0"/>
              <a:t>manages networking between a container and the «outside world»</a:t>
            </a:r>
          </a:p>
          <a:p>
            <a:r>
              <a:rPr lang="en-US" dirty="0"/>
              <a:t>provides an abstraction on the docker «stuff»</a:t>
            </a:r>
          </a:p>
          <a:p>
            <a:pPr lvl="1"/>
            <a:r>
              <a:rPr lang="en-US" dirty="0"/>
              <a:t>let you concentrate on higher level concerns</a:t>
            </a:r>
          </a:p>
          <a:p>
            <a:pPr lvl="1"/>
            <a:r>
              <a:rPr lang="en-US" i="1" dirty="0"/>
              <a:t>docker build and push </a:t>
            </a:r>
            <a:r>
              <a:rPr lang="en-US" dirty="0"/>
              <a:t>is the only 2 commands you need to know about docker (in basic scenarios)</a:t>
            </a:r>
          </a:p>
          <a:p>
            <a:pPr lvl="2"/>
            <a:r>
              <a:rPr lang="en-US" dirty="0"/>
              <a:t>forget docker run, forget docker networking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8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3731779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BC27-164C-439F-85FB-9EAA4013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install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775B4-CFC5-48F2-849D-0022BEA952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74D33-0B72-4628-872E-8ACAC7057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Managed K8s on cloud providers (managed) </a:t>
            </a:r>
            <a:r>
              <a:rPr lang="en-US" dirty="0">
                <a:latin typeface="Gibson"/>
                <a:sym typeface="Gibson"/>
              </a:rPr>
              <a:t>AKS (Azure) , EKS (Aws), GKE (Google), Digital Ocean, </a:t>
            </a:r>
            <a:r>
              <a:rPr lang="en-US" dirty="0" err="1">
                <a:latin typeface="Gibson"/>
                <a:sym typeface="Gibson"/>
              </a:rPr>
              <a:t>etc</a:t>
            </a:r>
            <a:endParaRPr lang="en-US" dirty="0">
              <a:latin typeface="Gibson"/>
              <a:sym typeface="Gibson"/>
            </a:endParaRPr>
          </a:p>
          <a:p>
            <a:r>
              <a:rPr lang="en-US" dirty="0"/>
              <a:t>Bare metal: set up an on-premise cluster (not for beginners)</a:t>
            </a:r>
            <a:endParaRPr lang="en-US" dirty="0">
              <a:latin typeface="Gibson"/>
              <a:sym typeface="Gibson"/>
            </a:endParaRPr>
          </a:p>
          <a:p>
            <a:r>
              <a:rPr lang="en-US" dirty="0"/>
              <a:t>K8s for development, testing and experimenting</a:t>
            </a:r>
          </a:p>
          <a:p>
            <a:pPr lvl="1"/>
            <a:r>
              <a:rPr lang="en-US" dirty="0"/>
              <a:t>You can activate a k8s cluster in Docker desktop (Windows and mac)</a:t>
            </a:r>
          </a:p>
          <a:p>
            <a:pPr lvl="1"/>
            <a:r>
              <a:rPr lang="en-US" dirty="0" err="1"/>
              <a:t>Minikube</a:t>
            </a:r>
            <a:endParaRPr lang="en-US" dirty="0"/>
          </a:p>
          <a:p>
            <a:pPr lvl="1"/>
            <a:r>
              <a:rPr lang="en-US" dirty="0"/>
              <a:t>Kind: runs an image containing a k8scluster. </a:t>
            </a:r>
            <a:br>
              <a:rPr lang="en-US" dirty="0"/>
            </a:br>
            <a:r>
              <a:rPr lang="en-US" dirty="0"/>
              <a:t>You can simulate more than one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60CC3-D413-40E0-AE4F-CDD5D1E4B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0" y="6672591"/>
            <a:ext cx="10610549" cy="677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214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806069" y="592585"/>
            <a:ext cx="200375" cy="3334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/>
              <a:t>Basic Concepts</a:t>
            </a:r>
            <a:br>
              <a:rPr lang="en-US"/>
            </a:br>
            <a:endParaRPr lang="en-US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Cluster components</a:t>
            </a:r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282868"/>
            <a:ext cx="21005801" cy="1009133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In K8S a cluster is an abstraction </a:t>
            </a:r>
          </a:p>
          <a:p>
            <a:pPr lvl="1"/>
            <a:r>
              <a:rPr lang="en-US" dirty="0"/>
              <a:t>It lets you interact with virtual machines (nodes) hosting containers, all the networking stuff, etc.., as if you were interacting with a single entity</a:t>
            </a:r>
          </a:p>
          <a:p>
            <a:r>
              <a:rPr lang="en-US" dirty="0"/>
              <a:t>A k8s cluster is made by </a:t>
            </a:r>
          </a:p>
          <a:p>
            <a:pPr lvl="1"/>
            <a:r>
              <a:rPr lang="en-US" dirty="0"/>
              <a:t>Master components</a:t>
            </a:r>
          </a:p>
          <a:p>
            <a:pPr lvl="2"/>
            <a:r>
              <a:rPr lang="en-US" i="1" dirty="0" err="1"/>
              <a:t>api</a:t>
            </a:r>
            <a:r>
              <a:rPr lang="en-US" i="1" dirty="0"/>
              <a:t> server</a:t>
            </a:r>
          </a:p>
          <a:p>
            <a:pPr lvl="2"/>
            <a:r>
              <a:rPr lang="en-US" i="1" dirty="0" err="1"/>
              <a:t>etcd</a:t>
            </a:r>
            <a:r>
              <a:rPr lang="en-US" i="1" dirty="0"/>
              <a:t> (store)</a:t>
            </a:r>
          </a:p>
          <a:p>
            <a:pPr lvl="2"/>
            <a:r>
              <a:rPr lang="en-US" i="1" dirty="0"/>
              <a:t>Scheduler</a:t>
            </a:r>
          </a:p>
          <a:p>
            <a:pPr lvl="2"/>
            <a:r>
              <a:rPr lang="en-US" i="1" dirty="0" err="1"/>
              <a:t>kube</a:t>
            </a:r>
            <a:r>
              <a:rPr lang="en-US" i="1" dirty="0"/>
              <a:t> controller</a:t>
            </a:r>
          </a:p>
          <a:p>
            <a:pPr lvl="2"/>
            <a:r>
              <a:rPr lang="en-US" b="1" i="1" dirty="0"/>
              <a:t>cloud controller</a:t>
            </a:r>
          </a:p>
          <a:p>
            <a:pPr lvl="1"/>
            <a:r>
              <a:rPr lang="en-US" dirty="0"/>
              <a:t>Nodes (VM or real HW) </a:t>
            </a:r>
          </a:p>
          <a:p>
            <a:pPr lvl="2"/>
            <a:r>
              <a:rPr lang="en-US" i="1" dirty="0"/>
              <a:t>container runtime</a:t>
            </a:r>
          </a:p>
          <a:p>
            <a:pPr lvl="2"/>
            <a:r>
              <a:rPr lang="en-US" i="1" dirty="0" err="1"/>
              <a:t>kubelet</a:t>
            </a:r>
            <a:r>
              <a:rPr lang="en-US" i="1" dirty="0"/>
              <a:t> (node agent)</a:t>
            </a:r>
          </a:p>
          <a:p>
            <a:pPr lvl="2"/>
            <a:r>
              <a:rPr lang="en-US" i="1" dirty="0" err="1"/>
              <a:t>kubeproxy</a:t>
            </a:r>
            <a:r>
              <a:rPr lang="en-US" i="1" dirty="0"/>
              <a:t> (guarantee cluster network communication)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86" name="2018"/>
          <p:cNvSpPr txBox="1"/>
          <p:nvPr/>
        </p:nvSpPr>
        <p:spPr>
          <a:xfrm>
            <a:off x="382397" y="13099642"/>
            <a:ext cx="493725" cy="274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rPr lang="en-US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57873547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AC53-A0B6-4C5A-B292-56D80369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EC61C-C2E6-4EBD-918A-214125871E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9BF63-1105-4FC9-A227-19572E64B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E3A4F7-ABA6-4C49-A8E4-E18353EDB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72" y="3539780"/>
            <a:ext cx="19467907" cy="913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288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A934-ED96-43F0-A5A2-DA88237C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K8s dashboard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D1740-F99F-40A0-9705-CDCADB84BD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26872-BA82-4B79-9A35-20075E97E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0" lvl="1" indent="0">
              <a:buNone/>
            </a:pP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B42AC-AF09-4C5A-AED4-1ACB4BA39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572" y="3793896"/>
            <a:ext cx="18087975" cy="89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644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it-IT" dirty="0"/>
              <a:t>Kubernetes </a:t>
            </a:r>
            <a:r>
              <a:rPr lang="it-IT" dirty="0" err="1"/>
              <a:t>Resources</a:t>
            </a:r>
            <a:br>
              <a:rPr lang="it-IT" dirty="0"/>
            </a:br>
            <a:br>
              <a:rPr lang="it-IT" dirty="0"/>
            </a:b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To understand k8s </a:t>
            </a:r>
            <a:r>
              <a:rPr lang="en-US" i="1" dirty="0"/>
              <a:t>you must learn quite a lot of new terms and concepts</a:t>
            </a:r>
          </a:p>
          <a:p>
            <a:r>
              <a:rPr lang="en-US" b="1" dirty="0"/>
              <a:t>Namespace</a:t>
            </a:r>
            <a:r>
              <a:rPr lang="en-US" dirty="0"/>
              <a:t>: most of the k8s resources lives inside a namespace</a:t>
            </a:r>
          </a:p>
          <a:p>
            <a:pPr lvl="1"/>
            <a:r>
              <a:rPr lang="en-US" dirty="0"/>
              <a:t>there is a default namespace </a:t>
            </a:r>
          </a:p>
          <a:p>
            <a:r>
              <a:rPr lang="en-US" b="1" dirty="0"/>
              <a:t>Pod</a:t>
            </a:r>
            <a:r>
              <a:rPr lang="en-US" dirty="0"/>
              <a:t>: almost equivalent to a  container</a:t>
            </a:r>
          </a:p>
          <a:p>
            <a:pPr lvl="1"/>
            <a:r>
              <a:rPr lang="en-US" dirty="0"/>
              <a:t>There can be more than one container in a pod, but this is for advanced scenarios (service mesh, sidecar containers,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contaners</a:t>
            </a:r>
            <a:r>
              <a:rPr lang="en-US" dirty="0"/>
              <a:t>)</a:t>
            </a:r>
          </a:p>
          <a:p>
            <a:r>
              <a:rPr lang="en-US" b="1" dirty="0"/>
              <a:t>Service</a:t>
            </a:r>
            <a:r>
              <a:rPr lang="en-US" dirty="0"/>
              <a:t>: to enable connectivity among pods and the outside world: </a:t>
            </a:r>
            <a:r>
              <a:rPr lang="en-US" dirty="0" err="1"/>
              <a:t>ClusterIp</a:t>
            </a:r>
            <a:r>
              <a:rPr lang="en-US" dirty="0"/>
              <a:t>, </a:t>
            </a:r>
            <a:r>
              <a:rPr lang="en-US" dirty="0" err="1"/>
              <a:t>NodePort</a:t>
            </a:r>
            <a:r>
              <a:rPr lang="en-US" dirty="0"/>
              <a:t>, </a:t>
            </a:r>
            <a:r>
              <a:rPr lang="en-US" dirty="0" err="1"/>
              <a:t>LoadBalancer</a:t>
            </a:r>
            <a:endParaRPr lang="en-US" dirty="0"/>
          </a:p>
          <a:p>
            <a:r>
              <a:rPr lang="en-US" b="1" dirty="0"/>
              <a:t>Ingress rule</a:t>
            </a:r>
            <a:r>
              <a:rPr lang="en-US" dirty="0"/>
              <a:t>: to enable connectivity to the outside world in a more “efficient manner” (requires an ingress controller (a reverse proxy) installed in the cluster)</a:t>
            </a:r>
          </a:p>
          <a:p>
            <a:r>
              <a:rPr lang="en-US" b="1" dirty="0" err="1"/>
              <a:t>Configmap</a:t>
            </a:r>
            <a:r>
              <a:rPr lang="en-US" dirty="0"/>
              <a:t>: to store pieces of information in the cluster (basically for configuration: setting up env variables or config files to be injected in the container at startup)</a:t>
            </a:r>
          </a:p>
          <a:p>
            <a:r>
              <a:rPr lang="en-US" b="1" dirty="0"/>
              <a:t>Secrets</a:t>
            </a:r>
            <a:r>
              <a:rPr lang="en-US" dirty="0"/>
              <a:t>: protected pieces of data </a:t>
            </a:r>
          </a:p>
          <a:p>
            <a:r>
              <a:rPr lang="en-US" dirty="0"/>
              <a:t>.. And more </a:t>
            </a:r>
          </a:p>
        </p:txBody>
      </p:sp>
      <p:sp>
        <p:nvSpPr>
          <p:cNvPr id="28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56594379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5F37-87A4-4E85-AA89-F22C2CFC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DA83-B6C6-4F91-B10E-ACAC8ABAE4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EEE12-B5F3-412A-AEC7-E3E22C9A1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999" y="3793896"/>
            <a:ext cx="21005801" cy="7069396"/>
          </a:xfrm>
        </p:spPr>
        <p:txBody>
          <a:bodyPr>
            <a:normAutofit/>
          </a:bodyPr>
          <a:lstStyle/>
          <a:p>
            <a:r>
              <a:rPr lang="en-US" dirty="0"/>
              <a:t>Not a basic component of k8s but required in real world scenarios </a:t>
            </a:r>
          </a:p>
          <a:p>
            <a:r>
              <a:rPr lang="en-US" dirty="0"/>
              <a:t>Acts as a reverse proxy </a:t>
            </a:r>
          </a:p>
          <a:p>
            <a:r>
              <a:rPr lang="en-US" dirty="0"/>
              <a:t>Routes request to services according to </a:t>
            </a:r>
            <a:r>
              <a:rPr lang="en-US" i="1" dirty="0"/>
              <a:t>ingress rules</a:t>
            </a:r>
          </a:p>
          <a:p>
            <a:r>
              <a:rPr lang="en-US" dirty="0"/>
              <a:t>Requires a single public </a:t>
            </a:r>
            <a:r>
              <a:rPr lang="en-US" dirty="0" err="1"/>
              <a:t>ip</a:t>
            </a:r>
            <a:r>
              <a:rPr lang="en-US" dirty="0"/>
              <a:t> address </a:t>
            </a:r>
          </a:p>
          <a:p>
            <a:r>
              <a:rPr lang="en-US" dirty="0"/>
              <a:t>http and https only</a:t>
            </a:r>
          </a:p>
          <a:p>
            <a:r>
              <a:rPr lang="en-US" dirty="0"/>
              <a:t>Many available: </a:t>
            </a:r>
            <a:r>
              <a:rPr lang="en-US" dirty="0" err="1"/>
              <a:t>Ngnix</a:t>
            </a:r>
            <a:r>
              <a:rPr lang="en-US" dirty="0"/>
              <a:t>, Kong, </a:t>
            </a:r>
            <a:r>
              <a:rPr lang="en-US" dirty="0" err="1"/>
              <a:t>Traefik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..</a:t>
            </a:r>
          </a:p>
          <a:p>
            <a:r>
              <a:rPr lang="en-US" dirty="0"/>
              <a:t>Integrates with </a:t>
            </a:r>
            <a:r>
              <a:rPr lang="en-US" dirty="0" err="1"/>
              <a:t>certmanager</a:t>
            </a:r>
            <a:r>
              <a:rPr lang="en-US" dirty="0"/>
              <a:t> component to </a:t>
            </a:r>
            <a:br>
              <a:rPr lang="en-US" dirty="0"/>
            </a:br>
            <a:r>
              <a:rPr lang="en-US" dirty="0"/>
              <a:t>automatically provide and bind certificates </a:t>
            </a:r>
            <a:br>
              <a:rPr lang="en-US" dirty="0"/>
            </a:br>
            <a:r>
              <a:rPr lang="en-US" dirty="0"/>
              <a:t>from “Let’s Encrypt” to ingress rules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AF7C40B-7752-4CC1-A89B-C0A531119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347" y="5544440"/>
            <a:ext cx="15159653" cy="817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5065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75258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resicavTightLt-Regular"/>
        <a:ea typeface="PresicavTightLt-Regular"/>
        <a:cs typeface="PresicavTightLt-Regular"/>
      </a:majorFont>
      <a:minorFont>
        <a:latin typeface="PresicavTightLt-Regular"/>
        <a:ea typeface="PresicavTightLt-Regular"/>
        <a:cs typeface="PresicavTightL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75258"/>
            </a:solidFill>
            <a:effectLst/>
            <a:uFillTx/>
            <a:latin typeface="Gibson Light"/>
            <a:ea typeface="Gibson Light"/>
            <a:cs typeface="Gibson Light"/>
            <a:sym typeface="Gibson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resicavTightLt-Regular"/>
        <a:ea typeface="PresicavTightLt-Regular"/>
        <a:cs typeface="PresicavTightLt-Regular"/>
      </a:majorFont>
      <a:minorFont>
        <a:latin typeface="PresicavTightLt-Regular"/>
        <a:ea typeface="PresicavTightLt-Regular"/>
        <a:cs typeface="PresicavTightL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75258"/>
            </a:solidFill>
            <a:effectLst/>
            <a:uFillTx/>
            <a:latin typeface="Gibson Light"/>
            <a:ea typeface="Gibson Light"/>
            <a:cs typeface="Gibson Light"/>
            <a:sym typeface="Gibson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6A5A58969A45D48A3FDE48C16D47668" ma:contentTypeVersion="7" ma:contentTypeDescription="Creare un nuovo documento." ma:contentTypeScope="" ma:versionID="6a156910bfe1709bd52a834455f674b1">
  <xsd:schema xmlns:xsd="http://www.w3.org/2001/XMLSchema" xmlns:xs="http://www.w3.org/2001/XMLSchema" xmlns:p="http://schemas.microsoft.com/office/2006/metadata/properties" xmlns:ns2="c3ffa819-a771-4877-ad4d-25f776e91fc1" xmlns:ns3="9fad99a4-1f10-4083-bdc6-95bb547585ec" targetNamespace="http://schemas.microsoft.com/office/2006/metadata/properties" ma:root="true" ma:fieldsID="dccc4f762faa72a8390d0658fd5f380b" ns2:_="" ns3:_="">
    <xsd:import namespace="c3ffa819-a771-4877-ad4d-25f776e91fc1"/>
    <xsd:import namespace="9fad99a4-1f10-4083-bdc6-95bb547585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fa819-a771-4877-ad4d-25f776e91f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ad99a4-1f10-4083-bdc6-95bb547585e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298B02-FB17-484A-BB72-42168D5F18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ffa819-a771-4877-ad4d-25f776e91fc1"/>
    <ds:schemaRef ds:uri="9fad99a4-1f10-4083-bdc6-95bb547585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BFDE8D-C4DF-4F86-84B9-52E0C5AFDC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187F3-04C2-4986-B925-C49BDDD739C4}">
  <ds:schemaRefs>
    <ds:schemaRef ds:uri="http://purl.org/dc/elements/1.1/"/>
    <ds:schemaRef ds:uri="http://schemas.microsoft.com/office/2006/metadata/properties"/>
    <ds:schemaRef ds:uri="c3ffa819-a771-4877-ad4d-25f776e91fc1"/>
    <ds:schemaRef ds:uri="9fad99a4-1f10-4083-bdc6-95bb547585ec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2554</Words>
  <Application>Microsoft Office PowerPoint</Application>
  <PresentationFormat>Custom</PresentationFormat>
  <Paragraphs>332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Gibson</vt:lpstr>
      <vt:lpstr>Gibson Light</vt:lpstr>
      <vt:lpstr>Helvetica Light</vt:lpstr>
      <vt:lpstr>Menlo</vt:lpstr>
      <vt:lpstr>PresicavTightHv-Regular</vt:lpstr>
      <vt:lpstr>PresicavTightLt-Regular</vt:lpstr>
      <vt:lpstr>PresicavTightRg-Bold</vt:lpstr>
      <vt:lpstr>White</vt:lpstr>
      <vt:lpstr>PowerPoint Presentation</vt:lpstr>
      <vt:lpstr>Agenda</vt:lpstr>
      <vt:lpstr>Basic Concepts </vt:lpstr>
      <vt:lpstr>K8s install options</vt:lpstr>
      <vt:lpstr>Basic Concepts </vt:lpstr>
      <vt:lpstr>PowerPoint Presentation</vt:lpstr>
      <vt:lpstr>K8s dashboard</vt:lpstr>
      <vt:lpstr>Kubernetes Resources  </vt:lpstr>
      <vt:lpstr>Ingress controller</vt:lpstr>
      <vt:lpstr>Interacting with the cluster</vt:lpstr>
      <vt:lpstr>Interacting with the cluster</vt:lpstr>
      <vt:lpstr>Interacting with the cluster</vt:lpstr>
      <vt:lpstr>Deploy to cluster (kind) – walkthrough</vt:lpstr>
      <vt:lpstr>Deploy to cluster</vt:lpstr>
      <vt:lpstr>Deploy to cluster</vt:lpstr>
      <vt:lpstr>Deploy to cluster</vt:lpstr>
      <vt:lpstr>Deploy to cluster</vt:lpstr>
      <vt:lpstr>Deploy to cluster</vt:lpstr>
      <vt:lpstr>Deploy to cluster</vt:lpstr>
      <vt:lpstr>Deploy to cluster</vt:lpstr>
      <vt:lpstr>PowerPoint Presentation</vt:lpstr>
      <vt:lpstr>Deploy walk-through</vt:lpstr>
      <vt:lpstr>(persistent) Storage</vt:lpstr>
      <vt:lpstr>(persistent) Storage</vt:lpstr>
      <vt:lpstr>RBAC Security</vt:lpstr>
      <vt:lpstr>Subjects: serviceAccount</vt:lpstr>
      <vt:lpstr>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Ilaria Finotto</dc:creator>
  <cp:lastModifiedBy>Enrico Sabbadin</cp:lastModifiedBy>
  <cp:revision>106</cp:revision>
  <dcterms:modified xsi:type="dcterms:W3CDTF">2020-05-26T06:14:35Z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0x010100E6A5A58969A45D48A3FDE48C16D47668</vt:lpwstr>
  </property>
</Properties>
</file>