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71" r:id="rId5"/>
    <p:sldId id="272" r:id="rId6"/>
    <p:sldId id="269" r:id="rId7"/>
    <p:sldId id="257" r:id="rId8"/>
    <p:sldId id="258" r:id="rId9"/>
    <p:sldId id="263" r:id="rId10"/>
    <p:sldId id="273" r:id="rId11"/>
    <p:sldId id="265" r:id="rId12"/>
    <p:sldId id="274" r:id="rId13"/>
    <p:sldId id="259" r:id="rId14"/>
    <p:sldId id="261" r:id="rId15"/>
    <p:sldId id="260" r:id="rId16"/>
    <p:sldId id="264" r:id="rId17"/>
    <p:sldId id="266" r:id="rId18"/>
    <p:sldId id="267" r:id="rId19"/>
    <p:sldId id="268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30C-1EA3-F572-C92E-FBA80D3BE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6088-8F3F-9EED-C0E5-DE10A195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A6C1-47E7-775E-426B-BC5ABAD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CF24-CAF1-31A4-45A6-DF65C312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352F-3F9A-9F0C-FA99-07477BBE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460-F088-C2FA-1BA6-7092BC4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FC13-2DFB-2FC3-DFD9-C114439F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2531-8AFD-6C54-BA1E-4A0B489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B98-042C-9CB8-2AA8-8CAFC27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0059-2059-B729-3421-F72DF15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E1452-91F4-F43A-9F53-FE08D599F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B7CF8-327A-4DE3-6E04-E4AB693C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7577-1C32-9FAE-4737-5617E23B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A366-5A64-D29D-32EF-60A28FF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F70E-417B-D88A-F0CC-4D4B59A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E76-96CF-1689-38C5-A1DF412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67F-54FD-FF25-2E23-13D190E0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6640-C3DF-B998-E6EB-C5631263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73B8-D8D9-66A4-95BD-0A60AEF3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AF94-B32E-1C57-B5C7-A1F81BF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5EC-9CB0-0739-BF16-04238756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0366-30FE-3084-AEDA-F3AC175E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EC65-F9CE-93C4-CD19-4F3B1F6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F1BD-9A1B-925E-65A9-629E6DA7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DD4-DB0F-9C02-C04D-8365B6D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168B-3886-4377-E29C-DB1DBAB2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3869-9CC8-74B2-7F46-2B6C4555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095-50EE-B580-6E79-9D98FE14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2D6E-37A8-6F56-EDF3-46031C4B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D84F-CB2C-2FC7-8171-CE5371D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72DC-1723-0784-807B-87CBC38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AC0B-6615-954A-A3D0-6BF375CF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5925-5E1E-A24A-1F7F-201A2F0A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3147-52DD-E11E-42D0-6410B59D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B558-21B9-9CC5-2AF9-1BA1774EC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2C93F-13D2-2B4C-C3B1-D11F50D69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64D1-B11A-4E69-9560-62D0E037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0F4F5-83A6-0580-ED98-7C642814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B9684-FE7B-4359-417A-2189857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A12F-C179-9EC8-52C2-7C13CEB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F467C-7EE1-A7E7-ADCB-763C429B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A5CD1-5235-10CB-8C67-C321924D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0D24-A4B0-F575-0D17-24B21D20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CE998-8520-96E7-62A3-3FC374A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04D21-228F-CDB7-6BF0-551AEC7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0C9D-ADBD-FE72-6F0F-E07E7F88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C3D-8002-BB18-55EB-A17213A5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FCA-311A-98F4-1FF3-35E2D892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4A8FD-690D-C164-CEB9-1348E5BA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31BE-C6A6-6387-D1E5-9D6A73A1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4250-4873-5113-C2DF-D76AEDF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EA4C-8ADE-B9A0-8F08-8EF5AB4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1B93-63C1-E39C-7E54-12E4B9A2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F8E97-0261-E079-5E88-4DE377DF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10EE-BCBA-397F-D7E4-5382BF0B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5C36-BB32-54CF-EDEC-88FFEBD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59E5-CB13-9178-08AB-DF993856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CDC0-98FF-86AE-38E2-BB06856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E814D-6964-95E3-BF67-CF068E36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B5F0-6D7D-FF21-E9D0-F6C6F913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C222-C59C-D28A-0696-514D6B39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B23A-5A61-4A5C-AD01-6CDF493C7C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874E-E290-5049-C19A-CB647B5A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0322-70C2-72AB-FB76-1648D337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D9439-AA85-8355-6931-150570CCA5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2249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book.openai.com/examples/how_to_call_functions_with_chat_models" TargetMode="External"/><Relationship Id="rId2" Type="http://schemas.openxmlformats.org/officeDocument/2006/relationships/hyperlink" Target="https://platform.openai.com/docs/guides/function-cal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zure/azure-sdk-for-net/blob/main/sdk/openai/Azure.AI.OpenAI/README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4BB-0041-067A-D326-952528C2E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8401"/>
            <a:ext cx="9144000" cy="54864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800" dirty="0"/>
              <a:t>"Copilot on steroids"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33BD3-365B-9A79-A504-D4F0BAFF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6" y="4429919"/>
            <a:ext cx="9144000" cy="1655762"/>
          </a:xfrm>
        </p:spPr>
        <p:txBody>
          <a:bodyPr/>
          <a:lstStyle/>
          <a:p>
            <a:r>
              <a:rPr lang="en-US" dirty="0"/>
              <a:t>enrico sabbadin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A2EA26-143A-24EF-70D7-F5C151DAB9C5}"/>
              </a:ext>
            </a:extLst>
          </p:cNvPr>
          <p:cNvSpPr txBox="1">
            <a:spLocks/>
          </p:cNvSpPr>
          <p:nvPr/>
        </p:nvSpPr>
        <p:spPr>
          <a:xfrm>
            <a:off x="1407953" y="1623068"/>
            <a:ext cx="9144000" cy="2045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dirty="0"/>
            </a:br>
            <a:r>
              <a:rPr lang="en-US" sz="4800" dirty="0"/>
              <a:t>Give a conversational interface to your enterprise API using ChatGPT and tools/function calling</a:t>
            </a:r>
          </a:p>
        </p:txBody>
      </p:sp>
    </p:spTree>
    <p:extLst>
      <p:ext uri="{BB962C8B-B14F-4D97-AF65-F5344CB8AC3E}">
        <p14:creationId xmlns:p14="http://schemas.microsoft.com/office/powerpoint/2010/main" val="12065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F279-FD6F-A0A5-EE22-087CDD2F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calling..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E839-23F8-C9A4-B89C-22402DEE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tries to </a:t>
            </a:r>
            <a:r>
              <a:rPr lang="en-US" b="1" i="1" dirty="0"/>
              <a:t>match the intent </a:t>
            </a:r>
            <a:r>
              <a:rPr lang="en-US" dirty="0"/>
              <a:t>of the user with one of the functions and, if possible, identify and extract the parameter values from the user query</a:t>
            </a:r>
          </a:p>
          <a:p>
            <a:pPr lvl="1"/>
            <a:r>
              <a:rPr lang="en-US" dirty="0"/>
              <a:t>If user intent match a function but some parameters are missing the AI "should" ask for the missing values </a:t>
            </a:r>
          </a:p>
          <a:p>
            <a:r>
              <a:rPr lang="en-US" dirty="0"/>
              <a:t>When the </a:t>
            </a:r>
            <a:r>
              <a:rPr lang="en-US" i="1" dirty="0" err="1"/>
              <a:t>finish_reason</a:t>
            </a:r>
            <a:r>
              <a:rPr lang="en-US" dirty="0"/>
              <a:t> in the AI reply is "</a:t>
            </a:r>
            <a:r>
              <a:rPr lang="en-US" i="1" dirty="0" err="1"/>
              <a:t>function_call</a:t>
            </a:r>
            <a:r>
              <a:rPr lang="en-US" dirty="0"/>
              <a:t>", our code will call the api with the provided Json.</a:t>
            </a:r>
          </a:p>
          <a:p>
            <a:r>
              <a:rPr lang="en-US" dirty="0"/>
              <a:t>The Json reply from the api call must then be passed back to ChatGPT that will make up a human readable reply from the provided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9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C41E20-70BB-EE57-9DCE-0A2EB43DD90C}"/>
              </a:ext>
            </a:extLst>
          </p:cNvPr>
          <p:cNvSpPr/>
          <p:nvPr/>
        </p:nvSpPr>
        <p:spPr>
          <a:xfrm>
            <a:off x="2382475" y="1489352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E4A24-FC9F-6330-38DB-0C5A5C651D38}"/>
              </a:ext>
            </a:extLst>
          </p:cNvPr>
          <p:cNvSpPr/>
          <p:nvPr/>
        </p:nvSpPr>
        <p:spPr>
          <a:xfrm>
            <a:off x="5294853" y="1489351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DA0C5-011A-F09B-A043-ADB488DCB00A}"/>
              </a:ext>
            </a:extLst>
          </p:cNvPr>
          <p:cNvSpPr/>
          <p:nvPr/>
        </p:nvSpPr>
        <p:spPr>
          <a:xfrm>
            <a:off x="11185321" y="1442335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EC4BBE-27D9-E350-0349-13D0767633A6}"/>
              </a:ext>
            </a:extLst>
          </p:cNvPr>
          <p:cNvCxnSpPr>
            <a:cxnSpLocks/>
          </p:cNvCxnSpPr>
          <p:nvPr/>
        </p:nvCxnSpPr>
        <p:spPr>
          <a:xfrm>
            <a:off x="192947" y="1963024"/>
            <a:ext cx="5048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1075B4-FB28-400F-F4C3-BACA2B9C5EDE}"/>
              </a:ext>
            </a:extLst>
          </p:cNvPr>
          <p:cNvCxnSpPr>
            <a:cxnSpLocks/>
          </p:cNvCxnSpPr>
          <p:nvPr/>
        </p:nvCxnSpPr>
        <p:spPr>
          <a:xfrm flipH="1">
            <a:off x="220211" y="2148980"/>
            <a:ext cx="5020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E9915-9753-E859-E47D-93D021D62978}"/>
              </a:ext>
            </a:extLst>
          </p:cNvPr>
          <p:cNvCxnSpPr>
            <a:cxnSpLocks/>
          </p:cNvCxnSpPr>
          <p:nvPr/>
        </p:nvCxnSpPr>
        <p:spPr>
          <a:xfrm>
            <a:off x="192947" y="3180825"/>
            <a:ext cx="5048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890AF-F2BB-2671-5A2D-8044C740D1F9}"/>
              </a:ext>
            </a:extLst>
          </p:cNvPr>
          <p:cNvCxnSpPr>
            <a:cxnSpLocks/>
          </p:cNvCxnSpPr>
          <p:nvPr/>
        </p:nvCxnSpPr>
        <p:spPr>
          <a:xfrm flipH="1">
            <a:off x="2449587" y="3426903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74C8A-D851-75A6-8BD3-16A2FDFCAEFA}"/>
              </a:ext>
            </a:extLst>
          </p:cNvPr>
          <p:cNvCxnSpPr>
            <a:cxnSpLocks/>
          </p:cNvCxnSpPr>
          <p:nvPr/>
        </p:nvCxnSpPr>
        <p:spPr>
          <a:xfrm>
            <a:off x="2499921" y="3604244"/>
            <a:ext cx="8598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6A7CFC-387A-F949-91EA-8B1E6DE2AAB1}"/>
              </a:ext>
            </a:extLst>
          </p:cNvPr>
          <p:cNvCxnSpPr/>
          <p:nvPr/>
        </p:nvCxnSpPr>
        <p:spPr>
          <a:xfrm>
            <a:off x="2499921" y="4423795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46C6C-EB6E-E579-B98D-21932CC631D0}"/>
              </a:ext>
            </a:extLst>
          </p:cNvPr>
          <p:cNvCxnSpPr>
            <a:cxnSpLocks/>
          </p:cNvCxnSpPr>
          <p:nvPr/>
        </p:nvCxnSpPr>
        <p:spPr>
          <a:xfrm flipH="1" flipV="1">
            <a:off x="220211" y="5507372"/>
            <a:ext cx="5074642" cy="5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996111-4D26-9D58-B814-97E8B02EFC58}"/>
              </a:ext>
            </a:extLst>
          </p:cNvPr>
          <p:cNvCxnSpPr>
            <a:cxnSpLocks/>
          </p:cNvCxnSpPr>
          <p:nvPr/>
        </p:nvCxnSpPr>
        <p:spPr>
          <a:xfrm flipH="1">
            <a:off x="2499921" y="3831822"/>
            <a:ext cx="8598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llout: Line with Border and Accent Bar 19">
            <a:extLst>
              <a:ext uri="{FF2B5EF4-FFF2-40B4-BE49-F238E27FC236}">
                <a16:creationId xmlns:a16="http://schemas.microsoft.com/office/drawing/2014/main" id="{4E8EA378-9474-8650-375A-B9C5F80CE253}"/>
              </a:ext>
            </a:extLst>
          </p:cNvPr>
          <p:cNvSpPr/>
          <p:nvPr/>
        </p:nvSpPr>
        <p:spPr>
          <a:xfrm>
            <a:off x="3305264" y="1136011"/>
            <a:ext cx="1950457" cy="612648"/>
          </a:xfrm>
          <a:prstGeom prst="accentBorderCallout1">
            <a:avLst>
              <a:gd name="adj1" fmla="val 18750"/>
              <a:gd name="adj2" fmla="val -8333"/>
              <a:gd name="adj3" fmla="val 128932"/>
              <a:gd name="adj4" fmla="val -3786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function: get-weather {…}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user : "how is the weather today?"</a:t>
            </a:r>
          </a:p>
        </p:txBody>
      </p:sp>
      <p:sp>
        <p:nvSpPr>
          <p:cNvPr id="21" name="Callout: Line with Border and Accent Bar 20">
            <a:extLst>
              <a:ext uri="{FF2B5EF4-FFF2-40B4-BE49-F238E27FC236}">
                <a16:creationId xmlns:a16="http://schemas.microsoft.com/office/drawing/2014/main" id="{46509E57-EC1E-77E4-E8A6-2472D2ED7B5D}"/>
              </a:ext>
            </a:extLst>
          </p:cNvPr>
          <p:cNvSpPr/>
          <p:nvPr/>
        </p:nvSpPr>
        <p:spPr>
          <a:xfrm>
            <a:off x="3305264" y="2230003"/>
            <a:ext cx="1866551" cy="823520"/>
          </a:xfrm>
          <a:prstGeom prst="accentBorderCallout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function: get-weather {…}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conversation history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user: "London ?"</a:t>
            </a:r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9E28DCCE-A049-6E38-B24B-ED2ADEEDD4F4}"/>
              </a:ext>
            </a:extLst>
          </p:cNvPr>
          <p:cNvSpPr/>
          <p:nvPr/>
        </p:nvSpPr>
        <p:spPr>
          <a:xfrm>
            <a:off x="6931405" y="112317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57667"/>
              <a:gd name="adj4" fmla="val -11772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Please specify the location </a:t>
            </a: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D496048-2991-5838-D924-F459D741EF4F}"/>
              </a:ext>
            </a:extLst>
          </p:cNvPr>
          <p:cNvSpPr/>
          <p:nvPr/>
        </p:nvSpPr>
        <p:spPr>
          <a:xfrm>
            <a:off x="6774811" y="224163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89180"/>
              <a:gd name="adj4" fmla="val -10624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function "get-weather"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{ "location" : "London" }</a:t>
            </a: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4" name="Callout: Line with Border and Accent Bar 23">
            <a:extLst>
              <a:ext uri="{FF2B5EF4-FFF2-40B4-BE49-F238E27FC236}">
                <a16:creationId xmlns:a16="http://schemas.microsoft.com/office/drawing/2014/main" id="{B2B952EF-A129-7035-4FC4-9A7F7E784ABD}"/>
              </a:ext>
            </a:extLst>
          </p:cNvPr>
          <p:cNvSpPr/>
          <p:nvPr/>
        </p:nvSpPr>
        <p:spPr>
          <a:xfrm>
            <a:off x="6867790" y="2940645"/>
            <a:ext cx="2320954" cy="612648"/>
          </a:xfrm>
          <a:prstGeom prst="accentBorderCallout1">
            <a:avLst>
              <a:gd name="adj1" fmla="val 18750"/>
              <a:gd name="adj2" fmla="val -8333"/>
              <a:gd name="adj3" fmla="val 104285"/>
              <a:gd name="adj4" fmla="val -4194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call  : </a:t>
            </a:r>
            <a:r>
              <a:rPr lang="en-US" sz="1200" b="1" i="1" dirty="0">
                <a:solidFill>
                  <a:schemeClr val="tx1"/>
                </a:solidFill>
              </a:rPr>
              <a:t>https://../api/weather/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{ "location" : "London" }</a:t>
            </a: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5" name="Callout: Line with Border and Accent Bar 24">
            <a:extLst>
              <a:ext uri="{FF2B5EF4-FFF2-40B4-BE49-F238E27FC236}">
                <a16:creationId xmlns:a16="http://schemas.microsoft.com/office/drawing/2014/main" id="{02F4EDA0-BF67-DC54-2A3B-0D6592D49E8F}"/>
              </a:ext>
            </a:extLst>
          </p:cNvPr>
          <p:cNvSpPr/>
          <p:nvPr/>
        </p:nvSpPr>
        <p:spPr>
          <a:xfrm>
            <a:off x="6672745" y="4047883"/>
            <a:ext cx="2320954" cy="612648"/>
          </a:xfrm>
          <a:prstGeom prst="accentBorderCallout1">
            <a:avLst>
              <a:gd name="adj1" fmla="val 18750"/>
              <a:gd name="adj2" fmla="val -8333"/>
              <a:gd name="adj3" fmla="val -28538"/>
              <a:gd name="adj4" fmla="val -386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reply  </a:t>
            </a:r>
            <a:r>
              <a:rPr lang="en-US" sz="1200" i="1" dirty="0">
                <a:solidFill>
                  <a:schemeClr val="tx1"/>
                </a:solidFill>
              </a:rPr>
              <a:t>: { "location" : "London" , "weather" : "rainy", temperature : "17" }</a:t>
            </a:r>
          </a:p>
        </p:txBody>
      </p:sp>
      <p:sp>
        <p:nvSpPr>
          <p:cNvPr id="26" name="Callout: Line with Border and Accent Bar 25">
            <a:extLst>
              <a:ext uri="{FF2B5EF4-FFF2-40B4-BE49-F238E27FC236}">
                <a16:creationId xmlns:a16="http://schemas.microsoft.com/office/drawing/2014/main" id="{7D5B9656-3FD0-2410-E578-96C420C160AD}"/>
              </a:ext>
            </a:extLst>
          </p:cNvPr>
          <p:cNvSpPr/>
          <p:nvPr/>
        </p:nvSpPr>
        <p:spPr>
          <a:xfrm>
            <a:off x="6637792" y="5059508"/>
            <a:ext cx="2320954" cy="997844"/>
          </a:xfrm>
          <a:prstGeom prst="accentBorderCallout1">
            <a:avLst>
              <a:gd name="adj1" fmla="val 18750"/>
              <a:gd name="adj2" fmla="val -8333"/>
              <a:gd name="adj3" fmla="val -61401"/>
              <a:gd name="adj4" fmla="val -8243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none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conversation history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Api reply  : </a:t>
            </a:r>
            <a:r>
              <a:rPr lang="en-US" sz="1200" i="1" dirty="0">
                <a:solidFill>
                  <a:schemeClr val="tx1"/>
                </a:solidFill>
              </a:rPr>
              <a:t>{ "location" : "London" , "weather" : "rainy", temperature : "17" }</a:t>
            </a:r>
          </a:p>
        </p:txBody>
      </p:sp>
      <p:sp>
        <p:nvSpPr>
          <p:cNvPr id="27" name="Callout: Line with Border and Accent Bar 26">
            <a:extLst>
              <a:ext uri="{FF2B5EF4-FFF2-40B4-BE49-F238E27FC236}">
                <a16:creationId xmlns:a16="http://schemas.microsoft.com/office/drawing/2014/main" id="{40FC7280-28DF-9546-F384-69DEEB8D223D}"/>
              </a:ext>
            </a:extLst>
          </p:cNvPr>
          <p:cNvSpPr/>
          <p:nvPr/>
        </p:nvSpPr>
        <p:spPr>
          <a:xfrm>
            <a:off x="6114877" y="618897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-105218"/>
              <a:gd name="adj4" fmla="val -12903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Today in London is rainy, with a temperature of 17 degrees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36F75-CCD5-76D5-1F0A-859A189B45E5}"/>
              </a:ext>
            </a:extLst>
          </p:cNvPr>
          <p:cNvSpPr/>
          <p:nvPr/>
        </p:nvSpPr>
        <p:spPr>
          <a:xfrm>
            <a:off x="153099" y="1489350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4E9031-3650-1263-FD43-B9A8323B9F60}"/>
              </a:ext>
            </a:extLst>
          </p:cNvPr>
          <p:cNvSpPr txBox="1"/>
          <p:nvPr/>
        </p:nvSpPr>
        <p:spPr>
          <a:xfrm>
            <a:off x="39004" y="1023047"/>
            <a:ext cx="10214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988E6C-B0B4-AF30-2B35-B997AA4C4789}"/>
              </a:ext>
            </a:extLst>
          </p:cNvPr>
          <p:cNvSpPr txBox="1"/>
          <p:nvPr/>
        </p:nvSpPr>
        <p:spPr>
          <a:xfrm>
            <a:off x="1735401" y="967423"/>
            <a:ext cx="10700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your app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9D93CF-381A-C7C0-5DD8-F87081CBBA11}"/>
              </a:ext>
            </a:extLst>
          </p:cNvPr>
          <p:cNvSpPr txBox="1"/>
          <p:nvPr/>
        </p:nvSpPr>
        <p:spPr>
          <a:xfrm>
            <a:off x="5198157" y="951345"/>
            <a:ext cx="966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chat-</a:t>
            </a:r>
            <a:r>
              <a:rPr lang="en-US" dirty="0" err="1"/>
              <a:t>gpt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1A78FE-E643-6162-5CF6-262D45E87FF7}"/>
              </a:ext>
            </a:extLst>
          </p:cNvPr>
          <p:cNvSpPr txBox="1"/>
          <p:nvPr/>
        </p:nvSpPr>
        <p:spPr>
          <a:xfrm>
            <a:off x="9961299" y="951345"/>
            <a:ext cx="18353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your weather api </a:t>
            </a:r>
          </a:p>
        </p:txBody>
      </p:sp>
    </p:spTree>
    <p:extLst>
      <p:ext uri="{BB962C8B-B14F-4D97-AF65-F5344CB8AC3E}">
        <p14:creationId xmlns:p14="http://schemas.microsoft.com/office/powerpoint/2010/main" val="3111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5C7-5AD3-A208-089A-82DD7D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4EB-C74E-4EDF-32DE-93724FB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current and past weather</a:t>
            </a:r>
          </a:p>
        </p:txBody>
      </p:sp>
    </p:spTree>
    <p:extLst>
      <p:ext uri="{BB962C8B-B14F-4D97-AF65-F5344CB8AC3E}">
        <p14:creationId xmlns:p14="http://schemas.microsoft.com/office/powerpoint/2010/main" val="207864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1D2-0B81-312E-ED64-DBBDE9F6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5063-D202-BDFA-876B-EF1DA037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schema syntax (to be provided as function) is the same used to define input – output </a:t>
            </a:r>
            <a:r>
              <a:rPr lang="en-US" dirty="0" err="1"/>
              <a:t>dto</a:t>
            </a:r>
            <a:r>
              <a:rPr lang="en-US" dirty="0"/>
              <a:t> in an open-api document (swagger)</a:t>
            </a:r>
          </a:p>
          <a:p>
            <a:pPr lvl="1"/>
            <a:r>
              <a:rPr lang="en-US" dirty="0"/>
              <a:t>Extract function call "Json schema" dynamically from the open api document of your target api</a:t>
            </a:r>
          </a:p>
          <a:p>
            <a:pPr lvl="1"/>
            <a:r>
              <a:rPr lang="en-US" dirty="0"/>
              <a:t>Put clear description on input </a:t>
            </a:r>
            <a:r>
              <a:rPr lang="en-US" dirty="0" err="1"/>
              <a:t>dto</a:t>
            </a:r>
            <a:r>
              <a:rPr lang="en-US" dirty="0"/>
              <a:t> and its properties (</a:t>
            </a:r>
            <a:r>
              <a:rPr lang="en-US" b="1" dirty="0"/>
              <a:t>prompt engineer applied on a swagger doc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Document </a:t>
            </a:r>
            <a:r>
              <a:rPr lang="en-US" b="1" dirty="0">
                <a:sym typeface="Wingdings" panose="05000000000000000000" pitchFamily="2" charset="2"/>
              </a:rPr>
              <a:t>required</a:t>
            </a:r>
            <a:r>
              <a:rPr lang="en-US" dirty="0">
                <a:sym typeface="Wingdings" panose="05000000000000000000" pitchFamily="2" charset="2"/>
              </a:rPr>
              <a:t> properties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are exposed in the swagger doc as strings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as strings are accepted as input at run time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7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6C5-D301-54EC-AECC-79D1CFEC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calling.. 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2BAB-C074-1583-004B-0E400A78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Validate the input with care (fluent validation)</a:t>
            </a:r>
          </a:p>
          <a:p>
            <a:r>
              <a:rPr lang="en-US" dirty="0">
                <a:sym typeface="Wingdings" panose="05000000000000000000" pitchFamily="2" charset="2"/>
              </a:rPr>
              <a:t>Return errors in Json format, stating clearly each property having problem and the action to take</a:t>
            </a:r>
          </a:p>
          <a:p>
            <a:r>
              <a:rPr lang="en-US" dirty="0">
                <a:sym typeface="Wingdings" panose="05000000000000000000" pitchFamily="2" charset="2"/>
              </a:rPr>
              <a:t>Your validation code must be </a:t>
            </a:r>
            <a:r>
              <a:rPr lang="en-US" dirty="0" err="1">
                <a:sym typeface="Wingdings" panose="05000000000000000000" pitchFamily="2" charset="2"/>
              </a:rPr>
              <a:t>conversational,suggesting</a:t>
            </a:r>
            <a:r>
              <a:rPr lang="en-US" dirty="0">
                <a:sym typeface="Wingdings" panose="05000000000000000000" pitchFamily="2" charset="2"/>
              </a:rPr>
              <a:t> action to the chatbot,  e.g. :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ret.Errors.Add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ValidationFailure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ValidationErrorInfo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$"ambiguous value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AssistantAction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$"reply to the user with these exact words: \"choose among the following values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candidatePorts.Take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(5).Select(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\""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Given this requirements the api you target the call will be likely a proxy to an actual existing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3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57D-70E7-1BDF-4AB1-754912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12E5-8589-D8A0-5999-F8C417FF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sometime make up parameters (e.g. : email)</a:t>
            </a:r>
          </a:p>
          <a:p>
            <a:r>
              <a:rPr lang="en-US" dirty="0"/>
              <a:t>Put up a good system message</a:t>
            </a:r>
          </a:p>
          <a:p>
            <a:r>
              <a:rPr lang="en-US" dirty="0"/>
              <a:t>Do not expect that required setting is always respected for the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5C7-5AD3-A208-089A-82DD7D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4EB-C74E-4EDF-32DE-93724FB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List, Create quotes in mymsc</a:t>
            </a:r>
          </a:p>
        </p:txBody>
      </p:sp>
    </p:spTree>
    <p:extLst>
      <p:ext uri="{BB962C8B-B14F-4D97-AF65-F5344CB8AC3E}">
        <p14:creationId xmlns:p14="http://schemas.microsoft.com/office/powerpoint/2010/main" val="88687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798-D831-0741-2031-6CC6E08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Tools-calls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1F98-4A09-C940-F5F3-B7703CD3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starting from </a:t>
            </a:r>
            <a:r>
              <a:rPr lang="en-US" i="1" dirty="0"/>
              <a:t>gpt-3.5 1106 </a:t>
            </a:r>
            <a:r>
              <a:rPr lang="en-US" dirty="0"/>
              <a:t>and </a:t>
            </a:r>
            <a:r>
              <a:rPr lang="en-US" i="1" dirty="0"/>
              <a:t>gpt-4 1106 </a:t>
            </a:r>
          </a:p>
          <a:p>
            <a:pPr lvl="1"/>
            <a:r>
              <a:rPr lang="en-US" dirty="0"/>
              <a:t>Function calls have become "deprecated": they have become a possible </a:t>
            </a:r>
            <a:r>
              <a:rPr lang="en-US" i="1" dirty="0"/>
              <a:t>tool-type</a:t>
            </a:r>
            <a:r>
              <a:rPr lang="en-US" dirty="0"/>
              <a:t> value for tools-calls</a:t>
            </a:r>
          </a:p>
          <a:p>
            <a:r>
              <a:rPr lang="en-US" dirty="0"/>
              <a:t>Tools are an abstraction to accommodate different "external data sources" </a:t>
            </a:r>
          </a:p>
          <a:p>
            <a:pPr lvl="1"/>
            <a:r>
              <a:rPr lang="en-US" i="1" dirty="0"/>
              <a:t>Currently "function" is the only tool type supported in chat-completion api</a:t>
            </a:r>
          </a:p>
          <a:p>
            <a:pPr lvl="1"/>
            <a:r>
              <a:rPr lang="en-US" dirty="0"/>
              <a:t>Chatgpt can return reply with more than one tool call</a:t>
            </a:r>
          </a:p>
          <a:p>
            <a:r>
              <a:rPr lang="en-US" dirty="0"/>
              <a:t>Assistant api have similar concept of tools but support more: </a:t>
            </a:r>
          </a:p>
          <a:p>
            <a:pPr lvl="1"/>
            <a:r>
              <a:rPr lang="en-US" dirty="0"/>
              <a:t>Functions, Code interpreter, Knowledge Retrieval</a:t>
            </a:r>
          </a:p>
          <a:p>
            <a:pPr lvl="1"/>
            <a:r>
              <a:rPr lang="en-US" dirty="0"/>
              <a:t>Still in beta, deserve a dedicated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1F63-26DC-0AF6-E788-C9BDEA11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15696"/>
            <a:ext cx="11497056" cy="6413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tools = [     {</a:t>
            </a:r>
            <a:br>
              <a:rPr lang="en-US" sz="1800" dirty="0"/>
            </a:br>
            <a:r>
              <a:rPr lang="en-US" sz="1800" dirty="0"/>
              <a:t>        "type": "function",</a:t>
            </a:r>
            <a:br>
              <a:rPr lang="en-US" sz="1800" dirty="0"/>
            </a:br>
            <a:r>
              <a:rPr lang="en-US" sz="1800" dirty="0"/>
              <a:t>        "function": { "name": "</a:t>
            </a:r>
            <a:r>
              <a:rPr lang="en-US" sz="1800" dirty="0" err="1"/>
              <a:t>get_current_weather</a:t>
            </a:r>
            <a:r>
              <a:rPr lang="en-US" sz="1800" dirty="0"/>
              <a:t>", "description": "Get the current weather",</a:t>
            </a:r>
            <a:br>
              <a:rPr lang="en-US" sz="1800" dirty="0"/>
            </a:br>
            <a:r>
              <a:rPr lang="en-US" sz="1800" dirty="0"/>
              <a:t>            "parameters": {</a:t>
            </a:r>
            <a:br>
              <a:rPr lang="en-US" sz="1800" dirty="0"/>
            </a:br>
            <a:r>
              <a:rPr lang="en-US" sz="1800" dirty="0"/>
              <a:t>                "type": "object",</a:t>
            </a:r>
            <a:br>
              <a:rPr lang="en-US" sz="1800" dirty="0"/>
            </a:br>
            <a:r>
              <a:rPr lang="en-US" sz="1800" dirty="0"/>
              <a:t>                "properties": { </a:t>
            </a:r>
            <a:br>
              <a:rPr lang="en-US" sz="1800" dirty="0"/>
            </a:br>
            <a:r>
              <a:rPr lang="en-US" sz="1800" dirty="0"/>
              <a:t>                    "location": { "type": "string",  "description": "The city and state, e.g. San Francisco, CA" } </a:t>
            </a:r>
            <a:br>
              <a:rPr lang="en-US" sz="1800" dirty="0"/>
            </a:br>
            <a:r>
              <a:rPr lang="en-US" sz="1800" dirty="0"/>
              <a:t>                },</a:t>
            </a:r>
            <a:br>
              <a:rPr lang="en-US" sz="1800" dirty="0"/>
            </a:br>
            <a:r>
              <a:rPr lang="en-US" sz="1800" dirty="0"/>
              <a:t>                "required": ["location"]</a:t>
            </a:r>
            <a:br>
              <a:rPr lang="en-US" sz="1800" dirty="0"/>
            </a:br>
            <a:r>
              <a:rPr lang="en-US" sz="1800" dirty="0"/>
              <a:t>            },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>    {</a:t>
            </a:r>
            <a:br>
              <a:rPr lang="en-US" sz="1800" dirty="0"/>
            </a:br>
            <a:r>
              <a:rPr lang="en-US" sz="1800" dirty="0"/>
              <a:t>        "type": "function",</a:t>
            </a:r>
            <a:br>
              <a:rPr lang="en-US" sz="1800" dirty="0"/>
            </a:br>
            <a:r>
              <a:rPr lang="en-US" sz="1800" dirty="0"/>
              <a:t>        "function": { "name": "</a:t>
            </a:r>
            <a:r>
              <a:rPr lang="en-US" sz="1800" dirty="0" err="1"/>
              <a:t>get_n_day_weather_forecast</a:t>
            </a:r>
            <a:r>
              <a:rPr lang="en-US" sz="1800" dirty="0"/>
              <a:t>", "description": "Get an N-day weather forecast",</a:t>
            </a:r>
            <a:br>
              <a:rPr lang="en-US" sz="1800" dirty="0"/>
            </a:br>
            <a:r>
              <a:rPr lang="en-US" sz="1800" dirty="0"/>
              <a:t>            "parameters": {</a:t>
            </a:r>
            <a:br>
              <a:rPr lang="en-US" sz="1800" dirty="0"/>
            </a:br>
            <a:r>
              <a:rPr lang="en-US" sz="1800" dirty="0"/>
              <a:t>                "type": "object",                </a:t>
            </a:r>
            <a:br>
              <a:rPr lang="en-US" sz="1800" dirty="0"/>
            </a:br>
            <a:r>
              <a:rPr lang="en-US" sz="1800" dirty="0"/>
              <a:t>                "properties": { </a:t>
            </a:r>
            <a:br>
              <a:rPr lang="en-US" sz="1800" dirty="0"/>
            </a:br>
            <a:r>
              <a:rPr lang="en-US" sz="1800" dirty="0"/>
              <a:t>                       "location": { "type": "string", "description": "The city and state, e.g. San Francisco, CA"},   </a:t>
            </a:r>
            <a:br>
              <a:rPr lang="en-US" sz="1800" dirty="0"/>
            </a:br>
            <a:r>
              <a:rPr lang="en-US" sz="1800" dirty="0"/>
              <a:t>                       "</a:t>
            </a:r>
            <a:r>
              <a:rPr lang="en-US" sz="1800" dirty="0" err="1"/>
              <a:t>num_days</a:t>
            </a:r>
            <a:r>
              <a:rPr lang="en-US" sz="1800" dirty="0"/>
              <a:t>": {"type": "integer", "description": "The number of days to forecast"}</a:t>
            </a:r>
            <a:br>
              <a:rPr lang="en-US" sz="1800" dirty="0"/>
            </a:br>
            <a:r>
              <a:rPr lang="en-US" sz="1800" dirty="0"/>
              <a:t>                 },</a:t>
            </a:r>
            <a:br>
              <a:rPr lang="en-US" sz="1800" dirty="0"/>
            </a:br>
            <a:r>
              <a:rPr lang="en-US" sz="1800" dirty="0"/>
              <a:t>                "required": ["location", "</a:t>
            </a:r>
            <a:r>
              <a:rPr lang="en-US" sz="1800" dirty="0" err="1"/>
              <a:t>num_days</a:t>
            </a:r>
            <a:r>
              <a:rPr lang="en-US" sz="1800" dirty="0"/>
              <a:t>"]</a:t>
            </a:r>
            <a:br>
              <a:rPr lang="en-US" sz="1800" dirty="0"/>
            </a:br>
            <a:r>
              <a:rPr lang="en-US" sz="1800" dirty="0"/>
              <a:t>            },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388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463-38BF-B1AD-F428-F521A5C2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function calls to tools-call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1988-4E4F-7E8B-DBEA-CBC2AF80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Json reply from the api, need to pass also the corresponding Json returned by the ai in previous step (used as input of the api call)</a:t>
            </a:r>
          </a:p>
          <a:p>
            <a:r>
              <a:rPr lang="en-US" dirty="0"/>
              <a:t>Each function call reply has got an </a:t>
            </a:r>
            <a:r>
              <a:rPr lang="en-US" i="1" dirty="0"/>
              <a:t>id</a:t>
            </a:r>
            <a:r>
              <a:rPr lang="en-US" dirty="0"/>
              <a:t> that must be "copied" to the corresponding api reply when passing the Json reply to the ai </a:t>
            </a:r>
          </a:p>
          <a:p>
            <a:pPr lvl="1"/>
            <a:r>
              <a:rPr lang="en-US" dirty="0"/>
              <a:t>Required to correlate input-output of each function call (since there could be more than one)</a:t>
            </a:r>
          </a:p>
        </p:txBody>
      </p:sp>
    </p:spTree>
    <p:extLst>
      <p:ext uri="{BB962C8B-B14F-4D97-AF65-F5344CB8AC3E}">
        <p14:creationId xmlns:p14="http://schemas.microsoft.com/office/powerpoint/2010/main" val="188204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F22E-4F3B-390B-20C4-1CE79686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Nov 2022 :release of </a:t>
            </a:r>
            <a:r>
              <a:rPr lang="en-US" dirty="0" err="1"/>
              <a:t>chatGPT</a:t>
            </a:r>
            <a:r>
              <a:rPr lang="en-US" dirty="0"/>
              <a:t> "web"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34FB-FB6F-C41C-2651-1A7BAAEC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still in full AI </a:t>
            </a:r>
            <a:r>
              <a:rPr lang="en-US" i="1" dirty="0"/>
              <a:t>hype</a:t>
            </a:r>
          </a:p>
          <a:p>
            <a:pPr lvl="1"/>
            <a:r>
              <a:rPr lang="en-US" dirty="0"/>
              <a:t>"daily" release announcement of new LLM models by </a:t>
            </a:r>
            <a:r>
              <a:rPr lang="en-US" i="1" dirty="0"/>
              <a:t>big tech </a:t>
            </a:r>
            <a:r>
              <a:rPr lang="en-US" dirty="0"/>
              <a:t>and open-source community (not to mention generative AI)</a:t>
            </a:r>
          </a:p>
          <a:p>
            <a:pPr lvl="1"/>
            <a:r>
              <a:rPr lang="en-US" dirty="0"/>
              <a:t>At least one every week an LLM that beats chatGPT4 is announced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/>
          </a:p>
          <a:p>
            <a:r>
              <a:rPr lang="en-US" dirty="0"/>
              <a:t>Release of many frameworks to orchestrate and abstract the interaction with LLM</a:t>
            </a:r>
          </a:p>
          <a:p>
            <a:pPr lvl="1"/>
            <a:r>
              <a:rPr lang="en-US" dirty="0"/>
              <a:t>EF like approach, "many" are challenging this approach  </a:t>
            </a:r>
          </a:p>
          <a:p>
            <a:r>
              <a:rPr lang="en-US" dirty="0"/>
              <a:t>"Low code" approach solutions</a:t>
            </a:r>
          </a:p>
          <a:p>
            <a:pPr lvl="1"/>
            <a:r>
              <a:rPr lang="en-US" dirty="0"/>
              <a:t>e.g. : MS Azure OpenAI On Your Data</a:t>
            </a:r>
          </a:p>
        </p:txBody>
      </p:sp>
    </p:spTree>
    <p:extLst>
      <p:ext uri="{BB962C8B-B14F-4D97-AF65-F5344CB8AC3E}">
        <p14:creationId xmlns:p14="http://schemas.microsoft.com/office/powerpoint/2010/main" val="362437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ECC1-82EF-B64D-D088-64D7586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9565-55FA-6904-454D-1F4EE036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OpenAI function/tools calling documentation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https://platform.openai.com/docs/guides/function-calling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https://cookbook.openai.com/examples/how_to_call_functions_with_chat_models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OpenAI client library for .NET</a:t>
            </a:r>
          </a:p>
          <a:p>
            <a:pPr lvl="1"/>
            <a:r>
              <a:rPr lang="en-US">
                <a:hlinkClick r:id="rId4"/>
              </a:rPr>
              <a:t>https://github.com/Azure/azure-sdk-for-net/blob/main/sdk/openai/Azure.AI.OpenAI/README.md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7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F22E-4F3B-390B-20C4-1CE79686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34FB-FB6F-C41C-2651-1A7BAAEC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of now, it's not clear what will be still </a:t>
            </a:r>
            <a:r>
              <a:rPr lang="en-US" i="1" dirty="0"/>
              <a:t>relevant </a:t>
            </a:r>
            <a:r>
              <a:rPr lang="en-US" dirty="0"/>
              <a:t>within one year, </a:t>
            </a:r>
            <a:r>
              <a:rPr lang="en-US" i="1" dirty="0"/>
              <a:t>but most likely function calls (tools calls) will be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br>
              <a:rPr lang="en-US" i="1" dirty="0">
                <a:sym typeface="Wingdings" panose="05000000000000000000" pitchFamily="2" charset="2"/>
              </a:rPr>
            </a:br>
            <a:br>
              <a:rPr lang="en-US" i="1" dirty="0">
                <a:sym typeface="Wingdings" panose="05000000000000000000" pitchFamily="2" charset="2"/>
              </a:rPr>
            </a:br>
            <a:r>
              <a:rPr lang="en-US" i="1" dirty="0">
                <a:sym typeface="Wingdings" panose="05000000000000000000" pitchFamily="2" charset="2"/>
              </a:rPr>
              <a:t>Evaluate carefully when abstracting away from "raw" chatgpt api calls (or any other LLM model)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1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44CD-9215-3EBC-651F-D9C28EC8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E31D-828A-3651-BDB9-4617F23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concepts and terms are emerging and are being commonly accepted by the community</a:t>
            </a:r>
          </a:p>
          <a:p>
            <a:r>
              <a:rPr lang="en-US" b="1" dirty="0"/>
              <a:t>Agent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 LLM agent is an artificial intelligence system that utilizes a large language model (LLM) as its core computational engine to exhibit capabilities beyond text generation solely based on its "built-in" training/knowledge </a:t>
            </a:r>
          </a:p>
          <a:p>
            <a:r>
              <a:rPr lang="en-US" b="1" dirty="0"/>
              <a:t>Tools</a:t>
            </a:r>
            <a:br>
              <a:rPr lang="en-US" b="1" dirty="0"/>
            </a:br>
            <a:r>
              <a:rPr lang="en-US" dirty="0"/>
              <a:t>LLM agents utilize a suites of </a:t>
            </a:r>
            <a:r>
              <a:rPr lang="en-US" i="1" dirty="0"/>
              <a:t>tools</a:t>
            </a:r>
            <a:r>
              <a:rPr lang="en-US" dirty="0"/>
              <a:t> - calculators, APIs, search engines - to gather information and take action towards completing assigned tasks. </a:t>
            </a:r>
            <a:br>
              <a:rPr lang="en-US" sz="1800" b="0" i="0" u="none" strike="noStrike" baseline="0" dirty="0">
                <a:latin typeface="Times New Roman" panose="02020603050405020304" pitchFamily="18" charset="0"/>
              </a:rPr>
            </a:br>
            <a:endParaRPr lang="en-US" sz="1800" b="0" i="0" u="none" strike="noStrike" baseline="0" dirty="0"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563-4BA2-F068-A973-629D0E7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0950-D4AC-1C0C-632C-465D2E13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agents' "ecosystem", can be split into two big domains: </a:t>
            </a:r>
          </a:p>
          <a:p>
            <a:pPr lvl="1"/>
            <a:r>
              <a:rPr lang="en-US" dirty="0"/>
              <a:t>Conversational Agents : RAG</a:t>
            </a:r>
          </a:p>
          <a:p>
            <a:pPr lvl="1"/>
            <a:r>
              <a:rPr lang="en-US" dirty="0"/>
              <a:t>Task/Workflow-Oriented Agents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0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6497-7525-A403-ACDD-7A3A718D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365</a:t>
            </a:r>
          </a:p>
        </p:txBody>
      </p:sp>
      <p:pic>
        <p:nvPicPr>
          <p:cNvPr id="5" name="Content Placeholder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653F78B-FC8F-0126-3204-97D68386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38" y="1825625"/>
            <a:ext cx="7893124" cy="4351338"/>
          </a:xfrm>
        </p:spPr>
      </p:pic>
    </p:spTree>
    <p:extLst>
      <p:ext uri="{BB962C8B-B14F-4D97-AF65-F5344CB8AC3E}">
        <p14:creationId xmlns:p14="http://schemas.microsoft.com/office/powerpoint/2010/main" val="252757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8FBD-D898-56BC-C281-E6B8ECA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3137-D397-34CE-1086-6686C6B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a functionality available in the </a:t>
            </a:r>
            <a:r>
              <a:rPr lang="en-US" i="1" dirty="0"/>
              <a:t>completion-chat</a:t>
            </a:r>
            <a:r>
              <a:rPr lang="en-US" dirty="0"/>
              <a:t> api endpoint starting from </a:t>
            </a:r>
          </a:p>
          <a:p>
            <a:pPr lvl="1"/>
            <a:r>
              <a:rPr lang="en-US" dirty="0"/>
              <a:t>Gpt-3.5 turbo 0613</a:t>
            </a:r>
          </a:p>
          <a:p>
            <a:pPr lvl="1"/>
            <a:r>
              <a:rPr lang="en-US" dirty="0"/>
              <a:t>Gpt-4-0613</a:t>
            </a:r>
          </a:p>
          <a:p>
            <a:pPr lvl="1"/>
            <a:r>
              <a:rPr lang="en-US" dirty="0"/>
              <a:t>"embedded/abstracted" into tools-calls in gpt-3.5 1106 and gpt-4 1106 (and above)</a:t>
            </a:r>
          </a:p>
          <a:p>
            <a:r>
              <a:rPr lang="en-US" dirty="0"/>
              <a:t>Allows to have ChatGPT convert human natural query and commands into Json</a:t>
            </a:r>
          </a:p>
          <a:p>
            <a:r>
              <a:rPr lang="en-US" b="1" dirty="0"/>
              <a:t>Ai does not call an API, it's up to your code to do the call using the Json provided by the Ai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240D-8006-51BB-6F04-2EF1DD88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calling..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D9BB-96CA-1B26-4EDE-3902B705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it:</a:t>
            </a:r>
            <a:br>
              <a:rPr lang="en-US" dirty="0"/>
            </a:br>
            <a:r>
              <a:rPr lang="en-US" dirty="0"/>
              <a:t>Along with user prompt </a:t>
            </a:r>
            <a:r>
              <a:rPr lang="en-US" b="1" i="1" dirty="0"/>
              <a:t>add a list of functions definition</a:t>
            </a:r>
          </a:p>
          <a:p>
            <a:r>
              <a:rPr lang="en-US" dirty="0"/>
              <a:t>A function definition is a Json following the Json schema syntax: </a:t>
            </a:r>
          </a:p>
          <a:p>
            <a:pPr lvl="1"/>
            <a:r>
              <a:rPr lang="en-US" dirty="0"/>
              <a:t>a description of the goal of the function and its parameters </a:t>
            </a:r>
            <a:br>
              <a:rPr lang="en-US" dirty="0"/>
            </a:br>
            <a:r>
              <a:rPr lang="en-US" dirty="0"/>
              <a:t>(e.g. : temperature given a town name)</a:t>
            </a:r>
          </a:p>
          <a:p>
            <a:pPr lvl="1"/>
            <a:r>
              <a:rPr lang="en-US" dirty="0"/>
              <a:t>Json schema syntax is part of the </a:t>
            </a:r>
            <a:r>
              <a:rPr lang="en-US" dirty="0" err="1"/>
              <a:t>OpenApi</a:t>
            </a:r>
            <a:r>
              <a:rPr lang="en-US" dirty="0"/>
              <a:t> specification to define input and output </a:t>
            </a:r>
            <a:r>
              <a:rPr lang="en-US" dirty="0" err="1"/>
              <a:t>dtos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E1604-86AC-2490-62ED-4A5C351823E7}"/>
              </a:ext>
            </a:extLst>
          </p:cNvPr>
          <p:cNvSpPr txBox="1"/>
          <p:nvPr/>
        </p:nvSpPr>
        <p:spPr>
          <a:xfrm>
            <a:off x="457200" y="427813"/>
            <a:ext cx="112294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"type": "function",</a:t>
            </a:r>
          </a:p>
          <a:p>
            <a:r>
              <a:rPr lang="en-US" dirty="0"/>
              <a:t>        "function": {</a:t>
            </a:r>
          </a:p>
          <a:p>
            <a:r>
              <a:rPr lang="en-US" dirty="0"/>
              <a:t>            "name": "get-weather",</a:t>
            </a:r>
          </a:p>
          <a:p>
            <a:r>
              <a:rPr lang="en-US" i="1" dirty="0">
                <a:highlight>
                  <a:srgbClr val="FFFF00"/>
                </a:highlight>
              </a:rPr>
              <a:t>            "description": "Get the current weather",</a:t>
            </a:r>
          </a:p>
          <a:p>
            <a:r>
              <a:rPr lang="en-US" dirty="0"/>
              <a:t>            "parameters": {</a:t>
            </a:r>
          </a:p>
          <a:p>
            <a:r>
              <a:rPr lang="en-US" dirty="0"/>
              <a:t>                "type": "object",</a:t>
            </a:r>
          </a:p>
          <a:p>
            <a:r>
              <a:rPr lang="en-US" dirty="0"/>
              <a:t>                "properties": {</a:t>
            </a:r>
          </a:p>
          <a:p>
            <a:r>
              <a:rPr lang="en-US" dirty="0"/>
              <a:t>                    "location": {</a:t>
            </a:r>
          </a:p>
          <a:p>
            <a:r>
              <a:rPr lang="en-US" dirty="0"/>
              <a:t>                        "type": "string",</a:t>
            </a:r>
          </a:p>
          <a:p>
            <a:r>
              <a:rPr lang="en-US" i="1" dirty="0">
                <a:highlight>
                  <a:srgbClr val="FFFF00"/>
                </a:highlight>
              </a:rPr>
              <a:t>                        "description": "The city or state the user want to know the current weather. IMPORTANT : Assistant must ask the user a value for location if not provided in the conversation. Assistant MUST NOT make up one",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},</a:t>
            </a:r>
          </a:p>
          <a:p>
            <a:r>
              <a:rPr lang="en-US" i="1" dirty="0">
                <a:highlight>
                  <a:srgbClr val="FFFF00"/>
                </a:highlight>
              </a:rPr>
              <a:t>                "required": ["location"]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F27F2-3810-9393-5046-13F258796858}"/>
              </a:ext>
            </a:extLst>
          </p:cNvPr>
          <p:cNvSpPr txBox="1"/>
          <p:nvPr/>
        </p:nvSpPr>
        <p:spPr>
          <a:xfrm>
            <a:off x="950976" y="5678424"/>
            <a:ext cx="525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no need to document the corresponding output</a:t>
            </a:r>
          </a:p>
        </p:txBody>
      </p:sp>
    </p:spTree>
    <p:extLst>
      <p:ext uri="{BB962C8B-B14F-4D97-AF65-F5344CB8AC3E}">
        <p14:creationId xmlns:p14="http://schemas.microsoft.com/office/powerpoint/2010/main" val="115665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1585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 "Copilot on steroids"</vt:lpstr>
      <vt:lpstr>30 Nov 2022 :release of chatGPT "web" </vt:lpstr>
      <vt:lpstr>….</vt:lpstr>
      <vt:lpstr>Agents and Tools</vt:lpstr>
      <vt:lpstr>Agents and Tools</vt:lpstr>
      <vt:lpstr>Copilot 365</vt:lpstr>
      <vt:lpstr>What is function calling</vt:lpstr>
      <vt:lpstr>What is function calling.. continue</vt:lpstr>
      <vt:lpstr>PowerPoint Presentation</vt:lpstr>
      <vt:lpstr>What is function calling.. continue</vt:lpstr>
      <vt:lpstr>PowerPoint Presentation</vt:lpstr>
      <vt:lpstr>EXAMPLE</vt:lpstr>
      <vt:lpstr>Api design for function calling</vt:lpstr>
      <vt:lpstr>Api design for function calling..  continue</vt:lpstr>
      <vt:lpstr>gotchas</vt:lpstr>
      <vt:lpstr>EXAMPLE</vt:lpstr>
      <vt:lpstr>Tools-calls</vt:lpstr>
      <vt:lpstr>PowerPoint Presentation</vt:lpstr>
      <vt:lpstr>Migrate function calls to tools-call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calling</dc:title>
  <dc:creator>Enrico Sabbadin (MSC Technology Italia)</dc:creator>
  <cp:lastModifiedBy>Enrico Sabbadin (MSC Technology Italia)</cp:lastModifiedBy>
  <cp:revision>11</cp:revision>
  <dcterms:created xsi:type="dcterms:W3CDTF">2023-11-29T15:37:04Z</dcterms:created>
  <dcterms:modified xsi:type="dcterms:W3CDTF">2024-04-08T13:08:05Z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