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4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F938-0950-47B0-AD72-85C3E9F88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C6467-01A6-4CF9-86FA-1C8EC3FFC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0631-9FE4-4074-914E-5246E1D3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C40C-9F01-4EF0-9DDE-84C01A27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5264-C700-415B-AD9C-1CE76102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6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FEE2-6465-42C9-90AE-87E0BD16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74137-900F-4770-A8A8-92180298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E837-6DBB-45C6-AB43-7B134D60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1E6D-D2EE-41A2-9F91-A6797CBA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FF56D-3643-464B-936D-90236727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10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6AB73-CC12-497B-8D89-E7281B7D1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EE633-15DA-4910-B3FC-1C4B1A6E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8F964-B757-4A5C-A952-02604198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12B4-48BF-4506-83AC-57DA2F45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7691F-1EED-433E-BF68-8B13DB86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7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01A9-AC4C-4874-B91A-353BB6E1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AE4E-9B92-49B0-8FC3-02899F45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8FC8E-2B54-47DD-8C54-AE985C1F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624A-F71A-4333-B2F4-66EC5CC2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1D08-37C1-403D-A5B4-2A4B1C6E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1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F640-B55D-4F52-8A8B-744FBB85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DBD74-14E7-4FFA-A896-4E7E0852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0C4D-F940-4CF5-9804-934208ED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3D61-68F7-4DE7-ADC3-D054E20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A0D2-053F-4A2A-9454-B8A1C320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5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48AA-C928-4C51-B24F-BFAB9196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C8CB-93EB-4CA8-B4E2-7D990C05B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1142-95D6-449D-AB33-232E02E6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091D2-23AD-4523-849E-6683B210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67564-4B40-4C5D-A641-1895617F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8593-BA24-46B3-A287-96898789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26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215C-7060-4626-A3E0-DAFFB2D1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2C95-A920-40CB-9FCB-67AA4F1C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086E8-1522-40E5-BBE6-D38860400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43BB5-BCFC-4FAA-8A16-225D175FA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86856-2972-4E81-93F1-4D331E0A4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FF4EA-042B-4C48-8656-B520CFBB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6F1C1-64C6-44FA-941C-C9B098A1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54CA0-B84D-4558-AF0D-A3238C36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4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F7DD-03C3-4B51-B673-0530DCE5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54645-04A1-445A-8E47-7F079C2C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D68A9-C1BB-4DA3-9B08-E201DBAB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CF906-CF89-43E7-BE07-1656FF63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2D34B-28A3-473A-AD34-D5ED1B6A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783B8-2D86-471B-B916-49496C20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4E7EE-52C2-4B08-9D4F-ADB82D95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2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768F-CF2C-4D0C-A789-4CC4705F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593A-76DF-4A88-9457-DEB5DF855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B195-CAF0-4479-B976-60755BD0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0638-6E2D-4A2B-BD61-B965F98B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C9F57-DBFD-4A67-8A7E-DFEAD8BE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5E2B4-5A30-4B79-B592-0972221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6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EB85-4775-4589-B1EA-0F07F782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289A7-D0EB-4EE0-9A93-BC8F635C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55C34-4478-4A3A-9426-DCF9CD84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26E0F-3876-4509-B59C-881AC5B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6D44A-B6BD-4549-9A67-E0224BD6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DC36-B026-4DA1-BAA7-9EF2CD9A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CBFD6-684F-426D-B660-BEA18A40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D4F20-9875-4A90-9A47-FDC9E0C0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34C1-090F-4270-AE72-54734F1C7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70F1-E647-45E8-9058-A735685BFD3B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9151-B605-44C9-82D9-EC9666706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C3E3-0F1C-4895-8141-AB033540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F097-E5A8-41AD-99D9-534262505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36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03B9-4A23-4240-901C-DC3373B4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178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1BA94A"/>
                </a:solidFill>
                <a:latin typeface="SourceSansPro-Semibold"/>
              </a:rPr>
              <a:t>            </a:t>
            </a:r>
            <a:r>
              <a:rPr lang="en-IN" sz="4800" b="1" i="0" u="none" strike="noStrike" baseline="0" dirty="0">
                <a:solidFill>
                  <a:srgbClr val="1BA94A"/>
                </a:solidFill>
                <a:latin typeface="SourceSansPro-Semibold"/>
              </a:rPr>
              <a:t>Compute Engine Fundamentals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9884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Simplify VM HTTP server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How do we reduce the number of steps in creating an VM instance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and 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setting up a HTTP Server?</a:t>
            </a:r>
          </a:p>
          <a:p>
            <a:pPr marL="0" indent="0" algn="l">
              <a:buNone/>
            </a:pPr>
            <a:endParaRPr lang="en-US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Let's explore a few options:</a:t>
            </a:r>
          </a:p>
          <a:p>
            <a:pPr lvl="1"/>
            <a:r>
              <a:rPr lang="en-IN" sz="1600" dirty="0" err="1">
                <a:solidFill>
                  <a:srgbClr val="222222"/>
                </a:solidFill>
                <a:latin typeface="SourceSansPro-Regular"/>
              </a:rPr>
              <a:t>Startup</a:t>
            </a:r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 script</a:t>
            </a:r>
          </a:p>
          <a:p>
            <a:pPr lvl="1"/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Instance Template</a:t>
            </a:r>
          </a:p>
          <a:p>
            <a:pPr lvl="1"/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Custom Image</a:t>
            </a:r>
            <a:endParaRPr lang="en-US" sz="1600" dirty="0">
              <a:solidFill>
                <a:srgbClr val="222222"/>
              </a:solidFill>
              <a:latin typeface="SourceSansPr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9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Bootstrapping with </a:t>
            </a:r>
            <a:r>
              <a:rPr lang="en-IN" sz="2400" b="1" dirty="0" err="1">
                <a:solidFill>
                  <a:srgbClr val="A62A2A"/>
                </a:solidFill>
                <a:latin typeface="SourceSansPro-Semibold"/>
              </a:rPr>
              <a:t>Startup</a:t>
            </a:r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4088"/>
            <a:ext cx="10515600" cy="294287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Bootstrapping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: Install OS patches or software when an VM instance is </a:t>
            </a: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launched.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In VM, you can configure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Startup script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to bootstrap</a:t>
            </a:r>
            <a:endParaRPr lang="en-US" sz="1600" dirty="0">
              <a:solidFill>
                <a:srgbClr val="222222"/>
              </a:solidFill>
              <a:latin typeface="SourceSansPr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87B957-D61B-40AA-BC8A-4A8C0114B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06" y="1958339"/>
            <a:ext cx="7823602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Instance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49"/>
            <a:ext cx="9458124" cy="436741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Why do you need to specify all the VM instance details (Image, instance type </a:t>
            </a:r>
            <a:r>
              <a:rPr lang="en-US" sz="1800" dirty="0" err="1">
                <a:solidFill>
                  <a:srgbClr val="222222"/>
                </a:solidFill>
                <a:latin typeface="SourceSansPro-Semibold"/>
              </a:rPr>
              <a:t>etc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) every time you launch an instance?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How about creating a </a:t>
            </a:r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Instance template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Define </a:t>
            </a:r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machine type, image, labels, startup script 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and other properties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Used to create </a:t>
            </a: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VM instances 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and </a:t>
            </a: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managed instance groups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Provides a convenient way to create similar instances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222222"/>
                </a:solidFill>
                <a:latin typeface="SourceSansPro-Semibold"/>
              </a:rPr>
              <a:t>CANNOT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 be updated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To make a change, copy an existing template and modify 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(Optional) 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Image family can be specified </a:t>
            </a: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(example - debian-9)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Latest non-deprecated version of the family is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27BF4-0106-4298-935A-643F0084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324" y="1952549"/>
            <a:ext cx="1320868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8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A62A2A"/>
                </a:solidFill>
                <a:latin typeface="SourceSansPro-Semibold"/>
              </a:rPr>
              <a:t>Reducing Launch Time with Custom Image</a:t>
            </a:r>
            <a:endParaRPr lang="en-IN" sz="2400" b="1" dirty="0">
              <a:solidFill>
                <a:srgbClr val="A62A2A"/>
              </a:solidFill>
              <a:latin typeface="SourceSansPro-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49"/>
            <a:ext cx="9458124" cy="436741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Installing OS patches and software at launch of VM instances </a:t>
            </a:r>
            <a:r>
              <a:rPr lang="en-IN" sz="1800" b="1" dirty="0">
                <a:solidFill>
                  <a:srgbClr val="222222"/>
                </a:solidFill>
                <a:latin typeface="SourceSansPro-Semibold"/>
              </a:rPr>
              <a:t>increases boot up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time</a:t>
            </a:r>
          </a:p>
          <a:p>
            <a:pPr marL="0" indent="0" algn="l">
              <a:buNone/>
            </a:pPr>
            <a:endParaRPr lang="en-US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How about creating a custom image with OS patches and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software </a:t>
            </a:r>
            <a:r>
              <a:rPr lang="en-IN" sz="1800" b="1" dirty="0">
                <a:solidFill>
                  <a:srgbClr val="222222"/>
                </a:solidFill>
                <a:latin typeface="SourceSansPro-Semibold"/>
              </a:rPr>
              <a:t>pre-installed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Can be created from an instance, a persistent disk, a snapshot, another image, or a file in Cloud Storage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Can be shared across projects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(Recommendation) Deprecate old images (&amp; specify replacement image)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(Recommendation) </a:t>
            </a:r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Hardening an Image 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- Customize images to your </a:t>
            </a:r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corporate security standards</a:t>
            </a:r>
          </a:p>
          <a:p>
            <a:pPr marL="457200" lvl="1" indent="0">
              <a:buNone/>
            </a:pPr>
            <a:endParaRPr lang="en-IN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Prefer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 using </a:t>
            </a: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Custom Image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 to </a:t>
            </a: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Startup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8EA0-80FE-4150-A142-2A9A0425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324" y="1949374"/>
            <a:ext cx="1371670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A62A2A"/>
                </a:solidFill>
                <a:latin typeface="SourceSansPro-Semibold"/>
              </a:rPr>
              <a:t>Reducing Costs - Compute Engine Virtual Machines</a:t>
            </a:r>
            <a:endParaRPr lang="en-IN" sz="2400" b="1" dirty="0">
              <a:solidFill>
                <a:srgbClr val="A62A2A"/>
              </a:solidFill>
              <a:latin typeface="SourceSansPro-Semibold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159153-48E1-4432-BEA8-3FC51D062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82" y="1899592"/>
            <a:ext cx="8661845" cy="27052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F66F2-E324-415F-9D4E-FF78A1A4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22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A62A2A"/>
                </a:solidFill>
                <a:latin typeface="SourceSansPro-Semibold"/>
              </a:rPr>
              <a:t>Compute Engine : Live Migration &amp; Availability Policy</a:t>
            </a:r>
            <a:endParaRPr lang="en-IN" sz="2400" b="1" dirty="0">
              <a:solidFill>
                <a:srgbClr val="A62A2A"/>
              </a:solidFill>
              <a:latin typeface="SourceSansPro-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F66F2-E324-415F-9D4E-FF78A1A4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229" y="535755"/>
            <a:ext cx="788189" cy="9843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77D3-3942-4728-8520-E986509C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How do you keep your VM instances running when a host system needs to be updated (a software or a hardware update needs to be performed)?</a:t>
            </a:r>
          </a:p>
          <a:p>
            <a:pPr algn="l"/>
            <a:endParaRPr lang="en-IN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222222"/>
                </a:solidFill>
                <a:latin typeface="SourceSansPro-Semibold"/>
              </a:rPr>
              <a:t>Live Migration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Your running instance is migrated to another host in the same zone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Does NOT change any attributes or properties of the VM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NOT SUPPORTED for GPUs and preemptible instances</a:t>
            </a:r>
          </a:p>
          <a:p>
            <a:pPr marL="457200" lvl="1" indent="0">
              <a:buNone/>
            </a:pPr>
            <a:endParaRPr lang="en-US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Important Configuration - </a:t>
            </a:r>
            <a:r>
              <a:rPr lang="en-IN" sz="1800" b="1" dirty="0">
                <a:solidFill>
                  <a:srgbClr val="222222"/>
                </a:solidFill>
                <a:latin typeface="SourceSansPro-Semibold"/>
              </a:rPr>
              <a:t>Availability Policy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: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On host maintenance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: What should happen during periodic infrastructure maintenance?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Migrate (default): Migrate VM instance to other hardware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Terminate: Stop the VM instance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Automatic restart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 - Restart VM instances if they are terminated due to non-user-initiated </a:t>
            </a:r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reasons (maintenance event, hardware failure etc.)</a:t>
            </a:r>
          </a:p>
        </p:txBody>
      </p:sp>
    </p:spTree>
    <p:extLst>
      <p:ext uri="{BB962C8B-B14F-4D97-AF65-F5344CB8AC3E}">
        <p14:creationId xmlns:p14="http://schemas.microsoft.com/office/powerpoint/2010/main" val="272470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Virtual Machine - Best Practices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F66F2-E324-415F-9D4E-FF78A1A4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229" y="535755"/>
            <a:ext cx="788189" cy="9843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77D3-3942-4728-8520-E986509C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Choose Zone and Region based on: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Cost, Regulations, Availability Needs, Latency and Specific Hardware needs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Distribute instances in multiple zones and regions for high availability</a:t>
            </a:r>
          </a:p>
          <a:p>
            <a:pPr lvl="1"/>
            <a:endParaRPr lang="en-US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Choose right machine type for you needs: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Play with them to find out the right machine type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Use GPUs for Math and Graphic intensive applications</a:t>
            </a:r>
          </a:p>
          <a:p>
            <a:pPr lvl="1"/>
            <a:endParaRPr lang="en-US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Reserve for "committed use discounts" for constant workloads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Use preemptible instances for fault-tolerant, NON time critical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workloads</a:t>
            </a:r>
          </a:p>
          <a:p>
            <a:pPr marL="0" indent="0" algn="l">
              <a:buNone/>
            </a:pPr>
            <a:endParaRPr lang="en-IN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Use labels to indicate environment, team, business unit </a:t>
            </a:r>
            <a:r>
              <a:rPr lang="en-US" sz="1800" dirty="0" err="1">
                <a:solidFill>
                  <a:srgbClr val="222222"/>
                </a:solidFill>
                <a:latin typeface="SourceSansPro-Semibold"/>
              </a:rPr>
              <a:t>etc</a:t>
            </a:r>
            <a:endParaRPr lang="en-IN" sz="1800" dirty="0">
              <a:solidFill>
                <a:srgbClr val="222222"/>
              </a:solidFill>
              <a:latin typeface="SourceSansPr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9869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Virtual Compute Engine Scenarios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F66F2-E324-415F-9D4E-FF78A1A4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229" y="535755"/>
            <a:ext cx="788189" cy="9843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6D013-75DD-430A-96EE-8501AB649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255" y="1902441"/>
            <a:ext cx="9415905" cy="4156694"/>
          </a:xfrm>
        </p:spPr>
      </p:pic>
    </p:spTree>
    <p:extLst>
      <p:ext uri="{BB962C8B-B14F-4D97-AF65-F5344CB8AC3E}">
        <p14:creationId xmlns:p14="http://schemas.microsoft.com/office/powerpoint/2010/main" val="112746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Instance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77D3-3942-4728-8520-E986509C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0074" cy="466725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How do you create a group of VM instances?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Instance Group - Group of VM instances managed as a single </a:t>
            </a:r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entity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Manage group of similar VMs having similar lifecycle as ONE UNIT</a:t>
            </a:r>
          </a:p>
          <a:p>
            <a:pPr marL="457200" lvl="1" indent="0">
              <a:buNone/>
            </a:pPr>
            <a:endParaRPr lang="en-US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Two Types of Instance Groups: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Managed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 : Identical VMs created using a template: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Features: Auto scaling, auto healing and managed releases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Unmanaged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 : Different configuration for VMs in same group: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Does NOT offer auto scaling, auto healing &amp; other services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NOT Recommended unless you need different kinds of VMs</a:t>
            </a:r>
          </a:p>
          <a:p>
            <a:pPr marL="914400" lvl="2" indent="0">
              <a:buNone/>
            </a:pPr>
            <a:endParaRPr lang="en-US" sz="14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Semibold"/>
              </a:rPr>
              <a:t>Location</a:t>
            </a: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 can be Zonal or Regional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Regional gives you higher availability (RECOMMENDED)</a:t>
            </a:r>
            <a:endParaRPr lang="en-IN" sz="1600" dirty="0">
              <a:solidFill>
                <a:srgbClr val="222222"/>
              </a:solidFill>
              <a:latin typeface="SourceSansPr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3C281-02FD-41C8-870A-80D839F3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274" y="2636905"/>
            <a:ext cx="2305168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Managed Instance Groups (MIG)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77D3-3942-4728-8520-E986509C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0074" cy="466725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Managed Instance Group - Identical VMs created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using an instance template</a:t>
            </a:r>
          </a:p>
          <a:p>
            <a:pPr marL="0" indent="0" algn="l">
              <a:buNone/>
            </a:pPr>
            <a:endParaRPr lang="en-IN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Important Features: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Maintain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 certain number of instances</a:t>
            </a:r>
          </a:p>
          <a:p>
            <a:pPr lvl="2"/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If an instance crashes, MIG launches another instance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Detect application failures 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using health checks (Self Healing)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Increase and decrease instances based on load (</a:t>
            </a:r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Auto Scaling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)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Add </a:t>
            </a:r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Load Balancer 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to distribute load</a:t>
            </a:r>
          </a:p>
          <a:p>
            <a:pPr lvl="1"/>
            <a:r>
              <a:rPr lang="en-IN" sz="1600" dirty="0">
                <a:solidFill>
                  <a:srgbClr val="222222"/>
                </a:solidFill>
                <a:latin typeface="SourceSansPro-Regular"/>
              </a:rPr>
              <a:t>Create instances in multiple zones (regional MIGs)</a:t>
            </a:r>
          </a:p>
          <a:p>
            <a:pPr lvl="2"/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Regional MIGs provide higher availability compared to zonal MIGs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Regular"/>
              </a:rPr>
              <a:t>Release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 new application versions without downtime</a:t>
            </a:r>
          </a:p>
          <a:p>
            <a:pPr lvl="2"/>
            <a:r>
              <a:rPr lang="en-US" sz="1400" b="1" dirty="0">
                <a:solidFill>
                  <a:srgbClr val="222222"/>
                </a:solidFill>
                <a:latin typeface="SourceSansPro-Regular"/>
              </a:rPr>
              <a:t>Rolling updates</a:t>
            </a: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: Release new version step by step (gradually). Update a percentage of instances to the new version at a time.</a:t>
            </a:r>
          </a:p>
          <a:p>
            <a:pPr lvl="2"/>
            <a:r>
              <a:rPr lang="en-US" sz="1400" b="1" dirty="0">
                <a:solidFill>
                  <a:srgbClr val="222222"/>
                </a:solidFill>
                <a:latin typeface="SourceSansPro-Regular"/>
              </a:rPr>
              <a:t>Canary Deployment</a:t>
            </a:r>
            <a:r>
              <a:rPr lang="en-US" sz="1400" dirty="0">
                <a:solidFill>
                  <a:srgbClr val="222222"/>
                </a:solidFill>
                <a:latin typeface="SourceSansPro-Regular"/>
              </a:rPr>
              <a:t>: Test new version with a group of instances before releasing it across all instances.</a:t>
            </a:r>
            <a:endParaRPr lang="en-IN" sz="1400" dirty="0">
              <a:solidFill>
                <a:srgbClr val="222222"/>
              </a:solidFill>
              <a:latin typeface="SourceSansPr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3C281-02FD-41C8-870A-80D839F3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274" y="2636905"/>
            <a:ext cx="2305168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2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Google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SourceSansPro-Semibold"/>
              </a:rPr>
              <a:t> </a:t>
            </a:r>
            <a:r>
              <a:rPr lang="en-IN" sz="2400" b="1" i="0" u="none" strike="noStrike" baseline="0" dirty="0">
                <a:solidFill>
                  <a:srgbClr val="A62A2A"/>
                </a:solidFill>
                <a:latin typeface="SourceSansPro-Semibold"/>
              </a:rPr>
              <a:t>Compute Engine (GCE)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In corporate data centers, applications are deployed to </a:t>
            </a: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physical servers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Where do you deploy applications in the cloud?</a:t>
            </a:r>
          </a:p>
          <a:p>
            <a:pPr lvl="1"/>
            <a:r>
              <a:rPr lang="en-IN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Rent virtual servers</a:t>
            </a:r>
          </a:p>
          <a:p>
            <a:pPr lvl="1"/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Virtual Machines 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- Virtual servers in GCP</a:t>
            </a:r>
          </a:p>
          <a:p>
            <a:pPr lvl="1"/>
            <a:r>
              <a:rPr lang="en-IN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Google Compute Engine (GCE) </a:t>
            </a:r>
            <a:r>
              <a:rPr lang="en-IN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- Provision &amp; Manage Virtual Machines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A62A2A"/>
                </a:solidFill>
                <a:latin typeface="SourceSansPro-Semibold"/>
              </a:rPr>
              <a:t>Creating Managed Instance Group (MIG)</a:t>
            </a:r>
            <a:endParaRPr lang="en-IN" sz="2400" b="1" dirty="0">
              <a:solidFill>
                <a:srgbClr val="A62A2A"/>
              </a:solidFill>
              <a:latin typeface="SourceSansPro-Semi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D77D3-3942-4728-8520-E986509C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0074" cy="466725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Instance template is mandatory</a:t>
            </a:r>
          </a:p>
          <a:p>
            <a:pPr marL="0" indent="0" algn="l">
              <a:buNone/>
            </a:pPr>
            <a:endParaRPr lang="en-IN" sz="1800" dirty="0">
              <a:solidFill>
                <a:srgbClr val="222222"/>
              </a:solidFill>
              <a:latin typeface="SourceSansPro-Semibold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222222"/>
                </a:solidFill>
                <a:latin typeface="SourceSansPro-Semibold"/>
              </a:rPr>
              <a:t>Configure auto-scaling to automatically adjust number of </a:t>
            </a:r>
            <a:r>
              <a:rPr lang="en-IN" sz="1800" dirty="0">
                <a:solidFill>
                  <a:srgbClr val="222222"/>
                </a:solidFill>
                <a:latin typeface="SourceSansPro-Semibold"/>
              </a:rPr>
              <a:t>instances based on load:</a:t>
            </a:r>
          </a:p>
          <a:p>
            <a:pPr lvl="1"/>
            <a:r>
              <a:rPr lang="en-IN" sz="1600" b="1" dirty="0">
                <a:solidFill>
                  <a:srgbClr val="222222"/>
                </a:solidFill>
                <a:latin typeface="SourceSansPro-Semibold"/>
              </a:rPr>
              <a:t>Minimum</a:t>
            </a:r>
            <a:r>
              <a:rPr lang="en-IN" sz="1600" dirty="0">
                <a:solidFill>
                  <a:srgbClr val="222222"/>
                </a:solidFill>
                <a:latin typeface="SourceSansPro-Semibold"/>
              </a:rPr>
              <a:t> number of instances</a:t>
            </a:r>
          </a:p>
          <a:p>
            <a:pPr lvl="1"/>
            <a:r>
              <a:rPr lang="en-IN" sz="1600" b="1" dirty="0">
                <a:solidFill>
                  <a:srgbClr val="222222"/>
                </a:solidFill>
                <a:latin typeface="SourceSansPro-Semibold"/>
              </a:rPr>
              <a:t>Maximum</a:t>
            </a:r>
            <a:r>
              <a:rPr lang="en-IN" sz="1600" dirty="0">
                <a:solidFill>
                  <a:srgbClr val="222222"/>
                </a:solidFill>
                <a:latin typeface="SourceSansPro-Semibold"/>
              </a:rPr>
              <a:t> number of instances</a:t>
            </a:r>
          </a:p>
          <a:p>
            <a:pPr lvl="1"/>
            <a:r>
              <a:rPr lang="en-US" sz="1600" b="1" dirty="0">
                <a:solidFill>
                  <a:srgbClr val="222222"/>
                </a:solidFill>
                <a:latin typeface="SourceSansPro-Semibold"/>
              </a:rPr>
              <a:t>Autoscaling metrics</a:t>
            </a:r>
            <a:r>
              <a:rPr lang="en-US" sz="1600" dirty="0">
                <a:solidFill>
                  <a:srgbClr val="222222"/>
                </a:solidFill>
                <a:latin typeface="SourceSansPro-Semibold"/>
              </a:rPr>
              <a:t>: CPU Utilization target or Load Balancer Utilization target or Any other metric from Stack Driver</a:t>
            </a:r>
          </a:p>
          <a:p>
            <a:pPr lvl="2"/>
            <a:r>
              <a:rPr lang="en-US" sz="1400" b="1" dirty="0">
                <a:solidFill>
                  <a:srgbClr val="222222"/>
                </a:solidFill>
                <a:latin typeface="SourceSansPro-Semibold"/>
              </a:rPr>
              <a:t>Cool-down period</a:t>
            </a:r>
            <a:r>
              <a:rPr lang="en-US" sz="1400" dirty="0">
                <a:solidFill>
                  <a:srgbClr val="222222"/>
                </a:solidFill>
                <a:latin typeface="SourceSansPro-Semibold"/>
              </a:rPr>
              <a:t>: How long to wait before looking at auto scaling metrics again?</a:t>
            </a:r>
          </a:p>
          <a:p>
            <a:pPr lvl="2"/>
            <a:r>
              <a:rPr lang="en-US" sz="1400" b="1" dirty="0">
                <a:solidFill>
                  <a:srgbClr val="222222"/>
                </a:solidFill>
                <a:latin typeface="SourceSansPro-Semibold"/>
              </a:rPr>
              <a:t>Scale In Controls</a:t>
            </a:r>
            <a:r>
              <a:rPr lang="en-US" sz="1400" dirty="0">
                <a:solidFill>
                  <a:srgbClr val="222222"/>
                </a:solidFill>
                <a:latin typeface="SourceSansPro-Semibold"/>
              </a:rPr>
              <a:t>: Prevent a sudden drop in no of VM instances</a:t>
            </a:r>
          </a:p>
          <a:p>
            <a:pPr lvl="2"/>
            <a:r>
              <a:rPr lang="en-US" sz="1400" dirty="0">
                <a:solidFill>
                  <a:srgbClr val="222222"/>
                </a:solidFill>
                <a:latin typeface="SourceSansPro-Semibold"/>
              </a:rPr>
              <a:t>Example: Don't scale in by more than 10% or 3 instances in 5 minutes</a:t>
            </a:r>
          </a:p>
          <a:p>
            <a:pPr lvl="1"/>
            <a:r>
              <a:rPr lang="en-US" sz="1600" b="1" dirty="0" err="1">
                <a:solidFill>
                  <a:srgbClr val="222222"/>
                </a:solidFill>
                <a:latin typeface="SourceSansPro-Semibold"/>
              </a:rPr>
              <a:t>Autohealing</a:t>
            </a:r>
            <a:r>
              <a:rPr lang="en-US" sz="1600" dirty="0">
                <a:solidFill>
                  <a:srgbClr val="222222"/>
                </a:solidFill>
                <a:latin typeface="SourceSansPro-Semibold"/>
              </a:rPr>
              <a:t>: Configure a Health check with Initial delay (How long should you wait for your app to initialize before running a health check?)</a:t>
            </a:r>
            <a:endParaRPr lang="en-IN" sz="1600" dirty="0">
              <a:solidFill>
                <a:srgbClr val="222222"/>
              </a:solidFill>
              <a:latin typeface="SourceSansPro-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49EC3-51C2-41F6-BFF3-0758D6AC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356" y="2428823"/>
            <a:ext cx="1473276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2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Compute Engine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endParaRPr lang="en-US" sz="1800" b="0" i="0" u="none" strike="noStrike" baseline="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sz="1800" b="0" i="0" u="none" strike="noStrike" baseline="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Create and manage lifecycle of Virtual Machine (VM) instances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i="0" u="none" strike="noStrike" baseline="0" dirty="0">
                <a:solidFill>
                  <a:srgbClr val="222222"/>
                </a:solidFill>
                <a:latin typeface="SourceSansPro-Semibold"/>
              </a:rPr>
              <a:t>Load balancing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and </a:t>
            </a:r>
            <a:r>
              <a:rPr lang="en-US" sz="1800" b="1" i="0" u="none" strike="noStrike" baseline="0" dirty="0">
                <a:solidFill>
                  <a:srgbClr val="222222"/>
                </a:solidFill>
                <a:latin typeface="SourceSansPro-Semibold"/>
              </a:rPr>
              <a:t>auto scaling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for multiple VM instances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i="0" u="none" strike="noStrike" baseline="0" dirty="0">
                <a:solidFill>
                  <a:srgbClr val="222222"/>
                </a:solidFill>
                <a:latin typeface="SourceSansPro-Semibold"/>
              </a:rPr>
              <a:t>Attach storage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(&amp; network storage) to your VM instances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Manage </a:t>
            </a:r>
            <a:r>
              <a:rPr lang="en-US" sz="1800" b="1" i="0" u="none" strike="noStrike" baseline="0" dirty="0">
                <a:solidFill>
                  <a:srgbClr val="222222"/>
                </a:solidFill>
                <a:latin typeface="SourceSansPro-Semibold"/>
              </a:rPr>
              <a:t>network connectivity and configuration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for your VM instances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7817B9-2C95-4E67-AA64-547A6B51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47" y="1644968"/>
            <a:ext cx="740780" cy="7176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28FFF-0B6E-4236-BE0E-FA4CEBF5B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01" y="1639180"/>
            <a:ext cx="740780" cy="7234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6FAE04-3C52-4A24-824E-59FE2BCE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562" y="1626174"/>
            <a:ext cx="740780" cy="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5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Compute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SourceSansPro-Semibold"/>
              </a:rPr>
              <a:t> </a:t>
            </a:r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Engine Machine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What type of hardware do you want to run your workloads on?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Different Machine Families for Different Workloads: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General Purpose (E2, N2, N2D, N1) </a:t>
            </a:r>
            <a:r>
              <a:rPr lang="en-IN" sz="1600" b="1" i="0" u="none" strike="noStrike" baseline="0" dirty="0">
                <a:solidFill>
                  <a:srgbClr val="222222"/>
                </a:solidFill>
                <a:latin typeface="SourceSansPro-Regular"/>
              </a:rPr>
              <a:t>: </a:t>
            </a:r>
            <a:r>
              <a:rPr lang="en-IN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Best price-performance ratio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Web and application servers, Small-medium databases, Dev environments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Memory Optimized (M2, M1)</a:t>
            </a: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Regular"/>
              </a:rPr>
              <a:t>: 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Ultra high memory workloads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Large in-memory databases and In-memory analytics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Compute Optimized (C2)</a:t>
            </a: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Regular"/>
              </a:rPr>
              <a:t>: 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Compute intensive workloads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Gaming applications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Compute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SourceSansPro-Semibold"/>
              </a:rPr>
              <a:t> </a:t>
            </a:r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Engine Machine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marL="0" indent="0" algn="l">
              <a:buNone/>
            </a:pPr>
            <a:r>
              <a:rPr lang="en-IN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E0450-4CC4-4E1A-929F-3E61E488AD95}"/>
              </a:ext>
            </a:extLst>
          </p:cNvPr>
          <p:cNvSpPr txBox="1"/>
          <p:nvPr/>
        </p:nvSpPr>
        <p:spPr>
          <a:xfrm>
            <a:off x="1062050" y="4054642"/>
            <a:ext cx="818388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How much CPU, memory or disk do you want?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Variety of machine types are available for each machine family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Let's take an example : </a:t>
            </a: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e2-standard-2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: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Semibold"/>
              </a:rPr>
              <a:t>e2 </a:t>
            </a: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- Machine Type Family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Semibold"/>
              </a:rPr>
              <a:t>standard </a:t>
            </a: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- Type of workload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Semibold"/>
              </a:rPr>
              <a:t>2 </a:t>
            </a:r>
            <a:r>
              <a:rPr lang="en-IN" sz="1400" b="0" i="0" u="none" strike="noStrike" baseline="0" dirty="0">
                <a:solidFill>
                  <a:srgbClr val="222222"/>
                </a:solidFill>
                <a:latin typeface="SourceSansPro-Regular"/>
              </a:rPr>
              <a:t>- Number of CPUs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Memory, disk and networking capabilities increase along with vCPUs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33CD2C-2085-4B3C-972A-EE81E206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85" y="1757662"/>
            <a:ext cx="7749009" cy="19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6A7D-9264-485B-AAAA-026AC804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67" y="365126"/>
            <a:ext cx="10718533" cy="1290420"/>
          </a:xfrm>
        </p:spPr>
        <p:txBody>
          <a:bodyPr/>
          <a:lstStyle/>
          <a:p>
            <a:r>
              <a:rPr lang="en-IN" sz="2400" b="1" i="0" u="none" strike="noStrike" baseline="0" dirty="0">
                <a:solidFill>
                  <a:srgbClr val="A62A2A"/>
                </a:solidFill>
                <a:latin typeface="SourceSansPro-Semibold"/>
              </a:rPr>
              <a:t>Image</a:t>
            </a:r>
            <a:br>
              <a:rPr lang="en-IN" sz="1800" b="0" i="0" u="none" strike="noStrike" baseline="0" dirty="0">
                <a:solidFill>
                  <a:srgbClr val="A62A2A"/>
                </a:solidFill>
                <a:latin typeface="SourceSansPro-Semi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43D8-49F1-426A-A10A-FE693117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6829"/>
            <a:ext cx="10515600" cy="327013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What operating system and what software do you want on the instance?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Type of Images: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Public Images</a:t>
            </a: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Regular"/>
              </a:rPr>
              <a:t>: 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Provided &amp; maintained by Google or Open source communities or third party </a:t>
            </a:r>
            <a:r>
              <a:rPr lang="en-IN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vendors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Semibold"/>
              </a:rPr>
              <a:t>Custom Images</a:t>
            </a:r>
            <a:r>
              <a:rPr lang="en-US" sz="1600" b="1" i="0" u="none" strike="noStrike" baseline="0" dirty="0">
                <a:solidFill>
                  <a:srgbClr val="222222"/>
                </a:solidFill>
                <a:latin typeface="SourceSansPro-Regular"/>
              </a:rPr>
              <a:t>: </a:t>
            </a:r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Created by you for your projects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00D40-DC20-46FD-B59C-564CF15F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84" y="1512798"/>
            <a:ext cx="3797495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A62A2A"/>
                </a:solidFill>
                <a:latin typeface="SourceSansPro-Semibold"/>
              </a:rPr>
              <a:t>Internal and </a:t>
            </a:r>
            <a:r>
              <a:rPr lang="en-US" sz="2400" b="1" i="0" u="none" strike="noStrike" baseline="0" dirty="0">
                <a:solidFill>
                  <a:srgbClr val="A62A2A"/>
                </a:solidFill>
                <a:latin typeface="SourceSansPro-Semibold"/>
              </a:rPr>
              <a:t>External IP Addresses</a:t>
            </a:r>
            <a:endParaRPr lang="en-IN" sz="2400" b="1" dirty="0">
              <a:solidFill>
                <a:srgbClr val="A62A2A"/>
              </a:solidFill>
              <a:latin typeface="SourceSansPro-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External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(Public) IP addresses are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Internet addressable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Internal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(Private) IP addresses are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internal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to a corporate network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You CANNOT have two resources with same public (External) IP </a:t>
            </a: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address.</a:t>
            </a:r>
          </a:p>
          <a:p>
            <a:pPr lvl="1"/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HOWEVER, two different corporate networks CAN have resources with same Internal </a:t>
            </a:r>
            <a:r>
              <a:rPr lang="en-IN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(private) IP address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All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VM instances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are assigned at least one Internal IP address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Creation of External IP addresses can be enabled for VM instances</a:t>
            </a:r>
          </a:p>
          <a:p>
            <a:pPr lvl="1"/>
            <a:r>
              <a:rPr lang="en-US" sz="1600" b="0" i="0" u="none" strike="noStrike" baseline="0" dirty="0">
                <a:solidFill>
                  <a:srgbClr val="222222"/>
                </a:solidFill>
                <a:latin typeface="SourceSansPro-Regular"/>
              </a:rPr>
              <a:t>(</a:t>
            </a:r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Remember) When you stop an VM instance, External IP address is lost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Regular"/>
              </a:rPr>
              <a:t>Scenario </a:t>
            </a:r>
            <a:r>
              <a:rPr lang="en-US" sz="1800" dirty="0">
                <a:solidFill>
                  <a:srgbClr val="222222"/>
                </a:solidFill>
                <a:latin typeface="SourceSansPro-Regular"/>
              </a:rPr>
              <a:t>: How do you get a constant External IP address for a VM </a:t>
            </a:r>
            <a:r>
              <a:rPr lang="en-IN" sz="1800" dirty="0">
                <a:solidFill>
                  <a:srgbClr val="222222"/>
                </a:solidFill>
                <a:latin typeface="SourceSansPro-Regular"/>
              </a:rPr>
              <a:t>instance?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Quick and dirty way is to assign an Static IP Address to the VM!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2292-9373-4686-A8FD-29D281C6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A62A2A"/>
                </a:solidFill>
                <a:latin typeface="SourceSansPro-Semibold"/>
              </a:rPr>
              <a:t>Static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810-E9AA-4719-9F65-ECD41CA4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99"/>
            <a:ext cx="10515600" cy="438666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222222"/>
                </a:solidFill>
                <a:latin typeface="SourceSansPro-Regular"/>
              </a:rPr>
              <a:t>Scenario </a:t>
            </a:r>
            <a:r>
              <a:rPr lang="en-US" sz="1800" dirty="0">
                <a:solidFill>
                  <a:srgbClr val="222222"/>
                </a:solidFill>
                <a:latin typeface="SourceSansPro-Regular"/>
              </a:rPr>
              <a:t>: How do you get a constant External IP address for a VM </a:t>
            </a:r>
            <a:r>
              <a:rPr lang="en-IN" sz="1800" dirty="0">
                <a:solidFill>
                  <a:srgbClr val="222222"/>
                </a:solidFill>
                <a:latin typeface="SourceSansPro-Regular"/>
              </a:rPr>
              <a:t>instance?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Quick and dirty way is to assign an Static IP Address to the VM!</a:t>
            </a:r>
          </a:p>
          <a:p>
            <a:pPr lvl="1"/>
            <a:endParaRPr lang="en-US" sz="160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Static IP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can be switched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to another VM instance in same project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Static IP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remains attached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even if you stop the instance. You have to </a:t>
            </a: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manually detach it.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222222"/>
              </a:solidFill>
              <a:latin typeface="SourceSansPro-Regular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Remember : You are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billed for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an Static IP when </a:t>
            </a:r>
            <a:r>
              <a:rPr lang="en-US" sz="1800" b="0" i="0" u="none" strike="noStrike" baseline="0" dirty="0">
                <a:solidFill>
                  <a:srgbClr val="222222"/>
                </a:solidFill>
                <a:latin typeface="SourceSansPro-Semibold"/>
              </a:rPr>
              <a:t>you are NOT using it </a:t>
            </a:r>
            <a:r>
              <a:rPr lang="en-IN" sz="1800" b="0" i="0" u="none" strike="noStrike" baseline="0" dirty="0">
                <a:solidFill>
                  <a:srgbClr val="222222"/>
                </a:solidFill>
                <a:latin typeface="SourceSansPro-Regular"/>
              </a:rPr>
              <a:t>as well!</a:t>
            </a:r>
          </a:p>
          <a:p>
            <a:pPr lvl="1"/>
            <a:r>
              <a:rPr lang="en-US" sz="1600" dirty="0">
                <a:solidFill>
                  <a:srgbClr val="222222"/>
                </a:solidFill>
                <a:latin typeface="SourceSansPro-Regular"/>
              </a:rPr>
              <a:t>Make sure that you explicitly release an Static IP when you are not using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F551-FDC8-4EBB-8E5C-2CCB4169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79" y="535755"/>
            <a:ext cx="78818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0250-BDC7-49A8-BE98-3E6B2305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A62A2A"/>
                </a:solidFill>
                <a:latin typeface="SourceSansPro-Semibold"/>
              </a:rPr>
              <a:t>Compute Engine - Demo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A8FF28-FB4F-4518-AF3B-21D10C7B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1335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SourceSansPro-Regular</vt:lpstr>
      <vt:lpstr>SourceSansPro-Semibold</vt:lpstr>
      <vt:lpstr>Wingdings</vt:lpstr>
      <vt:lpstr>Office Theme</vt:lpstr>
      <vt:lpstr>            Compute Engine Fundamentals</vt:lpstr>
      <vt:lpstr>Google Compute Engine (GCE)</vt:lpstr>
      <vt:lpstr>Compute Engine - Features</vt:lpstr>
      <vt:lpstr>Compute Engine Machine Family</vt:lpstr>
      <vt:lpstr>Compute Engine Machine Types</vt:lpstr>
      <vt:lpstr>Image </vt:lpstr>
      <vt:lpstr>Internal and External IP Addresses</vt:lpstr>
      <vt:lpstr>Static IP Addresses</vt:lpstr>
      <vt:lpstr>Compute Engine - Demo</vt:lpstr>
      <vt:lpstr>Simplify VM HTTP server setup</vt:lpstr>
      <vt:lpstr>Bootstrapping with Startup script</vt:lpstr>
      <vt:lpstr>Instance templates</vt:lpstr>
      <vt:lpstr>Reducing Launch Time with Custom Image</vt:lpstr>
      <vt:lpstr>Reducing Costs - Compute Engine Virtual Machines</vt:lpstr>
      <vt:lpstr>Compute Engine : Live Migration &amp; Availability Policy</vt:lpstr>
      <vt:lpstr>Virtual Machine - Best Practices</vt:lpstr>
      <vt:lpstr>Virtual Compute Engine Scenarios</vt:lpstr>
      <vt:lpstr>Instance Groups</vt:lpstr>
      <vt:lpstr>Managed Instance Groups (MIG)</vt:lpstr>
      <vt:lpstr>Creating Managed Instance Group (MIG)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Abbagouni</dc:creator>
  <cp:lastModifiedBy>Sandeep Abbagouni</cp:lastModifiedBy>
  <cp:revision>4</cp:revision>
  <dcterms:created xsi:type="dcterms:W3CDTF">2022-02-02T13:53:18Z</dcterms:created>
  <dcterms:modified xsi:type="dcterms:W3CDTF">2022-02-06T13:52:05Z</dcterms:modified>
</cp:coreProperties>
</file>