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sldIdLst>
    <p:sldId id="256" r:id="rId2"/>
    <p:sldId id="257" r:id="rId3"/>
    <p:sldId id="258" r:id="rId4"/>
    <p:sldId id="259" r:id="rId5"/>
    <p:sldId id="260" r:id="rId6"/>
    <p:sldId id="261" r:id="rId7"/>
    <p:sldId id="262" r:id="rId8"/>
    <p:sldId id="263" r:id="rId9"/>
    <p:sldId id="270"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8692895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5C5A7-3D54-4EEC-8AF5-CC57F06F78A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50435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307407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841228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2945965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206467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2972457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215670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69584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421450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5C5A7-3D54-4EEC-8AF5-CC57F06F78AB}"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78820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5C5A7-3D54-4EEC-8AF5-CC57F06F78A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402983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5C5A7-3D54-4EEC-8AF5-CC57F06F78AB}"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30191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5C5A7-3D54-4EEC-8AF5-CC57F06F78AB}"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8597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1E5C5A7-3D54-4EEC-8AF5-CC57F06F78AB}"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2717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5C5A7-3D54-4EEC-8AF5-CC57F06F78A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309710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5C5A7-3D54-4EEC-8AF5-CC57F06F78AB}"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EB72E-DC54-4D5D-9C2F-7287374E0F6D}" type="slidenum">
              <a:rPr lang="en-IN" smtClean="0"/>
              <a:t>‹#›</a:t>
            </a:fld>
            <a:endParaRPr lang="en-IN"/>
          </a:p>
        </p:txBody>
      </p:sp>
    </p:spTree>
    <p:extLst>
      <p:ext uri="{BB962C8B-B14F-4D97-AF65-F5344CB8AC3E}">
        <p14:creationId xmlns:p14="http://schemas.microsoft.com/office/powerpoint/2010/main" val="137784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5C5A7-3D54-4EEC-8AF5-CC57F06F78AB}" type="datetimeFigureOut">
              <a:rPr lang="en-IN" smtClean="0"/>
              <a:t>09-05-2022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6EB72E-DC54-4D5D-9C2F-7287374E0F6D}" type="slidenum">
              <a:rPr lang="en-IN" smtClean="0"/>
              <a:t>‹#›</a:t>
            </a:fld>
            <a:endParaRPr lang="en-IN"/>
          </a:p>
        </p:txBody>
      </p:sp>
    </p:spTree>
    <p:extLst>
      <p:ext uri="{BB962C8B-B14F-4D97-AF65-F5344CB8AC3E}">
        <p14:creationId xmlns:p14="http://schemas.microsoft.com/office/powerpoint/2010/main" val="3436103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F9C5-E787-4D62-A742-840F3D362FDF}"/>
              </a:ext>
            </a:extLst>
          </p:cNvPr>
          <p:cNvSpPr>
            <a:spLocks noGrp="1"/>
          </p:cNvSpPr>
          <p:nvPr>
            <p:ph type="ctrTitle"/>
          </p:nvPr>
        </p:nvSpPr>
        <p:spPr>
          <a:xfrm>
            <a:off x="1097280" y="758952"/>
            <a:ext cx="10058400" cy="3490319"/>
          </a:xfrm>
        </p:spPr>
        <p:txBody>
          <a:bodyPr>
            <a:normAutofit/>
          </a:bodyPr>
          <a:lstStyle/>
          <a:p>
            <a:pPr algn="ctr"/>
            <a:r>
              <a:rPr lang="en-US" sz="6000" b="1" dirty="0">
                <a:solidFill>
                  <a:schemeClr val="bg1"/>
                </a:solidFill>
                <a:effectLst/>
                <a:latin typeface="Times New Roman" panose="02020603050405020304" pitchFamily="18" charset="0"/>
                <a:ea typeface="Bookman Old Style" panose="02050604050505020204" pitchFamily="18" charset="0"/>
              </a:rPr>
              <a:t>SEVEN SEGMENT DISPLAY</a:t>
            </a:r>
            <a:endParaRPr lang="en-IN" sz="6000" dirty="0">
              <a:solidFill>
                <a:schemeClr val="bg1"/>
              </a:solidFill>
            </a:endParaRPr>
          </a:p>
        </p:txBody>
      </p:sp>
    </p:spTree>
    <p:extLst>
      <p:ext uri="{BB962C8B-B14F-4D97-AF65-F5344CB8AC3E}">
        <p14:creationId xmlns:p14="http://schemas.microsoft.com/office/powerpoint/2010/main" val="225718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8F82-603B-4AD2-8D87-027AC3F35288}"/>
              </a:ext>
            </a:extLst>
          </p:cNvPr>
          <p:cNvSpPr>
            <a:spLocks noGrp="1"/>
          </p:cNvSpPr>
          <p:nvPr>
            <p:ph type="title"/>
          </p:nvPr>
        </p:nvSpPr>
        <p:spPr/>
        <p:txBody>
          <a:bodyPr/>
          <a:lstStyle/>
          <a:p>
            <a:r>
              <a:rPr lang="en-IN" b="1" dirty="0">
                <a:highlight>
                  <a:srgbClr val="000000"/>
                </a:highlight>
              </a:rPr>
              <a:t>Output display</a:t>
            </a:r>
            <a:r>
              <a:rPr lang="en-IN" dirty="0">
                <a:highlight>
                  <a:srgbClr val="000000"/>
                </a:highlight>
              </a:rPr>
              <a:t>:</a:t>
            </a:r>
          </a:p>
        </p:txBody>
      </p:sp>
      <p:pic>
        <p:nvPicPr>
          <p:cNvPr id="6" name="Content Placeholder 5">
            <a:extLst>
              <a:ext uri="{FF2B5EF4-FFF2-40B4-BE49-F238E27FC236}">
                <a16:creationId xmlns:a16="http://schemas.microsoft.com/office/drawing/2014/main" id="{B7426D75-28B9-43DC-9426-2DA4BFB52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388" y="1737360"/>
            <a:ext cx="7055223" cy="4577093"/>
          </a:xfrm>
          <a:prstGeom prst="rect">
            <a:avLst/>
          </a:prstGeom>
        </p:spPr>
      </p:pic>
    </p:spTree>
    <p:extLst>
      <p:ext uri="{BB962C8B-B14F-4D97-AF65-F5344CB8AC3E}">
        <p14:creationId xmlns:p14="http://schemas.microsoft.com/office/powerpoint/2010/main" val="328089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2EEF-90BF-427B-8099-6F36F6EA4A24}"/>
              </a:ext>
            </a:extLst>
          </p:cNvPr>
          <p:cNvSpPr>
            <a:spLocks noGrp="1"/>
          </p:cNvSpPr>
          <p:nvPr>
            <p:ph type="title"/>
          </p:nvPr>
        </p:nvSpPr>
        <p:spPr/>
        <p:txBody>
          <a:bodyPr/>
          <a:lstStyle/>
          <a:p>
            <a:r>
              <a:rPr lang="en-IN" b="1" dirty="0">
                <a:highlight>
                  <a:srgbClr val="000000"/>
                </a:highlight>
              </a:rPr>
              <a:t>Software Circuit Connection</a:t>
            </a:r>
            <a:r>
              <a:rPr lang="en-IN" dirty="0">
                <a:highlight>
                  <a:srgbClr val="000000"/>
                </a:highlight>
              </a:rPr>
              <a:t>:</a:t>
            </a:r>
          </a:p>
        </p:txBody>
      </p:sp>
      <p:pic>
        <p:nvPicPr>
          <p:cNvPr id="4" name="Content Placeholder 3">
            <a:extLst>
              <a:ext uri="{FF2B5EF4-FFF2-40B4-BE49-F238E27FC236}">
                <a16:creationId xmlns:a16="http://schemas.microsoft.com/office/drawing/2014/main" id="{7A5FD086-903D-45AD-BA12-43D46BBE1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941" y="1819834"/>
            <a:ext cx="8377122" cy="4500283"/>
          </a:xfrm>
          <a:prstGeom prst="rect">
            <a:avLst/>
          </a:prstGeom>
        </p:spPr>
      </p:pic>
    </p:spTree>
    <p:extLst>
      <p:ext uri="{BB962C8B-B14F-4D97-AF65-F5344CB8AC3E}">
        <p14:creationId xmlns:p14="http://schemas.microsoft.com/office/powerpoint/2010/main" val="191906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8D3A-D6A4-470B-8C34-B1C4D8DF9360}"/>
              </a:ext>
            </a:extLst>
          </p:cNvPr>
          <p:cNvSpPr>
            <a:spLocks noGrp="1"/>
          </p:cNvSpPr>
          <p:nvPr>
            <p:ph type="title"/>
          </p:nvPr>
        </p:nvSpPr>
        <p:spPr/>
        <p:txBody>
          <a:bodyPr/>
          <a:lstStyle/>
          <a:p>
            <a:r>
              <a:rPr lang="en-IN" b="1" dirty="0">
                <a:highlight>
                  <a:srgbClr val="000000"/>
                </a:highlight>
              </a:rPr>
              <a:t>Hardware Circuit Connection</a:t>
            </a:r>
            <a:r>
              <a:rPr lang="en-IN" dirty="0">
                <a:highlight>
                  <a:srgbClr val="000000"/>
                </a:highlight>
              </a:rPr>
              <a:t>:</a:t>
            </a:r>
          </a:p>
        </p:txBody>
      </p:sp>
      <p:pic>
        <p:nvPicPr>
          <p:cNvPr id="5" name="Content Placeholder 4">
            <a:extLst>
              <a:ext uri="{FF2B5EF4-FFF2-40B4-BE49-F238E27FC236}">
                <a16:creationId xmlns:a16="http://schemas.microsoft.com/office/drawing/2014/main" id="{6E2296A4-F4E5-44BB-BD34-3ADA97343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091" y="1821107"/>
            <a:ext cx="6488288" cy="3649662"/>
          </a:xfrm>
        </p:spPr>
      </p:pic>
    </p:spTree>
    <p:extLst>
      <p:ext uri="{BB962C8B-B14F-4D97-AF65-F5344CB8AC3E}">
        <p14:creationId xmlns:p14="http://schemas.microsoft.com/office/powerpoint/2010/main" val="337386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F28C-FF7B-4B35-8707-BBF698271511}"/>
              </a:ext>
            </a:extLst>
          </p:cNvPr>
          <p:cNvSpPr>
            <a:spLocks noGrp="1"/>
          </p:cNvSpPr>
          <p:nvPr>
            <p:ph type="title"/>
          </p:nvPr>
        </p:nvSpPr>
        <p:spPr/>
        <p:txBody>
          <a:bodyPr/>
          <a:lstStyle/>
          <a:p>
            <a:r>
              <a:rPr lang="en-IN" b="1" dirty="0">
                <a:highlight>
                  <a:srgbClr val="000000"/>
                </a:highlight>
              </a:rPr>
              <a:t>Applications of seven segment display:</a:t>
            </a:r>
          </a:p>
        </p:txBody>
      </p:sp>
      <p:sp>
        <p:nvSpPr>
          <p:cNvPr id="3" name="Content Placeholder 2">
            <a:extLst>
              <a:ext uri="{FF2B5EF4-FFF2-40B4-BE49-F238E27FC236}">
                <a16:creationId xmlns:a16="http://schemas.microsoft.com/office/drawing/2014/main" id="{E4450BF4-6BA4-4569-9F7F-C5C9AA2D499D}"/>
              </a:ext>
            </a:extLst>
          </p:cNvPr>
          <p:cNvSpPr>
            <a:spLocks noGrp="1"/>
          </p:cNvSpPr>
          <p:nvPr>
            <p:ph idx="1"/>
          </p:nvPr>
        </p:nvSpPr>
        <p:spPr/>
        <p:txBody>
          <a:bodyPr/>
          <a:lstStyle/>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Digital clocks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Clock radios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Calculators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Wrist watches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Speedometers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Motor-vehicle odometers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ts val="1800"/>
              </a:lnSpc>
              <a:spcAft>
                <a:spcPts val="375"/>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Radio frequency indicators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pic>
        <p:nvPicPr>
          <p:cNvPr id="6150" name="Picture 6" descr="7segment by projectAzka - Amazfit Stratos | 🇺🇦 AmazFit, Zepp, Xiaomi,  Haylou, Honor, Huawei Watch faces catalog">
            <a:extLst>
              <a:ext uri="{FF2B5EF4-FFF2-40B4-BE49-F238E27FC236}">
                <a16:creationId xmlns:a16="http://schemas.microsoft.com/office/drawing/2014/main" id="{25646B11-29FA-4B97-96B5-28534D8E1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133" y="2088497"/>
            <a:ext cx="1748397" cy="174839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Tn Htn Electronic Calculator Display 7 Segment LCD Display - China  Scientific Calculator and 8-Character Display price | Made-in-China.com">
            <a:extLst>
              <a:ext uri="{FF2B5EF4-FFF2-40B4-BE49-F238E27FC236}">
                <a16:creationId xmlns:a16="http://schemas.microsoft.com/office/drawing/2014/main" id="{07D4B4F0-064A-4F8A-AFFA-127699C9B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505" y="1924610"/>
            <a:ext cx="19240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Black And White Lcd 7 Segment Lcd Car Dashboard Display Lcd Display Val  Digital Speedometer For Motorcycle Dashboard Panel - Buy Digital Speedometer  For Electric,Lcd Display Oem Motorcycle Speedometer Lcd,7 Display Product">
            <a:extLst>
              <a:ext uri="{FF2B5EF4-FFF2-40B4-BE49-F238E27FC236}">
                <a16:creationId xmlns:a16="http://schemas.microsoft.com/office/drawing/2014/main" id="{73BE86A0-DC93-430A-B815-28AD590A2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530" y="4321835"/>
            <a:ext cx="229552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1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AA42-F14A-4B01-8684-69349CC9FEBE}"/>
              </a:ext>
            </a:extLst>
          </p:cNvPr>
          <p:cNvSpPr>
            <a:spLocks noGrp="1"/>
          </p:cNvSpPr>
          <p:nvPr>
            <p:ph type="title"/>
          </p:nvPr>
        </p:nvSpPr>
        <p:spPr/>
        <p:txBody>
          <a:bodyPr/>
          <a:lstStyle/>
          <a:p>
            <a:r>
              <a:rPr lang="en-IN" b="1" dirty="0">
                <a:highlight>
                  <a:srgbClr val="000000"/>
                </a:highlight>
              </a:rPr>
              <a:t>Conclusion:</a:t>
            </a:r>
          </a:p>
        </p:txBody>
      </p:sp>
      <p:sp>
        <p:nvSpPr>
          <p:cNvPr id="4" name="Content Placeholder 3">
            <a:extLst>
              <a:ext uri="{FF2B5EF4-FFF2-40B4-BE49-F238E27FC236}">
                <a16:creationId xmlns:a16="http://schemas.microsoft.com/office/drawing/2014/main" id="{41EC9B36-590A-4F0F-8794-122155AACCA6}"/>
              </a:ext>
            </a:extLst>
          </p:cNvPr>
          <p:cNvSpPr>
            <a:spLocks noGrp="1"/>
          </p:cNvSpPr>
          <p:nvPr>
            <p:ph idx="1"/>
          </p:nvPr>
        </p:nvSpPr>
        <p:spPr>
          <a:xfrm>
            <a:off x="828431" y="1750647"/>
            <a:ext cx="9840303" cy="2180492"/>
          </a:xfrm>
        </p:spPr>
        <p:txBody>
          <a:bodyPr/>
          <a:lstStyle/>
          <a:p>
            <a:pPr marL="0" indent="0">
              <a:buNone/>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We have done this 7 segment display using gates and only LED’S arranged in 8 pattern.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device has vast use in most old and modern devices.</a:t>
            </a:r>
            <a:r>
              <a:rPr lang="en-IN" sz="1800" spc="10" dirty="0">
                <a:effectLst/>
                <a:latin typeface="Times New Roman" panose="02020603050405020304" pitchFamily="18" charset="0"/>
                <a:ea typeface="SimSun" panose="02010600030101010101" pitchFamily="2" charset="-122"/>
                <a:cs typeface="Times New Roman" panose="02020603050405020304" pitchFamily="18" charset="0"/>
              </a:rPr>
              <a:t> Seven-segment displays are used to display the digits in calculators, clocks, various measuring instruments, digital watches and digital counters.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52832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7C5B-A5D7-4C72-807E-7328F7C13C4A}"/>
              </a:ext>
            </a:extLst>
          </p:cNvPr>
          <p:cNvSpPr>
            <a:spLocks noGrp="1"/>
          </p:cNvSpPr>
          <p:nvPr>
            <p:ph type="title"/>
          </p:nvPr>
        </p:nvSpPr>
        <p:spPr>
          <a:xfrm>
            <a:off x="1679986" y="263527"/>
            <a:ext cx="10058400" cy="1450757"/>
          </a:xfrm>
        </p:spPr>
        <p:txBody>
          <a:bodyPr/>
          <a:lstStyle/>
          <a:p>
            <a:r>
              <a:rPr lang="en-IN" b="1" dirty="0">
                <a:highlight>
                  <a:srgbClr val="000000"/>
                </a:highlight>
              </a:rPr>
              <a:t>Team members</a:t>
            </a:r>
            <a:r>
              <a:rPr lang="en-IN" dirty="0">
                <a:highlight>
                  <a:srgbClr val="000000"/>
                </a:highlight>
              </a:rPr>
              <a:t>:</a:t>
            </a:r>
          </a:p>
        </p:txBody>
      </p:sp>
      <p:sp>
        <p:nvSpPr>
          <p:cNvPr id="3" name="Content Placeholder 2">
            <a:extLst>
              <a:ext uri="{FF2B5EF4-FFF2-40B4-BE49-F238E27FC236}">
                <a16:creationId xmlns:a16="http://schemas.microsoft.com/office/drawing/2014/main" id="{311D2111-529A-47ED-B8FE-225C31576EAB}"/>
              </a:ext>
            </a:extLst>
          </p:cNvPr>
          <p:cNvSpPr>
            <a:spLocks noGrp="1"/>
          </p:cNvSpPr>
          <p:nvPr>
            <p:ph idx="1"/>
          </p:nvPr>
        </p:nvSpPr>
        <p:spPr>
          <a:xfrm>
            <a:off x="552939" y="1329267"/>
            <a:ext cx="10131425" cy="3649133"/>
          </a:xfrm>
        </p:spPr>
        <p:txBody>
          <a:bodyPr>
            <a:normAutofit/>
          </a:bodyPr>
          <a:lstStyle/>
          <a:p>
            <a:pPr marL="1600200" lvl="3" indent="-228600">
              <a:lnSpc>
                <a:spcPct val="150000"/>
              </a:lnSpc>
              <a:buFont typeface="Symbol" panose="05050102010706020507" pitchFamily="18" charset="2"/>
              <a:buChar char=""/>
            </a:pPr>
            <a:r>
              <a:rPr lang="en-IN" sz="1800" b="1" spc="-10" dirty="0">
                <a:effectLst/>
                <a:latin typeface="Times New Roman" panose="02020603050405020304" pitchFamily="18" charset="0"/>
                <a:ea typeface="Bookman Old Style" panose="02050604050505020204" pitchFamily="18" charset="0"/>
                <a:cs typeface="SimSun" panose="02010600030101010101" pitchFamily="2" charset="-122"/>
              </a:rPr>
              <a:t>SABBANI.NIKHITHA (2005A42002)</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1600200" lvl="3" indent="-228600">
              <a:lnSpc>
                <a:spcPct val="150000"/>
              </a:lnSpc>
              <a:buFont typeface="Symbol" panose="05050102010706020507" pitchFamily="18" charset="2"/>
              <a:buChar char=""/>
            </a:pPr>
            <a:r>
              <a:rPr lang="en-IN" sz="1800" b="1" spc="-10" dirty="0">
                <a:effectLst/>
                <a:latin typeface="Times New Roman" panose="02020603050405020304" pitchFamily="18" charset="0"/>
                <a:ea typeface="Bookman Old Style" panose="02050604050505020204" pitchFamily="18" charset="0"/>
                <a:cs typeface="SimSun" panose="02010600030101010101" pitchFamily="2" charset="-122"/>
              </a:rPr>
              <a:t>SREERAM.AAKASH(2005A42003)</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1600200" lvl="3" indent="-228600">
              <a:lnSpc>
                <a:spcPct val="150000"/>
              </a:lnSpc>
              <a:buFont typeface="Symbol" panose="05050102010706020507" pitchFamily="18" charset="2"/>
              <a:buChar char=""/>
            </a:pPr>
            <a:r>
              <a:rPr lang="en-IN" sz="1800" b="1" spc="-10" dirty="0">
                <a:effectLst/>
                <a:latin typeface="Times New Roman" panose="02020603050405020304" pitchFamily="18" charset="0"/>
                <a:ea typeface="Bookman Old Style" panose="02050604050505020204" pitchFamily="18" charset="0"/>
                <a:cs typeface="SimSun" panose="02010600030101010101" pitchFamily="2" charset="-122"/>
              </a:rPr>
              <a:t>YALAMANCHI.SRI HARSHA (2005A42004)</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1600200" lvl="3" indent="-228600">
              <a:lnSpc>
                <a:spcPct val="150000"/>
              </a:lnSpc>
              <a:spcAft>
                <a:spcPts val="600"/>
              </a:spcAft>
              <a:buFont typeface="Symbol" panose="05050102010706020507" pitchFamily="18" charset="2"/>
              <a:buChar char=""/>
            </a:pPr>
            <a:r>
              <a:rPr lang="en-IN" sz="1800" b="1" spc="-10" dirty="0">
                <a:effectLst/>
                <a:latin typeface="Times New Roman" panose="02020603050405020304" pitchFamily="18" charset="0"/>
                <a:ea typeface="Bookman Old Style" panose="02050604050505020204" pitchFamily="18" charset="0"/>
                <a:cs typeface="SimSun" panose="02010600030101010101" pitchFamily="2" charset="-122"/>
              </a:rPr>
              <a:t>BATHINI.VINEETHA (2005A42005)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endParaRPr lang="en-IN" sz="1600" dirty="0"/>
          </a:p>
        </p:txBody>
      </p:sp>
    </p:spTree>
    <p:extLst>
      <p:ext uri="{BB962C8B-B14F-4D97-AF65-F5344CB8AC3E}">
        <p14:creationId xmlns:p14="http://schemas.microsoft.com/office/powerpoint/2010/main" val="70360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1B0B-14F5-4B62-BB70-BC5661F61FDC}"/>
              </a:ext>
            </a:extLst>
          </p:cNvPr>
          <p:cNvSpPr>
            <a:spLocks noGrp="1"/>
          </p:cNvSpPr>
          <p:nvPr>
            <p:ph type="title"/>
          </p:nvPr>
        </p:nvSpPr>
        <p:spPr>
          <a:xfrm>
            <a:off x="1097280" y="196957"/>
            <a:ext cx="10058400" cy="1415306"/>
          </a:xfrm>
        </p:spPr>
        <p:txBody>
          <a:bodyPr>
            <a:normAutofit/>
          </a:bodyPr>
          <a:lstStyle/>
          <a:p>
            <a:r>
              <a:rPr lang="en-IN" sz="3600" b="1" dirty="0">
                <a:highlight>
                  <a:srgbClr val="000000"/>
                </a:highlight>
              </a:rPr>
              <a:t>Introduction :                                </a:t>
            </a:r>
          </a:p>
        </p:txBody>
      </p:sp>
      <p:sp>
        <p:nvSpPr>
          <p:cNvPr id="3" name="Content Placeholder 2">
            <a:extLst>
              <a:ext uri="{FF2B5EF4-FFF2-40B4-BE49-F238E27FC236}">
                <a16:creationId xmlns:a16="http://schemas.microsoft.com/office/drawing/2014/main" id="{3B650517-A912-455C-BB33-A2A814B1382E}"/>
              </a:ext>
            </a:extLst>
          </p:cNvPr>
          <p:cNvSpPr>
            <a:spLocks noGrp="1"/>
          </p:cNvSpPr>
          <p:nvPr>
            <p:ph idx="1"/>
          </p:nvPr>
        </p:nvSpPr>
        <p:spPr>
          <a:xfrm>
            <a:off x="1146908" y="1282375"/>
            <a:ext cx="10131425" cy="3649133"/>
          </a:xfrm>
        </p:spPr>
        <p:txBody>
          <a:bodyPr>
            <a:normAutofit/>
          </a:bodyPr>
          <a:lstStyle/>
          <a:p>
            <a:r>
              <a:rPr lang="en-IN" sz="1800" dirty="0">
                <a:effectLst/>
                <a:latin typeface="Times New Roman" panose="02020603050405020304" pitchFamily="18" charset="0"/>
                <a:ea typeface="Bookman Old Style" panose="02050604050505020204" pitchFamily="18" charset="0"/>
                <a:cs typeface="Times New Roman" panose="02020603050405020304" pitchFamily="18" charset="0"/>
              </a:rPr>
              <a:t>The objective is to convert BCD code to seven segment decoder.</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a:t>
            </a:r>
          </a:p>
          <a:p>
            <a:r>
              <a:rPr lang="en-IN" sz="1800" dirty="0">
                <a:effectLst/>
                <a:latin typeface="Times New Roman" panose="02020603050405020304" pitchFamily="18" charset="0"/>
                <a:ea typeface="Bookman Old Style" panose="02050604050505020204" pitchFamily="18" charset="0"/>
                <a:cs typeface="Times New Roman" panose="02020603050405020304" pitchFamily="18" charset="0"/>
              </a:rPr>
              <a:t>It is an combinational circuit that converts decimal digit in BCD to an appropriate code for the selection of segments in an indicator used to display decimal digit. </a:t>
            </a:r>
          </a:p>
          <a:p>
            <a:r>
              <a:rPr lang="en-IN" sz="1800" dirty="0">
                <a:effectLst/>
                <a:latin typeface="Times New Roman" panose="02020603050405020304" pitchFamily="18" charset="0"/>
                <a:ea typeface="SimSun" panose="02010600030101010101" pitchFamily="2" charset="-122"/>
                <a:cs typeface="Times New Roman" panose="02020603050405020304" pitchFamily="18" charset="0"/>
              </a:rPr>
              <a:t>In BCD (Binary Coded Decimal), a binary pattern is used to represent a decimal number. A seven segment display is used to display hexadecimal numeral by seven LEDs arranged in a definite pattern.</a:t>
            </a:r>
          </a:p>
          <a:p>
            <a:r>
              <a:rPr lang="en-IN" sz="1800" dirty="0">
                <a:latin typeface="Times New Roman" panose="02020603050405020304" pitchFamily="18" charset="0"/>
                <a:ea typeface="SimSun" panose="02010600030101010101" pitchFamily="2" charset="-122"/>
                <a:cs typeface="Times New Roman" panose="02020603050405020304" pitchFamily="18" charset="0"/>
              </a:rPr>
              <a:t>The BCD is represented by its equivalent binary pattern.</a:t>
            </a:r>
          </a:p>
          <a:p>
            <a:r>
              <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rPr>
              <a:t>Seven segment display is an electronic device which consists of seven  LEDs arranged in                              a definite pattern, which is used to display Hexadecimal numerals.</a:t>
            </a:r>
            <a:endParaRPr lang="en-IN" sz="180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28" name="Picture 4" descr="Robokart _203 7 Segment Led Display Common Cathode, Pack of 10 : Amazon.in:  Industrial &amp; Scientific">
            <a:extLst>
              <a:ext uri="{FF2B5EF4-FFF2-40B4-BE49-F238E27FC236}">
                <a16:creationId xmlns:a16="http://schemas.microsoft.com/office/drawing/2014/main" id="{8469853B-3496-4024-A589-AD3431DE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0492" y="4369490"/>
            <a:ext cx="1967996" cy="191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90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F29E-BDFC-4875-A0CD-4F15817892AA}"/>
              </a:ext>
            </a:extLst>
          </p:cNvPr>
          <p:cNvSpPr>
            <a:spLocks noGrp="1"/>
          </p:cNvSpPr>
          <p:nvPr>
            <p:ph type="title"/>
          </p:nvPr>
        </p:nvSpPr>
        <p:spPr/>
        <p:txBody>
          <a:bodyPr>
            <a:normAutofit/>
          </a:bodyPr>
          <a:lstStyle/>
          <a:p>
            <a:r>
              <a:rPr lang="en-IN" sz="3600" b="1" dirty="0">
                <a:highlight>
                  <a:srgbClr val="000000"/>
                </a:highlight>
              </a:rPr>
              <a:t>Description</a:t>
            </a:r>
            <a:r>
              <a:rPr lang="en-IN" sz="3600" dirty="0">
                <a:highlight>
                  <a:srgbClr val="000000"/>
                </a:highlight>
              </a:rPr>
              <a:t>:</a:t>
            </a:r>
          </a:p>
        </p:txBody>
      </p:sp>
      <p:sp>
        <p:nvSpPr>
          <p:cNvPr id="3" name="Content Placeholder 2">
            <a:extLst>
              <a:ext uri="{FF2B5EF4-FFF2-40B4-BE49-F238E27FC236}">
                <a16:creationId xmlns:a16="http://schemas.microsoft.com/office/drawing/2014/main" id="{70EDE92C-16EF-43BC-B9F9-8C0CC64FF389}"/>
              </a:ext>
            </a:extLst>
          </p:cNvPr>
          <p:cNvSpPr>
            <a:spLocks noGrp="1"/>
          </p:cNvSpPr>
          <p:nvPr>
            <p:ph idx="1"/>
          </p:nvPr>
        </p:nvSpPr>
        <p:spPr>
          <a:xfrm>
            <a:off x="1097280" y="2125429"/>
            <a:ext cx="10058400" cy="4023360"/>
          </a:xfrm>
        </p:spPr>
        <p:txBody>
          <a:bodyPr>
            <a:normAutofit fontScale="85000" lnSpcReduction="10000"/>
          </a:bodyPr>
          <a:lstStyle/>
          <a:p>
            <a:pPr algn="just">
              <a:lnSpc>
                <a:spcPct val="150000"/>
              </a:lnSpc>
              <a:spcAft>
                <a:spcPts val="600"/>
              </a:spcAft>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Seven segment displays are the output display device that provide a way to display information in the form of image or text or decimal numbers which is an alternative to the more complex dot matrix displays. </a:t>
            </a:r>
          </a:p>
          <a:p>
            <a:pPr algn="just">
              <a:lnSpc>
                <a:spcPct val="150000"/>
              </a:lnSpc>
              <a:spcAft>
                <a:spcPts val="600"/>
              </a:spcAft>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It is widely used in digital clocks, basic calculators, electronic meters, and other electronic device that display numerical information. It consists seven segments of light emitting diodes (LEDs) which is assembled like numerical 8.</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Aft>
                <a:spcPts val="600"/>
              </a:spcAft>
            </a:pPr>
            <a:r>
              <a:rPr lang="en-IN" sz="1900" dirty="0">
                <a:effectLst/>
                <a:latin typeface="Times New Roman" panose="02020603050405020304" pitchFamily="18" charset="0"/>
                <a:ea typeface="SimSun" panose="02010600030101010101" pitchFamily="2" charset="-122"/>
                <a:cs typeface="Times New Roman" panose="02020603050405020304" pitchFamily="18" charset="0"/>
              </a:rPr>
              <a:t>This project introduces how to </a:t>
            </a:r>
            <a:r>
              <a:rPr lang="en-IN" sz="1900" dirty="0">
                <a:latin typeface="Times New Roman" panose="02020603050405020304" pitchFamily="18" charset="0"/>
                <a:ea typeface="SimSun" panose="02010600030101010101" pitchFamily="2" charset="-122"/>
                <a:cs typeface="Times New Roman" panose="02020603050405020304" pitchFamily="18" charset="0"/>
              </a:rPr>
              <a:t>make</a:t>
            </a:r>
            <a:r>
              <a:rPr lang="en-IN" sz="1900" dirty="0">
                <a:effectLst/>
                <a:latin typeface="Times New Roman" panose="02020603050405020304" pitchFamily="18" charset="0"/>
                <a:ea typeface="SimSun" panose="02010600030101010101" pitchFamily="2" charset="-122"/>
                <a:cs typeface="Times New Roman" panose="02020603050405020304" pitchFamily="18" charset="0"/>
              </a:rPr>
              <a:t> a 7-segment display using only LED’s a battery, a breadboard, a </a:t>
            </a:r>
            <a:r>
              <a:rPr lang="en-IN" sz="1900" err="1">
                <a:effectLst/>
                <a:latin typeface="Times New Roman" panose="02020603050405020304" pitchFamily="18" charset="0"/>
                <a:ea typeface="SimSun" panose="02010600030101010101" pitchFamily="2" charset="-122"/>
                <a:cs typeface="Times New Roman" panose="02020603050405020304" pitchFamily="18" charset="0"/>
              </a:rPr>
              <a:t>resistor</a:t>
            </a:r>
            <a:r>
              <a:rPr lang="en-IN" sz="1900">
                <a:effectLst/>
                <a:latin typeface="Times New Roman" panose="02020603050405020304" pitchFamily="18" charset="0"/>
                <a:ea typeface="SimSun" panose="02010600030101010101" pitchFamily="2" charset="-122"/>
                <a:cs typeface="Times New Roman" panose="02020603050405020304" pitchFamily="18" charset="0"/>
              </a:rPr>
              <a:t>, IC’s </a:t>
            </a:r>
            <a:r>
              <a:rPr lang="en-IN" sz="1900" dirty="0">
                <a:effectLst/>
                <a:latin typeface="Times New Roman" panose="02020603050405020304" pitchFamily="18" charset="0"/>
                <a:ea typeface="SimSun" panose="02010600030101010101" pitchFamily="2" charset="-122"/>
                <a:cs typeface="Times New Roman" panose="02020603050405020304" pitchFamily="18" charset="0"/>
              </a:rPr>
              <a:t>and some wires.</a:t>
            </a:r>
          </a:p>
          <a:p>
            <a:pPr algn="just">
              <a:lnSpc>
                <a:spcPct val="150000"/>
              </a:lnSpc>
              <a:spcAft>
                <a:spcPts val="600"/>
              </a:spcAft>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We have used quad and gates ,quad or gates, and hex inverter and LED’s for the </a:t>
            </a:r>
            <a:r>
              <a:rPr lang="en-IN" sz="1900" dirty="0" err="1">
                <a:effectLst/>
                <a:latin typeface="Times New Roman" panose="02020603050405020304" pitchFamily="18" charset="0"/>
                <a:ea typeface="Times New Roman" panose="02020603050405020304" pitchFamily="18" charset="0"/>
                <a:cs typeface="Times New Roman" panose="02020603050405020304" pitchFamily="18" charset="0"/>
              </a:rPr>
              <a:t>display.In</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decoder ,we have placed logic gates and seven segments of light emitting diodes (LEDs) which is assembled like numerical 8 is done using LED’s.</a:t>
            </a:r>
            <a:endParaRPr lang="en-IN" sz="19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2AB39FB-B41F-490A-8D1D-E8C2C44C4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4644" y="109417"/>
            <a:ext cx="1471972" cy="1906954"/>
          </a:xfrm>
          <a:prstGeom prst="rect">
            <a:avLst/>
          </a:prstGeom>
        </p:spPr>
      </p:pic>
    </p:spTree>
    <p:extLst>
      <p:ext uri="{BB962C8B-B14F-4D97-AF65-F5344CB8AC3E}">
        <p14:creationId xmlns:p14="http://schemas.microsoft.com/office/powerpoint/2010/main" val="292109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9AF5-64C0-4F38-A1F0-65198C3A813B}"/>
              </a:ext>
            </a:extLst>
          </p:cNvPr>
          <p:cNvSpPr>
            <a:spLocks noGrp="1"/>
          </p:cNvSpPr>
          <p:nvPr>
            <p:ph type="title"/>
          </p:nvPr>
        </p:nvSpPr>
        <p:spPr/>
        <p:txBody>
          <a:bodyPr/>
          <a:lstStyle/>
          <a:p>
            <a:r>
              <a:rPr lang="en-IN">
                <a:highlight>
                  <a:srgbClr val="000000"/>
                </a:highlight>
              </a:rPr>
              <a:t>Block diagram:</a:t>
            </a:r>
            <a:endParaRPr lang="en-IN" dirty="0">
              <a:highlight>
                <a:srgbClr val="000000"/>
              </a:highlight>
            </a:endParaRPr>
          </a:p>
        </p:txBody>
      </p:sp>
      <p:pic>
        <p:nvPicPr>
          <p:cNvPr id="4" name="Content Placeholder 3">
            <a:extLst>
              <a:ext uri="{FF2B5EF4-FFF2-40B4-BE49-F238E27FC236}">
                <a16:creationId xmlns:a16="http://schemas.microsoft.com/office/drawing/2014/main" id="{9396D533-0A6C-42DC-A431-DE85B56D8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271" y="2141538"/>
            <a:ext cx="9418482" cy="3649662"/>
          </a:xfrm>
          <a:prstGeom prst="rect">
            <a:avLst/>
          </a:prstGeom>
        </p:spPr>
      </p:pic>
    </p:spTree>
    <p:extLst>
      <p:ext uri="{BB962C8B-B14F-4D97-AF65-F5344CB8AC3E}">
        <p14:creationId xmlns:p14="http://schemas.microsoft.com/office/powerpoint/2010/main" val="311248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18BA-B4A3-4934-B0B5-B0EF75B287E8}"/>
              </a:ext>
            </a:extLst>
          </p:cNvPr>
          <p:cNvSpPr>
            <a:spLocks noGrp="1"/>
          </p:cNvSpPr>
          <p:nvPr>
            <p:ph type="title"/>
          </p:nvPr>
        </p:nvSpPr>
        <p:spPr>
          <a:xfrm>
            <a:off x="537308" y="-289170"/>
            <a:ext cx="10131425" cy="1456267"/>
          </a:xfrm>
        </p:spPr>
        <p:txBody>
          <a:bodyPr/>
          <a:lstStyle/>
          <a:p>
            <a:r>
              <a:rPr lang="en-IN" b="1" dirty="0">
                <a:highlight>
                  <a:srgbClr val="000000"/>
                </a:highlight>
              </a:rPr>
              <a:t>Components Used</a:t>
            </a:r>
            <a:r>
              <a:rPr lang="en-IN" dirty="0">
                <a:highlight>
                  <a:srgbClr val="000000"/>
                </a:highlight>
              </a:rPr>
              <a:t>:</a:t>
            </a:r>
          </a:p>
        </p:txBody>
      </p:sp>
      <p:sp>
        <p:nvSpPr>
          <p:cNvPr id="6" name="Content Placeholder 5">
            <a:extLst>
              <a:ext uri="{FF2B5EF4-FFF2-40B4-BE49-F238E27FC236}">
                <a16:creationId xmlns:a16="http://schemas.microsoft.com/office/drawing/2014/main" id="{D397B2A6-1A3F-444F-97B4-0268217AE145}"/>
              </a:ext>
            </a:extLst>
          </p:cNvPr>
          <p:cNvSpPr>
            <a:spLocks noGrp="1"/>
          </p:cNvSpPr>
          <p:nvPr>
            <p:ph idx="1"/>
          </p:nvPr>
        </p:nvSpPr>
        <p:spPr>
          <a:xfrm>
            <a:off x="453292" y="1063509"/>
            <a:ext cx="10711924" cy="4383814"/>
          </a:xfrm>
        </p:spPr>
        <p:txBody>
          <a:bodyPr/>
          <a:lstStyle/>
          <a:p>
            <a:endParaRPr lang="en-IN" dirty="0"/>
          </a:p>
          <a:p>
            <a:pPr marL="0" indent="0">
              <a:buNone/>
            </a:pPr>
            <a:r>
              <a:rPr lang="en-IN" dirty="0"/>
              <a:t>        Bread board                                                        dip switch                                LED’S                                                                                                       </a:t>
            </a:r>
          </a:p>
          <a:p>
            <a:endParaRPr lang="en-IN" dirty="0"/>
          </a:p>
          <a:p>
            <a:pPr marL="0" indent="0">
              <a:buNone/>
            </a:pPr>
            <a:endParaRPr lang="en-IN" dirty="0"/>
          </a:p>
          <a:p>
            <a:pPr marL="0" indent="0">
              <a:buNone/>
            </a:pPr>
            <a:r>
              <a:rPr lang="en-IN" dirty="0"/>
              <a:t>          Hex inverter                                               Quad AND gates                               Quad OR gates</a:t>
            </a:r>
          </a:p>
        </p:txBody>
      </p:sp>
      <p:pic>
        <p:nvPicPr>
          <p:cNvPr id="7" name="Picture 6">
            <a:extLst>
              <a:ext uri="{FF2B5EF4-FFF2-40B4-BE49-F238E27FC236}">
                <a16:creationId xmlns:a16="http://schemas.microsoft.com/office/drawing/2014/main" id="{BABE6431-C667-4B8A-869A-8ADA1A63F7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708" y="1368995"/>
            <a:ext cx="3108960" cy="1245870"/>
          </a:xfrm>
          <a:prstGeom prst="rect">
            <a:avLst/>
          </a:prstGeom>
          <a:noFill/>
          <a:ln>
            <a:noFill/>
          </a:ln>
        </p:spPr>
      </p:pic>
      <p:pic>
        <p:nvPicPr>
          <p:cNvPr id="8" name="Picture 7">
            <a:extLst>
              <a:ext uri="{FF2B5EF4-FFF2-40B4-BE49-F238E27FC236}">
                <a16:creationId xmlns:a16="http://schemas.microsoft.com/office/drawing/2014/main" id="{09A4A281-5825-4E32-8C8B-C018FBB68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0670" y="1435181"/>
            <a:ext cx="1268478" cy="1143895"/>
          </a:xfrm>
          <a:prstGeom prst="rect">
            <a:avLst/>
          </a:prstGeom>
        </p:spPr>
      </p:pic>
      <p:pic>
        <p:nvPicPr>
          <p:cNvPr id="9" name="Picture 8">
            <a:extLst>
              <a:ext uri="{FF2B5EF4-FFF2-40B4-BE49-F238E27FC236}">
                <a16:creationId xmlns:a16="http://schemas.microsoft.com/office/drawing/2014/main" id="{09AAB55A-658E-4FAC-BCC9-1323139173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2832" y="1231201"/>
            <a:ext cx="1711671" cy="1346356"/>
          </a:xfrm>
          <a:prstGeom prst="rect">
            <a:avLst/>
          </a:prstGeom>
          <a:noFill/>
        </p:spPr>
      </p:pic>
      <p:pic>
        <p:nvPicPr>
          <p:cNvPr id="10" name="Picture 9">
            <a:extLst>
              <a:ext uri="{FF2B5EF4-FFF2-40B4-BE49-F238E27FC236}">
                <a16:creationId xmlns:a16="http://schemas.microsoft.com/office/drawing/2014/main" id="{0B50FA9A-44C5-4739-B79A-927ACABC8E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66507" y="4407556"/>
            <a:ext cx="2645343" cy="1364105"/>
          </a:xfrm>
          <a:prstGeom prst="rect">
            <a:avLst/>
          </a:prstGeom>
          <a:noFill/>
          <a:ln>
            <a:noFill/>
          </a:ln>
        </p:spPr>
      </p:pic>
      <p:pic>
        <p:nvPicPr>
          <p:cNvPr id="11" name="Picture 10">
            <a:extLst>
              <a:ext uri="{FF2B5EF4-FFF2-40B4-BE49-F238E27FC236}">
                <a16:creationId xmlns:a16="http://schemas.microsoft.com/office/drawing/2014/main" id="{2A6B62A2-66A6-48D0-8A7F-64BADF84A24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34817" y="4344948"/>
            <a:ext cx="2156460" cy="1337310"/>
          </a:xfrm>
          <a:prstGeom prst="rect">
            <a:avLst/>
          </a:prstGeom>
          <a:noFill/>
          <a:ln>
            <a:noFill/>
          </a:ln>
        </p:spPr>
      </p:pic>
      <p:pic>
        <p:nvPicPr>
          <p:cNvPr id="12" name="Picture 11">
            <a:extLst>
              <a:ext uri="{FF2B5EF4-FFF2-40B4-BE49-F238E27FC236}">
                <a16:creationId xmlns:a16="http://schemas.microsoft.com/office/drawing/2014/main" id="{2DCCA495-05C4-42AA-98CB-FC16619FDEA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16886" y="4352763"/>
            <a:ext cx="2721543" cy="1337310"/>
          </a:xfrm>
          <a:prstGeom prst="rect">
            <a:avLst/>
          </a:prstGeom>
          <a:noFill/>
          <a:ln>
            <a:noFill/>
          </a:ln>
        </p:spPr>
      </p:pic>
    </p:spTree>
    <p:extLst>
      <p:ext uri="{BB962C8B-B14F-4D97-AF65-F5344CB8AC3E}">
        <p14:creationId xmlns:p14="http://schemas.microsoft.com/office/powerpoint/2010/main" val="29543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A7E4-622D-46F7-A832-51813C3C0050}"/>
              </a:ext>
            </a:extLst>
          </p:cNvPr>
          <p:cNvSpPr>
            <a:spLocks noGrp="1"/>
          </p:cNvSpPr>
          <p:nvPr>
            <p:ph type="title"/>
          </p:nvPr>
        </p:nvSpPr>
        <p:spPr>
          <a:xfrm>
            <a:off x="1066800" y="0"/>
            <a:ext cx="10058400" cy="1450757"/>
          </a:xfrm>
        </p:spPr>
        <p:txBody>
          <a:bodyPr/>
          <a:lstStyle/>
          <a:p>
            <a:r>
              <a:rPr lang="en-IN" b="1" dirty="0">
                <a:highlight>
                  <a:srgbClr val="000000"/>
                </a:highlight>
              </a:rPr>
              <a:t>Truth table</a:t>
            </a:r>
            <a:r>
              <a:rPr lang="en-IN" dirty="0">
                <a:highlight>
                  <a:srgbClr val="000000"/>
                </a:highlight>
              </a:rPr>
              <a:t>:</a:t>
            </a:r>
          </a:p>
        </p:txBody>
      </p:sp>
      <p:pic>
        <p:nvPicPr>
          <p:cNvPr id="2050" name="Picture 2" descr="Solved Design a BCD to 7-segment display circuit using 4-1 | Chegg.com">
            <a:extLst>
              <a:ext uri="{FF2B5EF4-FFF2-40B4-BE49-F238E27FC236}">
                <a16:creationId xmlns:a16="http://schemas.microsoft.com/office/drawing/2014/main" id="{C7CCBF41-7E67-4BDA-B9E9-4B3B904A0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8060" y="1359186"/>
            <a:ext cx="8686800" cy="501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7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8596B5-AC28-4C7F-94DF-2923DF6CE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31" y="216630"/>
            <a:ext cx="10463382" cy="6008270"/>
          </a:xfrm>
          <a:prstGeom prst="rect">
            <a:avLst/>
          </a:prstGeom>
        </p:spPr>
      </p:pic>
    </p:spTree>
    <p:extLst>
      <p:ext uri="{BB962C8B-B14F-4D97-AF65-F5344CB8AC3E}">
        <p14:creationId xmlns:p14="http://schemas.microsoft.com/office/powerpoint/2010/main" val="58950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953495-0606-44EE-812D-2F25D44F1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55" y="90325"/>
            <a:ext cx="9537764" cy="6099460"/>
          </a:xfrm>
          <a:prstGeom prst="rect">
            <a:avLst/>
          </a:prstGeom>
        </p:spPr>
      </p:pic>
    </p:spTree>
    <p:extLst>
      <p:ext uri="{BB962C8B-B14F-4D97-AF65-F5344CB8AC3E}">
        <p14:creationId xmlns:p14="http://schemas.microsoft.com/office/powerpoint/2010/main" val="168104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Future Design</Template>
  <TotalTime>360</TotalTime>
  <Words>410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Celestial</vt:lpstr>
      <vt:lpstr>SEVEN SEGMENT DISPLAY</vt:lpstr>
      <vt:lpstr>Team members:</vt:lpstr>
      <vt:lpstr>Introduction :                                </vt:lpstr>
      <vt:lpstr>Description:</vt:lpstr>
      <vt:lpstr>Block diagram:</vt:lpstr>
      <vt:lpstr>Components Used:</vt:lpstr>
      <vt:lpstr>Truth table:</vt:lpstr>
      <vt:lpstr>PowerPoint Presentation</vt:lpstr>
      <vt:lpstr>PowerPoint Presentation</vt:lpstr>
      <vt:lpstr>Output display:</vt:lpstr>
      <vt:lpstr>Software Circuit Connection:</vt:lpstr>
      <vt:lpstr>Hardware Circuit Connection:</vt:lpstr>
      <vt:lpstr>Applications of seven segment display: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SEGMENT DISPLAY</dc:title>
  <dc:creator>vineethabathini04@outlook.com</dc:creator>
  <cp:lastModifiedBy>NIKHITHA SABBANI</cp:lastModifiedBy>
  <cp:revision>10</cp:revision>
  <dcterms:created xsi:type="dcterms:W3CDTF">2022-04-24T16:00:49Z</dcterms:created>
  <dcterms:modified xsi:type="dcterms:W3CDTF">2022-05-09T08:50:54Z</dcterms:modified>
</cp:coreProperties>
</file>