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39"/>
  </p:notesMasterIdLst>
  <p:handoutMasterIdLst>
    <p:handoutMasterId r:id="rId40"/>
  </p:handoutMasterIdLst>
  <p:sldIdLst>
    <p:sldId id="256" r:id="rId5"/>
    <p:sldId id="277" r:id="rId6"/>
    <p:sldId id="281" r:id="rId7"/>
    <p:sldId id="283" r:id="rId8"/>
    <p:sldId id="285" r:id="rId9"/>
    <p:sldId id="284" r:id="rId10"/>
    <p:sldId id="313" r:id="rId11"/>
    <p:sldId id="314" r:id="rId12"/>
    <p:sldId id="315" r:id="rId13"/>
    <p:sldId id="316" r:id="rId14"/>
    <p:sldId id="287" r:id="rId15"/>
    <p:sldId id="288" r:id="rId16"/>
    <p:sldId id="289" r:id="rId17"/>
    <p:sldId id="317" r:id="rId18"/>
    <p:sldId id="318" r:id="rId19"/>
    <p:sldId id="292" r:id="rId20"/>
    <p:sldId id="293" r:id="rId21"/>
    <p:sldId id="295" r:id="rId22"/>
    <p:sldId id="294" r:id="rId23"/>
    <p:sldId id="296" r:id="rId24"/>
    <p:sldId id="297" r:id="rId25"/>
    <p:sldId id="298" r:id="rId26"/>
    <p:sldId id="299" r:id="rId27"/>
    <p:sldId id="300" r:id="rId28"/>
    <p:sldId id="301" r:id="rId29"/>
    <p:sldId id="302" r:id="rId30"/>
    <p:sldId id="303" r:id="rId31"/>
    <p:sldId id="305" r:id="rId32"/>
    <p:sldId id="306" r:id="rId33"/>
    <p:sldId id="307" r:id="rId34"/>
    <p:sldId id="310" r:id="rId35"/>
    <p:sldId id="308" r:id="rId36"/>
    <p:sldId id="309" r:id="rId37"/>
    <p:sldId id="27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1A204A-E45A-A339-C03B-6E2482C3A5CE}" v="15" dt="2020-08-27T06:19:20.351"/>
    <p1510:client id="{2FA76CD5-AF7B-1105-C864-4202C540D0D7}" v="25" dt="2020-08-27T06:27:44.994"/>
    <p1510:client id="{32B9E347-2CD2-B40B-33C3-1CCC05A61816}" v="189" dt="2020-08-27T04:45:24.055"/>
    <p1510:client id="{42868EE4-CD96-6ACD-2882-53E8DFD0D30C}" v="54" dt="2020-08-27T07:05:12.752"/>
    <p1510:client id="{B53DECF3-92C9-4EFB-E7E4-3BD828FD4BA8}" v="173" dt="2020-08-27T04:07:24.646"/>
    <p1510:client id="{D9CCFA77-35D5-0150-CDC5-5695EFBF7B62}" v="712" dt="2020-08-27T14:00:11.025"/>
    <p1510:client id="{FEDB82E5-A683-CB40-DA04-DD85E5C86E66}" v="2076" dt="2020-08-27T12:54:37.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5033" autoAdjust="0"/>
  </p:normalViewPr>
  <p:slideViewPr>
    <p:cSldViewPr snapToGrid="0" snapToObjects="1">
      <p:cViewPr varScale="1">
        <p:scale>
          <a:sx n="70" d="100"/>
          <a:sy n="70" d="100"/>
        </p:scale>
        <p:origin x="-762" y="-9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8/27/2020</a:t>
            </a:fld>
            <a:endParaRPr lang="en-US" dirty="0"/>
          </a:p>
        </p:txBody>
      </p:sp>
      <p:sp>
        <p:nvSpPr>
          <p:cNvPr id="4" name="Footer Placeholder 3">
            <a:extLst>
              <a:ext uri="{FF2B5EF4-FFF2-40B4-BE49-F238E27FC236}">
                <a16:creationId xmlns:a16="http://schemas.microsoft.com/office/drawing/2014/main" xmlns=""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8/27/2020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3245782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743922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3180905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730776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14</a:t>
            </a:fld>
            <a:endParaRPr lang="en-US" dirty="0"/>
          </a:p>
        </p:txBody>
      </p:sp>
    </p:spTree>
    <p:extLst>
      <p:ext uri="{BB962C8B-B14F-4D97-AF65-F5344CB8AC3E}">
        <p14:creationId xmlns:p14="http://schemas.microsoft.com/office/powerpoint/2010/main" val="730776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15</a:t>
            </a:fld>
            <a:endParaRPr lang="en-US" dirty="0"/>
          </a:p>
        </p:txBody>
      </p:sp>
    </p:spTree>
    <p:extLst>
      <p:ext uri="{BB962C8B-B14F-4D97-AF65-F5344CB8AC3E}">
        <p14:creationId xmlns:p14="http://schemas.microsoft.com/office/powerpoint/2010/main" val="730776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16</a:t>
            </a:fld>
            <a:endParaRPr lang="en-US" dirty="0"/>
          </a:p>
        </p:txBody>
      </p:sp>
    </p:spTree>
    <p:extLst>
      <p:ext uri="{BB962C8B-B14F-4D97-AF65-F5344CB8AC3E}">
        <p14:creationId xmlns:p14="http://schemas.microsoft.com/office/powerpoint/2010/main" val="3141538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17</a:t>
            </a:fld>
            <a:endParaRPr lang="en-US" dirty="0"/>
          </a:p>
        </p:txBody>
      </p:sp>
    </p:spTree>
    <p:extLst>
      <p:ext uri="{BB962C8B-B14F-4D97-AF65-F5344CB8AC3E}">
        <p14:creationId xmlns:p14="http://schemas.microsoft.com/office/powerpoint/2010/main" val="281780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18</a:t>
            </a:fld>
            <a:endParaRPr lang="en-US" dirty="0"/>
          </a:p>
        </p:txBody>
      </p:sp>
    </p:spTree>
    <p:extLst>
      <p:ext uri="{BB962C8B-B14F-4D97-AF65-F5344CB8AC3E}">
        <p14:creationId xmlns:p14="http://schemas.microsoft.com/office/powerpoint/2010/main" val="335237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19</a:t>
            </a:fld>
            <a:endParaRPr lang="en-US" dirty="0"/>
          </a:p>
        </p:txBody>
      </p:sp>
    </p:spTree>
    <p:extLst>
      <p:ext uri="{BB962C8B-B14F-4D97-AF65-F5344CB8AC3E}">
        <p14:creationId xmlns:p14="http://schemas.microsoft.com/office/powerpoint/2010/main" val="1574401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4033328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20</a:t>
            </a:fld>
            <a:endParaRPr lang="en-US" dirty="0"/>
          </a:p>
        </p:txBody>
      </p:sp>
    </p:spTree>
    <p:extLst>
      <p:ext uri="{BB962C8B-B14F-4D97-AF65-F5344CB8AC3E}">
        <p14:creationId xmlns:p14="http://schemas.microsoft.com/office/powerpoint/2010/main" val="3846009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21</a:t>
            </a:fld>
            <a:endParaRPr lang="en-US" dirty="0"/>
          </a:p>
        </p:txBody>
      </p:sp>
    </p:spTree>
    <p:extLst>
      <p:ext uri="{BB962C8B-B14F-4D97-AF65-F5344CB8AC3E}">
        <p14:creationId xmlns:p14="http://schemas.microsoft.com/office/powerpoint/2010/main" val="3673710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22</a:t>
            </a:fld>
            <a:endParaRPr lang="en-US" dirty="0"/>
          </a:p>
        </p:txBody>
      </p:sp>
    </p:spTree>
    <p:extLst>
      <p:ext uri="{BB962C8B-B14F-4D97-AF65-F5344CB8AC3E}">
        <p14:creationId xmlns:p14="http://schemas.microsoft.com/office/powerpoint/2010/main" val="1755632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23</a:t>
            </a:fld>
            <a:endParaRPr lang="en-US" dirty="0"/>
          </a:p>
        </p:txBody>
      </p:sp>
    </p:spTree>
    <p:extLst>
      <p:ext uri="{BB962C8B-B14F-4D97-AF65-F5344CB8AC3E}">
        <p14:creationId xmlns:p14="http://schemas.microsoft.com/office/powerpoint/2010/main" val="4146652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24</a:t>
            </a:fld>
            <a:endParaRPr lang="en-US" dirty="0"/>
          </a:p>
        </p:txBody>
      </p:sp>
    </p:spTree>
    <p:extLst>
      <p:ext uri="{BB962C8B-B14F-4D97-AF65-F5344CB8AC3E}">
        <p14:creationId xmlns:p14="http://schemas.microsoft.com/office/powerpoint/2010/main" val="764642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25</a:t>
            </a:fld>
            <a:endParaRPr lang="en-US" dirty="0"/>
          </a:p>
        </p:txBody>
      </p:sp>
    </p:spTree>
    <p:extLst>
      <p:ext uri="{BB962C8B-B14F-4D97-AF65-F5344CB8AC3E}">
        <p14:creationId xmlns:p14="http://schemas.microsoft.com/office/powerpoint/2010/main" val="3495564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26</a:t>
            </a:fld>
            <a:endParaRPr lang="en-US" dirty="0"/>
          </a:p>
        </p:txBody>
      </p:sp>
    </p:spTree>
    <p:extLst>
      <p:ext uri="{BB962C8B-B14F-4D97-AF65-F5344CB8AC3E}">
        <p14:creationId xmlns:p14="http://schemas.microsoft.com/office/powerpoint/2010/main" val="2985849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27</a:t>
            </a:fld>
            <a:endParaRPr lang="en-US" dirty="0"/>
          </a:p>
        </p:txBody>
      </p:sp>
    </p:spTree>
    <p:extLst>
      <p:ext uri="{BB962C8B-B14F-4D97-AF65-F5344CB8AC3E}">
        <p14:creationId xmlns:p14="http://schemas.microsoft.com/office/powerpoint/2010/main" val="29041370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28</a:t>
            </a:fld>
            <a:endParaRPr lang="en-US" dirty="0"/>
          </a:p>
        </p:txBody>
      </p:sp>
    </p:spTree>
    <p:extLst>
      <p:ext uri="{BB962C8B-B14F-4D97-AF65-F5344CB8AC3E}">
        <p14:creationId xmlns:p14="http://schemas.microsoft.com/office/powerpoint/2010/main" val="3502863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29</a:t>
            </a:fld>
            <a:endParaRPr lang="en-US" dirty="0"/>
          </a:p>
        </p:txBody>
      </p:sp>
    </p:spTree>
    <p:extLst>
      <p:ext uri="{BB962C8B-B14F-4D97-AF65-F5344CB8AC3E}">
        <p14:creationId xmlns:p14="http://schemas.microsoft.com/office/powerpoint/2010/main" val="297018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2151441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30</a:t>
            </a:fld>
            <a:endParaRPr lang="en-US" dirty="0"/>
          </a:p>
        </p:txBody>
      </p:sp>
    </p:spTree>
    <p:extLst>
      <p:ext uri="{BB962C8B-B14F-4D97-AF65-F5344CB8AC3E}">
        <p14:creationId xmlns:p14="http://schemas.microsoft.com/office/powerpoint/2010/main" val="834234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31</a:t>
            </a:fld>
            <a:endParaRPr lang="en-US" dirty="0"/>
          </a:p>
        </p:txBody>
      </p:sp>
    </p:spTree>
    <p:extLst>
      <p:ext uri="{BB962C8B-B14F-4D97-AF65-F5344CB8AC3E}">
        <p14:creationId xmlns:p14="http://schemas.microsoft.com/office/powerpoint/2010/main" val="567210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32</a:t>
            </a:fld>
            <a:endParaRPr lang="en-US" dirty="0"/>
          </a:p>
        </p:txBody>
      </p:sp>
    </p:spTree>
    <p:extLst>
      <p:ext uri="{BB962C8B-B14F-4D97-AF65-F5344CB8AC3E}">
        <p14:creationId xmlns:p14="http://schemas.microsoft.com/office/powerpoint/2010/main" val="16366918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33</a:t>
            </a:fld>
            <a:endParaRPr lang="en-US" dirty="0"/>
          </a:p>
        </p:txBody>
      </p:sp>
    </p:spTree>
    <p:extLst>
      <p:ext uri="{BB962C8B-B14F-4D97-AF65-F5344CB8AC3E}">
        <p14:creationId xmlns:p14="http://schemas.microsoft.com/office/powerpoint/2010/main" val="3155841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34</a:t>
            </a:fld>
            <a:endParaRPr lang="en-US" dirty="0"/>
          </a:p>
        </p:txBody>
      </p:sp>
    </p:spTree>
    <p:extLst>
      <p:ext uri="{BB962C8B-B14F-4D97-AF65-F5344CB8AC3E}">
        <p14:creationId xmlns:p14="http://schemas.microsoft.com/office/powerpoint/2010/main" val="582190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2072353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3245782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1350010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3245782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3245782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3245782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8/27/2020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8/27/2020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8/27/2020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xmlns="" id="{340C7600-5BA8-4A54-887F-74AF87750A31}"/>
              </a:ext>
            </a:extLst>
          </p:cNvPr>
          <p:cNvSpPr>
            <a:spLocks noGrp="1"/>
          </p:cNvSpPr>
          <p:nvPr>
            <p:ph type="ctrTitle"/>
          </p:nvPr>
        </p:nvSpPr>
        <p:spPr>
          <a:xfrm>
            <a:off x="2777066" y="1964267"/>
            <a:ext cx="8383059" cy="2421464"/>
          </a:xfrm>
        </p:spPr>
        <p:txBody>
          <a:bodyPr>
            <a:normAutofit/>
          </a:bodyPr>
          <a:lstStyle/>
          <a:p>
            <a:r>
              <a:rPr lang="en-US" b="1" dirty="0"/>
              <a:t>Diabetes prediction System</a:t>
            </a:r>
            <a:endParaRPr lang="en-US" dirty="0"/>
          </a:p>
        </p:txBody>
      </p:sp>
      <p:sp>
        <p:nvSpPr>
          <p:cNvPr id="3" name="Subtitle 2">
            <a:extLst>
              <a:ext uri="{FF2B5EF4-FFF2-40B4-BE49-F238E27FC236}">
                <a16:creationId xmlns:a16="http://schemas.microsoft.com/office/drawing/2014/main" xmlns="" id="{AE584786-6548-4BB4-95FD-977AD1F362C6}"/>
              </a:ext>
            </a:extLst>
          </p:cNvPr>
          <p:cNvSpPr>
            <a:spLocks noGrp="1"/>
          </p:cNvSpPr>
          <p:nvPr>
            <p:ph type="subTitle" idx="1"/>
          </p:nvPr>
        </p:nvSpPr>
        <p:spPr>
          <a:xfrm>
            <a:off x="3962399" y="4385732"/>
            <a:ext cx="7197726" cy="1814689"/>
          </a:xfrm>
        </p:spPr>
        <p:txBody>
          <a:bodyPr>
            <a:normAutofit/>
          </a:bodyPr>
          <a:lstStyle/>
          <a:p>
            <a:pPr>
              <a:lnSpc>
                <a:spcPct val="90000"/>
              </a:lnSpc>
            </a:pPr>
            <a:r>
              <a:rPr lang="en-US" sz="2000" dirty="0"/>
              <a:t>Prepared By:</a:t>
            </a:r>
            <a:endParaRPr lang="en-US" sz="2000" dirty="0">
              <a:cs typeface="Calibri"/>
            </a:endParaRPr>
          </a:p>
          <a:p>
            <a:pPr>
              <a:lnSpc>
                <a:spcPct val="90000"/>
              </a:lnSpc>
            </a:pPr>
            <a:r>
              <a:rPr lang="en-US" sz="1600" dirty="0">
                <a:cs typeface="Calibri"/>
              </a:rPr>
              <a:t>Bikesh </a:t>
            </a:r>
            <a:r>
              <a:rPr lang="en-US" sz="1600" dirty="0" err="1">
                <a:cs typeface="Calibri"/>
              </a:rPr>
              <a:t>Sitikhu</a:t>
            </a:r>
            <a:endParaRPr lang="en-US" sz="1600" dirty="0">
              <a:cs typeface="Calibri"/>
            </a:endParaRPr>
          </a:p>
          <a:p>
            <a:pPr>
              <a:lnSpc>
                <a:spcPct val="90000"/>
              </a:lnSpc>
            </a:pPr>
            <a:r>
              <a:rPr lang="en-US" sz="1600" dirty="0">
                <a:cs typeface="Calibri"/>
              </a:rPr>
              <a:t>Ram </a:t>
            </a:r>
            <a:r>
              <a:rPr lang="en-US" sz="1600" dirty="0" err="1">
                <a:cs typeface="Calibri"/>
              </a:rPr>
              <a:t>katwal</a:t>
            </a:r>
            <a:endParaRPr lang="en-US" sz="1600" dirty="0">
              <a:cs typeface="Calibri"/>
            </a:endParaRPr>
          </a:p>
          <a:p>
            <a:pPr>
              <a:lnSpc>
                <a:spcPct val="90000"/>
              </a:lnSpc>
            </a:pPr>
            <a:r>
              <a:rPr lang="en-US" sz="1600" dirty="0">
                <a:cs typeface="Calibri"/>
              </a:rPr>
              <a:t>Sabin </a:t>
            </a:r>
            <a:r>
              <a:rPr lang="en-US" sz="1600" dirty="0" err="1">
                <a:cs typeface="Calibri"/>
              </a:rPr>
              <a:t>suwal</a:t>
            </a:r>
            <a:endParaRPr lang="en-US" sz="1600" dirty="0">
              <a:cs typeface="Calibri"/>
            </a:endParaRPr>
          </a:p>
          <a:p>
            <a:pPr>
              <a:lnSpc>
                <a:spcPct val="90000"/>
              </a:lnSpc>
            </a:pPr>
            <a:r>
              <a:rPr lang="en-US" sz="1600" dirty="0" err="1">
                <a:cs typeface="Calibri"/>
              </a:rPr>
              <a:t>Sachit</a:t>
            </a:r>
            <a:r>
              <a:rPr lang="en-US" sz="1600" dirty="0">
                <a:cs typeface="Calibri"/>
              </a:rPr>
              <a:t> </a:t>
            </a:r>
            <a:r>
              <a:rPr lang="en-US" sz="1600" dirty="0" err="1" smtClean="0">
                <a:cs typeface="Calibri"/>
              </a:rPr>
              <a:t>kumAR</a:t>
            </a:r>
            <a:r>
              <a:rPr lang="en-US" sz="1600" dirty="0" smtClean="0">
                <a:cs typeface="Calibri"/>
              </a:rPr>
              <a:t> </a:t>
            </a:r>
            <a:r>
              <a:rPr lang="en-US" sz="1600" dirty="0" err="1">
                <a:cs typeface="Calibri"/>
              </a:rPr>
              <a:t>shrestha</a:t>
            </a:r>
            <a:endParaRPr lang="en-US" sz="1600" dirty="0">
              <a:cs typeface="Calibri"/>
            </a:endParaRPr>
          </a:p>
        </p:txBody>
      </p:sp>
      <p:sp>
        <p:nvSpPr>
          <p:cNvPr id="4" name="Slide Number Placeholder 3">
            <a:extLst>
              <a:ext uri="{FF2B5EF4-FFF2-40B4-BE49-F238E27FC236}">
                <a16:creationId xmlns:a16="http://schemas.microsoft.com/office/drawing/2014/main" xmlns="" id="{D6970FB0-B80F-41BF-95C7-799D740917A9}"/>
              </a:ext>
            </a:extLst>
          </p:cNvPr>
          <p:cNvSpPr>
            <a:spLocks noGrp="1"/>
          </p:cNvSpPr>
          <p:nvPr>
            <p:ph type="sldNum" sz="quarter" idx="12"/>
          </p:nvPr>
        </p:nvSpPr>
        <p:spPr/>
        <p:txBody>
          <a:bodyPr/>
          <a:lstStyle/>
          <a:p>
            <a:fld id="{69E57DC2-970A-4B3E-BB1C-7A09969E49DF}" type="slidenum">
              <a:rPr lang="en-US" smtClean="0"/>
              <a:pPr/>
              <a:t>1</a:t>
            </a:fld>
            <a:endParaRPr lang="en-US"/>
          </a:p>
        </p:txBody>
      </p:sp>
    </p:spTree>
    <p:extLst>
      <p:ext uri="{BB962C8B-B14F-4D97-AF65-F5344CB8AC3E}">
        <p14:creationId xmlns:p14="http://schemas.microsoft.com/office/powerpoint/2010/main" val="3417721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807644" y="323346"/>
            <a:ext cx="105735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smtClean="0">
                <a:cs typeface="Calibri"/>
              </a:rPr>
              <a:t>5. Literature Review</a:t>
            </a:r>
            <a:endParaRPr lang="en-US" dirty="0"/>
          </a:p>
        </p:txBody>
      </p:sp>
      <p:sp>
        <p:nvSpPr>
          <p:cNvPr id="49" name="TextBox 48">
            <a:extLst>
              <a:ext uri="{FF2B5EF4-FFF2-40B4-BE49-F238E27FC236}">
                <a16:creationId xmlns:a16="http://schemas.microsoft.com/office/drawing/2014/main" xmlns="" id="{EB8C9973-FF99-412C-BA7B-791E8D54BF93}"/>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 name="TextBox 1">
            <a:extLst>
              <a:ext uri="{FF2B5EF4-FFF2-40B4-BE49-F238E27FC236}">
                <a16:creationId xmlns:a16="http://schemas.microsoft.com/office/drawing/2014/main" xmlns="" id="{B2BE466E-23B0-46CD-B92C-A40096C67342}"/>
              </a:ext>
            </a:extLst>
          </p:cNvPr>
          <p:cNvSpPr txBox="1"/>
          <p:nvPr/>
        </p:nvSpPr>
        <p:spPr>
          <a:xfrm>
            <a:off x="698329" y="1154343"/>
            <a:ext cx="909881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itchFamily="34" charset="0"/>
              <a:buChar char="•"/>
            </a:pPr>
            <a:r>
              <a:rPr lang="en-US" sz="2400" dirty="0">
                <a:latin typeface="Times New Roman" pitchFamily="18" charset="0"/>
                <a:cs typeface="Times New Roman" pitchFamily="18" charset="0"/>
              </a:rPr>
              <a:t>Indian Researcher </a:t>
            </a:r>
            <a:r>
              <a:rPr lang="en-US" sz="2400" dirty="0" smtClean="0">
                <a:latin typeface="Times New Roman" pitchFamily="18" charset="0"/>
                <a:cs typeface="Times New Roman" pitchFamily="18" charset="0"/>
              </a:rPr>
              <a:t>Sharmila </a:t>
            </a:r>
            <a:r>
              <a:rPr lang="en-US" sz="2400" dirty="0">
                <a:latin typeface="Times New Roman" pitchFamily="18" charset="0"/>
                <a:cs typeface="Times New Roman" pitchFamily="18" charset="0"/>
              </a:rPr>
              <a:t>et al  in 2016 concentrate on gaining insight about the big data prediction of Indian diabetic dataset through Hadoop using K-means method.</a:t>
            </a:r>
          </a:p>
          <a:p>
            <a:pPr algn="just"/>
            <a:endParaRPr lang="en-US" sz="2400" dirty="0">
              <a:latin typeface="Times New Roman" pitchFamily="18" charset="0"/>
              <a:cs typeface="Times New Roman" pitchFamily="18" charset="0"/>
            </a:endParaRPr>
          </a:p>
          <a:p>
            <a:pPr marL="342900" indent="-342900" algn="just">
              <a:buFont typeface="Arial" pitchFamily="34" charset="0"/>
              <a:buChar char="•"/>
            </a:pPr>
            <a:r>
              <a:rPr lang="en-US" sz="2400" dirty="0">
                <a:latin typeface="Times New Roman" pitchFamily="18" charset="0"/>
                <a:cs typeface="Times New Roman" pitchFamily="18" charset="0"/>
              </a:rPr>
              <a:t>Another researcher Du Brava et al in 2017 conduct research with the objective to identify risk factor variables.</a:t>
            </a:r>
          </a:p>
          <a:p>
            <a:pPr algn="just"/>
            <a:endParaRPr lang="en-US" sz="2400" dirty="0">
              <a:latin typeface="Times New Roman" pitchFamily="18" charset="0"/>
              <a:cs typeface="Times New Roman" pitchFamily="18" charset="0"/>
            </a:endParaRPr>
          </a:p>
          <a:p>
            <a:pPr marL="342900" indent="-342900" algn="just">
              <a:buFont typeface="Arial" pitchFamily="34" charset="0"/>
              <a:buChar char="•"/>
            </a:pPr>
            <a:r>
              <a:rPr lang="en-US" sz="2400" dirty="0">
                <a:latin typeface="Times New Roman" pitchFamily="18" charset="0"/>
                <a:cs typeface="Times New Roman" pitchFamily="18" charset="0"/>
              </a:rPr>
              <a:t> In case of type II diabetes, it is correlated with diagnosis of neuropathy on electronic health records of diabetic patient using random forest modeling.</a:t>
            </a:r>
          </a:p>
          <a:p>
            <a:pPr algn="just"/>
            <a:endParaRPr lang="en-US" sz="2400" dirty="0">
              <a:latin typeface="Times New Roman" pitchFamily="18" charset="0"/>
              <a:cs typeface="Times New Roman" pitchFamily="18" charset="0"/>
            </a:endParaRPr>
          </a:p>
          <a:p>
            <a:pPr marL="342900" indent="-342900" algn="just">
              <a:buFont typeface="Arial" pitchFamily="34" charset="0"/>
              <a:buChar char="•"/>
            </a:pPr>
            <a:r>
              <a:rPr lang="en-US" sz="2400" dirty="0">
                <a:latin typeface="Times New Roman" pitchFamily="18" charset="0"/>
                <a:cs typeface="Times New Roman" pitchFamily="18" charset="0"/>
              </a:rPr>
              <a:t>Chinese Researcher Zheng et al (2018) proposed method using image from tongue color, texture and geometry features of diabetic patient. </a:t>
            </a:r>
          </a:p>
          <a:p>
            <a:pPr algn="just"/>
            <a:endParaRPr lang="en-US" sz="2400" dirty="0">
              <a:latin typeface="Times New Roman" pitchFamily="18" charset="0"/>
              <a:cs typeface="Times New Roman" pitchFamily="18" charset="0"/>
            </a:endParaRPr>
          </a:p>
          <a:p>
            <a:pPr marL="342900" indent="-342900" algn="just">
              <a:buFont typeface="Arial" pitchFamily="34" charset="0"/>
              <a:buChar char="•"/>
            </a:pPr>
            <a:r>
              <a:rPr lang="en-US" sz="2400" dirty="0">
                <a:latin typeface="Times New Roman" pitchFamily="18" charset="0"/>
                <a:cs typeface="Times New Roman" pitchFamily="18" charset="0"/>
              </a:rPr>
              <a:t>This research applied screening model using data mining techniques.</a:t>
            </a:r>
          </a:p>
        </p:txBody>
      </p:sp>
      <p:sp>
        <p:nvSpPr>
          <p:cNvPr id="3" name="Slide Number Placeholder 2">
            <a:extLst>
              <a:ext uri="{FF2B5EF4-FFF2-40B4-BE49-F238E27FC236}">
                <a16:creationId xmlns:a16="http://schemas.microsoft.com/office/drawing/2014/main" xmlns="" id="{4427703D-2D31-491F-9F07-FA6721BAC6AC}"/>
              </a:ext>
            </a:extLst>
          </p:cNvPr>
          <p:cNvSpPr>
            <a:spLocks noGrp="1"/>
          </p:cNvSpPr>
          <p:nvPr>
            <p:ph type="sldNum" sz="quarter" idx="12"/>
          </p:nvPr>
        </p:nvSpPr>
        <p:spPr/>
        <p:txBody>
          <a:bodyPr/>
          <a:lstStyle/>
          <a:p>
            <a:fld id="{69E57DC2-970A-4B3E-BB1C-7A09969E49DF}" type="slidenum">
              <a:rPr lang="en-US" smtClean="0"/>
              <a:pPr/>
              <a:t>10</a:t>
            </a:fld>
            <a:endParaRPr lang="en-US"/>
          </a:p>
        </p:txBody>
      </p:sp>
    </p:spTree>
    <p:extLst>
      <p:ext uri="{BB962C8B-B14F-4D97-AF65-F5344CB8AC3E}">
        <p14:creationId xmlns:p14="http://schemas.microsoft.com/office/powerpoint/2010/main" val="2342632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745067" y="773288"/>
            <a:ext cx="105735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smtClean="0">
                <a:cs typeface="Calibri"/>
              </a:rPr>
              <a:t>6. </a:t>
            </a:r>
            <a:r>
              <a:rPr lang="en-US" sz="4800" dirty="0" smtClean="0">
                <a:cs typeface="Calibri"/>
              </a:rPr>
              <a:t>Requirement </a:t>
            </a:r>
            <a:r>
              <a:rPr lang="en-US" sz="4800" dirty="0">
                <a:cs typeface="Calibri"/>
              </a:rPr>
              <a:t>Analysis</a:t>
            </a:r>
            <a:endParaRPr lang="en-US" dirty="0"/>
          </a:p>
        </p:txBody>
      </p:sp>
      <p:sp>
        <p:nvSpPr>
          <p:cNvPr id="49" name="TextBox 48">
            <a:extLst>
              <a:ext uri="{FF2B5EF4-FFF2-40B4-BE49-F238E27FC236}">
                <a16:creationId xmlns:a16="http://schemas.microsoft.com/office/drawing/2014/main" xmlns="" id="{EB8C9973-FF99-412C-BA7B-791E8D54BF93}"/>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 name="TextBox 1">
            <a:extLst>
              <a:ext uri="{FF2B5EF4-FFF2-40B4-BE49-F238E27FC236}">
                <a16:creationId xmlns:a16="http://schemas.microsoft.com/office/drawing/2014/main" xmlns="" id="{B2BE466E-23B0-46CD-B92C-A40096C67342}"/>
              </a:ext>
            </a:extLst>
          </p:cNvPr>
          <p:cNvSpPr txBox="1"/>
          <p:nvPr/>
        </p:nvSpPr>
        <p:spPr>
          <a:xfrm>
            <a:off x="741872" y="1805796"/>
            <a:ext cx="555610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3200" dirty="0">
                <a:ea typeface="+mn-lt"/>
                <a:cs typeface="+mn-lt"/>
              </a:rPr>
              <a:t>6</a:t>
            </a:r>
            <a:r>
              <a:rPr lang="en-US" sz="3200" dirty="0" smtClean="0">
                <a:ea typeface="+mn-lt"/>
                <a:cs typeface="+mn-lt"/>
              </a:rPr>
              <a:t>.1 </a:t>
            </a:r>
            <a:r>
              <a:rPr lang="en-US" sz="3200" dirty="0">
                <a:ea typeface="+mn-lt"/>
                <a:cs typeface="+mn-lt"/>
              </a:rPr>
              <a:t>Software Requirement</a:t>
            </a:r>
          </a:p>
          <a:p>
            <a:pPr marL="742950" lvl="1" indent="-285750">
              <a:buFont typeface="Arial"/>
              <a:buChar char="•"/>
            </a:pPr>
            <a:r>
              <a:rPr lang="en-US" sz="3200" dirty="0">
                <a:ea typeface="+mn-lt"/>
                <a:cs typeface="+mn-lt"/>
              </a:rPr>
              <a:t>Python</a:t>
            </a:r>
          </a:p>
          <a:p>
            <a:pPr marL="742950" lvl="1" indent="-285750">
              <a:buFont typeface="Arial"/>
              <a:buChar char="•"/>
            </a:pPr>
            <a:r>
              <a:rPr lang="en-US" sz="3200" dirty="0" err="1">
                <a:cs typeface="Calibri"/>
              </a:rPr>
              <a:t>Django</a:t>
            </a:r>
            <a:endParaRPr lang="en-US" sz="3200" dirty="0">
              <a:cs typeface="Calibri"/>
            </a:endParaRPr>
          </a:p>
          <a:p>
            <a:pPr marL="742950" lvl="1" indent="-285750">
              <a:buFont typeface="Arial"/>
              <a:buChar char="•"/>
            </a:pPr>
            <a:r>
              <a:rPr lang="en-US" sz="3200" dirty="0" err="1">
                <a:cs typeface="Calibri"/>
              </a:rPr>
              <a:t>PostgreSQL</a:t>
            </a:r>
            <a:endParaRPr lang="en-US" sz="3200" dirty="0">
              <a:cs typeface="Calibri"/>
            </a:endParaRPr>
          </a:p>
          <a:p>
            <a:pPr marL="742950" lvl="1" indent="-285750">
              <a:buFont typeface="Arial"/>
              <a:buChar char="•"/>
            </a:pPr>
            <a:r>
              <a:rPr lang="en-US" sz="3200" dirty="0">
                <a:cs typeface="Calibri"/>
              </a:rPr>
              <a:t>JavaScript</a:t>
            </a:r>
          </a:p>
          <a:p>
            <a:pPr marL="742950" lvl="1" indent="-285750">
              <a:buFont typeface="Arial"/>
              <a:buChar char="•"/>
            </a:pPr>
            <a:r>
              <a:rPr lang="en-US" sz="3200" dirty="0" err="1">
                <a:cs typeface="Calibri"/>
              </a:rPr>
              <a:t>Keras</a:t>
            </a:r>
            <a:endParaRPr lang="en-US" sz="3200" dirty="0">
              <a:cs typeface="Calibri"/>
            </a:endParaRPr>
          </a:p>
        </p:txBody>
      </p:sp>
      <p:sp>
        <p:nvSpPr>
          <p:cNvPr id="3" name="Slide Number Placeholder 2">
            <a:extLst>
              <a:ext uri="{FF2B5EF4-FFF2-40B4-BE49-F238E27FC236}">
                <a16:creationId xmlns:a16="http://schemas.microsoft.com/office/drawing/2014/main" xmlns="" id="{CC697661-B439-42A7-83F2-9D675AFA204A}"/>
              </a:ext>
            </a:extLst>
          </p:cNvPr>
          <p:cNvSpPr>
            <a:spLocks noGrp="1"/>
          </p:cNvSpPr>
          <p:nvPr>
            <p:ph type="sldNum" sz="quarter" idx="12"/>
          </p:nvPr>
        </p:nvSpPr>
        <p:spPr/>
        <p:txBody>
          <a:bodyPr/>
          <a:lstStyle/>
          <a:p>
            <a:fld id="{69E57DC2-970A-4B3E-BB1C-7A09969E49DF}" type="slidenum">
              <a:rPr lang="en-US" smtClean="0"/>
              <a:pPr/>
              <a:t>11</a:t>
            </a:fld>
            <a:endParaRPr lang="en-US"/>
          </a:p>
        </p:txBody>
      </p:sp>
    </p:spTree>
    <p:extLst>
      <p:ext uri="{BB962C8B-B14F-4D97-AF65-F5344CB8AC3E}">
        <p14:creationId xmlns:p14="http://schemas.microsoft.com/office/powerpoint/2010/main" val="2918675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extBox 1">
            <a:extLst>
              <a:ext uri="{FF2B5EF4-FFF2-40B4-BE49-F238E27FC236}">
                <a16:creationId xmlns:a16="http://schemas.microsoft.com/office/drawing/2014/main" xmlns="" id="{B2BE466E-23B0-46CD-B92C-A40096C67342}"/>
              </a:ext>
            </a:extLst>
          </p:cNvPr>
          <p:cNvSpPr txBox="1"/>
          <p:nvPr/>
        </p:nvSpPr>
        <p:spPr>
          <a:xfrm>
            <a:off x="233871" y="578130"/>
            <a:ext cx="94036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4800" dirty="0" smtClean="0">
                <a:cs typeface="Calibri"/>
              </a:rPr>
              <a:t>Requirement Analysis </a:t>
            </a:r>
            <a:r>
              <a:rPr lang="en-US" sz="4800" dirty="0" err="1" smtClean="0">
                <a:cs typeface="Calibri"/>
              </a:rPr>
              <a:t>contd</a:t>
            </a:r>
            <a:r>
              <a:rPr lang="en-US" sz="4800" dirty="0" smtClean="0">
                <a:cs typeface="Calibri"/>
              </a:rPr>
              <a:t>…</a:t>
            </a:r>
            <a:endParaRPr lang="en-US" sz="4800" dirty="0">
              <a:cs typeface="Calibri"/>
            </a:endParaRPr>
          </a:p>
        </p:txBody>
      </p:sp>
      <p:sp>
        <p:nvSpPr>
          <p:cNvPr id="9" name="TextBox 8">
            <a:extLst>
              <a:ext uri="{FF2B5EF4-FFF2-40B4-BE49-F238E27FC236}">
                <a16:creationId xmlns:a16="http://schemas.microsoft.com/office/drawing/2014/main" xmlns="" id="{EB98F191-FC23-44C1-A6DF-C428E46C1BDB}"/>
              </a:ext>
            </a:extLst>
          </p:cNvPr>
          <p:cNvSpPr txBox="1"/>
          <p:nvPr/>
        </p:nvSpPr>
        <p:spPr>
          <a:xfrm>
            <a:off x="711632" y="1689390"/>
            <a:ext cx="767276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3200" dirty="0" smtClean="0">
                <a:ea typeface="+mn-lt"/>
                <a:cs typeface="+mn-lt"/>
              </a:rPr>
              <a:t>6.2 </a:t>
            </a:r>
            <a:r>
              <a:rPr lang="en-US" sz="3200" dirty="0">
                <a:ea typeface="+mn-lt"/>
                <a:cs typeface="+mn-lt"/>
              </a:rPr>
              <a:t>Functional Requirement</a:t>
            </a:r>
          </a:p>
          <a:p>
            <a:pPr marL="742950" lvl="1" indent="-285750">
              <a:buFont typeface="Arial"/>
              <a:buChar char="•"/>
            </a:pPr>
            <a:r>
              <a:rPr lang="en-US" sz="3200" dirty="0">
                <a:ea typeface="+mn-lt"/>
                <a:cs typeface="+mn-lt"/>
              </a:rPr>
              <a:t>Transaction correction and cancellation</a:t>
            </a:r>
          </a:p>
          <a:p>
            <a:pPr marL="742950" lvl="1" indent="-285750">
              <a:buFont typeface="Arial"/>
              <a:buChar char="•"/>
            </a:pPr>
            <a:r>
              <a:rPr lang="en-US" sz="3200" dirty="0">
                <a:cs typeface="Calibri"/>
              </a:rPr>
              <a:t>Authorization to the user</a:t>
            </a:r>
          </a:p>
          <a:p>
            <a:pPr lvl="1"/>
            <a:endParaRPr lang="en-US" sz="3200" dirty="0" smtClean="0">
              <a:ea typeface="+mn-lt"/>
              <a:cs typeface="+mn-lt"/>
            </a:endParaRPr>
          </a:p>
          <a:p>
            <a:pPr lvl="1"/>
            <a:r>
              <a:rPr lang="en-US" sz="3200" dirty="0">
                <a:ea typeface="+mn-lt"/>
                <a:cs typeface="+mn-lt"/>
              </a:rPr>
              <a:t>6</a:t>
            </a:r>
            <a:r>
              <a:rPr lang="en-US" sz="3200" dirty="0" smtClean="0">
                <a:ea typeface="+mn-lt"/>
                <a:cs typeface="+mn-lt"/>
              </a:rPr>
              <a:t>.3 </a:t>
            </a:r>
            <a:r>
              <a:rPr lang="en-US" sz="3200" dirty="0">
                <a:ea typeface="+mn-lt"/>
                <a:cs typeface="+mn-lt"/>
              </a:rPr>
              <a:t>Non-Functional Requirement</a:t>
            </a:r>
          </a:p>
          <a:p>
            <a:pPr marL="742950" lvl="1" indent="-285750">
              <a:buFont typeface="Arial"/>
              <a:buChar char="•"/>
            </a:pPr>
            <a:r>
              <a:rPr lang="en-US" sz="3200" dirty="0">
                <a:ea typeface="+mn-lt"/>
                <a:cs typeface="+mn-lt"/>
              </a:rPr>
              <a:t>Reliability</a:t>
            </a:r>
          </a:p>
          <a:p>
            <a:pPr marL="742950" lvl="1" indent="-285750">
              <a:buFont typeface="Arial"/>
              <a:buChar char="•"/>
            </a:pPr>
            <a:r>
              <a:rPr lang="en-US" sz="3200" dirty="0">
                <a:cs typeface="Calibri"/>
              </a:rPr>
              <a:t>Maintainability</a:t>
            </a:r>
          </a:p>
          <a:p>
            <a:pPr marL="742950" lvl="1" indent="-285750">
              <a:buFont typeface="Arial"/>
              <a:buChar char="•"/>
            </a:pPr>
            <a:r>
              <a:rPr lang="en-US" sz="3200" dirty="0">
                <a:cs typeface="Calibri"/>
              </a:rPr>
              <a:t>Performance</a:t>
            </a:r>
          </a:p>
          <a:p>
            <a:pPr marL="742950" lvl="1" indent="-285750">
              <a:buFont typeface="Arial"/>
              <a:buChar char="•"/>
            </a:pPr>
            <a:r>
              <a:rPr lang="en-US" sz="3200" dirty="0">
                <a:cs typeface="Calibri"/>
              </a:rPr>
              <a:t>Portability</a:t>
            </a:r>
          </a:p>
        </p:txBody>
      </p:sp>
      <p:sp>
        <p:nvSpPr>
          <p:cNvPr id="3" name="Slide Number Placeholder 2">
            <a:extLst>
              <a:ext uri="{FF2B5EF4-FFF2-40B4-BE49-F238E27FC236}">
                <a16:creationId xmlns:a16="http://schemas.microsoft.com/office/drawing/2014/main" xmlns="" id="{8901F7FB-9EF3-48FD-83EF-C7CF8A75C522}"/>
              </a:ext>
            </a:extLst>
          </p:cNvPr>
          <p:cNvSpPr>
            <a:spLocks noGrp="1"/>
          </p:cNvSpPr>
          <p:nvPr>
            <p:ph type="sldNum" sz="quarter" idx="12"/>
          </p:nvPr>
        </p:nvSpPr>
        <p:spPr/>
        <p:txBody>
          <a:bodyPr/>
          <a:lstStyle/>
          <a:p>
            <a:fld id="{69E57DC2-970A-4B3E-BB1C-7A09969E49DF}" type="slidenum">
              <a:rPr lang="en-US" smtClean="0"/>
              <a:pPr/>
              <a:t>12</a:t>
            </a:fld>
            <a:endParaRPr lang="en-US"/>
          </a:p>
        </p:txBody>
      </p:sp>
    </p:spTree>
    <p:extLst>
      <p:ext uri="{BB962C8B-B14F-4D97-AF65-F5344CB8AC3E}">
        <p14:creationId xmlns:p14="http://schemas.microsoft.com/office/powerpoint/2010/main" val="4196517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586589" y="497517"/>
            <a:ext cx="105735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smtClean="0">
                <a:cs typeface="Calibri"/>
              </a:rPr>
              <a:t>7. </a:t>
            </a:r>
            <a:r>
              <a:rPr lang="en-US" sz="4800" dirty="0" smtClean="0">
                <a:cs typeface="Calibri"/>
              </a:rPr>
              <a:t>System </a:t>
            </a:r>
            <a:r>
              <a:rPr lang="en-US" sz="4800" dirty="0">
                <a:cs typeface="Calibri"/>
              </a:rPr>
              <a:t>Design and Architecture</a:t>
            </a:r>
            <a:endParaRPr lang="en-US" dirty="0"/>
          </a:p>
        </p:txBody>
      </p:sp>
      <p:sp>
        <p:nvSpPr>
          <p:cNvPr id="49" name="TextBox 48">
            <a:extLst>
              <a:ext uri="{FF2B5EF4-FFF2-40B4-BE49-F238E27FC236}">
                <a16:creationId xmlns:a16="http://schemas.microsoft.com/office/drawing/2014/main" xmlns="" id="{EB8C9973-FF99-412C-BA7B-791E8D54BF93}"/>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 name="TextBox 1">
            <a:extLst>
              <a:ext uri="{FF2B5EF4-FFF2-40B4-BE49-F238E27FC236}">
                <a16:creationId xmlns:a16="http://schemas.microsoft.com/office/drawing/2014/main" xmlns="" id="{B2BE466E-23B0-46CD-B92C-A40096C67342}"/>
              </a:ext>
            </a:extLst>
          </p:cNvPr>
          <p:cNvSpPr txBox="1"/>
          <p:nvPr/>
        </p:nvSpPr>
        <p:spPr>
          <a:xfrm>
            <a:off x="586589" y="1515512"/>
            <a:ext cx="10946606"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3200" dirty="0">
                <a:cs typeface="Calibri"/>
              </a:rPr>
              <a:t>7</a:t>
            </a:r>
            <a:r>
              <a:rPr lang="en-US" sz="3200" dirty="0" smtClean="0">
                <a:cs typeface="Calibri"/>
              </a:rPr>
              <a:t>.1 </a:t>
            </a:r>
            <a:r>
              <a:rPr lang="en-US" sz="3200" dirty="0">
                <a:cs typeface="Calibri"/>
              </a:rPr>
              <a:t>System </a:t>
            </a:r>
            <a:r>
              <a:rPr lang="en-US" sz="3200" dirty="0" smtClean="0">
                <a:cs typeface="Calibri"/>
              </a:rPr>
              <a:t>Overview</a:t>
            </a:r>
          </a:p>
          <a:p>
            <a:pPr lvl="1"/>
            <a:endParaRPr lang="en-US" sz="3200" dirty="0">
              <a:cs typeface="Calibri"/>
            </a:endParaRPr>
          </a:p>
          <a:p>
            <a:pPr marL="914400" lvl="1" indent="-457200">
              <a:buFont typeface="Arial"/>
              <a:buChar char="•"/>
            </a:pPr>
            <a:r>
              <a:rPr lang="en-US" sz="2800" dirty="0">
                <a:ea typeface="+mn-lt"/>
                <a:cs typeface="+mn-lt"/>
              </a:rPr>
              <a:t>In this system we compared two machine learning task, supervised and unsupervised learning. </a:t>
            </a:r>
          </a:p>
          <a:p>
            <a:pPr marL="914400" lvl="1" indent="-457200">
              <a:buFont typeface="Arial"/>
              <a:buChar char="•"/>
            </a:pPr>
            <a:r>
              <a:rPr lang="en-US" sz="2800" dirty="0">
                <a:ea typeface="+mn-lt"/>
                <a:cs typeface="+mn-lt"/>
              </a:rPr>
              <a:t>Supervised learning is divided into classification and regression.</a:t>
            </a:r>
            <a:endParaRPr lang="en-US" sz="2800" dirty="0">
              <a:cs typeface="Calibri"/>
            </a:endParaRPr>
          </a:p>
          <a:p>
            <a:pPr marL="914400" lvl="1" indent="-457200">
              <a:buFont typeface="Arial"/>
              <a:buChar char="•"/>
            </a:pPr>
            <a:r>
              <a:rPr lang="en-US" sz="2800" dirty="0">
                <a:ea typeface="+mn-lt"/>
                <a:cs typeface="+mn-lt"/>
              </a:rPr>
              <a:t>The used supervised learning are Decision tree,  Naive Bayes and Random Forest algorithms.</a:t>
            </a:r>
            <a:endParaRPr lang="en-US" sz="2800" dirty="0">
              <a:cs typeface="Calibri"/>
            </a:endParaRPr>
          </a:p>
          <a:p>
            <a:pPr marL="914400" lvl="1" indent="-457200">
              <a:buFont typeface="Arial"/>
              <a:buChar char="•"/>
            </a:pPr>
            <a:r>
              <a:rPr lang="en-US" sz="2800" dirty="0">
                <a:ea typeface="+mn-lt"/>
                <a:cs typeface="+mn-lt"/>
              </a:rPr>
              <a:t>Association and Clustering are used as unsupervised learning means to find hidden patterns of risk factor, being done by building separation of diabetes patient data into groups of data with similar characters.</a:t>
            </a:r>
            <a:endParaRPr lang="en-US" sz="2800" dirty="0">
              <a:cs typeface="Calibri"/>
            </a:endParaRPr>
          </a:p>
          <a:p>
            <a:pPr lvl="1"/>
            <a:endParaRPr lang="en-US" sz="3200" dirty="0">
              <a:cs typeface="Calibri"/>
            </a:endParaRPr>
          </a:p>
        </p:txBody>
      </p:sp>
      <p:sp>
        <p:nvSpPr>
          <p:cNvPr id="3" name="Slide Number Placeholder 2">
            <a:extLst>
              <a:ext uri="{FF2B5EF4-FFF2-40B4-BE49-F238E27FC236}">
                <a16:creationId xmlns:a16="http://schemas.microsoft.com/office/drawing/2014/main" xmlns="" id="{C3513862-E32C-4E0F-867C-4F35E39C1A3A}"/>
              </a:ext>
            </a:extLst>
          </p:cNvPr>
          <p:cNvSpPr>
            <a:spLocks noGrp="1"/>
          </p:cNvSpPr>
          <p:nvPr>
            <p:ph type="sldNum" sz="quarter" idx="12"/>
          </p:nvPr>
        </p:nvSpPr>
        <p:spPr/>
        <p:txBody>
          <a:bodyPr/>
          <a:lstStyle/>
          <a:p>
            <a:fld id="{69E57DC2-970A-4B3E-BB1C-7A09969E49DF}" type="slidenum">
              <a:rPr lang="en-US" smtClean="0"/>
              <a:pPr/>
              <a:t>13</a:t>
            </a:fld>
            <a:endParaRPr lang="en-US"/>
          </a:p>
        </p:txBody>
      </p:sp>
    </p:spTree>
    <p:extLst>
      <p:ext uri="{BB962C8B-B14F-4D97-AF65-F5344CB8AC3E}">
        <p14:creationId xmlns:p14="http://schemas.microsoft.com/office/powerpoint/2010/main" val="2620663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383389" y="395917"/>
            <a:ext cx="105735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smtClean="0">
                <a:cs typeface="Calibri"/>
              </a:rPr>
              <a:t> 	</a:t>
            </a:r>
            <a:r>
              <a:rPr lang="en-US" sz="4800" dirty="0" smtClean="0">
                <a:cs typeface="Calibri"/>
              </a:rPr>
              <a:t>System Design </a:t>
            </a:r>
            <a:r>
              <a:rPr lang="en-US" sz="4800" dirty="0" err="1" smtClean="0">
                <a:cs typeface="Calibri"/>
              </a:rPr>
              <a:t>contd</a:t>
            </a:r>
            <a:r>
              <a:rPr lang="en-US" sz="4800" dirty="0" smtClean="0">
                <a:cs typeface="Calibri"/>
              </a:rPr>
              <a:t>…</a:t>
            </a:r>
            <a:endParaRPr lang="en-US" dirty="0"/>
          </a:p>
        </p:txBody>
      </p:sp>
      <p:sp>
        <p:nvSpPr>
          <p:cNvPr id="49" name="TextBox 48">
            <a:extLst>
              <a:ext uri="{FF2B5EF4-FFF2-40B4-BE49-F238E27FC236}">
                <a16:creationId xmlns:a16="http://schemas.microsoft.com/office/drawing/2014/main" xmlns="" id="{EB8C9973-FF99-412C-BA7B-791E8D54BF93}"/>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 name="TextBox 1">
            <a:extLst>
              <a:ext uri="{FF2B5EF4-FFF2-40B4-BE49-F238E27FC236}">
                <a16:creationId xmlns:a16="http://schemas.microsoft.com/office/drawing/2014/main" xmlns="" id="{B2BE466E-23B0-46CD-B92C-A40096C67342}"/>
              </a:ext>
            </a:extLst>
          </p:cNvPr>
          <p:cNvSpPr txBox="1"/>
          <p:nvPr/>
        </p:nvSpPr>
        <p:spPr>
          <a:xfrm>
            <a:off x="580572" y="1226914"/>
            <a:ext cx="1095262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endParaRPr lang="en-US" dirty="0" smtClean="0">
              <a:cs typeface="Calibri"/>
            </a:endParaRPr>
          </a:p>
          <a:p>
            <a:pPr lvl="1" algn="ctr"/>
            <a:endParaRPr lang="en-US" dirty="0">
              <a:cs typeface="Calibri"/>
            </a:endParaRPr>
          </a:p>
          <a:p>
            <a:pPr lvl="1" algn="ctr"/>
            <a:endParaRPr lang="en-US" dirty="0" smtClean="0">
              <a:cs typeface="Calibri"/>
            </a:endParaRPr>
          </a:p>
          <a:p>
            <a:pPr lvl="1" algn="ctr"/>
            <a:endParaRPr lang="en-US" dirty="0">
              <a:cs typeface="Calibri"/>
            </a:endParaRPr>
          </a:p>
          <a:p>
            <a:pPr lvl="1" algn="ctr"/>
            <a:endParaRPr lang="en-US" dirty="0" smtClean="0">
              <a:cs typeface="Calibri"/>
            </a:endParaRPr>
          </a:p>
          <a:p>
            <a:pPr lvl="1" algn="ctr"/>
            <a:endParaRPr lang="en-US" dirty="0">
              <a:cs typeface="Calibri"/>
            </a:endParaRPr>
          </a:p>
          <a:p>
            <a:pPr lvl="1" algn="ctr"/>
            <a:endParaRPr lang="en-US" dirty="0" smtClean="0">
              <a:cs typeface="Calibri"/>
            </a:endParaRPr>
          </a:p>
          <a:p>
            <a:pPr lvl="1" algn="ctr"/>
            <a:endParaRPr lang="en-US" dirty="0">
              <a:cs typeface="Calibri"/>
            </a:endParaRPr>
          </a:p>
          <a:p>
            <a:pPr lvl="1" algn="ctr"/>
            <a:endParaRPr lang="en-US" dirty="0" smtClean="0">
              <a:cs typeface="Calibri"/>
            </a:endParaRPr>
          </a:p>
          <a:p>
            <a:pPr lvl="1" algn="ctr"/>
            <a:endParaRPr lang="en-US" dirty="0">
              <a:cs typeface="Calibri"/>
            </a:endParaRPr>
          </a:p>
          <a:p>
            <a:pPr lvl="1" algn="ctr"/>
            <a:endParaRPr lang="en-US" dirty="0" smtClean="0">
              <a:cs typeface="Calibri"/>
            </a:endParaRPr>
          </a:p>
          <a:p>
            <a:pPr lvl="1" algn="ctr"/>
            <a:endParaRPr lang="en-US" dirty="0">
              <a:cs typeface="Calibri"/>
            </a:endParaRPr>
          </a:p>
          <a:p>
            <a:pPr lvl="1" algn="ctr"/>
            <a:endParaRPr lang="en-US" dirty="0" smtClean="0">
              <a:cs typeface="Calibri"/>
            </a:endParaRPr>
          </a:p>
          <a:p>
            <a:pPr lvl="1" algn="ctr"/>
            <a:endParaRPr lang="en-US" dirty="0">
              <a:cs typeface="Calibri"/>
            </a:endParaRPr>
          </a:p>
          <a:p>
            <a:pPr lvl="1" algn="ctr"/>
            <a:endParaRPr lang="en-US" dirty="0" smtClean="0">
              <a:cs typeface="Calibri"/>
            </a:endParaRPr>
          </a:p>
          <a:p>
            <a:pPr lvl="1" algn="ctr"/>
            <a:endParaRPr lang="en-US" dirty="0">
              <a:cs typeface="Calibri"/>
            </a:endParaRPr>
          </a:p>
          <a:p>
            <a:pPr lvl="1" algn="ctr"/>
            <a:endParaRPr lang="en-US" dirty="0" smtClean="0">
              <a:cs typeface="Calibri"/>
            </a:endParaRPr>
          </a:p>
          <a:p>
            <a:pPr lvl="1" algn="ctr"/>
            <a:r>
              <a:rPr lang="en-US" dirty="0" smtClean="0">
                <a:cs typeface="Calibri"/>
              </a:rPr>
              <a:t>Figure: Block Diagram of Diabetes Prediction System</a:t>
            </a:r>
            <a:endParaRPr lang="en-US" dirty="0">
              <a:cs typeface="Calibri"/>
            </a:endParaRPr>
          </a:p>
        </p:txBody>
      </p:sp>
      <p:sp>
        <p:nvSpPr>
          <p:cNvPr id="3" name="Slide Number Placeholder 2">
            <a:extLst>
              <a:ext uri="{FF2B5EF4-FFF2-40B4-BE49-F238E27FC236}">
                <a16:creationId xmlns:a16="http://schemas.microsoft.com/office/drawing/2014/main" xmlns="" id="{C3513862-E32C-4E0F-867C-4F35E39C1A3A}"/>
              </a:ext>
            </a:extLst>
          </p:cNvPr>
          <p:cNvSpPr>
            <a:spLocks noGrp="1"/>
          </p:cNvSpPr>
          <p:nvPr>
            <p:ph type="sldNum" sz="quarter" idx="12"/>
          </p:nvPr>
        </p:nvSpPr>
        <p:spPr/>
        <p:txBody>
          <a:bodyPr/>
          <a:lstStyle/>
          <a:p>
            <a:fld id="{69E57DC2-970A-4B3E-BB1C-7A09969E49DF}" type="slidenum">
              <a:rPr lang="en-US" smtClean="0"/>
              <a:pPr/>
              <a:t>14</a:t>
            </a:fld>
            <a:endParaRPr lang="en-US" dirty="0"/>
          </a:p>
        </p:txBody>
      </p:sp>
      <p:pic>
        <p:nvPicPr>
          <p:cNvPr id="9" name="Picture 5" descr="A screenshot of a cell phone&#10;&#10;Description automatically generated">
            <a:extLst>
              <a:ext uri="{FF2B5EF4-FFF2-40B4-BE49-F238E27FC236}">
                <a16:creationId xmlns:a16="http://schemas.microsoft.com/office/drawing/2014/main" xmlns="" id="{8591A2BA-003C-4812-B6DE-862CF3656F2E}"/>
              </a:ext>
            </a:extLst>
          </p:cNvPr>
          <p:cNvPicPr>
            <a:picLocks noChangeAspect="1"/>
          </p:cNvPicPr>
          <p:nvPr/>
        </p:nvPicPr>
        <p:blipFill>
          <a:blip r:embed="rId5"/>
          <a:stretch>
            <a:fillRect/>
          </a:stretch>
        </p:blipFill>
        <p:spPr>
          <a:xfrm>
            <a:off x="2044794" y="1209363"/>
            <a:ext cx="7316920" cy="4661212"/>
          </a:xfrm>
          <a:prstGeom prst="rect">
            <a:avLst/>
          </a:prstGeom>
        </p:spPr>
      </p:pic>
    </p:spTree>
    <p:extLst>
      <p:ext uri="{BB962C8B-B14F-4D97-AF65-F5344CB8AC3E}">
        <p14:creationId xmlns:p14="http://schemas.microsoft.com/office/powerpoint/2010/main" val="3381861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426932" y="241675"/>
            <a:ext cx="105735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smtClean="0">
                <a:cs typeface="Calibri"/>
              </a:rPr>
              <a:t>	System Design </a:t>
            </a:r>
            <a:r>
              <a:rPr lang="en-US" sz="4800" dirty="0" err="1" smtClean="0">
                <a:cs typeface="Calibri"/>
              </a:rPr>
              <a:t>contd</a:t>
            </a:r>
            <a:r>
              <a:rPr lang="en-US" sz="4800" dirty="0" smtClean="0">
                <a:cs typeface="Calibri"/>
              </a:rPr>
              <a:t>…</a:t>
            </a:r>
            <a:endParaRPr lang="en-US" dirty="0"/>
          </a:p>
        </p:txBody>
      </p:sp>
      <p:sp>
        <p:nvSpPr>
          <p:cNvPr id="49" name="TextBox 48">
            <a:extLst>
              <a:ext uri="{FF2B5EF4-FFF2-40B4-BE49-F238E27FC236}">
                <a16:creationId xmlns:a16="http://schemas.microsoft.com/office/drawing/2014/main" xmlns="" id="{EB8C9973-FF99-412C-BA7B-791E8D54BF93}"/>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 name="TextBox 1">
            <a:extLst>
              <a:ext uri="{FF2B5EF4-FFF2-40B4-BE49-F238E27FC236}">
                <a16:creationId xmlns:a16="http://schemas.microsoft.com/office/drawing/2014/main" xmlns="" id="{B2BE466E-23B0-46CD-B92C-A40096C67342}"/>
              </a:ext>
            </a:extLst>
          </p:cNvPr>
          <p:cNvSpPr txBox="1"/>
          <p:nvPr/>
        </p:nvSpPr>
        <p:spPr>
          <a:xfrm>
            <a:off x="741872" y="1805796"/>
            <a:ext cx="1079132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endParaRPr lang="en-US" sz="3200" dirty="0" smtClean="0">
              <a:cs typeface="Calibri"/>
            </a:endParaRPr>
          </a:p>
          <a:p>
            <a:pPr lvl="1" algn="ctr"/>
            <a:endParaRPr lang="en-US" sz="3200" dirty="0">
              <a:cs typeface="Calibri"/>
            </a:endParaRPr>
          </a:p>
          <a:p>
            <a:pPr lvl="1" algn="ctr"/>
            <a:endParaRPr lang="en-US" sz="3200" dirty="0" smtClean="0">
              <a:cs typeface="Calibri"/>
            </a:endParaRPr>
          </a:p>
          <a:p>
            <a:pPr lvl="1" algn="ctr"/>
            <a:endParaRPr lang="en-US" sz="3200" dirty="0">
              <a:cs typeface="Calibri"/>
            </a:endParaRPr>
          </a:p>
          <a:p>
            <a:pPr lvl="1" algn="ctr"/>
            <a:endParaRPr lang="en-US" sz="3200" dirty="0" smtClean="0">
              <a:cs typeface="Calibri"/>
            </a:endParaRPr>
          </a:p>
          <a:p>
            <a:pPr lvl="1" algn="ctr"/>
            <a:endParaRPr lang="en-US" sz="3200" dirty="0">
              <a:cs typeface="Calibri"/>
            </a:endParaRPr>
          </a:p>
          <a:p>
            <a:pPr lvl="1" algn="ctr"/>
            <a:endParaRPr lang="en-US" sz="3200" dirty="0" smtClean="0">
              <a:cs typeface="Calibri"/>
            </a:endParaRPr>
          </a:p>
          <a:p>
            <a:pPr lvl="1" algn="ctr"/>
            <a:endParaRPr lang="en-US" sz="3200" dirty="0">
              <a:cs typeface="Calibri"/>
            </a:endParaRPr>
          </a:p>
          <a:p>
            <a:pPr lvl="1" algn="ctr"/>
            <a:endParaRPr lang="en-US" sz="3200" dirty="0" smtClean="0">
              <a:cs typeface="Calibri"/>
            </a:endParaRPr>
          </a:p>
          <a:p>
            <a:pPr lvl="1" algn="ctr"/>
            <a:r>
              <a:rPr lang="en-US" dirty="0" smtClean="0">
                <a:cs typeface="Calibri"/>
              </a:rPr>
              <a:t>Figure: Use Case Diagram of Diabetes Prediction System</a:t>
            </a:r>
            <a:endParaRPr lang="en-US" dirty="0">
              <a:cs typeface="Calibri"/>
            </a:endParaRPr>
          </a:p>
        </p:txBody>
      </p:sp>
      <p:sp>
        <p:nvSpPr>
          <p:cNvPr id="3" name="Slide Number Placeholder 2">
            <a:extLst>
              <a:ext uri="{FF2B5EF4-FFF2-40B4-BE49-F238E27FC236}">
                <a16:creationId xmlns:a16="http://schemas.microsoft.com/office/drawing/2014/main" xmlns="" id="{C3513862-E32C-4E0F-867C-4F35E39C1A3A}"/>
              </a:ext>
            </a:extLst>
          </p:cNvPr>
          <p:cNvSpPr>
            <a:spLocks noGrp="1"/>
          </p:cNvSpPr>
          <p:nvPr>
            <p:ph type="sldNum" sz="quarter" idx="12"/>
          </p:nvPr>
        </p:nvSpPr>
        <p:spPr/>
        <p:txBody>
          <a:bodyPr/>
          <a:lstStyle/>
          <a:p>
            <a:fld id="{69E57DC2-970A-4B3E-BB1C-7A09969E49DF}" type="slidenum">
              <a:rPr lang="en-US" smtClean="0"/>
              <a:pPr/>
              <a:t>15</a:t>
            </a:fld>
            <a:endParaRPr lang="en-US"/>
          </a:p>
        </p:txBody>
      </p:sp>
      <p:pic>
        <p:nvPicPr>
          <p:cNvPr id="9" name="Picture 3" descr="A close up of a map&#10;&#10;Description automatically generated">
            <a:extLst>
              <a:ext uri="{FF2B5EF4-FFF2-40B4-BE49-F238E27FC236}">
                <a16:creationId xmlns:a16="http://schemas.microsoft.com/office/drawing/2014/main" xmlns="" id="{FC90AB49-629E-4E97-A64D-FD04456D31AF}"/>
              </a:ext>
            </a:extLst>
          </p:cNvPr>
          <p:cNvPicPr>
            <a:picLocks noChangeAspect="1"/>
          </p:cNvPicPr>
          <p:nvPr/>
        </p:nvPicPr>
        <p:blipFill>
          <a:blip r:embed="rId5"/>
          <a:stretch>
            <a:fillRect/>
          </a:stretch>
        </p:blipFill>
        <p:spPr>
          <a:xfrm>
            <a:off x="2104571" y="1179703"/>
            <a:ext cx="7445830" cy="5063876"/>
          </a:xfrm>
          <a:prstGeom prst="rect">
            <a:avLst/>
          </a:prstGeom>
        </p:spPr>
      </p:pic>
    </p:spTree>
    <p:extLst>
      <p:ext uri="{BB962C8B-B14F-4D97-AF65-F5344CB8AC3E}">
        <p14:creationId xmlns:p14="http://schemas.microsoft.com/office/powerpoint/2010/main" val="2119883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745067" y="773288"/>
            <a:ext cx="105735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smtClean="0">
                <a:cs typeface="Calibri"/>
              </a:rPr>
              <a:t>8.</a:t>
            </a:r>
            <a:r>
              <a:rPr lang="en-US" sz="4800" dirty="0" smtClean="0">
                <a:cs typeface="Calibri"/>
              </a:rPr>
              <a:t> </a:t>
            </a:r>
            <a:r>
              <a:rPr lang="en-US" sz="4800" dirty="0">
                <a:cs typeface="Calibri"/>
              </a:rPr>
              <a:t>Methodology</a:t>
            </a:r>
            <a:endParaRPr lang="en-US" dirty="0"/>
          </a:p>
        </p:txBody>
      </p:sp>
      <p:sp>
        <p:nvSpPr>
          <p:cNvPr id="2" name="TextBox 1">
            <a:extLst>
              <a:ext uri="{FF2B5EF4-FFF2-40B4-BE49-F238E27FC236}">
                <a16:creationId xmlns:a16="http://schemas.microsoft.com/office/drawing/2014/main" xmlns="" id="{B2BE466E-23B0-46CD-B92C-A40096C67342}"/>
              </a:ext>
            </a:extLst>
          </p:cNvPr>
          <p:cNvSpPr txBox="1"/>
          <p:nvPr/>
        </p:nvSpPr>
        <p:spPr>
          <a:xfrm>
            <a:off x="741872" y="1805796"/>
            <a:ext cx="857587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3200" dirty="0">
                <a:ea typeface="+mn-lt"/>
                <a:cs typeface="+mn-lt"/>
              </a:rPr>
              <a:t>8</a:t>
            </a:r>
            <a:r>
              <a:rPr lang="en-US" sz="3200" dirty="0" smtClean="0">
                <a:ea typeface="+mn-lt"/>
                <a:cs typeface="+mn-lt"/>
              </a:rPr>
              <a:t>.1 </a:t>
            </a:r>
            <a:r>
              <a:rPr lang="en-US" sz="3200" dirty="0">
                <a:ea typeface="+mn-lt"/>
                <a:cs typeface="+mn-lt"/>
              </a:rPr>
              <a:t>Software Development Approach</a:t>
            </a:r>
            <a:endParaRPr lang="en-US" sz="3200" dirty="0">
              <a:cs typeface="Calibri"/>
            </a:endParaRPr>
          </a:p>
        </p:txBody>
      </p:sp>
      <p:pic>
        <p:nvPicPr>
          <p:cNvPr id="3" name="Picture 3" descr="A screenshot of a cell phone&#10;&#10;Description automatically generated">
            <a:extLst>
              <a:ext uri="{FF2B5EF4-FFF2-40B4-BE49-F238E27FC236}">
                <a16:creationId xmlns:a16="http://schemas.microsoft.com/office/drawing/2014/main" xmlns="" id="{7B40530C-BD38-48A9-8302-232E4F433310}"/>
              </a:ext>
            </a:extLst>
          </p:cNvPr>
          <p:cNvPicPr>
            <a:picLocks noChangeAspect="1"/>
          </p:cNvPicPr>
          <p:nvPr/>
        </p:nvPicPr>
        <p:blipFill>
          <a:blip r:embed="rId5"/>
          <a:stretch>
            <a:fillRect/>
          </a:stretch>
        </p:blipFill>
        <p:spPr>
          <a:xfrm>
            <a:off x="1464733" y="2583645"/>
            <a:ext cx="9206088" cy="2749044"/>
          </a:xfrm>
          <a:prstGeom prst="rect">
            <a:avLst/>
          </a:prstGeom>
        </p:spPr>
      </p:pic>
      <p:sp>
        <p:nvSpPr>
          <p:cNvPr id="4" name="Slide Number Placeholder 3">
            <a:extLst>
              <a:ext uri="{FF2B5EF4-FFF2-40B4-BE49-F238E27FC236}">
                <a16:creationId xmlns:a16="http://schemas.microsoft.com/office/drawing/2014/main" xmlns="" id="{05F737B3-8D9A-4A38-8183-1B577A4055D7}"/>
              </a:ext>
            </a:extLst>
          </p:cNvPr>
          <p:cNvSpPr>
            <a:spLocks noGrp="1"/>
          </p:cNvSpPr>
          <p:nvPr>
            <p:ph type="sldNum" sz="quarter" idx="12"/>
          </p:nvPr>
        </p:nvSpPr>
        <p:spPr/>
        <p:txBody>
          <a:bodyPr/>
          <a:lstStyle/>
          <a:p>
            <a:fld id="{69E57DC2-970A-4B3E-BB1C-7A09969E49DF}" type="slidenum">
              <a:rPr lang="en-US" smtClean="0"/>
              <a:pPr/>
              <a:t>16</a:t>
            </a:fld>
            <a:endParaRPr lang="en-US" dirty="0"/>
          </a:p>
        </p:txBody>
      </p:sp>
    </p:spTree>
    <p:extLst>
      <p:ext uri="{BB962C8B-B14F-4D97-AF65-F5344CB8AC3E}">
        <p14:creationId xmlns:p14="http://schemas.microsoft.com/office/powerpoint/2010/main" val="2510156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extBox 1">
            <a:extLst>
              <a:ext uri="{FF2B5EF4-FFF2-40B4-BE49-F238E27FC236}">
                <a16:creationId xmlns:a16="http://schemas.microsoft.com/office/drawing/2014/main" xmlns="" id="{B2BE466E-23B0-46CD-B92C-A40096C67342}"/>
              </a:ext>
            </a:extLst>
          </p:cNvPr>
          <p:cNvSpPr txBox="1"/>
          <p:nvPr/>
        </p:nvSpPr>
        <p:spPr>
          <a:xfrm>
            <a:off x="741872" y="1805796"/>
            <a:ext cx="8575878"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3200" dirty="0">
                <a:ea typeface="+mn-lt"/>
                <a:cs typeface="+mn-lt"/>
              </a:rPr>
              <a:t>8</a:t>
            </a:r>
            <a:r>
              <a:rPr lang="en-US" sz="3200" dirty="0" smtClean="0">
                <a:ea typeface="+mn-lt"/>
                <a:cs typeface="+mn-lt"/>
              </a:rPr>
              <a:t>.2 </a:t>
            </a:r>
            <a:r>
              <a:rPr lang="en-US" sz="3200" dirty="0">
                <a:ea typeface="+mn-lt"/>
                <a:cs typeface="+mn-lt"/>
              </a:rPr>
              <a:t>Data Collection</a:t>
            </a:r>
          </a:p>
          <a:p>
            <a:pPr marL="971550" lvl="1" indent="-514350">
              <a:buFont typeface="Arial"/>
              <a:buChar char="•"/>
            </a:pPr>
            <a:r>
              <a:rPr lang="en-US" sz="2800" dirty="0">
                <a:ea typeface="+mn-lt"/>
                <a:cs typeface="+mn-lt"/>
              </a:rPr>
              <a:t>This dataset is originally from the National Institute of Diabetes and Digestive and Kidney Diseases.</a:t>
            </a:r>
          </a:p>
          <a:p>
            <a:pPr marL="971550" lvl="1" indent="-514350">
              <a:buFont typeface="Arial"/>
              <a:buChar char="•"/>
            </a:pPr>
            <a:r>
              <a:rPr lang="en-US" sz="2800" dirty="0">
                <a:ea typeface="+mn-lt"/>
                <a:cs typeface="+mn-lt"/>
              </a:rPr>
              <a:t>In particular, all patients here are females at least 21 years old of Pima Indian heritage.</a:t>
            </a:r>
          </a:p>
          <a:p>
            <a:pPr marL="971550" lvl="1" indent="-514350">
              <a:buFont typeface="Arial"/>
              <a:buChar char="•"/>
            </a:pPr>
            <a:r>
              <a:rPr lang="en-US" sz="2800" dirty="0">
                <a:ea typeface="+mn-lt"/>
                <a:cs typeface="+mn-lt"/>
              </a:rPr>
              <a:t>Predictor variables includes the number of pregnancies the patient has had, their BMI, insulin level, age, and so on .</a:t>
            </a:r>
            <a:endParaRPr lang="en-US" sz="2800" dirty="0">
              <a:cs typeface="Calibri" panose="020F0502020204030204"/>
            </a:endParaRPr>
          </a:p>
        </p:txBody>
      </p:sp>
      <p:sp>
        <p:nvSpPr>
          <p:cNvPr id="3" name="Slide Number Placeholder 2">
            <a:extLst>
              <a:ext uri="{FF2B5EF4-FFF2-40B4-BE49-F238E27FC236}">
                <a16:creationId xmlns:a16="http://schemas.microsoft.com/office/drawing/2014/main" xmlns="" id="{02095851-2A33-4B3A-98F4-E62F8691ACD8}"/>
              </a:ext>
            </a:extLst>
          </p:cNvPr>
          <p:cNvSpPr>
            <a:spLocks noGrp="1"/>
          </p:cNvSpPr>
          <p:nvPr>
            <p:ph type="sldNum" sz="quarter" idx="12"/>
          </p:nvPr>
        </p:nvSpPr>
        <p:spPr/>
        <p:txBody>
          <a:bodyPr/>
          <a:lstStyle/>
          <a:p>
            <a:fld id="{69E57DC2-970A-4B3E-BB1C-7A09969E49DF}" type="slidenum">
              <a:rPr lang="en-US" smtClean="0"/>
              <a:pPr/>
              <a:t>17</a:t>
            </a:fld>
            <a:endParaRPr lang="en-US" dirty="0"/>
          </a:p>
        </p:txBody>
      </p:sp>
    </p:spTree>
    <p:extLst>
      <p:ext uri="{BB962C8B-B14F-4D97-AF65-F5344CB8AC3E}">
        <p14:creationId xmlns:p14="http://schemas.microsoft.com/office/powerpoint/2010/main" val="763755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extBox 1">
            <a:extLst>
              <a:ext uri="{FF2B5EF4-FFF2-40B4-BE49-F238E27FC236}">
                <a16:creationId xmlns:a16="http://schemas.microsoft.com/office/drawing/2014/main" xmlns="" id="{B2BE466E-23B0-46CD-B92C-A40096C67342}"/>
              </a:ext>
            </a:extLst>
          </p:cNvPr>
          <p:cNvSpPr txBox="1"/>
          <p:nvPr/>
        </p:nvSpPr>
        <p:spPr>
          <a:xfrm>
            <a:off x="741872" y="1805796"/>
            <a:ext cx="8575878"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3200" dirty="0">
                <a:ea typeface="+mn-lt"/>
                <a:cs typeface="+mn-lt"/>
              </a:rPr>
              <a:t>8</a:t>
            </a:r>
            <a:r>
              <a:rPr lang="en-US" sz="3200" dirty="0" smtClean="0">
                <a:ea typeface="+mn-lt"/>
                <a:cs typeface="+mn-lt"/>
              </a:rPr>
              <a:t>.3 </a:t>
            </a:r>
            <a:r>
              <a:rPr lang="en-US" sz="3200" dirty="0">
                <a:ea typeface="+mn-lt"/>
                <a:cs typeface="+mn-lt"/>
              </a:rPr>
              <a:t>Data Preparation</a:t>
            </a:r>
          </a:p>
          <a:p>
            <a:pPr marL="457200">
              <a:buFont typeface="Arial"/>
              <a:buChar char="•"/>
            </a:pPr>
            <a:r>
              <a:rPr lang="en-US" sz="2800" dirty="0" smtClean="0">
                <a:ea typeface="+mn-lt"/>
                <a:cs typeface="+mn-lt"/>
              </a:rPr>
              <a:t>Standard </a:t>
            </a:r>
            <a:r>
              <a:rPr lang="en-US" sz="2800" dirty="0" err="1" smtClean="0">
                <a:ea typeface="+mn-lt"/>
                <a:cs typeface="+mn-lt"/>
              </a:rPr>
              <a:t>Scaler</a:t>
            </a:r>
            <a:r>
              <a:rPr lang="en-US" sz="2800" dirty="0" smtClean="0">
                <a:ea typeface="+mn-lt"/>
                <a:cs typeface="+mn-lt"/>
              </a:rPr>
              <a:t> </a:t>
            </a:r>
            <a:r>
              <a:rPr lang="en-US" sz="2800" dirty="0">
                <a:ea typeface="+mn-lt"/>
                <a:cs typeface="+mn-lt"/>
              </a:rPr>
              <a:t>and label Encoder</a:t>
            </a:r>
            <a:endParaRPr lang="en-US" sz="2800" dirty="0">
              <a:cs typeface="Calibri" panose="020F0502020204030204"/>
            </a:endParaRPr>
          </a:p>
          <a:p>
            <a:pPr lvl="1">
              <a:buFont typeface="Arial"/>
              <a:buChar char="•"/>
            </a:pPr>
            <a:r>
              <a:rPr lang="en-US" sz="2800" dirty="0">
                <a:ea typeface="+mn-lt"/>
                <a:cs typeface="+mn-lt"/>
              </a:rPr>
              <a:t>Label encoder</a:t>
            </a:r>
            <a:endParaRPr lang="en-US" dirty="0"/>
          </a:p>
          <a:p>
            <a:pPr lvl="1">
              <a:buFont typeface="Arial"/>
              <a:buChar char="•"/>
            </a:pPr>
            <a:r>
              <a:rPr lang="en-US" sz="2800" dirty="0">
                <a:ea typeface="+mn-lt"/>
                <a:cs typeface="+mn-lt"/>
              </a:rPr>
              <a:t>X and Y</a:t>
            </a:r>
            <a:endParaRPr lang="en-US" dirty="0"/>
          </a:p>
          <a:p>
            <a:pPr marL="742950" lvl="1" indent="-285750">
              <a:buFont typeface="Arial,Sans-Serif"/>
              <a:buChar char="•"/>
            </a:pPr>
            <a:r>
              <a:rPr lang="en-US" sz="2800" dirty="0">
                <a:ea typeface="+mn-lt"/>
                <a:cs typeface="+mn-lt"/>
              </a:rPr>
              <a:t>Model performance</a:t>
            </a:r>
          </a:p>
          <a:p>
            <a:pPr marL="1428750" lvl="2" indent="-514350">
              <a:buAutoNum type="arabicPeriod"/>
            </a:pPr>
            <a:r>
              <a:rPr lang="en-US" sz="2800" dirty="0">
                <a:ea typeface="+mn-lt"/>
                <a:cs typeface="+mn-lt"/>
              </a:rPr>
              <a:t>Confusion matrix</a:t>
            </a:r>
          </a:p>
          <a:p>
            <a:pPr marL="1428750" lvl="2" indent="-514350">
              <a:buAutoNum type="arabicPeriod"/>
            </a:pPr>
            <a:r>
              <a:rPr lang="en-US" sz="2800" dirty="0">
                <a:ea typeface="+mn-lt"/>
                <a:cs typeface="+mn-lt"/>
              </a:rPr>
              <a:t>Metrices</a:t>
            </a:r>
          </a:p>
          <a:p>
            <a:pPr marL="1828800" lvl="3" indent="-457200">
              <a:buFont typeface="Courier New,monospace"/>
              <a:buChar char="o"/>
            </a:pPr>
            <a:r>
              <a:rPr lang="en-US" sz="2800" dirty="0">
                <a:ea typeface="+mn-lt"/>
                <a:cs typeface="+mn-lt"/>
              </a:rPr>
              <a:t>Accuracy</a:t>
            </a:r>
          </a:p>
          <a:p>
            <a:pPr marL="1828800" lvl="3" indent="-457200">
              <a:buFont typeface="Courier New,monospace"/>
              <a:buChar char="o"/>
            </a:pPr>
            <a:r>
              <a:rPr lang="en-US" sz="2800" dirty="0">
                <a:ea typeface="+mn-lt"/>
                <a:cs typeface="+mn-lt"/>
              </a:rPr>
              <a:t>Precision</a:t>
            </a:r>
          </a:p>
          <a:p>
            <a:pPr marL="1828800" lvl="3" indent="-457200">
              <a:buFont typeface="Courier New,monospace"/>
              <a:buChar char="o"/>
            </a:pPr>
            <a:r>
              <a:rPr lang="en-US" sz="2800" dirty="0">
                <a:ea typeface="+mn-lt"/>
                <a:cs typeface="+mn-lt"/>
              </a:rPr>
              <a:t>Recall</a:t>
            </a:r>
            <a:endParaRPr lang="en-US" dirty="0">
              <a:ea typeface="+mn-lt"/>
              <a:cs typeface="+mn-lt"/>
            </a:endParaRPr>
          </a:p>
          <a:p>
            <a:pPr lvl="1">
              <a:buFont typeface="Arial"/>
              <a:buChar char="•"/>
            </a:pPr>
            <a:r>
              <a:rPr lang="en-US" sz="2800" dirty="0">
                <a:ea typeface="+mn-lt"/>
                <a:cs typeface="+mn-lt"/>
              </a:rPr>
              <a:t>Scores Table</a:t>
            </a:r>
          </a:p>
          <a:p>
            <a:pPr lvl="1">
              <a:buFont typeface="Arial"/>
              <a:buChar char="•"/>
            </a:pPr>
            <a:endParaRPr lang="en-US" sz="2800" dirty="0">
              <a:ea typeface="+mn-lt"/>
              <a:cs typeface="+mn-lt"/>
            </a:endParaRPr>
          </a:p>
        </p:txBody>
      </p:sp>
      <p:sp>
        <p:nvSpPr>
          <p:cNvPr id="3" name="Slide Number Placeholder 2">
            <a:extLst>
              <a:ext uri="{FF2B5EF4-FFF2-40B4-BE49-F238E27FC236}">
                <a16:creationId xmlns:a16="http://schemas.microsoft.com/office/drawing/2014/main" xmlns="" id="{1279EC00-C7F0-4DFD-81F0-094C03EE3523}"/>
              </a:ext>
            </a:extLst>
          </p:cNvPr>
          <p:cNvSpPr>
            <a:spLocks noGrp="1"/>
          </p:cNvSpPr>
          <p:nvPr>
            <p:ph type="sldNum" sz="quarter" idx="12"/>
          </p:nvPr>
        </p:nvSpPr>
        <p:spPr/>
        <p:txBody>
          <a:bodyPr/>
          <a:lstStyle/>
          <a:p>
            <a:fld id="{69E57DC2-970A-4B3E-BB1C-7A09969E49DF}" type="slidenum">
              <a:rPr lang="en-US" smtClean="0"/>
              <a:pPr/>
              <a:t>18</a:t>
            </a:fld>
            <a:endParaRPr lang="en-US"/>
          </a:p>
        </p:txBody>
      </p:sp>
    </p:spTree>
    <p:extLst>
      <p:ext uri="{BB962C8B-B14F-4D97-AF65-F5344CB8AC3E}">
        <p14:creationId xmlns:p14="http://schemas.microsoft.com/office/powerpoint/2010/main" val="2946147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extBox 1">
            <a:extLst>
              <a:ext uri="{FF2B5EF4-FFF2-40B4-BE49-F238E27FC236}">
                <a16:creationId xmlns:a16="http://schemas.microsoft.com/office/drawing/2014/main" xmlns="" id="{B2BE466E-23B0-46CD-B92C-A40096C67342}"/>
              </a:ext>
            </a:extLst>
          </p:cNvPr>
          <p:cNvSpPr txBox="1"/>
          <p:nvPr/>
        </p:nvSpPr>
        <p:spPr>
          <a:xfrm>
            <a:off x="741872" y="1805796"/>
            <a:ext cx="857587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3200" dirty="0">
                <a:ea typeface="+mn-lt"/>
                <a:cs typeface="+mn-lt"/>
              </a:rPr>
              <a:t>8</a:t>
            </a:r>
            <a:r>
              <a:rPr lang="en-US" sz="3200" dirty="0" smtClean="0">
                <a:ea typeface="+mn-lt"/>
                <a:cs typeface="+mn-lt"/>
              </a:rPr>
              <a:t>.4 </a:t>
            </a:r>
            <a:r>
              <a:rPr lang="en-US" sz="3200" dirty="0">
                <a:ea typeface="+mn-lt"/>
                <a:cs typeface="+mn-lt"/>
              </a:rPr>
              <a:t>Training Data</a:t>
            </a:r>
          </a:p>
          <a:p>
            <a:pPr marL="457200">
              <a:buFont typeface="Arial"/>
              <a:buChar char="•"/>
            </a:pPr>
            <a:r>
              <a:rPr lang="en-US" sz="2800" dirty="0">
                <a:ea typeface="+mn-lt"/>
                <a:cs typeface="+mn-lt"/>
              </a:rPr>
              <a:t>After data has been prepared the data is divided into two part </a:t>
            </a:r>
            <a:r>
              <a:rPr lang="en-US" sz="2800" dirty="0" err="1">
                <a:ea typeface="+mn-lt"/>
                <a:cs typeface="+mn-lt"/>
              </a:rPr>
              <a:t>ie</a:t>
            </a:r>
            <a:r>
              <a:rPr lang="en-US" sz="2800" dirty="0">
                <a:ea typeface="+mn-lt"/>
                <a:cs typeface="+mn-lt"/>
              </a:rPr>
              <a:t>. Train and test.</a:t>
            </a:r>
            <a:endParaRPr lang="en-US" sz="2800" dirty="0">
              <a:cs typeface="Calibri" panose="020F0502020204030204"/>
            </a:endParaRPr>
          </a:p>
          <a:p>
            <a:pPr lvl="1">
              <a:buFont typeface="Arial"/>
              <a:buChar char="•"/>
            </a:pPr>
            <a:r>
              <a:rPr lang="en-US" sz="2800" dirty="0">
                <a:ea typeface="+mn-lt"/>
                <a:cs typeface="+mn-lt"/>
              </a:rPr>
              <a:t>Train data are used to create model during training process.</a:t>
            </a:r>
            <a:endParaRPr lang="en-US" dirty="0"/>
          </a:p>
          <a:p>
            <a:pPr marL="1428750" lvl="2" indent="-514350">
              <a:buAutoNum type="arabicPeriod"/>
            </a:pPr>
            <a:endParaRPr lang="en-US" dirty="0">
              <a:cs typeface="Calibri" panose="020F0502020204030204"/>
            </a:endParaRPr>
          </a:p>
        </p:txBody>
      </p:sp>
      <p:sp>
        <p:nvSpPr>
          <p:cNvPr id="3" name="Rectangle 2">
            <a:extLst>
              <a:ext uri="{FF2B5EF4-FFF2-40B4-BE49-F238E27FC236}">
                <a16:creationId xmlns:a16="http://schemas.microsoft.com/office/drawing/2014/main" xmlns="" id="{F82EDE39-EEDD-4993-A9E4-2ADBBB9656AE}"/>
              </a:ext>
            </a:extLst>
          </p:cNvPr>
          <p:cNvSpPr/>
          <p:nvPr/>
        </p:nvSpPr>
        <p:spPr>
          <a:xfrm>
            <a:off x="1334911" y="4453467"/>
            <a:ext cx="1058333" cy="59266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dadada</a:t>
            </a:r>
            <a:endParaRPr lang="en-US"/>
          </a:p>
        </p:txBody>
      </p:sp>
      <p:sp>
        <p:nvSpPr>
          <p:cNvPr id="4" name="TextBox 3">
            <a:extLst>
              <a:ext uri="{FF2B5EF4-FFF2-40B4-BE49-F238E27FC236}">
                <a16:creationId xmlns:a16="http://schemas.microsoft.com/office/drawing/2014/main" xmlns="" id="{4699AD18-8E64-42BD-908E-5095AE592156}"/>
              </a:ext>
            </a:extLst>
          </p:cNvPr>
          <p:cNvSpPr txBox="1"/>
          <p:nvPr/>
        </p:nvSpPr>
        <p:spPr>
          <a:xfrm>
            <a:off x="1395942" y="4570941"/>
            <a:ext cx="10075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Dataset</a:t>
            </a:r>
          </a:p>
        </p:txBody>
      </p:sp>
      <p:sp>
        <p:nvSpPr>
          <p:cNvPr id="9" name="TextBox 8">
            <a:extLst>
              <a:ext uri="{FF2B5EF4-FFF2-40B4-BE49-F238E27FC236}">
                <a16:creationId xmlns:a16="http://schemas.microsoft.com/office/drawing/2014/main" xmlns="" id="{A0CA4867-477A-416C-8E3E-602AF93E4BD8}"/>
              </a:ext>
            </a:extLst>
          </p:cNvPr>
          <p:cNvSpPr txBox="1"/>
          <p:nvPr/>
        </p:nvSpPr>
        <p:spPr>
          <a:xfrm>
            <a:off x="3653720" y="4570941"/>
            <a:ext cx="10075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Dataset</a:t>
            </a:r>
          </a:p>
        </p:txBody>
      </p:sp>
      <p:sp>
        <p:nvSpPr>
          <p:cNvPr id="10" name="Rectangle 9">
            <a:extLst>
              <a:ext uri="{FF2B5EF4-FFF2-40B4-BE49-F238E27FC236}">
                <a16:creationId xmlns:a16="http://schemas.microsoft.com/office/drawing/2014/main" xmlns="" id="{DC38BA91-8F62-4D2B-B960-2E0348AF406D}"/>
              </a:ext>
            </a:extLst>
          </p:cNvPr>
          <p:cNvSpPr/>
          <p:nvPr/>
        </p:nvSpPr>
        <p:spPr>
          <a:xfrm>
            <a:off x="3423355" y="4453468"/>
            <a:ext cx="1552221" cy="8043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1"/>
                </a:solidFill>
                <a:cs typeface="Calibri"/>
              </a:rPr>
              <a:t>Data Preprocessing</a:t>
            </a:r>
            <a:endParaRPr lang="en-US">
              <a:solidFill>
                <a:schemeClr val="bg1"/>
              </a:solidFill>
            </a:endParaRPr>
          </a:p>
        </p:txBody>
      </p:sp>
      <p:sp>
        <p:nvSpPr>
          <p:cNvPr id="11" name="Rectangle 10">
            <a:extLst>
              <a:ext uri="{FF2B5EF4-FFF2-40B4-BE49-F238E27FC236}">
                <a16:creationId xmlns:a16="http://schemas.microsoft.com/office/drawing/2014/main" xmlns="" id="{2865E973-61DB-45FD-A05C-D319ECCE4036}"/>
              </a:ext>
            </a:extLst>
          </p:cNvPr>
          <p:cNvSpPr/>
          <p:nvPr/>
        </p:nvSpPr>
        <p:spPr>
          <a:xfrm>
            <a:off x="5935133" y="4453467"/>
            <a:ext cx="1566332" cy="8466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1"/>
                </a:solidFill>
                <a:cs typeface="Calibri"/>
              </a:rPr>
              <a:t>Machine  Learning Model</a:t>
            </a:r>
            <a:endParaRPr lang="en-US" dirty="0">
              <a:solidFill>
                <a:schemeClr val="bg1"/>
              </a:solidFill>
              <a:cs typeface="Calibri"/>
            </a:endParaRPr>
          </a:p>
        </p:txBody>
      </p:sp>
      <p:sp>
        <p:nvSpPr>
          <p:cNvPr id="12" name="Rectangle 11">
            <a:extLst>
              <a:ext uri="{FF2B5EF4-FFF2-40B4-BE49-F238E27FC236}">
                <a16:creationId xmlns:a16="http://schemas.microsoft.com/office/drawing/2014/main" xmlns="" id="{C5409D4D-0E91-46A4-BA86-4F2A9EBCAA09}"/>
              </a:ext>
            </a:extLst>
          </p:cNvPr>
          <p:cNvSpPr/>
          <p:nvPr/>
        </p:nvSpPr>
        <p:spPr>
          <a:xfrm>
            <a:off x="8644466" y="4453467"/>
            <a:ext cx="1058333" cy="59266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1"/>
                </a:solidFill>
                <a:cs typeface="Calibri"/>
              </a:rPr>
              <a:t>Output</a:t>
            </a:r>
          </a:p>
        </p:txBody>
      </p:sp>
      <p:cxnSp>
        <p:nvCxnSpPr>
          <p:cNvPr id="6" name="Straight Arrow Connector 5">
            <a:extLst>
              <a:ext uri="{FF2B5EF4-FFF2-40B4-BE49-F238E27FC236}">
                <a16:creationId xmlns:a16="http://schemas.microsoft.com/office/drawing/2014/main" xmlns="" id="{9CBF520C-97D5-4D3D-9070-35C334D473BC}"/>
              </a:ext>
            </a:extLst>
          </p:cNvPr>
          <p:cNvCxnSpPr/>
          <p:nvPr/>
        </p:nvCxnSpPr>
        <p:spPr>
          <a:xfrm flipV="1">
            <a:off x="2396772" y="4806949"/>
            <a:ext cx="1027287" cy="28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xmlns="" id="{F620ED7F-F99B-4CAE-AD4B-6433CD17BC80}"/>
              </a:ext>
            </a:extLst>
          </p:cNvPr>
          <p:cNvCxnSpPr>
            <a:cxnSpLocks/>
          </p:cNvCxnSpPr>
          <p:nvPr/>
        </p:nvCxnSpPr>
        <p:spPr>
          <a:xfrm flipV="1">
            <a:off x="7504994" y="4821060"/>
            <a:ext cx="1140175" cy="28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xmlns="" id="{B2E8FB00-8C20-4E05-8C84-F3FD2640ED2B}"/>
              </a:ext>
            </a:extLst>
          </p:cNvPr>
          <p:cNvCxnSpPr>
            <a:cxnSpLocks/>
          </p:cNvCxnSpPr>
          <p:nvPr/>
        </p:nvCxnSpPr>
        <p:spPr>
          <a:xfrm flipV="1">
            <a:off x="4979105" y="4792837"/>
            <a:ext cx="956732" cy="169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Slide Number Placeholder 14">
            <a:extLst>
              <a:ext uri="{FF2B5EF4-FFF2-40B4-BE49-F238E27FC236}">
                <a16:creationId xmlns:a16="http://schemas.microsoft.com/office/drawing/2014/main" xmlns="" id="{4E18BB7F-E9A5-4CC4-90D4-E4DDC401D31F}"/>
              </a:ext>
            </a:extLst>
          </p:cNvPr>
          <p:cNvSpPr>
            <a:spLocks noGrp="1"/>
          </p:cNvSpPr>
          <p:nvPr>
            <p:ph type="sldNum" sz="quarter" idx="12"/>
          </p:nvPr>
        </p:nvSpPr>
        <p:spPr/>
        <p:txBody>
          <a:bodyPr/>
          <a:lstStyle/>
          <a:p>
            <a:fld id="{69E57DC2-970A-4B3E-BB1C-7A09969E49DF}" type="slidenum">
              <a:rPr lang="en-US" smtClean="0"/>
              <a:pPr/>
              <a:t>19</a:t>
            </a:fld>
            <a:endParaRPr lang="en-US"/>
          </a:p>
        </p:txBody>
      </p:sp>
    </p:spTree>
    <p:extLst>
      <p:ext uri="{BB962C8B-B14F-4D97-AF65-F5344CB8AC3E}">
        <p14:creationId xmlns:p14="http://schemas.microsoft.com/office/powerpoint/2010/main" val="355980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745067" y="773288"/>
            <a:ext cx="378742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dirty="0">
                <a:cs typeface="Calibri"/>
              </a:rPr>
              <a:t>Contents</a:t>
            </a:r>
          </a:p>
          <a:p>
            <a:endParaRPr lang="en-US" dirty="0">
              <a:cs typeface="Calibri"/>
            </a:endParaRPr>
          </a:p>
        </p:txBody>
      </p:sp>
      <p:sp>
        <p:nvSpPr>
          <p:cNvPr id="49" name="TextBox 48">
            <a:extLst>
              <a:ext uri="{FF2B5EF4-FFF2-40B4-BE49-F238E27FC236}">
                <a16:creationId xmlns:a16="http://schemas.microsoft.com/office/drawing/2014/main" xmlns="" id="{EB8C9973-FF99-412C-BA7B-791E8D54BF93}"/>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 name="TextBox 1">
            <a:extLst>
              <a:ext uri="{FF2B5EF4-FFF2-40B4-BE49-F238E27FC236}">
                <a16:creationId xmlns:a16="http://schemas.microsoft.com/office/drawing/2014/main" xmlns="" id="{0F68B951-A055-4A69-A63E-5AD29D1C2FCA}"/>
              </a:ext>
            </a:extLst>
          </p:cNvPr>
          <p:cNvSpPr txBox="1"/>
          <p:nvPr/>
        </p:nvSpPr>
        <p:spPr>
          <a:xfrm>
            <a:off x="741872" y="1805796"/>
            <a:ext cx="7631501"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AutoNum type="arabicPeriod"/>
            </a:pPr>
            <a:r>
              <a:rPr lang="en-US" sz="2800" dirty="0">
                <a:ea typeface="+mn-lt"/>
                <a:cs typeface="+mn-lt"/>
              </a:rPr>
              <a:t>Introduction to </a:t>
            </a:r>
            <a:r>
              <a:rPr lang="en-US" sz="2800" dirty="0" smtClean="0">
                <a:ea typeface="+mn-lt"/>
                <a:cs typeface="+mn-lt"/>
              </a:rPr>
              <a:t>Diabetes Mellitus</a:t>
            </a:r>
            <a:endParaRPr lang="en-US" sz="2800" dirty="0">
              <a:cs typeface="Calibri"/>
            </a:endParaRPr>
          </a:p>
          <a:p>
            <a:pPr marL="514350" indent="-514350">
              <a:buAutoNum type="arabicPeriod"/>
            </a:pPr>
            <a:r>
              <a:rPr lang="en-US" sz="2800" dirty="0">
                <a:ea typeface="+mn-lt"/>
                <a:cs typeface="+mn-lt"/>
              </a:rPr>
              <a:t>Objectives</a:t>
            </a:r>
            <a:endParaRPr lang="en-US" sz="2800" dirty="0">
              <a:cs typeface="Calibri"/>
            </a:endParaRPr>
          </a:p>
          <a:p>
            <a:pPr marL="514350" indent="-514350">
              <a:buAutoNum type="arabicPeriod"/>
            </a:pPr>
            <a:r>
              <a:rPr lang="en-US" sz="2800" dirty="0">
                <a:ea typeface="+mn-lt"/>
                <a:cs typeface="+mn-lt"/>
              </a:rPr>
              <a:t>Statement of Problems</a:t>
            </a:r>
            <a:endParaRPr lang="en-US" sz="2800" dirty="0">
              <a:cs typeface="Calibri"/>
            </a:endParaRPr>
          </a:p>
          <a:p>
            <a:pPr marL="514350" indent="-514350">
              <a:buAutoNum type="arabicPeriod"/>
            </a:pPr>
            <a:r>
              <a:rPr lang="en-US" sz="2800" dirty="0" smtClean="0">
                <a:ea typeface="+mn-lt"/>
                <a:cs typeface="+mn-lt"/>
              </a:rPr>
              <a:t>Introduction to Machine Learning</a:t>
            </a:r>
            <a:endParaRPr lang="en-US" sz="2800" dirty="0" smtClean="0">
              <a:ea typeface="+mn-lt"/>
              <a:cs typeface="+mn-lt"/>
            </a:endParaRPr>
          </a:p>
          <a:p>
            <a:pPr marL="514350" indent="-514350">
              <a:buAutoNum type="arabicPeriod"/>
            </a:pPr>
            <a:r>
              <a:rPr lang="en-US" sz="2800" dirty="0" smtClean="0">
                <a:ea typeface="+mn-lt"/>
                <a:cs typeface="+mn-lt"/>
              </a:rPr>
              <a:t>Literature Review</a:t>
            </a:r>
            <a:endParaRPr lang="en-US" sz="2800" dirty="0">
              <a:cs typeface="Calibri"/>
            </a:endParaRPr>
          </a:p>
          <a:p>
            <a:pPr marL="514350" indent="-514350">
              <a:buAutoNum type="arabicPeriod"/>
            </a:pPr>
            <a:r>
              <a:rPr lang="en-US" sz="2800" dirty="0">
                <a:ea typeface="+mn-lt"/>
                <a:cs typeface="+mn-lt"/>
              </a:rPr>
              <a:t>Requirement Analysis</a:t>
            </a:r>
            <a:endParaRPr lang="en-US" sz="2800" dirty="0">
              <a:cs typeface="Calibri"/>
            </a:endParaRPr>
          </a:p>
          <a:p>
            <a:pPr marL="514350" indent="-514350">
              <a:buAutoNum type="arabicPeriod"/>
            </a:pPr>
            <a:r>
              <a:rPr lang="en-US" sz="2800" dirty="0">
                <a:ea typeface="+mn-lt"/>
                <a:cs typeface="+mn-lt"/>
              </a:rPr>
              <a:t>System Design and Architecture</a:t>
            </a:r>
            <a:endParaRPr lang="en-US" sz="2800" dirty="0">
              <a:cs typeface="Calibri"/>
            </a:endParaRPr>
          </a:p>
          <a:p>
            <a:pPr marL="514350" indent="-514350">
              <a:buAutoNum type="arabicPeriod"/>
            </a:pPr>
            <a:r>
              <a:rPr lang="en-US" sz="2800" dirty="0">
                <a:ea typeface="+mn-lt"/>
                <a:cs typeface="+mn-lt"/>
              </a:rPr>
              <a:t>Methodology </a:t>
            </a:r>
            <a:endParaRPr lang="en-US" sz="2800" dirty="0">
              <a:cs typeface="Calibri"/>
            </a:endParaRPr>
          </a:p>
          <a:p>
            <a:pPr marL="514350" indent="-514350">
              <a:buAutoNum type="arabicPeriod"/>
            </a:pPr>
            <a:r>
              <a:rPr lang="en-US" sz="2800" dirty="0">
                <a:ea typeface="+mn-lt"/>
                <a:cs typeface="+mn-lt"/>
              </a:rPr>
              <a:t>Project Implementation</a:t>
            </a:r>
            <a:endParaRPr lang="en-US" sz="2800" dirty="0">
              <a:cs typeface="Calibri"/>
            </a:endParaRPr>
          </a:p>
          <a:p>
            <a:pPr marL="514350" indent="-514350">
              <a:buAutoNum type="arabicPeriod"/>
            </a:pPr>
            <a:r>
              <a:rPr lang="en-US" sz="2800" dirty="0">
                <a:ea typeface="+mn-lt"/>
                <a:cs typeface="+mn-lt"/>
              </a:rPr>
              <a:t>Expected Outcomes</a:t>
            </a:r>
            <a:endParaRPr lang="en-US" sz="2800" dirty="0">
              <a:cs typeface="Calibri"/>
            </a:endParaRPr>
          </a:p>
          <a:p>
            <a:pPr marL="514350" indent="-514350" algn="l">
              <a:buAutoNum type="arabicPeriod"/>
            </a:pPr>
            <a:r>
              <a:rPr lang="en-US" sz="2800" dirty="0">
                <a:ea typeface="+mn-lt"/>
                <a:cs typeface="+mn-lt"/>
              </a:rPr>
              <a:t>References</a:t>
            </a:r>
            <a:endParaRPr lang="en-US" sz="2800" dirty="0">
              <a:cs typeface="Calibri" panose="020F0502020204030204"/>
            </a:endParaRPr>
          </a:p>
        </p:txBody>
      </p:sp>
      <p:sp>
        <p:nvSpPr>
          <p:cNvPr id="3" name="Slide Number Placeholder 2">
            <a:extLst>
              <a:ext uri="{FF2B5EF4-FFF2-40B4-BE49-F238E27FC236}">
                <a16:creationId xmlns:a16="http://schemas.microsoft.com/office/drawing/2014/main" xmlns="" id="{E02636C6-22A9-4F41-8D72-765B748053E7}"/>
              </a:ext>
            </a:extLst>
          </p:cNvPr>
          <p:cNvSpPr>
            <a:spLocks noGrp="1"/>
          </p:cNvSpPr>
          <p:nvPr>
            <p:ph type="sldNum" sz="quarter" idx="12"/>
          </p:nvPr>
        </p:nvSpPr>
        <p:spPr/>
        <p:txBody>
          <a:bodyPr/>
          <a:lstStyle/>
          <a:p>
            <a:fld id="{69E57DC2-970A-4B3E-BB1C-7A09969E49DF}" type="slidenum">
              <a:rPr lang="en-US" smtClean="0"/>
              <a:pPr/>
              <a:t>2</a:t>
            </a:fld>
            <a:endParaRPr lang="en-US"/>
          </a:p>
        </p:txBody>
      </p:sp>
    </p:spTree>
    <p:extLst>
      <p:ext uri="{BB962C8B-B14F-4D97-AF65-F5344CB8AC3E}">
        <p14:creationId xmlns:p14="http://schemas.microsoft.com/office/powerpoint/2010/main" val="1747879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extBox 1">
            <a:extLst>
              <a:ext uri="{FF2B5EF4-FFF2-40B4-BE49-F238E27FC236}">
                <a16:creationId xmlns:a16="http://schemas.microsoft.com/office/drawing/2014/main" xmlns="" id="{B2BE466E-23B0-46CD-B92C-A40096C67342}"/>
              </a:ext>
            </a:extLst>
          </p:cNvPr>
          <p:cNvSpPr txBox="1"/>
          <p:nvPr/>
        </p:nvSpPr>
        <p:spPr>
          <a:xfrm>
            <a:off x="473761" y="733352"/>
            <a:ext cx="10156322" cy="60324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3200" dirty="0">
                <a:ea typeface="+mn-lt"/>
                <a:cs typeface="+mn-lt"/>
              </a:rPr>
              <a:t>8</a:t>
            </a:r>
            <a:r>
              <a:rPr lang="en-US" sz="3200" dirty="0" smtClean="0">
                <a:ea typeface="+mn-lt"/>
                <a:cs typeface="+mn-lt"/>
              </a:rPr>
              <a:t>.5 </a:t>
            </a:r>
            <a:r>
              <a:rPr lang="en-US" sz="3200" dirty="0">
                <a:ea typeface="+mn-lt"/>
                <a:cs typeface="+mn-lt"/>
              </a:rPr>
              <a:t>Decision Tree</a:t>
            </a:r>
          </a:p>
          <a:p>
            <a:pPr marL="457200">
              <a:buFont typeface="Arial"/>
              <a:buChar char="•"/>
            </a:pPr>
            <a:r>
              <a:rPr lang="en-US" sz="2800" dirty="0">
                <a:ea typeface="+mn-lt"/>
                <a:cs typeface="+mn-lt"/>
              </a:rPr>
              <a:t>A Decision tree is a flowchart like tree structure, where each internal node denotes a test on an attribute, each branch represents an outcome of the test, and each leaf node (terminal node) holds a class label.</a:t>
            </a:r>
          </a:p>
          <a:p>
            <a:pPr marL="457200">
              <a:buFont typeface="Arial"/>
              <a:buChar char="•"/>
            </a:pPr>
            <a:r>
              <a:rPr lang="en-US" sz="2800" dirty="0">
                <a:ea typeface="+mn-lt"/>
                <a:cs typeface="+mn-lt"/>
              </a:rPr>
              <a:t>Entropy Calculation</a:t>
            </a:r>
            <a:endParaRPr lang="en-US" sz="2800" dirty="0">
              <a:cs typeface="Calibri" panose="020F0502020204030204"/>
            </a:endParaRPr>
          </a:p>
          <a:p>
            <a:pPr marL="914400" lvl="1"/>
            <a:r>
              <a:rPr lang="en-US" sz="2800" dirty="0">
                <a:ea typeface="+mn-lt"/>
                <a:cs typeface="+mn-lt"/>
              </a:rPr>
              <a:t>- Entropy=-(P/(P+N))*log(P/(P+N)) -(N/(P+N))*log(N/(P+N))  where P =positive and N=negative</a:t>
            </a:r>
          </a:p>
          <a:p>
            <a:pPr marL="457200">
              <a:buFont typeface="Arial"/>
              <a:buChar char="•"/>
            </a:pPr>
            <a:r>
              <a:rPr lang="en-US" sz="2800" dirty="0">
                <a:ea typeface="+mn-lt"/>
                <a:cs typeface="+mn-lt"/>
              </a:rPr>
              <a:t>Calculate average information:</a:t>
            </a:r>
            <a:endParaRPr lang="en-US" sz="2800" dirty="0">
              <a:cs typeface="Calibri" panose="020F0502020204030204"/>
            </a:endParaRPr>
          </a:p>
          <a:p>
            <a:pPr marL="914400" lvl="1"/>
            <a:r>
              <a:rPr lang="en-US" sz="2800" dirty="0">
                <a:ea typeface="+mn-lt"/>
                <a:cs typeface="+mn-lt"/>
              </a:rPr>
              <a:t>- I(attribute)=sum (</a:t>
            </a:r>
            <a:r>
              <a:rPr lang="en-US" sz="2800" dirty="0" err="1">
                <a:ea typeface="+mn-lt"/>
                <a:cs typeface="+mn-lt"/>
              </a:rPr>
              <a:t>Pi+Ni</a:t>
            </a:r>
            <a:r>
              <a:rPr lang="en-US" sz="2800" dirty="0">
                <a:ea typeface="+mn-lt"/>
                <a:cs typeface="+mn-lt"/>
              </a:rPr>
              <a:t>)/(P+N) entropy(A) </a:t>
            </a:r>
          </a:p>
          <a:p>
            <a:pPr marL="457200">
              <a:buFont typeface="Arial"/>
              <a:buChar char="•"/>
            </a:pPr>
            <a:r>
              <a:rPr lang="en-US" sz="2800" dirty="0">
                <a:ea typeface="+mn-lt"/>
                <a:cs typeface="+mn-lt"/>
              </a:rPr>
              <a:t>Calculate information gain:</a:t>
            </a:r>
            <a:endParaRPr lang="en-US" sz="2800" dirty="0">
              <a:cs typeface="Calibri" panose="020F0502020204030204"/>
            </a:endParaRPr>
          </a:p>
          <a:p>
            <a:pPr marL="914400" lvl="1"/>
            <a:r>
              <a:rPr lang="en-US" sz="2800" dirty="0">
                <a:cs typeface="Calibri" panose="020F0502020204030204"/>
              </a:rPr>
              <a:t>-</a:t>
            </a:r>
            <a:r>
              <a:rPr lang="en-US" sz="2800" dirty="0">
                <a:ea typeface="+mn-lt"/>
                <a:cs typeface="+mn-lt"/>
              </a:rPr>
              <a:t>gain=entropy(s)- I(attribute)</a:t>
            </a:r>
            <a:endParaRPr lang="en-US" sz="2800" dirty="0">
              <a:cs typeface="Calibri" panose="020F0502020204030204"/>
            </a:endParaRPr>
          </a:p>
          <a:p>
            <a:pPr marL="914400" lvl="1">
              <a:buFont typeface="Arial"/>
              <a:buChar char="•"/>
            </a:pPr>
            <a:endParaRPr lang="en-US" sz="2800" dirty="0">
              <a:cs typeface="Calibri" panose="020F0502020204030204"/>
            </a:endParaRPr>
          </a:p>
          <a:p>
            <a:pPr marL="1428750" lvl="2" indent="-514350">
              <a:buAutoNum type="arabicPeriod"/>
            </a:pPr>
            <a:endParaRPr lang="en-US" dirty="0">
              <a:cs typeface="Calibri" panose="020F0502020204030204"/>
            </a:endParaRPr>
          </a:p>
        </p:txBody>
      </p:sp>
      <p:sp>
        <p:nvSpPr>
          <p:cNvPr id="15" name="Slide Number Placeholder 14">
            <a:extLst>
              <a:ext uri="{FF2B5EF4-FFF2-40B4-BE49-F238E27FC236}">
                <a16:creationId xmlns:a16="http://schemas.microsoft.com/office/drawing/2014/main" xmlns="" id="{414DEDED-3516-4586-B388-3B458E4984C3}"/>
              </a:ext>
            </a:extLst>
          </p:cNvPr>
          <p:cNvSpPr>
            <a:spLocks noGrp="1"/>
          </p:cNvSpPr>
          <p:nvPr>
            <p:ph type="sldNum" sz="quarter" idx="12"/>
          </p:nvPr>
        </p:nvSpPr>
        <p:spPr/>
        <p:txBody>
          <a:bodyPr/>
          <a:lstStyle/>
          <a:p>
            <a:fld id="{69E57DC2-970A-4B3E-BB1C-7A09969E49DF}" type="slidenum">
              <a:rPr lang="en-US" smtClean="0"/>
              <a:pPr/>
              <a:t>20</a:t>
            </a:fld>
            <a:endParaRPr lang="en-US"/>
          </a:p>
        </p:txBody>
      </p:sp>
    </p:spTree>
    <p:extLst>
      <p:ext uri="{BB962C8B-B14F-4D97-AF65-F5344CB8AC3E}">
        <p14:creationId xmlns:p14="http://schemas.microsoft.com/office/powerpoint/2010/main" val="1231521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pic>
        <p:nvPicPr>
          <p:cNvPr id="3" name="Picture 3" descr="A close up of text on a white background&#10;&#10;Description automatically generated">
            <a:extLst>
              <a:ext uri="{FF2B5EF4-FFF2-40B4-BE49-F238E27FC236}">
                <a16:creationId xmlns:a16="http://schemas.microsoft.com/office/drawing/2014/main" xmlns="" id="{900F377D-716B-464A-BA38-D2757FDB842C}"/>
              </a:ext>
            </a:extLst>
          </p:cNvPr>
          <p:cNvPicPr>
            <a:picLocks noChangeAspect="1"/>
          </p:cNvPicPr>
          <p:nvPr/>
        </p:nvPicPr>
        <p:blipFill>
          <a:blip r:embed="rId5"/>
          <a:stretch>
            <a:fillRect/>
          </a:stretch>
        </p:blipFill>
        <p:spPr>
          <a:xfrm>
            <a:off x="1681192" y="464814"/>
            <a:ext cx="8853311" cy="4953375"/>
          </a:xfrm>
          <a:prstGeom prst="rect">
            <a:avLst/>
          </a:prstGeom>
        </p:spPr>
      </p:pic>
      <p:sp>
        <p:nvSpPr>
          <p:cNvPr id="6" name="TextBox 5">
            <a:extLst>
              <a:ext uri="{FF2B5EF4-FFF2-40B4-BE49-F238E27FC236}">
                <a16:creationId xmlns:a16="http://schemas.microsoft.com/office/drawing/2014/main" xmlns="" id="{0EFD385E-E887-4403-803D-8464B893126B}"/>
              </a:ext>
            </a:extLst>
          </p:cNvPr>
          <p:cNvSpPr txBox="1"/>
          <p:nvPr/>
        </p:nvSpPr>
        <p:spPr>
          <a:xfrm>
            <a:off x="1678164" y="5544608"/>
            <a:ext cx="88674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Decision Tree</a:t>
            </a:r>
          </a:p>
        </p:txBody>
      </p:sp>
      <p:sp>
        <p:nvSpPr>
          <p:cNvPr id="9" name="Slide Number Placeholder 8">
            <a:extLst>
              <a:ext uri="{FF2B5EF4-FFF2-40B4-BE49-F238E27FC236}">
                <a16:creationId xmlns:a16="http://schemas.microsoft.com/office/drawing/2014/main" xmlns="" id="{25A27EE2-C3C4-4BB9-895D-D6C360C34936}"/>
              </a:ext>
            </a:extLst>
          </p:cNvPr>
          <p:cNvSpPr>
            <a:spLocks noGrp="1"/>
          </p:cNvSpPr>
          <p:nvPr>
            <p:ph type="sldNum" sz="quarter" idx="12"/>
          </p:nvPr>
        </p:nvSpPr>
        <p:spPr/>
        <p:txBody>
          <a:bodyPr/>
          <a:lstStyle/>
          <a:p>
            <a:fld id="{69E57DC2-970A-4B3E-BB1C-7A09969E49DF}" type="slidenum">
              <a:rPr lang="en-US" smtClean="0"/>
              <a:pPr/>
              <a:t>21</a:t>
            </a:fld>
            <a:endParaRPr lang="en-US"/>
          </a:p>
        </p:txBody>
      </p:sp>
    </p:spTree>
    <p:extLst>
      <p:ext uri="{BB962C8B-B14F-4D97-AF65-F5344CB8AC3E}">
        <p14:creationId xmlns:p14="http://schemas.microsoft.com/office/powerpoint/2010/main" val="482196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extBox 1">
            <a:extLst>
              <a:ext uri="{FF2B5EF4-FFF2-40B4-BE49-F238E27FC236}">
                <a16:creationId xmlns:a16="http://schemas.microsoft.com/office/drawing/2014/main" xmlns="" id="{B2BE466E-23B0-46CD-B92C-A40096C67342}"/>
              </a:ext>
            </a:extLst>
          </p:cNvPr>
          <p:cNvSpPr txBox="1"/>
          <p:nvPr/>
        </p:nvSpPr>
        <p:spPr>
          <a:xfrm>
            <a:off x="473761" y="733352"/>
            <a:ext cx="10156322"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3200" dirty="0">
                <a:ea typeface="+mn-lt"/>
                <a:cs typeface="+mn-lt"/>
              </a:rPr>
              <a:t>8</a:t>
            </a:r>
            <a:r>
              <a:rPr lang="en-US" sz="3200" dirty="0" smtClean="0">
                <a:ea typeface="+mn-lt"/>
                <a:cs typeface="+mn-lt"/>
              </a:rPr>
              <a:t>.6 </a:t>
            </a:r>
            <a:r>
              <a:rPr lang="en-US" sz="3200" dirty="0">
                <a:ea typeface="+mn-lt"/>
                <a:cs typeface="+mn-lt"/>
              </a:rPr>
              <a:t>Random Forest</a:t>
            </a:r>
          </a:p>
          <a:p>
            <a:pPr marL="457200">
              <a:buFont typeface="Arial"/>
              <a:buChar char="•"/>
            </a:pPr>
            <a:r>
              <a:rPr lang="en-US" sz="2800" dirty="0">
                <a:ea typeface="+mn-lt"/>
                <a:cs typeface="+mn-lt"/>
              </a:rPr>
              <a:t> The random forest is a classification algorithm consisting of many decisions trees.</a:t>
            </a:r>
          </a:p>
          <a:p>
            <a:pPr marL="457200">
              <a:buFont typeface="Arial"/>
              <a:buChar char="•"/>
            </a:pPr>
            <a:r>
              <a:rPr lang="en-US" sz="2800" dirty="0">
                <a:ea typeface="+mn-lt"/>
                <a:cs typeface="+mn-lt"/>
              </a:rPr>
              <a:t> Random forests creates decision trees on randomly selected data samples, gets prediction from each tree and selects the best solution by means of voting.</a:t>
            </a:r>
            <a:endParaRPr lang="en-US" sz="2800" dirty="0">
              <a:cs typeface="Calibri" panose="020F0502020204030204"/>
            </a:endParaRPr>
          </a:p>
          <a:p>
            <a:pPr marL="457200">
              <a:buFont typeface="Arial"/>
              <a:buChar char="•"/>
            </a:pPr>
            <a:r>
              <a:rPr lang="en-US" sz="2800" dirty="0">
                <a:ea typeface="+mn-lt"/>
                <a:cs typeface="+mn-lt"/>
              </a:rPr>
              <a:t> It also provides a pretty good indicator of the feature importance.</a:t>
            </a:r>
            <a:endParaRPr lang="en-US" sz="2800" dirty="0">
              <a:cs typeface="Calibri" panose="020F0502020204030204"/>
            </a:endParaRPr>
          </a:p>
          <a:p>
            <a:pPr marL="914400" lvl="1"/>
            <a:endParaRPr lang="en-US" sz="2800" dirty="0">
              <a:cs typeface="Calibri" panose="020F0502020204030204"/>
            </a:endParaRPr>
          </a:p>
          <a:p>
            <a:pPr marL="914400" lvl="1">
              <a:buFont typeface="Arial"/>
              <a:buChar char="•"/>
            </a:pPr>
            <a:endParaRPr lang="en-US" sz="2800" dirty="0">
              <a:cs typeface="Calibri" panose="020F0502020204030204"/>
            </a:endParaRPr>
          </a:p>
          <a:p>
            <a:pPr marL="1428750" lvl="2" indent="-514350">
              <a:buAutoNum type="arabicPeriod"/>
            </a:pPr>
            <a:endParaRPr lang="en-US" dirty="0">
              <a:cs typeface="Calibri" panose="020F0502020204030204"/>
            </a:endParaRPr>
          </a:p>
        </p:txBody>
      </p:sp>
      <p:sp>
        <p:nvSpPr>
          <p:cNvPr id="3" name="Slide Number Placeholder 2">
            <a:extLst>
              <a:ext uri="{FF2B5EF4-FFF2-40B4-BE49-F238E27FC236}">
                <a16:creationId xmlns:a16="http://schemas.microsoft.com/office/drawing/2014/main" xmlns="" id="{6624C919-2869-4B3E-A5DD-8F0252518E7C}"/>
              </a:ext>
            </a:extLst>
          </p:cNvPr>
          <p:cNvSpPr>
            <a:spLocks noGrp="1"/>
          </p:cNvSpPr>
          <p:nvPr>
            <p:ph type="sldNum" sz="quarter" idx="12"/>
          </p:nvPr>
        </p:nvSpPr>
        <p:spPr/>
        <p:txBody>
          <a:bodyPr/>
          <a:lstStyle/>
          <a:p>
            <a:fld id="{69E57DC2-970A-4B3E-BB1C-7A09969E49DF}" type="slidenum">
              <a:rPr lang="en-US" smtClean="0"/>
              <a:pPr/>
              <a:t>22</a:t>
            </a:fld>
            <a:endParaRPr lang="en-US"/>
          </a:p>
        </p:txBody>
      </p:sp>
    </p:spTree>
    <p:extLst>
      <p:ext uri="{BB962C8B-B14F-4D97-AF65-F5344CB8AC3E}">
        <p14:creationId xmlns:p14="http://schemas.microsoft.com/office/powerpoint/2010/main" val="3489217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43112" y="14387"/>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pic>
        <p:nvPicPr>
          <p:cNvPr id="3" name="Picture 3" descr="A close up of a map&#10;&#10;Description automatically generated">
            <a:extLst>
              <a:ext uri="{FF2B5EF4-FFF2-40B4-BE49-F238E27FC236}">
                <a16:creationId xmlns:a16="http://schemas.microsoft.com/office/drawing/2014/main" xmlns="" id="{E2661BC9-B719-49E7-8CF5-6F9765B985E9}"/>
              </a:ext>
            </a:extLst>
          </p:cNvPr>
          <p:cNvPicPr>
            <a:picLocks noChangeAspect="1"/>
          </p:cNvPicPr>
          <p:nvPr/>
        </p:nvPicPr>
        <p:blipFill>
          <a:blip r:embed="rId5"/>
          <a:stretch>
            <a:fillRect/>
          </a:stretch>
        </p:blipFill>
        <p:spPr>
          <a:xfrm>
            <a:off x="2156177" y="686755"/>
            <a:ext cx="8063088" cy="5329268"/>
          </a:xfrm>
          <a:prstGeom prst="rect">
            <a:avLst/>
          </a:prstGeom>
        </p:spPr>
      </p:pic>
      <p:sp>
        <p:nvSpPr>
          <p:cNvPr id="4" name="TextBox 3">
            <a:extLst>
              <a:ext uri="{FF2B5EF4-FFF2-40B4-BE49-F238E27FC236}">
                <a16:creationId xmlns:a16="http://schemas.microsoft.com/office/drawing/2014/main" xmlns="" id="{924BBFDD-CA10-4A23-BA2D-1F0AFEFDF010}"/>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6" name="TextBox 5">
            <a:extLst>
              <a:ext uri="{FF2B5EF4-FFF2-40B4-BE49-F238E27FC236}">
                <a16:creationId xmlns:a16="http://schemas.microsoft.com/office/drawing/2014/main" xmlns="" id="{D14C23F7-E0C1-4042-A771-AFAA7315454F}"/>
              </a:ext>
            </a:extLst>
          </p:cNvPr>
          <p:cNvSpPr txBox="1"/>
          <p:nvPr/>
        </p:nvSpPr>
        <p:spPr>
          <a:xfrm>
            <a:off x="2157943" y="6165496"/>
            <a:ext cx="80630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Random Forest</a:t>
            </a:r>
          </a:p>
        </p:txBody>
      </p:sp>
      <p:sp>
        <p:nvSpPr>
          <p:cNvPr id="9" name="Slide Number Placeholder 8">
            <a:extLst>
              <a:ext uri="{FF2B5EF4-FFF2-40B4-BE49-F238E27FC236}">
                <a16:creationId xmlns:a16="http://schemas.microsoft.com/office/drawing/2014/main" xmlns="" id="{632D8740-1356-4A78-B7F9-814DC070C565}"/>
              </a:ext>
            </a:extLst>
          </p:cNvPr>
          <p:cNvSpPr>
            <a:spLocks noGrp="1"/>
          </p:cNvSpPr>
          <p:nvPr>
            <p:ph type="sldNum" sz="quarter" idx="12"/>
          </p:nvPr>
        </p:nvSpPr>
        <p:spPr/>
        <p:txBody>
          <a:bodyPr/>
          <a:lstStyle/>
          <a:p>
            <a:fld id="{69E57DC2-970A-4B3E-BB1C-7A09969E49DF}" type="slidenum">
              <a:rPr lang="en-US" smtClean="0"/>
              <a:pPr/>
              <a:t>23</a:t>
            </a:fld>
            <a:endParaRPr lang="en-US"/>
          </a:p>
        </p:txBody>
      </p:sp>
    </p:spTree>
    <p:extLst>
      <p:ext uri="{BB962C8B-B14F-4D97-AF65-F5344CB8AC3E}">
        <p14:creationId xmlns:p14="http://schemas.microsoft.com/office/powerpoint/2010/main" val="1638147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extBox 1">
            <a:extLst>
              <a:ext uri="{FF2B5EF4-FFF2-40B4-BE49-F238E27FC236}">
                <a16:creationId xmlns:a16="http://schemas.microsoft.com/office/drawing/2014/main" xmlns="" id="{B2BE466E-23B0-46CD-B92C-A40096C67342}"/>
              </a:ext>
            </a:extLst>
          </p:cNvPr>
          <p:cNvSpPr txBox="1"/>
          <p:nvPr/>
        </p:nvSpPr>
        <p:spPr>
          <a:xfrm>
            <a:off x="473761" y="733352"/>
            <a:ext cx="11144099" cy="68941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3200" dirty="0">
                <a:ea typeface="+mn-lt"/>
                <a:cs typeface="+mn-lt"/>
              </a:rPr>
              <a:t>8</a:t>
            </a:r>
            <a:r>
              <a:rPr lang="en-US" sz="3200" dirty="0" smtClean="0">
                <a:ea typeface="+mn-lt"/>
                <a:cs typeface="+mn-lt"/>
              </a:rPr>
              <a:t>.7 Naive </a:t>
            </a:r>
            <a:r>
              <a:rPr lang="en-US" sz="3200" dirty="0">
                <a:ea typeface="+mn-lt"/>
                <a:cs typeface="+mn-lt"/>
              </a:rPr>
              <a:t>Bayes</a:t>
            </a:r>
          </a:p>
          <a:p>
            <a:pPr marL="457200">
              <a:buFont typeface="Arial"/>
              <a:buChar char="•"/>
            </a:pPr>
            <a:r>
              <a:rPr lang="en-US" sz="2800" dirty="0">
                <a:ea typeface="+mn-lt"/>
                <a:cs typeface="+mn-lt"/>
              </a:rPr>
              <a:t> Naive Bayes is a machine learning classifier which employs the Bayes Theorem.</a:t>
            </a:r>
          </a:p>
          <a:p>
            <a:pPr marL="457200">
              <a:buFont typeface="Arial"/>
              <a:buChar char="•"/>
            </a:pPr>
            <a:r>
              <a:rPr lang="en-US" sz="2800" dirty="0">
                <a:ea typeface="+mn-lt"/>
                <a:cs typeface="+mn-lt"/>
              </a:rPr>
              <a:t> Since it is based on conditional probability it is considered as a powerful algorithm employed for classification purpose.</a:t>
            </a:r>
          </a:p>
          <a:p>
            <a:pPr lvl="1">
              <a:buFont typeface="Arial"/>
              <a:buChar char="•"/>
            </a:pPr>
            <a:r>
              <a:rPr lang="en-US" sz="2800" dirty="0">
                <a:ea typeface="+mn-lt"/>
                <a:cs typeface="+mn-lt"/>
              </a:rPr>
              <a:t> P(C|X) = (P(X1|C)*P(X2|C)* P(X3|C)* P(X4|C)* P(C))/                           (P(X1)* P(X2)* P(X3)*P(X4) W</a:t>
            </a:r>
            <a:endParaRPr lang="en-US" dirty="0">
              <a:cs typeface="Calibri"/>
            </a:endParaRPr>
          </a:p>
          <a:p>
            <a:pPr lvl="1"/>
            <a:r>
              <a:rPr lang="en-US" sz="2800" dirty="0">
                <a:ea typeface="+mn-lt"/>
                <a:cs typeface="+mn-lt"/>
              </a:rPr>
              <a:t>Finally, the value is predict by comparing value of probability of yes or no.</a:t>
            </a:r>
            <a:endParaRPr lang="en-US" dirty="0"/>
          </a:p>
          <a:p>
            <a:pPr lvl="1"/>
            <a:r>
              <a:rPr lang="en-US" sz="2800" dirty="0">
                <a:ea typeface="+mn-lt"/>
                <a:cs typeface="+mn-lt"/>
              </a:rPr>
              <a:t>A=(p(yes/X))/(p(yes/X)+p(no/X)) </a:t>
            </a:r>
            <a:endParaRPr lang="en-US" dirty="0">
              <a:ea typeface="+mn-lt"/>
              <a:cs typeface="+mn-lt"/>
            </a:endParaRPr>
          </a:p>
          <a:p>
            <a:pPr lvl="1"/>
            <a:r>
              <a:rPr lang="en-US" sz="2800" dirty="0">
                <a:ea typeface="+mn-lt"/>
                <a:cs typeface="+mn-lt"/>
              </a:rPr>
              <a:t>B=(p(no/X))/(p(yes/X)+p(no/X)) </a:t>
            </a:r>
            <a:endParaRPr lang="en-US" dirty="0"/>
          </a:p>
          <a:p>
            <a:pPr lvl="1"/>
            <a:r>
              <a:rPr lang="en-US" sz="2800" dirty="0">
                <a:ea typeface="+mn-lt"/>
                <a:cs typeface="+mn-lt"/>
              </a:rPr>
              <a:t>If A is greater than B then ,the </a:t>
            </a:r>
            <a:r>
              <a:rPr lang="en-US" sz="2800" dirty="0" err="1">
                <a:ea typeface="+mn-lt"/>
                <a:cs typeface="+mn-lt"/>
              </a:rPr>
              <a:t>patiet</a:t>
            </a:r>
            <a:endParaRPr lang="en-US" dirty="0" err="1"/>
          </a:p>
          <a:p>
            <a:pPr marL="457200"/>
            <a:endParaRPr lang="en-US" sz="2800" dirty="0">
              <a:cs typeface="Calibri" panose="020F0502020204030204"/>
            </a:endParaRPr>
          </a:p>
          <a:p>
            <a:pPr marL="914400" lvl="1"/>
            <a:endParaRPr lang="en-US" sz="2800" dirty="0">
              <a:cs typeface="Calibri" panose="020F0502020204030204"/>
            </a:endParaRPr>
          </a:p>
          <a:p>
            <a:pPr marL="914400" lvl="1">
              <a:buFont typeface="Arial"/>
              <a:buChar char="•"/>
            </a:pPr>
            <a:endParaRPr lang="en-US" sz="2800" dirty="0">
              <a:cs typeface="Calibri" panose="020F0502020204030204"/>
            </a:endParaRPr>
          </a:p>
          <a:p>
            <a:pPr marL="1428750" lvl="2" indent="-514350">
              <a:buAutoNum type="arabicPeriod"/>
            </a:pPr>
            <a:endParaRPr lang="en-US" dirty="0">
              <a:cs typeface="Calibri" panose="020F0502020204030204"/>
            </a:endParaRPr>
          </a:p>
        </p:txBody>
      </p:sp>
      <p:sp>
        <p:nvSpPr>
          <p:cNvPr id="3" name="Slide Number Placeholder 2">
            <a:extLst>
              <a:ext uri="{FF2B5EF4-FFF2-40B4-BE49-F238E27FC236}">
                <a16:creationId xmlns:a16="http://schemas.microsoft.com/office/drawing/2014/main" xmlns="" id="{463EB698-1487-4C70-A98D-DF4D9BC8F1FD}"/>
              </a:ext>
            </a:extLst>
          </p:cNvPr>
          <p:cNvSpPr>
            <a:spLocks noGrp="1"/>
          </p:cNvSpPr>
          <p:nvPr>
            <p:ph type="sldNum" sz="quarter" idx="12"/>
          </p:nvPr>
        </p:nvSpPr>
        <p:spPr/>
        <p:txBody>
          <a:bodyPr/>
          <a:lstStyle/>
          <a:p>
            <a:fld id="{69E57DC2-970A-4B3E-BB1C-7A09969E49DF}" type="slidenum">
              <a:rPr lang="en-US" smtClean="0"/>
              <a:pPr/>
              <a:t>24</a:t>
            </a:fld>
            <a:endParaRPr lang="en-US"/>
          </a:p>
        </p:txBody>
      </p:sp>
    </p:spTree>
    <p:extLst>
      <p:ext uri="{BB962C8B-B14F-4D97-AF65-F5344CB8AC3E}">
        <p14:creationId xmlns:p14="http://schemas.microsoft.com/office/powerpoint/2010/main" val="1321724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extBox 1">
            <a:extLst>
              <a:ext uri="{FF2B5EF4-FFF2-40B4-BE49-F238E27FC236}">
                <a16:creationId xmlns:a16="http://schemas.microsoft.com/office/drawing/2014/main" xmlns="" id="{B2BE466E-23B0-46CD-B92C-A40096C67342}"/>
              </a:ext>
            </a:extLst>
          </p:cNvPr>
          <p:cNvSpPr txBox="1"/>
          <p:nvPr/>
        </p:nvSpPr>
        <p:spPr>
          <a:xfrm>
            <a:off x="473761" y="733352"/>
            <a:ext cx="11144099" cy="68941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3200" dirty="0" smtClean="0">
                <a:ea typeface="+mn-lt"/>
                <a:cs typeface="+mn-lt"/>
              </a:rPr>
              <a:t>8.8</a:t>
            </a:r>
            <a:r>
              <a:rPr lang="en-US" sz="3200" dirty="0">
                <a:ea typeface="+mn-lt"/>
                <a:cs typeface="+mn-lt"/>
              </a:rPr>
              <a:t> K-Nearest Neighbours(KNN) Algorithm </a:t>
            </a:r>
            <a:endParaRPr lang="en-US" dirty="0"/>
          </a:p>
          <a:p>
            <a:pPr marL="457200">
              <a:buFont typeface="Arial"/>
              <a:buChar char="•"/>
            </a:pPr>
            <a:r>
              <a:rPr lang="en-US" sz="2800" dirty="0">
                <a:ea typeface="+mn-lt"/>
                <a:cs typeface="+mn-lt"/>
              </a:rPr>
              <a:t> It is one of the simplest supervised machine learning algorithm mostly used for classification.</a:t>
            </a:r>
          </a:p>
          <a:p>
            <a:pPr lvl="1">
              <a:buFont typeface="Arial"/>
              <a:buChar char="•"/>
            </a:pPr>
            <a:r>
              <a:rPr lang="en-US" sz="2800" dirty="0">
                <a:ea typeface="+mn-lt"/>
                <a:cs typeface="+mn-lt"/>
              </a:rPr>
              <a:t> K in KNN is a parameter that refers to the number of nearest neighbors to include in the majority voting process i.e. diabetic or non-diabetic one.</a:t>
            </a:r>
          </a:p>
          <a:p>
            <a:pPr lvl="1">
              <a:buFont typeface="Arial"/>
              <a:buChar char="•"/>
            </a:pPr>
            <a:r>
              <a:rPr lang="en-US" sz="2800" dirty="0">
                <a:ea typeface="+mn-lt"/>
                <a:cs typeface="+mn-lt"/>
              </a:rPr>
              <a:t>D1=(Pg-P1)+(Bg-B1)+(BMg-BM1)+. . . . . . . . . outcome=1 </a:t>
            </a:r>
            <a:endParaRPr lang="en-US" sz="2800" dirty="0">
              <a:cs typeface="Calibri" panose="020F0502020204030204"/>
            </a:endParaRPr>
          </a:p>
          <a:p>
            <a:pPr lvl="1">
              <a:buFont typeface="Arial"/>
              <a:buChar char="•"/>
            </a:pPr>
            <a:r>
              <a:rPr lang="en-US" sz="2800" dirty="0">
                <a:ea typeface="+mn-lt"/>
                <a:cs typeface="+mn-lt"/>
              </a:rPr>
              <a:t>D2=(Pg-P2)+(Bg-B2)+(BMg-BM2)+. . . . . . ..outcome=0</a:t>
            </a:r>
            <a:endParaRPr lang="en-US" sz="2800" dirty="0">
              <a:cs typeface="Calibri" panose="020F0502020204030204"/>
            </a:endParaRPr>
          </a:p>
          <a:p>
            <a:pPr lvl="1">
              <a:buFont typeface="Arial"/>
              <a:buChar char="•"/>
            </a:pPr>
            <a:r>
              <a:rPr lang="en-US" sz="2800" dirty="0">
                <a:ea typeface="+mn-lt"/>
                <a:cs typeface="+mn-lt"/>
              </a:rPr>
              <a:t>. . . . . . . . . . . . . . . . . . . . . . . . . . . . . . . . . . . . . . . . . . . . . . . .</a:t>
            </a:r>
            <a:endParaRPr lang="en-US" sz="2800" dirty="0">
              <a:cs typeface="Calibri" panose="020F0502020204030204"/>
            </a:endParaRPr>
          </a:p>
          <a:p>
            <a:pPr lvl="1">
              <a:buFont typeface="Arial"/>
              <a:buChar char="•"/>
            </a:pPr>
            <a:r>
              <a:rPr lang="en-US" sz="2800" dirty="0">
                <a:cs typeface="Calibri" panose="020F0502020204030204"/>
              </a:rPr>
              <a:t>T</a:t>
            </a:r>
            <a:r>
              <a:rPr lang="en-US" sz="2800" dirty="0">
                <a:ea typeface="+mn-lt"/>
                <a:cs typeface="+mn-lt"/>
              </a:rPr>
              <a:t>hen we order the distance in ascending order and find it first K nearest </a:t>
            </a:r>
            <a:r>
              <a:rPr lang="en-US" sz="2800" dirty="0" smtClean="0">
                <a:ea typeface="+mn-lt"/>
                <a:cs typeface="+mn-lt"/>
              </a:rPr>
              <a:t>neighborhood</a:t>
            </a:r>
            <a:r>
              <a:rPr lang="en-US" sz="2800" dirty="0">
                <a:ea typeface="+mn-lt"/>
                <a:cs typeface="+mn-lt"/>
              </a:rPr>
              <a:t>. the value is predicted on the basis of majority of Outcomes of </a:t>
            </a:r>
            <a:r>
              <a:rPr lang="en-US" sz="2800" dirty="0" smtClean="0">
                <a:ea typeface="+mn-lt"/>
                <a:cs typeface="+mn-lt"/>
              </a:rPr>
              <a:t>neighborhood</a:t>
            </a:r>
            <a:r>
              <a:rPr lang="en-US" sz="2800" dirty="0">
                <a:ea typeface="+mn-lt"/>
                <a:cs typeface="+mn-lt"/>
              </a:rPr>
              <a:t>.</a:t>
            </a:r>
            <a:endParaRPr lang="en-US" sz="2800" dirty="0">
              <a:cs typeface="Calibri" panose="020F0502020204030204"/>
            </a:endParaRPr>
          </a:p>
          <a:p>
            <a:pPr marL="457200"/>
            <a:endParaRPr lang="en-US" sz="2800" dirty="0">
              <a:cs typeface="Calibri" panose="020F0502020204030204"/>
            </a:endParaRPr>
          </a:p>
          <a:p>
            <a:pPr marL="914400" lvl="1"/>
            <a:endParaRPr lang="en-US" sz="2800" dirty="0">
              <a:cs typeface="Calibri" panose="020F0502020204030204"/>
            </a:endParaRPr>
          </a:p>
          <a:p>
            <a:pPr marL="914400" lvl="1">
              <a:buFont typeface="Arial"/>
              <a:buChar char="•"/>
            </a:pPr>
            <a:endParaRPr lang="en-US" sz="2800" dirty="0">
              <a:cs typeface="Calibri" panose="020F0502020204030204"/>
            </a:endParaRPr>
          </a:p>
          <a:p>
            <a:pPr marL="1428750" lvl="2" indent="-514350">
              <a:buAutoNum type="arabicPeriod"/>
            </a:pPr>
            <a:endParaRPr lang="en-US" dirty="0">
              <a:cs typeface="Calibri" panose="020F0502020204030204"/>
            </a:endParaRPr>
          </a:p>
        </p:txBody>
      </p:sp>
      <p:sp>
        <p:nvSpPr>
          <p:cNvPr id="3" name="Slide Number Placeholder 2">
            <a:extLst>
              <a:ext uri="{FF2B5EF4-FFF2-40B4-BE49-F238E27FC236}">
                <a16:creationId xmlns:a16="http://schemas.microsoft.com/office/drawing/2014/main" xmlns="" id="{5A76CA6D-AEAD-43EE-A3C5-389CA8FCA126}"/>
              </a:ext>
            </a:extLst>
          </p:cNvPr>
          <p:cNvSpPr>
            <a:spLocks noGrp="1"/>
          </p:cNvSpPr>
          <p:nvPr>
            <p:ph type="sldNum" sz="quarter" idx="12"/>
          </p:nvPr>
        </p:nvSpPr>
        <p:spPr/>
        <p:txBody>
          <a:bodyPr/>
          <a:lstStyle/>
          <a:p>
            <a:fld id="{69E57DC2-970A-4B3E-BB1C-7A09969E49DF}" type="slidenum">
              <a:rPr lang="en-US" smtClean="0"/>
              <a:pPr/>
              <a:t>25</a:t>
            </a:fld>
            <a:endParaRPr lang="en-US"/>
          </a:p>
        </p:txBody>
      </p:sp>
    </p:spTree>
    <p:extLst>
      <p:ext uri="{BB962C8B-B14F-4D97-AF65-F5344CB8AC3E}">
        <p14:creationId xmlns:p14="http://schemas.microsoft.com/office/powerpoint/2010/main" val="3139858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pic>
        <p:nvPicPr>
          <p:cNvPr id="3" name="Picture 3" descr="A close up of a mans face&#10;&#10;Description automatically generated">
            <a:extLst>
              <a:ext uri="{FF2B5EF4-FFF2-40B4-BE49-F238E27FC236}">
                <a16:creationId xmlns:a16="http://schemas.microsoft.com/office/drawing/2014/main" xmlns="" id="{C62F7F0F-0035-45D0-9D54-11FAD5451BE5}"/>
              </a:ext>
            </a:extLst>
          </p:cNvPr>
          <p:cNvPicPr>
            <a:picLocks noChangeAspect="1"/>
          </p:cNvPicPr>
          <p:nvPr/>
        </p:nvPicPr>
        <p:blipFill>
          <a:blip r:embed="rId5"/>
          <a:stretch>
            <a:fillRect/>
          </a:stretch>
        </p:blipFill>
        <p:spPr>
          <a:xfrm>
            <a:off x="2043289" y="335951"/>
            <a:ext cx="8119533" cy="5353543"/>
          </a:xfrm>
          <a:prstGeom prst="rect">
            <a:avLst/>
          </a:prstGeom>
        </p:spPr>
      </p:pic>
      <p:sp>
        <p:nvSpPr>
          <p:cNvPr id="4" name="TextBox 3">
            <a:extLst>
              <a:ext uri="{FF2B5EF4-FFF2-40B4-BE49-F238E27FC236}">
                <a16:creationId xmlns:a16="http://schemas.microsoft.com/office/drawing/2014/main" xmlns="" id="{32DA7344-3AA6-4900-98AD-8C7870C3B3C7}"/>
              </a:ext>
            </a:extLst>
          </p:cNvPr>
          <p:cNvSpPr txBox="1"/>
          <p:nvPr/>
        </p:nvSpPr>
        <p:spPr>
          <a:xfrm>
            <a:off x="2043289" y="5923843"/>
            <a:ext cx="8119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K-Nearest Neighbours(KNN) </a:t>
            </a:r>
            <a:endParaRPr lang="en-US">
              <a:cs typeface="Calibri" panose="020F0502020204030204"/>
            </a:endParaRPr>
          </a:p>
        </p:txBody>
      </p:sp>
      <p:sp>
        <p:nvSpPr>
          <p:cNvPr id="6" name="Slide Number Placeholder 5">
            <a:extLst>
              <a:ext uri="{FF2B5EF4-FFF2-40B4-BE49-F238E27FC236}">
                <a16:creationId xmlns:a16="http://schemas.microsoft.com/office/drawing/2014/main" xmlns="" id="{9F3A0F8E-72DC-4E9B-A48C-675B32DEBADF}"/>
              </a:ext>
            </a:extLst>
          </p:cNvPr>
          <p:cNvSpPr>
            <a:spLocks noGrp="1"/>
          </p:cNvSpPr>
          <p:nvPr>
            <p:ph type="sldNum" sz="quarter" idx="12"/>
          </p:nvPr>
        </p:nvSpPr>
        <p:spPr/>
        <p:txBody>
          <a:bodyPr/>
          <a:lstStyle/>
          <a:p>
            <a:fld id="{69E57DC2-970A-4B3E-BB1C-7A09969E49DF}" type="slidenum">
              <a:rPr lang="en-US" smtClean="0"/>
              <a:pPr/>
              <a:t>26</a:t>
            </a:fld>
            <a:endParaRPr lang="en-US"/>
          </a:p>
        </p:txBody>
      </p:sp>
    </p:spTree>
    <p:extLst>
      <p:ext uri="{BB962C8B-B14F-4D97-AF65-F5344CB8AC3E}">
        <p14:creationId xmlns:p14="http://schemas.microsoft.com/office/powerpoint/2010/main" val="565630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extBox 1">
            <a:extLst>
              <a:ext uri="{FF2B5EF4-FFF2-40B4-BE49-F238E27FC236}">
                <a16:creationId xmlns:a16="http://schemas.microsoft.com/office/drawing/2014/main" xmlns="" id="{B2BE466E-23B0-46CD-B92C-A40096C67342}"/>
              </a:ext>
            </a:extLst>
          </p:cNvPr>
          <p:cNvSpPr txBox="1"/>
          <p:nvPr/>
        </p:nvSpPr>
        <p:spPr>
          <a:xfrm>
            <a:off x="473761" y="733352"/>
            <a:ext cx="11144099" cy="21544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3200" dirty="0" smtClean="0">
                <a:ea typeface="+mn-lt"/>
                <a:cs typeface="+mn-lt"/>
              </a:rPr>
              <a:t>8.9</a:t>
            </a:r>
            <a:r>
              <a:rPr lang="en-US" sz="3200" dirty="0">
                <a:ea typeface="+mn-lt"/>
                <a:cs typeface="+mn-lt"/>
              </a:rPr>
              <a:t> System Block Diagram</a:t>
            </a:r>
            <a:endParaRPr lang="en-US" dirty="0"/>
          </a:p>
          <a:p>
            <a:pPr marL="457200"/>
            <a:endParaRPr lang="en-US" sz="2800" dirty="0">
              <a:cs typeface="Calibri" panose="020F0502020204030204"/>
            </a:endParaRPr>
          </a:p>
          <a:p>
            <a:pPr marL="914400" lvl="1"/>
            <a:endParaRPr lang="en-US" sz="2800" dirty="0">
              <a:cs typeface="Calibri" panose="020F0502020204030204"/>
            </a:endParaRPr>
          </a:p>
          <a:p>
            <a:pPr marL="914400" lvl="1">
              <a:buFont typeface="Arial"/>
              <a:buChar char="•"/>
            </a:pPr>
            <a:endParaRPr lang="en-US" sz="2800" dirty="0">
              <a:cs typeface="Calibri" panose="020F0502020204030204"/>
            </a:endParaRPr>
          </a:p>
          <a:p>
            <a:pPr marL="1428750" lvl="2" indent="-514350">
              <a:buFontTx/>
              <a:buAutoNum type="arabicPeriod"/>
            </a:pPr>
            <a:endParaRPr lang="en-US" dirty="0">
              <a:cs typeface="Calibri" panose="020F0502020204030204"/>
            </a:endParaRPr>
          </a:p>
        </p:txBody>
      </p:sp>
      <p:pic>
        <p:nvPicPr>
          <p:cNvPr id="3" name="Picture 3" descr="A screenshot of a cell phone&#10;&#10;Description automatically generated">
            <a:extLst>
              <a:ext uri="{FF2B5EF4-FFF2-40B4-BE49-F238E27FC236}">
                <a16:creationId xmlns:a16="http://schemas.microsoft.com/office/drawing/2014/main" xmlns="" id="{B89066A8-DD94-461A-861A-1534C491124D}"/>
              </a:ext>
            </a:extLst>
          </p:cNvPr>
          <p:cNvPicPr>
            <a:picLocks noChangeAspect="1"/>
          </p:cNvPicPr>
          <p:nvPr/>
        </p:nvPicPr>
        <p:blipFill>
          <a:blip r:embed="rId5"/>
          <a:stretch>
            <a:fillRect/>
          </a:stretch>
        </p:blipFill>
        <p:spPr>
          <a:xfrm>
            <a:off x="2008617" y="1494972"/>
            <a:ext cx="8028863" cy="5051698"/>
          </a:xfrm>
          <a:prstGeom prst="rect">
            <a:avLst/>
          </a:prstGeom>
        </p:spPr>
      </p:pic>
      <p:sp>
        <p:nvSpPr>
          <p:cNvPr id="4" name="Slide Number Placeholder 3">
            <a:extLst>
              <a:ext uri="{FF2B5EF4-FFF2-40B4-BE49-F238E27FC236}">
                <a16:creationId xmlns:a16="http://schemas.microsoft.com/office/drawing/2014/main" xmlns="" id="{907F713E-C30F-4E61-ABDC-0A83D1AD3AB9}"/>
              </a:ext>
            </a:extLst>
          </p:cNvPr>
          <p:cNvSpPr>
            <a:spLocks noGrp="1"/>
          </p:cNvSpPr>
          <p:nvPr>
            <p:ph type="sldNum" sz="quarter" idx="12"/>
          </p:nvPr>
        </p:nvSpPr>
        <p:spPr/>
        <p:txBody>
          <a:bodyPr/>
          <a:lstStyle/>
          <a:p>
            <a:fld id="{69E57DC2-970A-4B3E-BB1C-7A09969E49DF}" type="slidenum">
              <a:rPr lang="en-US" smtClean="0"/>
              <a:pPr/>
              <a:t>27</a:t>
            </a:fld>
            <a:endParaRPr lang="en-US"/>
          </a:p>
        </p:txBody>
      </p:sp>
    </p:spTree>
    <p:extLst>
      <p:ext uri="{BB962C8B-B14F-4D97-AF65-F5344CB8AC3E}">
        <p14:creationId xmlns:p14="http://schemas.microsoft.com/office/powerpoint/2010/main" val="29092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extBox 1">
            <a:extLst>
              <a:ext uri="{FF2B5EF4-FFF2-40B4-BE49-F238E27FC236}">
                <a16:creationId xmlns:a16="http://schemas.microsoft.com/office/drawing/2014/main" xmlns="" id="{B2BE466E-23B0-46CD-B92C-A40096C67342}"/>
              </a:ext>
            </a:extLst>
          </p:cNvPr>
          <p:cNvSpPr txBox="1"/>
          <p:nvPr/>
        </p:nvSpPr>
        <p:spPr>
          <a:xfrm>
            <a:off x="473761" y="733352"/>
            <a:ext cx="11144099"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3200" dirty="0" smtClean="0">
                <a:ea typeface="+mn-lt"/>
                <a:cs typeface="+mn-lt"/>
              </a:rPr>
              <a:t>8.9.1</a:t>
            </a:r>
            <a:r>
              <a:rPr lang="en-US" sz="3200" dirty="0" smtClean="0">
                <a:ea typeface="+mn-lt"/>
                <a:cs typeface="+mn-lt"/>
              </a:rPr>
              <a:t> </a:t>
            </a:r>
            <a:r>
              <a:rPr lang="en-US" sz="3200" dirty="0">
                <a:ea typeface="+mn-lt"/>
                <a:cs typeface="+mn-lt"/>
              </a:rPr>
              <a:t>Tools Used</a:t>
            </a:r>
            <a:endParaRPr lang="en-US" dirty="0"/>
          </a:p>
          <a:p>
            <a:pPr marL="914400" lvl="1" indent="-457200">
              <a:buFont typeface="Arial"/>
              <a:buChar char="•"/>
            </a:pPr>
            <a:r>
              <a:rPr lang="en-US" sz="3200" dirty="0">
                <a:cs typeface="Calibri" panose="020F0502020204030204"/>
              </a:rPr>
              <a:t>GitHub</a:t>
            </a:r>
          </a:p>
          <a:p>
            <a:pPr marL="914400" lvl="1" indent="-457200">
              <a:buFont typeface="Arial"/>
              <a:buChar char="•"/>
            </a:pPr>
            <a:r>
              <a:rPr lang="en-US" sz="3200" dirty="0">
                <a:cs typeface="Calibri" panose="020F0502020204030204"/>
              </a:rPr>
              <a:t>Kanban Board</a:t>
            </a:r>
          </a:p>
          <a:p>
            <a:pPr marL="914400" lvl="1" indent="-457200">
              <a:buFont typeface="Arial"/>
              <a:buChar char="•"/>
            </a:pPr>
            <a:r>
              <a:rPr lang="en-US" sz="3200" dirty="0">
                <a:cs typeface="Calibri" panose="020F0502020204030204"/>
              </a:rPr>
              <a:t>Lucid Chart</a:t>
            </a:r>
          </a:p>
          <a:p>
            <a:pPr marL="914400" lvl="1" indent="-457200">
              <a:buFont typeface="Arial"/>
              <a:buChar char="•"/>
            </a:pPr>
            <a:endParaRPr lang="en-US" sz="3200" dirty="0">
              <a:cs typeface="Calibri" panose="020F0502020204030204"/>
            </a:endParaRPr>
          </a:p>
          <a:p>
            <a:pPr marL="914400" lvl="1" indent="-457200">
              <a:buFont typeface="Arial"/>
              <a:buChar char="•"/>
            </a:pPr>
            <a:endParaRPr lang="en-US" sz="3200" dirty="0">
              <a:cs typeface="Calibri" panose="020F0502020204030204"/>
            </a:endParaRPr>
          </a:p>
          <a:p>
            <a:pPr marL="914400" lvl="1" indent="-457200">
              <a:buFont typeface="Arial"/>
              <a:buChar char="•"/>
            </a:pPr>
            <a:endParaRPr lang="en-US" sz="3200" dirty="0">
              <a:cs typeface="Calibri" panose="020F0502020204030204"/>
            </a:endParaRPr>
          </a:p>
          <a:p>
            <a:pPr marL="457200"/>
            <a:endParaRPr lang="en-US" sz="2800" dirty="0">
              <a:cs typeface="Calibri" panose="020F0502020204030204"/>
            </a:endParaRPr>
          </a:p>
          <a:p>
            <a:pPr marL="914400" lvl="1"/>
            <a:endParaRPr lang="en-US" sz="2800" dirty="0">
              <a:cs typeface="Calibri" panose="020F0502020204030204"/>
            </a:endParaRPr>
          </a:p>
          <a:p>
            <a:pPr marL="914400" lvl="1">
              <a:buFont typeface="Arial"/>
              <a:buChar char="•"/>
            </a:pPr>
            <a:endParaRPr lang="en-US" sz="2800" dirty="0">
              <a:cs typeface="Calibri" panose="020F0502020204030204"/>
            </a:endParaRPr>
          </a:p>
          <a:p>
            <a:pPr marL="1428750" lvl="2" indent="-514350">
              <a:buFontTx/>
              <a:buAutoNum type="arabicPeriod"/>
            </a:pPr>
            <a:endParaRPr lang="en-US" dirty="0">
              <a:cs typeface="Calibri" panose="020F0502020204030204"/>
            </a:endParaRPr>
          </a:p>
        </p:txBody>
      </p:sp>
      <p:sp>
        <p:nvSpPr>
          <p:cNvPr id="4" name="Slide Number Placeholder 3">
            <a:extLst>
              <a:ext uri="{FF2B5EF4-FFF2-40B4-BE49-F238E27FC236}">
                <a16:creationId xmlns:a16="http://schemas.microsoft.com/office/drawing/2014/main" xmlns="" id="{4EBC0FE3-ECB7-492B-934D-D820D2A7D20C}"/>
              </a:ext>
            </a:extLst>
          </p:cNvPr>
          <p:cNvSpPr>
            <a:spLocks noGrp="1"/>
          </p:cNvSpPr>
          <p:nvPr>
            <p:ph type="sldNum" sz="quarter" idx="12"/>
          </p:nvPr>
        </p:nvSpPr>
        <p:spPr/>
        <p:txBody>
          <a:bodyPr/>
          <a:lstStyle/>
          <a:p>
            <a:fld id="{69E57DC2-970A-4B3E-BB1C-7A09969E49DF}" type="slidenum">
              <a:rPr lang="en-US" sz="2000" smtClean="0"/>
              <a:pPr/>
              <a:t>28</a:t>
            </a:fld>
            <a:endParaRPr lang="en-US" sz="1800">
              <a:cs typeface="Calibri" panose="020F0502020204030204"/>
            </a:endParaRPr>
          </a:p>
        </p:txBody>
      </p:sp>
    </p:spTree>
    <p:extLst>
      <p:ext uri="{BB962C8B-B14F-4D97-AF65-F5344CB8AC3E}">
        <p14:creationId xmlns:p14="http://schemas.microsoft.com/office/powerpoint/2010/main" val="2928800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extBox 1">
            <a:extLst>
              <a:ext uri="{FF2B5EF4-FFF2-40B4-BE49-F238E27FC236}">
                <a16:creationId xmlns:a16="http://schemas.microsoft.com/office/drawing/2014/main" xmlns="" id="{B2BE466E-23B0-46CD-B92C-A40096C67342}"/>
              </a:ext>
            </a:extLst>
          </p:cNvPr>
          <p:cNvSpPr txBox="1"/>
          <p:nvPr/>
        </p:nvSpPr>
        <p:spPr>
          <a:xfrm>
            <a:off x="299590" y="253779"/>
            <a:ext cx="1114409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3200" dirty="0" smtClean="0">
                <a:ea typeface="+mn-lt"/>
                <a:cs typeface="+mn-lt"/>
              </a:rPr>
              <a:t>8</a:t>
            </a:r>
            <a:r>
              <a:rPr lang="en-US" sz="3200" dirty="0" smtClean="0">
                <a:ea typeface="+mn-lt"/>
                <a:cs typeface="+mn-lt"/>
              </a:rPr>
              <a:t>.9.2 Data </a:t>
            </a:r>
            <a:r>
              <a:rPr lang="en-US" sz="3200" dirty="0">
                <a:ea typeface="+mn-lt"/>
                <a:cs typeface="+mn-lt"/>
              </a:rPr>
              <a:t>Flow Diagram</a:t>
            </a:r>
            <a:endParaRPr lang="en-US" dirty="0">
              <a:cs typeface="Calibri" panose="020F0502020204030204"/>
            </a:endParaRPr>
          </a:p>
          <a:p>
            <a:pPr marL="914400" lvl="1" indent="-457200">
              <a:buFont typeface="Arial"/>
              <a:buChar char="•"/>
            </a:pPr>
            <a:endParaRPr lang="en-US" sz="3200" dirty="0">
              <a:cs typeface="Calibri" panose="020F0502020204030204"/>
            </a:endParaRPr>
          </a:p>
          <a:p>
            <a:pPr marL="914400" lvl="1" indent="-457200">
              <a:buFont typeface="Arial"/>
              <a:buChar char="•"/>
            </a:pPr>
            <a:endParaRPr lang="en-US" sz="3200" dirty="0">
              <a:cs typeface="Calibri" panose="020F0502020204030204"/>
            </a:endParaRPr>
          </a:p>
          <a:p>
            <a:pPr marL="457200"/>
            <a:endParaRPr lang="en-US" sz="2800" dirty="0">
              <a:cs typeface="Calibri" panose="020F0502020204030204"/>
            </a:endParaRPr>
          </a:p>
          <a:p>
            <a:pPr marL="914400" lvl="1"/>
            <a:endParaRPr lang="en-US" sz="2800" dirty="0">
              <a:cs typeface="Calibri" panose="020F0502020204030204"/>
            </a:endParaRPr>
          </a:p>
          <a:p>
            <a:pPr marL="914400" lvl="1">
              <a:buFont typeface="Arial"/>
              <a:buChar char="•"/>
            </a:pPr>
            <a:endParaRPr lang="en-US" sz="2800" dirty="0">
              <a:cs typeface="Calibri" panose="020F0502020204030204"/>
            </a:endParaRPr>
          </a:p>
          <a:p>
            <a:pPr marL="1428750" lvl="2" indent="-514350">
              <a:buFontTx/>
              <a:buAutoNum type="arabicPeriod"/>
            </a:pPr>
            <a:endParaRPr lang="en-US" dirty="0">
              <a:cs typeface="Calibri" panose="020F0502020204030204"/>
            </a:endParaRPr>
          </a:p>
        </p:txBody>
      </p:sp>
      <p:pic>
        <p:nvPicPr>
          <p:cNvPr id="3" name="Picture 3" descr="A screenshot of a computer&#10;&#10;Description automatically generated">
            <a:extLst>
              <a:ext uri="{FF2B5EF4-FFF2-40B4-BE49-F238E27FC236}">
                <a16:creationId xmlns:a16="http://schemas.microsoft.com/office/drawing/2014/main" xmlns="" id="{47F189B2-224C-4870-82DF-97DE1587731D}"/>
              </a:ext>
            </a:extLst>
          </p:cNvPr>
          <p:cNvPicPr>
            <a:picLocks noChangeAspect="1"/>
          </p:cNvPicPr>
          <p:nvPr/>
        </p:nvPicPr>
        <p:blipFill>
          <a:blip r:embed="rId5"/>
          <a:stretch>
            <a:fillRect/>
          </a:stretch>
        </p:blipFill>
        <p:spPr>
          <a:xfrm>
            <a:off x="1570964" y="733352"/>
            <a:ext cx="10046896" cy="6081010"/>
          </a:xfrm>
          <a:prstGeom prst="rect">
            <a:avLst/>
          </a:prstGeom>
        </p:spPr>
      </p:pic>
      <p:sp>
        <p:nvSpPr>
          <p:cNvPr id="4" name="Slide Number Placeholder 3">
            <a:extLst>
              <a:ext uri="{FF2B5EF4-FFF2-40B4-BE49-F238E27FC236}">
                <a16:creationId xmlns:a16="http://schemas.microsoft.com/office/drawing/2014/main" xmlns="" id="{7E8548C4-BCCC-408E-99BC-3E9455D9247E}"/>
              </a:ext>
            </a:extLst>
          </p:cNvPr>
          <p:cNvSpPr>
            <a:spLocks noGrp="1"/>
          </p:cNvSpPr>
          <p:nvPr>
            <p:ph type="sldNum" sz="quarter" idx="12"/>
          </p:nvPr>
        </p:nvSpPr>
        <p:spPr/>
        <p:txBody>
          <a:bodyPr/>
          <a:lstStyle/>
          <a:p>
            <a:fld id="{69E57DC2-970A-4B3E-BB1C-7A09969E49DF}" type="slidenum">
              <a:rPr lang="en-US" smtClean="0"/>
              <a:pPr/>
              <a:t>29</a:t>
            </a:fld>
            <a:endParaRPr lang="en-US"/>
          </a:p>
        </p:txBody>
      </p:sp>
    </p:spTree>
    <p:extLst>
      <p:ext uri="{BB962C8B-B14F-4D97-AF65-F5344CB8AC3E}">
        <p14:creationId xmlns:p14="http://schemas.microsoft.com/office/powerpoint/2010/main" val="1861861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745067" y="773288"/>
            <a:ext cx="428131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cs typeface="Calibri"/>
              </a:rPr>
              <a:t>1. Introduction</a:t>
            </a:r>
            <a:endParaRPr lang="en-US" sz="4800" dirty="0">
              <a:cs typeface="Calibri"/>
            </a:endParaRPr>
          </a:p>
          <a:p>
            <a:endParaRPr lang="en-US" dirty="0">
              <a:cs typeface="Calibri"/>
            </a:endParaRPr>
          </a:p>
        </p:txBody>
      </p:sp>
      <p:sp>
        <p:nvSpPr>
          <p:cNvPr id="49" name="TextBox 48">
            <a:extLst>
              <a:ext uri="{FF2B5EF4-FFF2-40B4-BE49-F238E27FC236}">
                <a16:creationId xmlns:a16="http://schemas.microsoft.com/office/drawing/2014/main" xmlns="" id="{EB8C9973-FF99-412C-BA7B-791E8D54BF93}"/>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 name="TextBox 1">
            <a:extLst>
              <a:ext uri="{FF2B5EF4-FFF2-40B4-BE49-F238E27FC236}">
                <a16:creationId xmlns:a16="http://schemas.microsoft.com/office/drawing/2014/main" xmlns="" id="{B2BE466E-23B0-46CD-B92C-A40096C67342}"/>
              </a:ext>
            </a:extLst>
          </p:cNvPr>
          <p:cNvSpPr txBox="1"/>
          <p:nvPr/>
        </p:nvSpPr>
        <p:spPr>
          <a:xfrm>
            <a:off x="741872" y="1805796"/>
            <a:ext cx="1062199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dirty="0">
                <a:ea typeface="+mn-lt"/>
                <a:cs typeface="+mn-lt"/>
              </a:rPr>
              <a:t>Diabetes  Mellitus (DM) commonly known as diabetes is  metabolic disorders characterized by high blood sugar level.</a:t>
            </a:r>
            <a:endParaRPr lang="en-US" sz="3200">
              <a:cs typeface="Calibri"/>
            </a:endParaRPr>
          </a:p>
          <a:p>
            <a:pPr marL="285750" indent="-285750">
              <a:buFont typeface="Arial"/>
              <a:buChar char="•"/>
            </a:pPr>
            <a:r>
              <a:rPr lang="en-US" sz="3200" dirty="0">
                <a:ea typeface="+mn-lt"/>
                <a:cs typeface="+mn-lt"/>
              </a:rPr>
              <a:t>About 422 million people worldwide have diabetes and the numbers are increasing.</a:t>
            </a:r>
          </a:p>
          <a:p>
            <a:pPr marL="285750" indent="-285750">
              <a:buFont typeface="Arial"/>
              <a:buChar char="•"/>
            </a:pPr>
            <a:r>
              <a:rPr lang="en-US" sz="3200" dirty="0">
                <a:ea typeface="+mn-lt"/>
                <a:cs typeface="+mn-lt"/>
              </a:rPr>
              <a:t>According to DRC early diagnosis of patients at risk can prevent 80 percent of complications.</a:t>
            </a:r>
          </a:p>
          <a:p>
            <a:pPr marL="285750" indent="-285750">
              <a:buFont typeface="Arial"/>
              <a:buChar char="•"/>
            </a:pPr>
            <a:r>
              <a:rPr lang="en-US" sz="3200" dirty="0">
                <a:ea typeface="+mn-lt"/>
                <a:cs typeface="+mn-lt"/>
              </a:rPr>
              <a:t>So we proposed a system Diabetes Prediction System that can be useful and helpful for doctors and practitioners</a:t>
            </a:r>
            <a:endParaRPr lang="en-US" sz="3200" dirty="0">
              <a:cs typeface="Calibri" panose="020F0502020204030204"/>
            </a:endParaRPr>
          </a:p>
        </p:txBody>
      </p:sp>
      <p:sp>
        <p:nvSpPr>
          <p:cNvPr id="3" name="Slide Number Placeholder 2">
            <a:extLst>
              <a:ext uri="{FF2B5EF4-FFF2-40B4-BE49-F238E27FC236}">
                <a16:creationId xmlns:a16="http://schemas.microsoft.com/office/drawing/2014/main" xmlns="" id="{44C596C6-080E-4D9E-8E51-91E95092389B}"/>
              </a:ext>
            </a:extLst>
          </p:cNvPr>
          <p:cNvSpPr>
            <a:spLocks noGrp="1"/>
          </p:cNvSpPr>
          <p:nvPr>
            <p:ph type="sldNum" sz="quarter" idx="12"/>
          </p:nvPr>
        </p:nvSpPr>
        <p:spPr/>
        <p:txBody>
          <a:bodyPr/>
          <a:lstStyle/>
          <a:p>
            <a:fld id="{69E57DC2-970A-4B3E-BB1C-7A09969E49DF}" type="slidenum">
              <a:rPr lang="en-US" smtClean="0"/>
              <a:pPr/>
              <a:t>3</a:t>
            </a:fld>
            <a:endParaRPr lang="en-US"/>
          </a:p>
        </p:txBody>
      </p:sp>
    </p:spTree>
    <p:extLst>
      <p:ext uri="{BB962C8B-B14F-4D97-AF65-F5344CB8AC3E}">
        <p14:creationId xmlns:p14="http://schemas.microsoft.com/office/powerpoint/2010/main" val="39919626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745067" y="773288"/>
            <a:ext cx="105735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smtClean="0">
                <a:cs typeface="Calibri"/>
              </a:rPr>
              <a:t>9.</a:t>
            </a:r>
            <a:r>
              <a:rPr lang="en-US" sz="4800" dirty="0" smtClean="0">
                <a:cs typeface="Calibri"/>
              </a:rPr>
              <a:t> </a:t>
            </a:r>
            <a:r>
              <a:rPr lang="en-US" sz="4800" dirty="0">
                <a:cs typeface="Calibri"/>
              </a:rPr>
              <a:t>Project Implementation</a:t>
            </a:r>
            <a:endParaRPr lang="en-US" dirty="0"/>
          </a:p>
        </p:txBody>
      </p:sp>
      <p:sp>
        <p:nvSpPr>
          <p:cNvPr id="2" name="TextBox 1">
            <a:extLst>
              <a:ext uri="{FF2B5EF4-FFF2-40B4-BE49-F238E27FC236}">
                <a16:creationId xmlns:a16="http://schemas.microsoft.com/office/drawing/2014/main" xmlns="" id="{B2BE466E-23B0-46CD-B92C-A40096C67342}"/>
              </a:ext>
            </a:extLst>
          </p:cNvPr>
          <p:cNvSpPr txBox="1"/>
          <p:nvPr/>
        </p:nvSpPr>
        <p:spPr>
          <a:xfrm>
            <a:off x="741872" y="1805796"/>
            <a:ext cx="1066432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just"/>
            <a:r>
              <a:rPr lang="en-US" sz="3200" dirty="0">
                <a:cs typeface="Calibri"/>
              </a:rPr>
              <a:t>The task needed to be done in order to complete this Diabetes Prediction System will be held with the equal participation of all the team members.</a:t>
            </a:r>
          </a:p>
          <a:p>
            <a:pPr lvl="1" algn="just"/>
            <a:endParaRPr lang="en-US" sz="3200" dirty="0">
              <a:cs typeface="Calibri"/>
            </a:endParaRPr>
          </a:p>
        </p:txBody>
      </p:sp>
      <p:sp>
        <p:nvSpPr>
          <p:cNvPr id="4" name="Slide Number Placeholder 3">
            <a:extLst>
              <a:ext uri="{FF2B5EF4-FFF2-40B4-BE49-F238E27FC236}">
                <a16:creationId xmlns:a16="http://schemas.microsoft.com/office/drawing/2014/main" xmlns="" id="{05F737B3-8D9A-4A38-8183-1B577A4055D7}"/>
              </a:ext>
            </a:extLst>
          </p:cNvPr>
          <p:cNvSpPr>
            <a:spLocks noGrp="1"/>
          </p:cNvSpPr>
          <p:nvPr>
            <p:ph type="sldNum" sz="quarter" idx="12"/>
          </p:nvPr>
        </p:nvSpPr>
        <p:spPr/>
        <p:txBody>
          <a:bodyPr/>
          <a:lstStyle/>
          <a:p>
            <a:fld id="{69E57DC2-970A-4B3E-BB1C-7A09969E49DF}" type="slidenum">
              <a:rPr lang="en-US" smtClean="0"/>
              <a:pPr/>
              <a:t>30</a:t>
            </a:fld>
            <a:endParaRPr lang="en-US"/>
          </a:p>
        </p:txBody>
      </p:sp>
      <p:graphicFrame>
        <p:nvGraphicFramePr>
          <p:cNvPr id="6" name="Table 8">
            <a:extLst>
              <a:ext uri="{FF2B5EF4-FFF2-40B4-BE49-F238E27FC236}">
                <a16:creationId xmlns:a16="http://schemas.microsoft.com/office/drawing/2014/main" xmlns="" id="{33F900ED-1FB6-4E50-B8C6-6209726239C1}"/>
              </a:ext>
            </a:extLst>
          </p:cNvPr>
          <p:cNvGraphicFramePr>
            <a:graphicFrameLocks noGrp="1"/>
          </p:cNvGraphicFramePr>
          <p:nvPr>
            <p:extLst>
              <p:ext uri="{D42A27DB-BD31-4B8C-83A1-F6EECF244321}">
                <p14:modId xmlns:p14="http://schemas.microsoft.com/office/powerpoint/2010/main" val="2481496706"/>
              </p:ext>
            </p:extLst>
          </p:nvPr>
        </p:nvGraphicFramePr>
        <p:xfrm>
          <a:off x="1249680" y="3361154"/>
          <a:ext cx="7354106" cy="1463040"/>
        </p:xfrm>
        <a:graphic>
          <a:graphicData uri="http://schemas.openxmlformats.org/drawingml/2006/table">
            <a:tbl>
              <a:tblPr firstRow="1" bandRow="1">
                <a:tableStyleId>{5940675A-B579-460E-94D1-54222C63F5DA}</a:tableStyleId>
              </a:tblPr>
              <a:tblGrid>
                <a:gridCol w="3677053">
                  <a:extLst>
                    <a:ext uri="{9D8B030D-6E8A-4147-A177-3AD203B41FA5}">
                      <a16:colId xmlns:a16="http://schemas.microsoft.com/office/drawing/2014/main" xmlns="" val="2845140306"/>
                    </a:ext>
                  </a:extLst>
                </a:gridCol>
                <a:gridCol w="3677053">
                  <a:extLst>
                    <a:ext uri="{9D8B030D-6E8A-4147-A177-3AD203B41FA5}">
                      <a16:colId xmlns:a16="http://schemas.microsoft.com/office/drawing/2014/main" xmlns="" val="4120702619"/>
                    </a:ext>
                  </a:extLst>
                </a:gridCol>
              </a:tblGrid>
              <a:tr h="370840">
                <a:tc>
                  <a:txBody>
                    <a:bodyPr/>
                    <a:lstStyle/>
                    <a:p>
                      <a:r>
                        <a:rPr lang="en-US" sz="2800" b="1" dirty="0">
                          <a:solidFill>
                            <a:schemeClr val="accent6">
                              <a:lumMod val="75000"/>
                            </a:schemeClr>
                          </a:solidFill>
                        </a:rPr>
                        <a:t>Project Name</a:t>
                      </a:r>
                    </a:p>
                  </a:txBody>
                  <a:tcPr/>
                </a:tc>
                <a:tc>
                  <a:txBody>
                    <a:bodyPr/>
                    <a:lstStyle/>
                    <a:p>
                      <a:r>
                        <a:rPr lang="en-US" sz="2800" b="1" dirty="0">
                          <a:solidFill>
                            <a:schemeClr val="accent6">
                              <a:lumMod val="75000"/>
                            </a:schemeClr>
                          </a:solidFill>
                        </a:rPr>
                        <a:t>Project Duration</a:t>
                      </a:r>
                    </a:p>
                  </a:txBody>
                  <a:tcPr/>
                </a:tc>
                <a:extLst>
                  <a:ext uri="{0D108BD9-81ED-4DB2-BD59-A6C34878D82A}">
                    <a16:rowId xmlns:a16="http://schemas.microsoft.com/office/drawing/2014/main" xmlns="" val="1917967053"/>
                  </a:ext>
                </a:extLst>
              </a:tr>
              <a:tr h="370840">
                <a:tc>
                  <a:txBody>
                    <a:bodyPr/>
                    <a:lstStyle/>
                    <a:p>
                      <a:r>
                        <a:rPr lang="en-US" sz="2800" dirty="0">
                          <a:solidFill>
                            <a:schemeClr val="tx1">
                              <a:lumMod val="95000"/>
                            </a:schemeClr>
                          </a:solidFill>
                        </a:rPr>
                        <a:t>Diabetes Prediction System</a:t>
                      </a:r>
                    </a:p>
                  </a:txBody>
                  <a:tcPr/>
                </a:tc>
                <a:tc>
                  <a:txBody>
                    <a:bodyPr/>
                    <a:lstStyle/>
                    <a:p>
                      <a:r>
                        <a:rPr lang="en-US" sz="2800" dirty="0">
                          <a:solidFill>
                            <a:schemeClr val="tx1">
                              <a:lumMod val="95000"/>
                            </a:schemeClr>
                          </a:solidFill>
                        </a:rPr>
                        <a:t>8 </a:t>
                      </a:r>
                      <a:r>
                        <a:rPr lang="en-US" sz="2800" dirty="0" smtClean="0">
                          <a:solidFill>
                            <a:schemeClr val="tx1">
                              <a:lumMod val="95000"/>
                            </a:schemeClr>
                          </a:solidFill>
                        </a:rPr>
                        <a:t>weeks</a:t>
                      </a:r>
                      <a:endParaRPr lang="en-US" sz="2800" dirty="0">
                        <a:solidFill>
                          <a:schemeClr val="tx1">
                            <a:lumMod val="95000"/>
                          </a:schemeClr>
                        </a:solidFill>
                      </a:endParaRPr>
                    </a:p>
                  </a:txBody>
                  <a:tcPr/>
                </a:tc>
                <a:extLst>
                  <a:ext uri="{0D108BD9-81ED-4DB2-BD59-A6C34878D82A}">
                    <a16:rowId xmlns:a16="http://schemas.microsoft.com/office/drawing/2014/main" xmlns="" val="2556609353"/>
                  </a:ext>
                </a:extLst>
              </a:tr>
            </a:tbl>
          </a:graphicData>
        </a:graphic>
      </p:graphicFrame>
    </p:spTree>
    <p:extLst>
      <p:ext uri="{BB962C8B-B14F-4D97-AF65-F5344CB8AC3E}">
        <p14:creationId xmlns:p14="http://schemas.microsoft.com/office/powerpoint/2010/main" val="27596611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extBox 1">
            <a:extLst>
              <a:ext uri="{FF2B5EF4-FFF2-40B4-BE49-F238E27FC236}">
                <a16:creationId xmlns:a16="http://schemas.microsoft.com/office/drawing/2014/main" xmlns="" id="{B2BE466E-23B0-46CD-B92C-A40096C67342}"/>
              </a:ext>
            </a:extLst>
          </p:cNvPr>
          <p:cNvSpPr txBox="1"/>
          <p:nvPr/>
        </p:nvSpPr>
        <p:spPr>
          <a:xfrm rot="-10800000" flipV="1">
            <a:off x="544316" y="766348"/>
            <a:ext cx="1066432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just"/>
            <a:r>
              <a:rPr lang="en-US" sz="3200" dirty="0">
                <a:cs typeface="Calibri"/>
              </a:rPr>
              <a:t>9</a:t>
            </a:r>
            <a:r>
              <a:rPr lang="en-US" sz="3200" dirty="0" smtClean="0">
                <a:cs typeface="Calibri"/>
              </a:rPr>
              <a:t>.1 </a:t>
            </a:r>
            <a:r>
              <a:rPr lang="en-US" sz="3200" dirty="0">
                <a:cs typeface="Calibri"/>
              </a:rPr>
              <a:t>Gantt Chart</a:t>
            </a:r>
          </a:p>
          <a:p>
            <a:pPr lvl="1" algn="just"/>
            <a:endParaRPr lang="en-US" sz="3200" dirty="0">
              <a:cs typeface="Calibri"/>
            </a:endParaRPr>
          </a:p>
        </p:txBody>
      </p:sp>
      <p:sp>
        <p:nvSpPr>
          <p:cNvPr id="4" name="Slide Number Placeholder 3">
            <a:extLst>
              <a:ext uri="{FF2B5EF4-FFF2-40B4-BE49-F238E27FC236}">
                <a16:creationId xmlns:a16="http://schemas.microsoft.com/office/drawing/2014/main" xmlns="" id="{05F737B3-8D9A-4A38-8183-1B577A4055D7}"/>
              </a:ext>
            </a:extLst>
          </p:cNvPr>
          <p:cNvSpPr>
            <a:spLocks noGrp="1"/>
          </p:cNvSpPr>
          <p:nvPr>
            <p:ph type="sldNum" sz="quarter" idx="12"/>
          </p:nvPr>
        </p:nvSpPr>
        <p:spPr/>
        <p:txBody>
          <a:bodyPr/>
          <a:lstStyle/>
          <a:p>
            <a:fld id="{69E57DC2-970A-4B3E-BB1C-7A09969E49DF}" type="slidenum">
              <a:rPr lang="en-US" smtClean="0"/>
              <a:pPr/>
              <a:t>31</a:t>
            </a:fld>
            <a:endParaRPr lang="en-US"/>
          </a:p>
        </p:txBody>
      </p:sp>
      <p:pic>
        <p:nvPicPr>
          <p:cNvPr id="13" name="Picture 13" descr="A screenshot of a cell phone&#10;&#10;Description automatically generated">
            <a:extLst>
              <a:ext uri="{FF2B5EF4-FFF2-40B4-BE49-F238E27FC236}">
                <a16:creationId xmlns:a16="http://schemas.microsoft.com/office/drawing/2014/main" xmlns="" id="{7643D4C7-1623-4589-9E33-B5DE8808DDC9}"/>
              </a:ext>
            </a:extLst>
          </p:cNvPr>
          <p:cNvPicPr>
            <a:picLocks noChangeAspect="1"/>
          </p:cNvPicPr>
          <p:nvPr/>
        </p:nvPicPr>
        <p:blipFill>
          <a:blip r:embed="rId5"/>
          <a:stretch>
            <a:fillRect/>
          </a:stretch>
        </p:blipFill>
        <p:spPr>
          <a:xfrm>
            <a:off x="999067" y="1672570"/>
            <a:ext cx="10264422" cy="3188304"/>
          </a:xfrm>
          <a:prstGeom prst="rect">
            <a:avLst/>
          </a:prstGeom>
        </p:spPr>
      </p:pic>
    </p:spTree>
    <p:extLst>
      <p:ext uri="{BB962C8B-B14F-4D97-AF65-F5344CB8AC3E}">
        <p14:creationId xmlns:p14="http://schemas.microsoft.com/office/powerpoint/2010/main" val="836798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745067" y="773288"/>
            <a:ext cx="105735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smtClean="0">
                <a:cs typeface="Calibri"/>
              </a:rPr>
              <a:t>10.</a:t>
            </a:r>
            <a:r>
              <a:rPr lang="en-US" sz="4800" dirty="0" smtClean="0">
                <a:cs typeface="Calibri"/>
              </a:rPr>
              <a:t> </a:t>
            </a:r>
            <a:r>
              <a:rPr lang="en-US" sz="4800" dirty="0">
                <a:cs typeface="Calibri"/>
              </a:rPr>
              <a:t>Expected Outcomes</a:t>
            </a:r>
            <a:endParaRPr lang="en-US" dirty="0"/>
          </a:p>
        </p:txBody>
      </p:sp>
      <p:sp>
        <p:nvSpPr>
          <p:cNvPr id="2" name="TextBox 1">
            <a:extLst>
              <a:ext uri="{FF2B5EF4-FFF2-40B4-BE49-F238E27FC236}">
                <a16:creationId xmlns:a16="http://schemas.microsoft.com/office/drawing/2014/main" xmlns="" id="{B2BE466E-23B0-46CD-B92C-A40096C67342}"/>
              </a:ext>
            </a:extLst>
          </p:cNvPr>
          <p:cNvSpPr txBox="1"/>
          <p:nvPr/>
        </p:nvSpPr>
        <p:spPr>
          <a:xfrm>
            <a:off x="741872" y="1805796"/>
            <a:ext cx="1015632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14400" lvl="1" indent="-457200">
              <a:buFont typeface="Arial"/>
              <a:buChar char="•"/>
            </a:pPr>
            <a:r>
              <a:rPr lang="en-US" sz="3200" dirty="0">
                <a:cs typeface="Calibri"/>
              </a:rPr>
              <a:t>Proposed four machine learning algorithms</a:t>
            </a:r>
          </a:p>
          <a:p>
            <a:pPr marL="1371600" lvl="2" indent="-457200">
              <a:buFont typeface="Arial"/>
              <a:buChar char="•"/>
            </a:pPr>
            <a:r>
              <a:rPr lang="en-US" sz="3200" dirty="0" smtClean="0">
                <a:cs typeface="Calibri"/>
              </a:rPr>
              <a:t>Naive </a:t>
            </a:r>
            <a:r>
              <a:rPr lang="en-US" sz="3200" dirty="0">
                <a:cs typeface="Calibri"/>
              </a:rPr>
              <a:t>Bayes</a:t>
            </a:r>
          </a:p>
          <a:p>
            <a:pPr marL="1371600" lvl="2" indent="-457200">
              <a:buFont typeface="Arial"/>
              <a:buChar char="•"/>
            </a:pPr>
            <a:r>
              <a:rPr lang="en-US" sz="3200" dirty="0">
                <a:cs typeface="Calibri"/>
              </a:rPr>
              <a:t>Decision Tree</a:t>
            </a:r>
          </a:p>
          <a:p>
            <a:pPr marL="1371600" lvl="2" indent="-457200">
              <a:buFont typeface="Arial"/>
              <a:buChar char="•"/>
            </a:pPr>
            <a:r>
              <a:rPr lang="en-US" sz="3200" dirty="0">
                <a:cs typeface="Calibri"/>
              </a:rPr>
              <a:t>Random Forest</a:t>
            </a:r>
          </a:p>
          <a:p>
            <a:pPr marL="1371600" lvl="2" indent="-457200">
              <a:buFont typeface="Arial"/>
              <a:buChar char="•"/>
            </a:pPr>
            <a:r>
              <a:rPr lang="en-US" sz="3200" dirty="0">
                <a:cs typeface="Calibri"/>
              </a:rPr>
              <a:t>KNN </a:t>
            </a:r>
          </a:p>
          <a:p>
            <a:pPr marL="914400" lvl="1" indent="-457200">
              <a:buFont typeface="Arial"/>
              <a:buChar char="•"/>
            </a:pPr>
            <a:r>
              <a:rPr lang="en-US" sz="3200" dirty="0">
                <a:cs typeface="Calibri"/>
              </a:rPr>
              <a:t>With the accuracy of 76.22%, 77.22%, 75.57%, 75.97% respectively</a:t>
            </a:r>
          </a:p>
        </p:txBody>
      </p:sp>
      <p:sp>
        <p:nvSpPr>
          <p:cNvPr id="4" name="Slide Number Placeholder 3">
            <a:extLst>
              <a:ext uri="{FF2B5EF4-FFF2-40B4-BE49-F238E27FC236}">
                <a16:creationId xmlns:a16="http://schemas.microsoft.com/office/drawing/2014/main" xmlns="" id="{05F737B3-8D9A-4A38-8183-1B577A4055D7}"/>
              </a:ext>
            </a:extLst>
          </p:cNvPr>
          <p:cNvSpPr>
            <a:spLocks noGrp="1"/>
          </p:cNvSpPr>
          <p:nvPr>
            <p:ph type="sldNum" sz="quarter" idx="12"/>
          </p:nvPr>
        </p:nvSpPr>
        <p:spPr/>
        <p:txBody>
          <a:bodyPr/>
          <a:lstStyle/>
          <a:p>
            <a:fld id="{69E57DC2-970A-4B3E-BB1C-7A09969E49DF}" type="slidenum">
              <a:rPr lang="en-US" smtClean="0"/>
              <a:pPr/>
              <a:t>32</a:t>
            </a:fld>
            <a:endParaRPr lang="en-US"/>
          </a:p>
        </p:txBody>
      </p:sp>
    </p:spTree>
    <p:extLst>
      <p:ext uri="{BB962C8B-B14F-4D97-AF65-F5344CB8AC3E}">
        <p14:creationId xmlns:p14="http://schemas.microsoft.com/office/powerpoint/2010/main" val="4242751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745067" y="773288"/>
            <a:ext cx="105735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smtClean="0">
                <a:cs typeface="Calibri"/>
              </a:rPr>
              <a:t>11. </a:t>
            </a:r>
            <a:r>
              <a:rPr lang="en-US" sz="4800" dirty="0" smtClean="0">
                <a:cs typeface="Calibri"/>
              </a:rPr>
              <a:t>References</a:t>
            </a:r>
            <a:endParaRPr lang="en-US" sz="4800" dirty="0">
              <a:cs typeface="Calibri"/>
            </a:endParaRPr>
          </a:p>
        </p:txBody>
      </p:sp>
      <p:sp>
        <p:nvSpPr>
          <p:cNvPr id="2" name="TextBox 1">
            <a:extLst>
              <a:ext uri="{FF2B5EF4-FFF2-40B4-BE49-F238E27FC236}">
                <a16:creationId xmlns:a16="http://schemas.microsoft.com/office/drawing/2014/main" xmlns="" id="{B2BE466E-23B0-46CD-B92C-A40096C67342}"/>
              </a:ext>
            </a:extLst>
          </p:cNvPr>
          <p:cNvSpPr txBox="1"/>
          <p:nvPr/>
        </p:nvSpPr>
        <p:spPr>
          <a:xfrm>
            <a:off x="501984" y="1805796"/>
            <a:ext cx="11144098"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a:r>
              <a:rPr lang="en-US" sz="2800">
                <a:ea typeface="+mn-lt"/>
                <a:cs typeface="+mn-lt"/>
              </a:rPr>
              <a:t>[1] K. G. M. M. Alberti and P. Z. Zimmet, “Definition, diagnosis and classification of diabetes mellitus and its complications. part 1: diagnosis and classification of diabetes mellitus. provisional report of a who consultation,” Diabetic medicine, vol. 15, no. 7, pp. 539–553, </a:t>
            </a:r>
            <a:r>
              <a:rPr lang="en-US" sz="2800" dirty="0">
                <a:ea typeface="+mn-lt"/>
                <a:cs typeface="+mn-lt"/>
              </a:rPr>
              <a:t>1998.</a:t>
            </a:r>
            <a:endParaRPr lang="en-US"/>
          </a:p>
          <a:p>
            <a:pPr lvl="1"/>
            <a:r>
              <a:rPr lang="en-US" sz="2800">
                <a:ea typeface="+mn-lt"/>
                <a:cs typeface="+mn-lt"/>
              </a:rPr>
              <a:t>[2] H. Temurtas, N. Yumuşak, and F. Temurtas, “A comparative study on diabetes disease diagnosis using neural networks,” Expert Syst. Appl., vol. 36, pp. 8610–8615, 05 </a:t>
            </a:r>
            <a:r>
              <a:rPr lang="en-US" sz="2800" dirty="0">
                <a:ea typeface="+mn-lt"/>
                <a:cs typeface="+mn-lt"/>
              </a:rPr>
              <a:t>2009.</a:t>
            </a:r>
            <a:endParaRPr lang="en-US" sz="2800">
              <a:ea typeface="+mn-lt"/>
              <a:cs typeface="+mn-lt"/>
            </a:endParaRPr>
          </a:p>
          <a:p>
            <a:pPr lvl="1"/>
            <a:r>
              <a:rPr lang="en-US" sz="2800">
                <a:ea typeface="+mn-lt"/>
                <a:cs typeface="+mn-lt"/>
              </a:rPr>
              <a:t>[3] D. Sisodia and D. S. Sisodia, “Prediction of diabetes using classification algorithms,” Procedia computer science, vol. 132, pp. 1578–1585, 2018.</a:t>
            </a:r>
          </a:p>
          <a:p>
            <a:pPr lvl="1"/>
            <a:r>
              <a:rPr lang="en-US" sz="2800">
                <a:ea typeface="+mn-lt"/>
                <a:cs typeface="+mn-lt"/>
              </a:rPr>
              <a:t>[4] J. Sun, “The study of pima indian diabetes,” 10 2016.</a:t>
            </a:r>
            <a:endParaRPr lang="en-US"/>
          </a:p>
        </p:txBody>
      </p:sp>
      <p:sp>
        <p:nvSpPr>
          <p:cNvPr id="4" name="Slide Number Placeholder 3">
            <a:extLst>
              <a:ext uri="{FF2B5EF4-FFF2-40B4-BE49-F238E27FC236}">
                <a16:creationId xmlns:a16="http://schemas.microsoft.com/office/drawing/2014/main" xmlns="" id="{05F737B3-8D9A-4A38-8183-1B577A4055D7}"/>
              </a:ext>
            </a:extLst>
          </p:cNvPr>
          <p:cNvSpPr>
            <a:spLocks noGrp="1"/>
          </p:cNvSpPr>
          <p:nvPr>
            <p:ph type="sldNum" sz="quarter" idx="12"/>
          </p:nvPr>
        </p:nvSpPr>
        <p:spPr/>
        <p:txBody>
          <a:bodyPr/>
          <a:lstStyle/>
          <a:p>
            <a:fld id="{69E57DC2-970A-4B3E-BB1C-7A09969E49DF}" type="slidenum">
              <a:rPr lang="en-US" smtClean="0"/>
              <a:pPr/>
              <a:t>33</a:t>
            </a:fld>
            <a:endParaRPr lang="en-US"/>
          </a:p>
        </p:txBody>
      </p:sp>
    </p:spTree>
    <p:extLst>
      <p:ext uri="{BB962C8B-B14F-4D97-AF65-F5344CB8AC3E}">
        <p14:creationId xmlns:p14="http://schemas.microsoft.com/office/powerpoint/2010/main" val="623830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3" name="Title 1">
            <a:extLst>
              <a:ext uri="{FF2B5EF4-FFF2-40B4-BE49-F238E27FC236}">
                <a16:creationId xmlns:a16="http://schemas.microsoft.com/office/drawing/2014/main" xmlns="" id="{6921E30E-C2B0-4224-860E-9D7ED16B0524}"/>
              </a:ext>
            </a:extLst>
          </p:cNvPr>
          <p:cNvSpPr>
            <a:spLocks noGrp="1"/>
          </p:cNvSpPr>
          <p:nvPr/>
        </p:nvSpPr>
        <p:spPr>
          <a:xfrm>
            <a:off x="3962399" y="2573867"/>
            <a:ext cx="7197726" cy="2421464"/>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Thank You!</a:t>
            </a:r>
          </a:p>
        </p:txBody>
      </p:sp>
      <p:sp>
        <p:nvSpPr>
          <p:cNvPr id="2" name="Slide Number Placeholder 1">
            <a:extLst>
              <a:ext uri="{FF2B5EF4-FFF2-40B4-BE49-F238E27FC236}">
                <a16:creationId xmlns:a16="http://schemas.microsoft.com/office/drawing/2014/main" xmlns="" id="{A8C3ED12-AD0E-4F81-9FCE-423B81899FF1}"/>
              </a:ext>
            </a:extLst>
          </p:cNvPr>
          <p:cNvSpPr>
            <a:spLocks noGrp="1"/>
          </p:cNvSpPr>
          <p:nvPr>
            <p:ph type="sldNum" sz="quarter" idx="12"/>
          </p:nvPr>
        </p:nvSpPr>
        <p:spPr/>
        <p:txBody>
          <a:bodyPr/>
          <a:lstStyle/>
          <a:p>
            <a:fld id="{69E57DC2-970A-4B3E-BB1C-7A09969E49DF}" type="slidenum">
              <a:rPr lang="en-US" smtClean="0"/>
              <a:pPr/>
              <a:t>34</a:t>
            </a:fld>
            <a:endParaRPr lang="en-US"/>
          </a:p>
        </p:txBody>
      </p:sp>
    </p:spTree>
    <p:extLst>
      <p:ext uri="{BB962C8B-B14F-4D97-AF65-F5344CB8AC3E}">
        <p14:creationId xmlns:p14="http://schemas.microsoft.com/office/powerpoint/2010/main" val="2933580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9" name="TextBox 48">
            <a:extLst>
              <a:ext uri="{FF2B5EF4-FFF2-40B4-BE49-F238E27FC236}">
                <a16:creationId xmlns:a16="http://schemas.microsoft.com/office/drawing/2014/main" xmlns="" id="{EB8C9973-FF99-412C-BA7B-791E8D54BF93}"/>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 name="TextBox 1">
            <a:extLst>
              <a:ext uri="{FF2B5EF4-FFF2-40B4-BE49-F238E27FC236}">
                <a16:creationId xmlns:a16="http://schemas.microsoft.com/office/drawing/2014/main" xmlns="" id="{B2BE466E-23B0-46CD-B92C-A40096C67342}"/>
              </a:ext>
            </a:extLst>
          </p:cNvPr>
          <p:cNvSpPr txBox="1"/>
          <p:nvPr/>
        </p:nvSpPr>
        <p:spPr>
          <a:xfrm>
            <a:off x="641230" y="368060"/>
            <a:ext cx="10621992"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dirty="0">
                <a:ea typeface="+mn-lt"/>
                <a:cs typeface="+mn-lt"/>
              </a:rPr>
              <a:t>The system follows mainly three classification methods namely KNN, Random Forest, Naïve Bayes and Decision tree.</a:t>
            </a:r>
          </a:p>
          <a:p>
            <a:pPr>
              <a:buFont typeface="Arial"/>
              <a:buChar char="•"/>
            </a:pPr>
            <a:r>
              <a:rPr lang="en-US" sz="3200" dirty="0">
                <a:ea typeface="+mn-lt"/>
                <a:cs typeface="+mn-lt"/>
              </a:rPr>
              <a:t>For this system we used the following attributes</a:t>
            </a:r>
          </a:p>
          <a:p>
            <a:pPr marL="914400" lvl="1" indent="-457200">
              <a:buFont typeface="Courier New"/>
              <a:buChar char="o"/>
            </a:pPr>
            <a:r>
              <a:rPr lang="en-US" sz="3200" dirty="0">
                <a:ea typeface="+mn-lt"/>
                <a:cs typeface="+mn-lt"/>
              </a:rPr>
              <a:t>Number of times pregnant</a:t>
            </a:r>
            <a:endParaRPr lang="en-US" dirty="0">
              <a:cs typeface="Calibri" panose="020F0502020204030204"/>
            </a:endParaRPr>
          </a:p>
          <a:p>
            <a:pPr marL="914400" lvl="1" indent="-457200">
              <a:buFont typeface="Courier New"/>
              <a:buChar char="o"/>
            </a:pPr>
            <a:r>
              <a:rPr lang="en-US" sz="3200" dirty="0">
                <a:ea typeface="+mn-lt"/>
                <a:cs typeface="+mn-lt"/>
              </a:rPr>
              <a:t>Plasma glucose concentration at 2hr in an oral glucose tolerant test</a:t>
            </a:r>
            <a:endParaRPr lang="en-US" dirty="0">
              <a:cs typeface="Calibri" panose="020F0502020204030204"/>
            </a:endParaRPr>
          </a:p>
          <a:p>
            <a:pPr marL="914400" lvl="1" indent="-457200">
              <a:buFont typeface="Courier New"/>
              <a:buChar char="o"/>
            </a:pPr>
            <a:r>
              <a:rPr lang="en-US" sz="3200" dirty="0">
                <a:ea typeface="+mn-lt"/>
                <a:cs typeface="+mn-lt"/>
              </a:rPr>
              <a:t>Diastolic Blood pressure</a:t>
            </a:r>
            <a:endParaRPr lang="en-US" dirty="0">
              <a:cs typeface="Calibri" panose="020F0502020204030204"/>
            </a:endParaRPr>
          </a:p>
          <a:p>
            <a:pPr marL="914400" lvl="1" indent="-457200">
              <a:buFont typeface="Courier New"/>
              <a:buChar char="o"/>
            </a:pPr>
            <a:r>
              <a:rPr lang="en-US" sz="3200" dirty="0">
                <a:ea typeface="+mn-lt"/>
                <a:cs typeface="+mn-lt"/>
              </a:rPr>
              <a:t>Triceps skin fold thickness</a:t>
            </a:r>
            <a:endParaRPr lang="en-US" dirty="0">
              <a:cs typeface="Calibri" panose="020F0502020204030204"/>
            </a:endParaRPr>
          </a:p>
          <a:p>
            <a:pPr marL="914400" lvl="1" indent="-457200">
              <a:buFont typeface="Courier New"/>
              <a:buChar char="o"/>
            </a:pPr>
            <a:r>
              <a:rPr lang="en-US" sz="3200" dirty="0">
                <a:ea typeface="+mn-lt"/>
                <a:cs typeface="+mn-lt"/>
              </a:rPr>
              <a:t>2-hr serum insulin</a:t>
            </a:r>
            <a:endParaRPr lang="en-US" dirty="0">
              <a:cs typeface="Calibri" panose="020F0502020204030204"/>
            </a:endParaRPr>
          </a:p>
          <a:p>
            <a:pPr marL="914400" lvl="1" indent="-457200">
              <a:buFont typeface="Courier New"/>
              <a:buChar char="o"/>
            </a:pPr>
            <a:r>
              <a:rPr lang="en-US" sz="3200" dirty="0">
                <a:ea typeface="+mn-lt"/>
                <a:cs typeface="+mn-lt"/>
              </a:rPr>
              <a:t>Body mass index</a:t>
            </a:r>
            <a:endParaRPr lang="en-US" dirty="0">
              <a:cs typeface="Calibri" panose="020F0502020204030204"/>
            </a:endParaRPr>
          </a:p>
          <a:p>
            <a:pPr marL="914400" lvl="1" indent="-457200">
              <a:buFont typeface="Courier New"/>
              <a:buChar char="o"/>
            </a:pPr>
            <a:r>
              <a:rPr lang="en-US" sz="3200" dirty="0">
                <a:ea typeface="+mn-lt"/>
                <a:cs typeface="+mn-lt"/>
              </a:rPr>
              <a:t>Diabetes pedigree function</a:t>
            </a:r>
            <a:endParaRPr lang="en-US" dirty="0">
              <a:cs typeface="Calibri" panose="020F0502020204030204"/>
            </a:endParaRPr>
          </a:p>
          <a:p>
            <a:pPr marL="914400" lvl="1" indent="-457200">
              <a:buFont typeface="Courier New"/>
              <a:buChar char="o"/>
            </a:pPr>
            <a:r>
              <a:rPr lang="en-US" sz="3200" dirty="0">
                <a:ea typeface="+mn-lt"/>
                <a:cs typeface="+mn-lt"/>
              </a:rPr>
              <a:t>Age</a:t>
            </a:r>
            <a:endParaRPr lang="en-US" dirty="0">
              <a:cs typeface="Calibri" panose="020F0502020204030204"/>
            </a:endParaRPr>
          </a:p>
          <a:p>
            <a:pPr marL="914400" lvl="1" indent="-457200">
              <a:buFont typeface="Courier New"/>
              <a:buChar char="o"/>
            </a:pPr>
            <a:r>
              <a:rPr lang="en-US" sz="3200" dirty="0">
                <a:ea typeface="+mn-lt"/>
                <a:cs typeface="+mn-lt"/>
              </a:rPr>
              <a:t>Target Variable</a:t>
            </a:r>
            <a:endParaRPr lang="en-US" dirty="0">
              <a:cs typeface="Calibri" panose="020F0502020204030204"/>
            </a:endParaRPr>
          </a:p>
        </p:txBody>
      </p:sp>
      <p:sp>
        <p:nvSpPr>
          <p:cNvPr id="3" name="Slide Number Placeholder 2">
            <a:extLst>
              <a:ext uri="{FF2B5EF4-FFF2-40B4-BE49-F238E27FC236}">
                <a16:creationId xmlns:a16="http://schemas.microsoft.com/office/drawing/2014/main" xmlns="" id="{E3997679-BCA2-4B36-AC26-56FF22B22577}"/>
              </a:ext>
            </a:extLst>
          </p:cNvPr>
          <p:cNvSpPr>
            <a:spLocks noGrp="1"/>
          </p:cNvSpPr>
          <p:nvPr>
            <p:ph type="sldNum" sz="quarter" idx="12"/>
          </p:nvPr>
        </p:nvSpPr>
        <p:spPr/>
        <p:txBody>
          <a:bodyPr/>
          <a:lstStyle/>
          <a:p>
            <a:fld id="{69E57DC2-970A-4B3E-BB1C-7A09969E49DF}" type="slidenum">
              <a:rPr lang="en-US" smtClean="0"/>
              <a:pPr/>
              <a:t>4</a:t>
            </a:fld>
            <a:endParaRPr lang="en-US"/>
          </a:p>
        </p:txBody>
      </p:sp>
    </p:spTree>
    <p:extLst>
      <p:ext uri="{BB962C8B-B14F-4D97-AF65-F5344CB8AC3E}">
        <p14:creationId xmlns:p14="http://schemas.microsoft.com/office/powerpoint/2010/main" val="4086883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745067" y="773288"/>
            <a:ext cx="105735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smtClean="0">
                <a:cs typeface="Calibri"/>
              </a:rPr>
              <a:t>2.</a:t>
            </a:r>
            <a:r>
              <a:rPr lang="en-US" sz="4800" dirty="0" smtClean="0">
                <a:cs typeface="Calibri"/>
              </a:rPr>
              <a:t> </a:t>
            </a:r>
            <a:r>
              <a:rPr lang="en-US" sz="4800" dirty="0">
                <a:cs typeface="Calibri"/>
              </a:rPr>
              <a:t>Objective</a:t>
            </a:r>
            <a:endParaRPr lang="en-US" dirty="0"/>
          </a:p>
        </p:txBody>
      </p:sp>
      <p:sp>
        <p:nvSpPr>
          <p:cNvPr id="49" name="TextBox 48">
            <a:extLst>
              <a:ext uri="{FF2B5EF4-FFF2-40B4-BE49-F238E27FC236}">
                <a16:creationId xmlns:a16="http://schemas.microsoft.com/office/drawing/2014/main" xmlns="" id="{EB8C9973-FF99-412C-BA7B-791E8D54BF93}"/>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 name="TextBox 1">
            <a:extLst>
              <a:ext uri="{FF2B5EF4-FFF2-40B4-BE49-F238E27FC236}">
                <a16:creationId xmlns:a16="http://schemas.microsoft.com/office/drawing/2014/main" xmlns="" id="{B2BE466E-23B0-46CD-B92C-A40096C67342}"/>
              </a:ext>
            </a:extLst>
          </p:cNvPr>
          <p:cNvSpPr txBox="1"/>
          <p:nvPr/>
        </p:nvSpPr>
        <p:spPr>
          <a:xfrm>
            <a:off x="741872" y="1805796"/>
            <a:ext cx="10621992"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dirty="0">
                <a:ea typeface="+mn-lt"/>
                <a:cs typeface="+mn-lt"/>
              </a:rPr>
              <a:t>To develop a system that can predict diabetes with a higher accuracy</a:t>
            </a:r>
            <a:endParaRPr lang="en-US" dirty="0">
              <a:ea typeface="+mn-lt"/>
              <a:cs typeface="+mn-lt"/>
            </a:endParaRPr>
          </a:p>
          <a:p>
            <a:pPr marL="285750" indent="-285750">
              <a:buFont typeface="Arial"/>
              <a:buChar char="•"/>
            </a:pPr>
            <a:r>
              <a:rPr lang="en-US" sz="3200" dirty="0">
                <a:ea typeface="+mn-lt"/>
                <a:cs typeface="+mn-lt"/>
              </a:rPr>
              <a:t>To evaluate the data set for the early prediction of the disease</a:t>
            </a:r>
            <a:endParaRPr lang="en-US" dirty="0">
              <a:ea typeface="+mn-lt"/>
              <a:cs typeface="+mn-lt"/>
            </a:endParaRPr>
          </a:p>
          <a:p>
            <a:pPr marL="285750" indent="-285750">
              <a:buFont typeface="Arial"/>
              <a:buChar char="•"/>
            </a:pPr>
            <a:r>
              <a:rPr lang="en-US" sz="3200" dirty="0">
                <a:ea typeface="+mn-lt"/>
                <a:cs typeface="+mn-lt"/>
              </a:rPr>
              <a:t>To provide an effective and easy system for all kinds of people</a:t>
            </a:r>
            <a:endParaRPr lang="en-US" dirty="0">
              <a:ea typeface="+mn-lt"/>
              <a:cs typeface="+mn-lt"/>
            </a:endParaRPr>
          </a:p>
          <a:p>
            <a:pPr marL="285750" indent="-285750">
              <a:buFont typeface="Arial"/>
              <a:buChar char="•"/>
            </a:pPr>
            <a:r>
              <a:rPr lang="en-US" sz="3200" dirty="0">
                <a:ea typeface="+mn-lt"/>
                <a:cs typeface="+mn-lt"/>
              </a:rPr>
              <a:t>To understand the concept of machine learning and data mining</a:t>
            </a:r>
            <a:endParaRPr lang="en-US" sz="3200" dirty="0">
              <a:cs typeface="Calibri"/>
            </a:endParaRPr>
          </a:p>
        </p:txBody>
      </p:sp>
      <p:sp>
        <p:nvSpPr>
          <p:cNvPr id="3" name="Slide Number Placeholder 2">
            <a:extLst>
              <a:ext uri="{FF2B5EF4-FFF2-40B4-BE49-F238E27FC236}">
                <a16:creationId xmlns:a16="http://schemas.microsoft.com/office/drawing/2014/main" xmlns="" id="{4427703D-2D31-491F-9F07-FA6721BAC6AC}"/>
              </a:ext>
            </a:extLst>
          </p:cNvPr>
          <p:cNvSpPr>
            <a:spLocks noGrp="1"/>
          </p:cNvSpPr>
          <p:nvPr>
            <p:ph type="sldNum" sz="quarter" idx="12"/>
          </p:nvPr>
        </p:nvSpPr>
        <p:spPr/>
        <p:txBody>
          <a:bodyPr/>
          <a:lstStyle/>
          <a:p>
            <a:fld id="{69E57DC2-970A-4B3E-BB1C-7A09969E49DF}" type="slidenum">
              <a:rPr lang="en-US" smtClean="0"/>
              <a:pPr/>
              <a:t>5</a:t>
            </a:fld>
            <a:endParaRPr lang="en-US"/>
          </a:p>
        </p:txBody>
      </p:sp>
    </p:spTree>
    <p:extLst>
      <p:ext uri="{BB962C8B-B14F-4D97-AF65-F5344CB8AC3E}">
        <p14:creationId xmlns:p14="http://schemas.microsoft.com/office/powerpoint/2010/main" val="2928897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745067" y="773288"/>
            <a:ext cx="1057353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smtClean="0">
                <a:cs typeface="Calibri"/>
              </a:rPr>
              <a:t>3.</a:t>
            </a:r>
            <a:r>
              <a:rPr lang="en-US" sz="4800" dirty="0" smtClean="0">
                <a:cs typeface="Calibri"/>
              </a:rPr>
              <a:t> Problem </a:t>
            </a:r>
            <a:r>
              <a:rPr lang="en-US" sz="4800" dirty="0">
                <a:cs typeface="Calibri"/>
              </a:rPr>
              <a:t>Statement</a:t>
            </a:r>
          </a:p>
          <a:p>
            <a:endParaRPr lang="en-US" dirty="0">
              <a:cs typeface="Calibri"/>
            </a:endParaRPr>
          </a:p>
        </p:txBody>
      </p:sp>
      <p:sp>
        <p:nvSpPr>
          <p:cNvPr id="49" name="TextBox 48">
            <a:extLst>
              <a:ext uri="{FF2B5EF4-FFF2-40B4-BE49-F238E27FC236}">
                <a16:creationId xmlns:a16="http://schemas.microsoft.com/office/drawing/2014/main" xmlns="" id="{EB8C9973-FF99-412C-BA7B-791E8D54BF93}"/>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 name="TextBox 1">
            <a:extLst>
              <a:ext uri="{FF2B5EF4-FFF2-40B4-BE49-F238E27FC236}">
                <a16:creationId xmlns:a16="http://schemas.microsoft.com/office/drawing/2014/main" xmlns="" id="{B2BE466E-23B0-46CD-B92C-A40096C67342}"/>
              </a:ext>
            </a:extLst>
          </p:cNvPr>
          <p:cNvSpPr txBox="1"/>
          <p:nvPr/>
        </p:nvSpPr>
        <p:spPr>
          <a:xfrm>
            <a:off x="741872" y="1805796"/>
            <a:ext cx="1062199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dirty="0">
                <a:ea typeface="+mn-lt"/>
                <a:cs typeface="+mn-lt"/>
              </a:rPr>
              <a:t>So the normal identifying process is to visit a diagnostic center, consult their doctor and sit tight for a day or more to get their reports.</a:t>
            </a:r>
            <a:endParaRPr lang="en-US" dirty="0">
              <a:ea typeface="+mn-lt"/>
              <a:cs typeface="+mn-lt"/>
            </a:endParaRPr>
          </a:p>
          <a:p>
            <a:pPr marL="285750" indent="-285750">
              <a:buFont typeface="Arial"/>
              <a:buChar char="•"/>
            </a:pPr>
            <a:r>
              <a:rPr lang="en-US" sz="3200" dirty="0">
                <a:ea typeface="+mn-lt"/>
                <a:cs typeface="+mn-lt"/>
              </a:rPr>
              <a:t>Often this can bring many complications and more time and money.</a:t>
            </a:r>
            <a:endParaRPr lang="en-US" dirty="0">
              <a:ea typeface="+mn-lt"/>
              <a:cs typeface="+mn-lt"/>
            </a:endParaRPr>
          </a:p>
          <a:p>
            <a:pPr marL="285750" indent="-285750">
              <a:buFont typeface="Arial"/>
              <a:buChar char="•"/>
            </a:pPr>
            <a:r>
              <a:rPr lang="en-US" sz="3200" dirty="0">
                <a:ea typeface="+mn-lt"/>
                <a:cs typeface="+mn-lt"/>
              </a:rPr>
              <a:t>With the rise of Machine learning we have a solution to this issue.</a:t>
            </a:r>
            <a:endParaRPr lang="en-US" dirty="0">
              <a:ea typeface="+mn-lt"/>
              <a:cs typeface="+mn-lt"/>
            </a:endParaRPr>
          </a:p>
          <a:p>
            <a:pPr marL="285750" indent="-285750">
              <a:buFont typeface="Arial"/>
              <a:buChar char="•"/>
            </a:pPr>
            <a:r>
              <a:rPr lang="en-US" sz="3200" dirty="0">
                <a:ea typeface="+mn-lt"/>
                <a:cs typeface="+mn-lt"/>
              </a:rPr>
              <a:t>We are going to develop a system that has the ability to predict whether the patient has diabetes or not.</a:t>
            </a:r>
            <a:endParaRPr lang="en-US" sz="3200" dirty="0">
              <a:cs typeface="Calibri"/>
            </a:endParaRPr>
          </a:p>
        </p:txBody>
      </p:sp>
      <p:sp>
        <p:nvSpPr>
          <p:cNvPr id="3" name="Slide Number Placeholder 2">
            <a:extLst>
              <a:ext uri="{FF2B5EF4-FFF2-40B4-BE49-F238E27FC236}">
                <a16:creationId xmlns:a16="http://schemas.microsoft.com/office/drawing/2014/main" xmlns="" id="{B3EEB762-9AD1-49DB-A8E3-3DBDD3EA898F}"/>
              </a:ext>
            </a:extLst>
          </p:cNvPr>
          <p:cNvSpPr>
            <a:spLocks noGrp="1"/>
          </p:cNvSpPr>
          <p:nvPr>
            <p:ph type="sldNum" sz="quarter" idx="12"/>
          </p:nvPr>
        </p:nvSpPr>
        <p:spPr/>
        <p:txBody>
          <a:bodyPr/>
          <a:lstStyle/>
          <a:p>
            <a:fld id="{69E57DC2-970A-4B3E-BB1C-7A09969E49DF}" type="slidenum">
              <a:rPr lang="en-US" smtClean="0"/>
              <a:pPr/>
              <a:t>6</a:t>
            </a:fld>
            <a:endParaRPr lang="en-US"/>
          </a:p>
        </p:txBody>
      </p:sp>
    </p:spTree>
    <p:extLst>
      <p:ext uri="{BB962C8B-B14F-4D97-AF65-F5344CB8AC3E}">
        <p14:creationId xmlns:p14="http://schemas.microsoft.com/office/powerpoint/2010/main" val="3552527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745067" y="773288"/>
            <a:ext cx="105735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smtClean="0">
                <a:cs typeface="Calibri"/>
              </a:rPr>
              <a:t>4.</a:t>
            </a:r>
            <a:r>
              <a:rPr lang="en-US" sz="4800" dirty="0" smtClean="0">
                <a:cs typeface="Calibri"/>
              </a:rPr>
              <a:t> </a:t>
            </a:r>
            <a:r>
              <a:rPr lang="en-US" sz="4800" dirty="0" smtClean="0">
                <a:cs typeface="Calibri"/>
              </a:rPr>
              <a:t>Introduction to Machine Learning</a:t>
            </a:r>
            <a:endParaRPr lang="en-US" dirty="0"/>
          </a:p>
        </p:txBody>
      </p:sp>
      <p:sp>
        <p:nvSpPr>
          <p:cNvPr id="49" name="TextBox 48">
            <a:extLst>
              <a:ext uri="{FF2B5EF4-FFF2-40B4-BE49-F238E27FC236}">
                <a16:creationId xmlns:a16="http://schemas.microsoft.com/office/drawing/2014/main" xmlns="" id="{EB8C9973-FF99-412C-BA7B-791E8D54BF93}"/>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 name="TextBox 1">
            <a:extLst>
              <a:ext uri="{FF2B5EF4-FFF2-40B4-BE49-F238E27FC236}">
                <a16:creationId xmlns:a16="http://schemas.microsoft.com/office/drawing/2014/main" xmlns="" id="{B2BE466E-23B0-46CD-B92C-A40096C67342}"/>
              </a:ext>
            </a:extLst>
          </p:cNvPr>
          <p:cNvSpPr txBox="1"/>
          <p:nvPr/>
        </p:nvSpPr>
        <p:spPr>
          <a:xfrm>
            <a:off x="741872" y="1805796"/>
            <a:ext cx="648624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itchFamily="34" charset="0"/>
              <a:buChar char="•"/>
            </a:pPr>
            <a:r>
              <a:rPr lang="en-US" sz="3200" dirty="0">
                <a:latin typeface="Times New Roman" pitchFamily="18" charset="0"/>
                <a:cs typeface="Times New Roman" pitchFamily="18" charset="0"/>
              </a:rPr>
              <a:t> </a:t>
            </a:r>
            <a:r>
              <a:rPr lang="en-US" sz="3200" dirty="0">
                <a:cs typeface="Times New Roman" pitchFamily="18" charset="0"/>
              </a:rPr>
              <a:t>In machine learning, computers apply statistical learning technique to automatically identify patterns in data. </a:t>
            </a:r>
            <a:endParaRPr lang="en-US" sz="3200" dirty="0" smtClean="0">
              <a:cs typeface="Times New Roman" pitchFamily="18" charset="0"/>
            </a:endParaRPr>
          </a:p>
          <a:p>
            <a:pPr marL="457200" indent="-457200" algn="just">
              <a:buFont typeface="Arial" pitchFamily="34" charset="0"/>
              <a:buChar char="•"/>
            </a:pPr>
            <a:r>
              <a:rPr lang="en-US" sz="3200" dirty="0">
                <a:cs typeface="Times New Roman" pitchFamily="18" charset="0"/>
              </a:rPr>
              <a:t>These techniques can be used to make highly accurate predictions</a:t>
            </a:r>
            <a:r>
              <a:rPr lang="en-US" sz="3200" dirty="0" smtClean="0">
                <a:cs typeface="Times New Roman" pitchFamily="18" charset="0"/>
              </a:rPr>
              <a:t>.</a:t>
            </a:r>
            <a:endParaRPr lang="en-US" sz="3200" dirty="0">
              <a:cs typeface="Times New Roman" pitchFamily="18" charset="0"/>
            </a:endParaRPr>
          </a:p>
        </p:txBody>
      </p:sp>
      <p:sp>
        <p:nvSpPr>
          <p:cNvPr id="3" name="Slide Number Placeholder 2">
            <a:extLst>
              <a:ext uri="{FF2B5EF4-FFF2-40B4-BE49-F238E27FC236}">
                <a16:creationId xmlns:a16="http://schemas.microsoft.com/office/drawing/2014/main" xmlns="" id="{4427703D-2D31-491F-9F07-FA6721BAC6AC}"/>
              </a:ext>
            </a:extLst>
          </p:cNvPr>
          <p:cNvSpPr>
            <a:spLocks noGrp="1"/>
          </p:cNvSpPr>
          <p:nvPr>
            <p:ph type="sldNum" sz="quarter" idx="12"/>
          </p:nvPr>
        </p:nvSpPr>
        <p:spPr/>
        <p:txBody>
          <a:bodyPr/>
          <a:lstStyle/>
          <a:p>
            <a:fld id="{69E57DC2-970A-4B3E-BB1C-7A09969E49DF}" type="slidenum">
              <a:rPr lang="en-US" smtClean="0"/>
              <a:pPr/>
              <a:t>7</a:t>
            </a:fld>
            <a:endParaRPr lang="en-US"/>
          </a:p>
        </p:txBody>
      </p:sp>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4158" y="1880101"/>
            <a:ext cx="3048000" cy="39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052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456424" y="773288"/>
            <a:ext cx="105735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smtClean="0">
                <a:cs typeface="Calibri"/>
              </a:rPr>
              <a:t>Categories of Machine Learning</a:t>
            </a:r>
            <a:endParaRPr lang="en-US" dirty="0"/>
          </a:p>
        </p:txBody>
      </p:sp>
      <p:sp>
        <p:nvSpPr>
          <p:cNvPr id="49" name="TextBox 48">
            <a:extLst>
              <a:ext uri="{FF2B5EF4-FFF2-40B4-BE49-F238E27FC236}">
                <a16:creationId xmlns:a16="http://schemas.microsoft.com/office/drawing/2014/main" xmlns="" id="{EB8C9973-FF99-412C-BA7B-791E8D54BF93}"/>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 name="TextBox 1">
            <a:extLst>
              <a:ext uri="{FF2B5EF4-FFF2-40B4-BE49-F238E27FC236}">
                <a16:creationId xmlns:a16="http://schemas.microsoft.com/office/drawing/2014/main" xmlns="" id="{B2BE466E-23B0-46CD-B92C-A40096C67342}"/>
              </a:ext>
            </a:extLst>
          </p:cNvPr>
          <p:cNvSpPr txBox="1"/>
          <p:nvPr/>
        </p:nvSpPr>
        <p:spPr>
          <a:xfrm>
            <a:off x="509643" y="1923668"/>
            <a:ext cx="6486242"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mj-lt"/>
              <a:buAutoNum type="romanUcPeriod"/>
            </a:pPr>
            <a:r>
              <a:rPr lang="en-US" sz="2200" dirty="0">
                <a:cs typeface="Times New Roman" pitchFamily="18" charset="0"/>
              </a:rPr>
              <a:t>Supervised Learning</a:t>
            </a:r>
          </a:p>
          <a:p>
            <a:pPr marL="880110" lvl="1" indent="-514350">
              <a:buFont typeface="+mj-lt"/>
              <a:buAutoNum type="romanLcPeriod"/>
            </a:pPr>
            <a:r>
              <a:rPr lang="en-US" dirty="0">
                <a:cs typeface="Times New Roman" pitchFamily="18" charset="0"/>
              </a:rPr>
              <a:t>Classification</a:t>
            </a:r>
          </a:p>
          <a:p>
            <a:pPr marL="880110" lvl="1" indent="-514350">
              <a:buFont typeface="+mj-lt"/>
              <a:buAutoNum type="romanLcPeriod"/>
            </a:pPr>
            <a:r>
              <a:rPr lang="en-US" dirty="0" smtClean="0">
                <a:cs typeface="Times New Roman" pitchFamily="18" charset="0"/>
              </a:rPr>
              <a:t>Regression</a:t>
            </a:r>
          </a:p>
          <a:p>
            <a:pPr marL="365760" lvl="1"/>
            <a:endParaRPr lang="en-US" sz="2200" dirty="0">
              <a:cs typeface="Times New Roman" pitchFamily="18" charset="0"/>
            </a:endParaRPr>
          </a:p>
          <a:p>
            <a:pPr marL="514350" indent="-514350">
              <a:buFont typeface="+mj-lt"/>
              <a:buAutoNum type="romanUcPeriod"/>
            </a:pPr>
            <a:r>
              <a:rPr lang="en-US" sz="2200" dirty="0">
                <a:cs typeface="Times New Roman" pitchFamily="18" charset="0"/>
              </a:rPr>
              <a:t>Unsupervised Learning</a:t>
            </a:r>
          </a:p>
          <a:p>
            <a:pPr marL="880110" lvl="1" indent="-514350">
              <a:buFont typeface="+mj-lt"/>
              <a:buAutoNum type="romanLcPeriod"/>
            </a:pPr>
            <a:r>
              <a:rPr lang="en-US" dirty="0">
                <a:cs typeface="Times New Roman" pitchFamily="18" charset="0"/>
              </a:rPr>
              <a:t>Association Rule Learning</a:t>
            </a:r>
          </a:p>
          <a:p>
            <a:pPr marL="880110" lvl="1" indent="-514350">
              <a:buFont typeface="+mj-lt"/>
              <a:buAutoNum type="romanLcPeriod"/>
            </a:pPr>
            <a:r>
              <a:rPr lang="en-US" dirty="0" smtClean="0">
                <a:cs typeface="Times New Roman" pitchFamily="18" charset="0"/>
              </a:rPr>
              <a:t>Clustering</a:t>
            </a:r>
          </a:p>
          <a:p>
            <a:pPr marL="365760" lvl="1"/>
            <a:endParaRPr lang="en-US" sz="2200" dirty="0">
              <a:cs typeface="Times New Roman" pitchFamily="18" charset="0"/>
            </a:endParaRPr>
          </a:p>
          <a:p>
            <a:pPr marL="514350" indent="-514350">
              <a:buFont typeface="+mj-lt"/>
              <a:buAutoNum type="romanUcPeriod"/>
            </a:pPr>
            <a:r>
              <a:rPr lang="en-US" sz="2200" dirty="0">
                <a:cs typeface="Times New Roman" pitchFamily="18" charset="0"/>
              </a:rPr>
              <a:t>Reinforcement Learning</a:t>
            </a:r>
            <a:endParaRPr lang="en-US" sz="2200" dirty="0">
              <a:cs typeface="Times New Roman" pitchFamily="18" charset="0"/>
            </a:endParaRPr>
          </a:p>
        </p:txBody>
      </p:sp>
      <p:sp>
        <p:nvSpPr>
          <p:cNvPr id="3" name="Slide Number Placeholder 2">
            <a:extLst>
              <a:ext uri="{FF2B5EF4-FFF2-40B4-BE49-F238E27FC236}">
                <a16:creationId xmlns:a16="http://schemas.microsoft.com/office/drawing/2014/main" xmlns="" id="{4427703D-2D31-491F-9F07-FA6721BAC6AC}"/>
              </a:ext>
            </a:extLst>
          </p:cNvPr>
          <p:cNvSpPr>
            <a:spLocks noGrp="1"/>
          </p:cNvSpPr>
          <p:nvPr>
            <p:ph type="sldNum" sz="quarter" idx="12"/>
          </p:nvPr>
        </p:nvSpPr>
        <p:spPr/>
        <p:txBody>
          <a:bodyPr/>
          <a:lstStyle/>
          <a:p>
            <a:fld id="{69E57DC2-970A-4B3E-BB1C-7A09969E49DF}" type="slidenum">
              <a:rPr lang="en-US" smtClean="0"/>
              <a:pPr/>
              <a:t>8</a:t>
            </a:fld>
            <a:endParaRPr lang="en-US"/>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3284" y="1961238"/>
            <a:ext cx="4288631" cy="293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808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0DC895F7-4E59-40FB-87DD-ACE47F94C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ndoor, table, toothbrush, counter&#10;&#10;Description automatically generated">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35000"/>
          </a:blip>
          <a:srcRect t="6250"/>
          <a:stretch/>
        </p:blipFill>
        <p:spPr>
          <a:xfrm>
            <a:off x="20" y="10"/>
            <a:ext cx="12191980" cy="6857990"/>
          </a:xfrm>
          <a:prstGeom prst="rect">
            <a:avLst/>
          </a:prstGeom>
        </p:spPr>
      </p:pic>
      <p:pic>
        <p:nvPicPr>
          <p:cNvPr id="8" name="Picture 11">
            <a:extLst>
              <a:ext uri="{FF2B5EF4-FFF2-40B4-BE49-F238E27FC236}">
                <a16:creationId xmlns:a16="http://schemas.microsoft.com/office/drawing/2014/main" xmlns="" id="{1A4C720E-710D-44F8-A8D7-2BAA61E1814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8" name="TextBox 47">
            <a:extLst>
              <a:ext uri="{FF2B5EF4-FFF2-40B4-BE49-F238E27FC236}">
                <a16:creationId xmlns:a16="http://schemas.microsoft.com/office/drawing/2014/main" xmlns="" id="{B9E64D74-7523-4D8B-86EF-5A31CD62224A}"/>
              </a:ext>
            </a:extLst>
          </p:cNvPr>
          <p:cNvSpPr txBox="1"/>
          <p:nvPr/>
        </p:nvSpPr>
        <p:spPr>
          <a:xfrm>
            <a:off x="260826" y="512031"/>
            <a:ext cx="1057353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smtClean="0">
                <a:cs typeface="Calibri"/>
              </a:rPr>
              <a:t>Types of Diabetes</a:t>
            </a:r>
            <a:endParaRPr lang="en-US" dirty="0"/>
          </a:p>
        </p:txBody>
      </p:sp>
      <p:sp>
        <p:nvSpPr>
          <p:cNvPr id="49" name="TextBox 48">
            <a:extLst>
              <a:ext uri="{FF2B5EF4-FFF2-40B4-BE49-F238E27FC236}">
                <a16:creationId xmlns:a16="http://schemas.microsoft.com/office/drawing/2014/main" xmlns="" id="{EB8C9973-FF99-412C-BA7B-791E8D54BF93}"/>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 name="TextBox 1">
            <a:extLst>
              <a:ext uri="{FF2B5EF4-FFF2-40B4-BE49-F238E27FC236}">
                <a16:creationId xmlns:a16="http://schemas.microsoft.com/office/drawing/2014/main" xmlns="" id="{B2BE466E-23B0-46CD-B92C-A40096C67342}"/>
              </a:ext>
            </a:extLst>
          </p:cNvPr>
          <p:cNvSpPr txBox="1"/>
          <p:nvPr/>
        </p:nvSpPr>
        <p:spPr>
          <a:xfrm>
            <a:off x="509643" y="1923668"/>
            <a:ext cx="648624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mj-lt"/>
              <a:buAutoNum type="romanUcPeriod"/>
            </a:pPr>
            <a:endParaRPr lang="en-US" sz="2200" dirty="0">
              <a:cs typeface="Times New Roman" pitchFamily="18" charset="0"/>
            </a:endParaRPr>
          </a:p>
        </p:txBody>
      </p:sp>
      <p:sp>
        <p:nvSpPr>
          <p:cNvPr id="3" name="Slide Number Placeholder 2">
            <a:extLst>
              <a:ext uri="{FF2B5EF4-FFF2-40B4-BE49-F238E27FC236}">
                <a16:creationId xmlns:a16="http://schemas.microsoft.com/office/drawing/2014/main" xmlns="" id="{4427703D-2D31-491F-9F07-FA6721BAC6AC}"/>
              </a:ext>
            </a:extLst>
          </p:cNvPr>
          <p:cNvSpPr>
            <a:spLocks noGrp="1"/>
          </p:cNvSpPr>
          <p:nvPr>
            <p:ph type="sldNum" sz="quarter" idx="12"/>
          </p:nvPr>
        </p:nvSpPr>
        <p:spPr/>
        <p:txBody>
          <a:bodyPr/>
          <a:lstStyle/>
          <a:p>
            <a:fld id="{69E57DC2-970A-4B3E-BB1C-7A09969E49DF}" type="slidenum">
              <a:rPr lang="en-US" smtClean="0"/>
              <a:pPr/>
              <a:t>9</a:t>
            </a:fld>
            <a:endParaRPr lang="en-US"/>
          </a:p>
        </p:txBody>
      </p: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1795" y="1607457"/>
            <a:ext cx="9070108" cy="496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2736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066D2AD-45B3-4580-A691-E5968F9B53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FE41CA-01C7-4999-9BC7-050FDE7EAF1F}">
  <ds:schemaRefs>
    <ds:schemaRef ds:uri="http://schemas.microsoft.com/sharepoint/v3/contenttype/forms"/>
  </ds:schemaRefs>
</ds:datastoreItem>
</file>

<file path=customXml/itemProps3.xml><?xml version="1.0" encoding="utf-8"?>
<ds:datastoreItem xmlns:ds="http://schemas.openxmlformats.org/officeDocument/2006/customXml" ds:itemID="{ED5B2D66-8E18-46D7-967B-1A3B48ACF553}">
  <ds:schemaRefs>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16c05727-aa75-4e4a-9b5f-8a80a1165891"/>
    <ds:schemaRef ds:uri="http://purl.org/dc/dcmitype/"/>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56</TotalTime>
  <Words>837</Words>
  <Application>Microsoft Office PowerPoint</Application>
  <PresentationFormat>Custom</PresentationFormat>
  <Paragraphs>289</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Celestial</vt:lpstr>
      <vt:lpstr>Diabetes prediction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Design</dc:title>
  <dc:creator>Sachit</dc:creator>
  <cp:lastModifiedBy>Sachit</cp:lastModifiedBy>
  <cp:revision>886</cp:revision>
  <dcterms:created xsi:type="dcterms:W3CDTF">2020-08-27T03:46:09Z</dcterms:created>
  <dcterms:modified xsi:type="dcterms:W3CDTF">2020-08-27T15:50:17Z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