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50d75af8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e50d75af8d_0_131: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50d75af8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e50d75af8d_0_329: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50d75af8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e50d75af8d_0_354: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52403a5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e52403a53e_0_5: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5491442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e549144281_0_2: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50d75af8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e50d75af8d_0_242: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50d75af8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e50d75af8d_0_275: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50d75af8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e50d75af8d_0_281: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50d75af8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e50d75af8d_0_293: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5491442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e549144281_1_4: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50d75af8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e50d75af8d_0_312: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50d75af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e50d75af8d_0_317: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50d75af8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e50d75af8d_0_323:notes"/>
          <p:cNvSpPr/>
          <p:nvPr>
            <p:ph idx="2" type="sldImg"/>
          </p:nvPr>
        </p:nvSpPr>
        <p:spPr>
          <a:xfrm>
            <a:off x="1142629" y="685800"/>
            <a:ext cx="457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p:nvPr/>
        </p:nvSpPr>
        <p:spPr>
          <a:xfrm>
            <a:off x="-7217" y="-7217"/>
            <a:ext cx="9160800" cy="51579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 name="Google Shape;58;p14"/>
          <p:cNvSpPr txBox="1"/>
          <p:nvPr>
            <p:ph type="ctrTitle"/>
          </p:nvPr>
        </p:nvSpPr>
        <p:spPr>
          <a:xfrm>
            <a:off x="685800" y="2232872"/>
            <a:ext cx="7772400" cy="812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lt1"/>
              </a:buClr>
              <a:buSzPts val="3600"/>
              <a:buFont typeface="Impact"/>
              <a:buNone/>
              <a:defRPr sz="3600">
                <a:solidFill>
                  <a:schemeClr val="lt1"/>
                </a:solidFill>
                <a:latin typeface="Impact"/>
                <a:ea typeface="Impact"/>
                <a:cs typeface="Impact"/>
                <a:sym typeface="Impac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 type="subTitle"/>
          </p:nvPr>
        </p:nvSpPr>
        <p:spPr>
          <a:xfrm>
            <a:off x="1371600" y="3059757"/>
            <a:ext cx="6400800" cy="995700"/>
          </a:xfrm>
          <a:prstGeom prst="rect">
            <a:avLst/>
          </a:prstGeom>
          <a:noFill/>
          <a:ln>
            <a:noFill/>
          </a:ln>
        </p:spPr>
        <p:txBody>
          <a:bodyPr anchorCtr="0" anchor="t" bIns="34275" lIns="68575" spcFirstLastPara="1" rIns="68575" wrap="square" tIns="34275">
            <a:normAutofit/>
          </a:bodyPr>
          <a:lstStyle>
            <a:lvl1pPr lvl="0" rtl="0" algn="ctr">
              <a:lnSpc>
                <a:spcPct val="130000"/>
              </a:lnSpc>
              <a:spcBef>
                <a:spcPts val="400"/>
              </a:spcBef>
              <a:spcAft>
                <a:spcPts val="0"/>
              </a:spcAft>
              <a:buClr>
                <a:srgbClr val="FFFFFF"/>
              </a:buClr>
              <a:buSzPts val="2100"/>
              <a:buNone/>
              <a:defRPr sz="2100">
                <a:solidFill>
                  <a:srgbClr val="FFFFFF"/>
                </a:solidFill>
                <a:latin typeface="Verdana"/>
                <a:ea typeface="Verdana"/>
                <a:cs typeface="Verdana"/>
                <a:sym typeface="Verdana"/>
              </a:defRPr>
            </a:lvl1pPr>
            <a:lvl2pPr lvl="1" rtl="0" algn="ctr">
              <a:spcBef>
                <a:spcPts val="400"/>
              </a:spcBef>
              <a:spcAft>
                <a:spcPts val="0"/>
              </a:spcAft>
              <a:buClr>
                <a:srgbClr val="888888"/>
              </a:buClr>
              <a:buSzPts val="2100"/>
              <a:buNone/>
              <a:defRPr>
                <a:solidFill>
                  <a:srgbClr val="888888"/>
                </a:solidFill>
              </a:defRPr>
            </a:lvl2pPr>
            <a:lvl3pPr lvl="2" rtl="0" algn="ctr">
              <a:spcBef>
                <a:spcPts val="400"/>
              </a:spcBef>
              <a:spcAft>
                <a:spcPts val="0"/>
              </a:spcAft>
              <a:buClr>
                <a:srgbClr val="888888"/>
              </a:buClr>
              <a:buSzPts val="1800"/>
              <a:buNone/>
              <a:defRPr>
                <a:solidFill>
                  <a:srgbClr val="888888"/>
                </a:solidFill>
              </a:defRPr>
            </a:lvl3pPr>
            <a:lvl4pPr lvl="3" rtl="0" algn="ctr">
              <a:spcBef>
                <a:spcPts val="300"/>
              </a:spcBef>
              <a:spcAft>
                <a:spcPts val="0"/>
              </a:spcAft>
              <a:buClr>
                <a:srgbClr val="888888"/>
              </a:buClr>
              <a:buSzPts val="1500"/>
              <a:buNone/>
              <a:defRPr>
                <a:solidFill>
                  <a:srgbClr val="888888"/>
                </a:solidFill>
              </a:defRPr>
            </a:lvl4pPr>
            <a:lvl5pPr lvl="4" rtl="0" algn="ctr">
              <a:spcBef>
                <a:spcPts val="300"/>
              </a:spcBef>
              <a:spcAft>
                <a:spcPts val="0"/>
              </a:spcAft>
              <a:buClr>
                <a:srgbClr val="888888"/>
              </a:buClr>
              <a:buSzPts val="15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pic>
        <p:nvPicPr>
          <p:cNvPr descr="OSU_vertical_2C_W_over_B.eps" id="60" name="Google Shape;60;p14"/>
          <p:cNvPicPr preferRelativeResize="0"/>
          <p:nvPr/>
        </p:nvPicPr>
        <p:blipFill rotWithShape="1">
          <a:blip r:embed="rId2">
            <a:alphaModFix/>
          </a:blip>
          <a:srcRect b="0" l="0" r="0" t="0"/>
          <a:stretch/>
        </p:blipFill>
        <p:spPr>
          <a:xfrm>
            <a:off x="3839321" y="350938"/>
            <a:ext cx="1464976" cy="1543050"/>
          </a:xfrm>
          <a:prstGeom prst="rect">
            <a:avLst/>
          </a:prstGeom>
          <a:noFill/>
          <a:ln>
            <a:noFill/>
          </a:ln>
        </p:spPr>
      </p:pic>
      <p:sp>
        <p:nvSpPr>
          <p:cNvPr id="61" name="Google Shape;61;p14"/>
          <p:cNvSpPr txBox="1"/>
          <p:nvPr/>
        </p:nvSpPr>
        <p:spPr>
          <a:xfrm>
            <a:off x="589804" y="4556386"/>
            <a:ext cx="7968900" cy="25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200" u="none" cap="none" strike="noStrike">
                <a:solidFill>
                  <a:schemeClr val="lt1"/>
                </a:solidFill>
                <a:latin typeface="Verdana"/>
                <a:ea typeface="Verdana"/>
                <a:cs typeface="Verdana"/>
                <a:sym typeface="Verdana"/>
              </a:rPr>
              <a:t>COLLEGE OF ENGINEERING</a:t>
            </a:r>
            <a:endParaRPr b="0" i="0" sz="1200" u="none" cap="none" strike="noStrike">
              <a:solidFill>
                <a:schemeClr val="lt1"/>
              </a:solidFill>
              <a:latin typeface="Verdana"/>
              <a:ea typeface="Verdana"/>
              <a:cs typeface="Verdana"/>
              <a:sym typeface="Verdana"/>
            </a:endParaRPr>
          </a:p>
        </p:txBody>
      </p:sp>
      <p:cxnSp>
        <p:nvCxnSpPr>
          <p:cNvPr id="62" name="Google Shape;62;p14"/>
          <p:cNvCxnSpPr/>
          <p:nvPr/>
        </p:nvCxnSpPr>
        <p:spPr>
          <a:xfrm>
            <a:off x="589804" y="4520539"/>
            <a:ext cx="27359100" cy="0"/>
          </a:xfrm>
          <a:prstGeom prst="straightConnector1">
            <a:avLst/>
          </a:prstGeom>
          <a:noFill/>
          <a:ln cap="flat" cmpd="sng" w="25400">
            <a:solidFill>
              <a:schemeClr val="l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84913" y="938134"/>
            <a:ext cx="7774200" cy="8949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rgbClr val="DC4400"/>
              </a:buClr>
              <a:buSzPts val="3300"/>
              <a:buFont typeface="Impact"/>
              <a:buNone/>
              <a:defRPr>
                <a:solidFill>
                  <a:srgbClr val="DC4400"/>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dk1"/>
              </a:buClr>
              <a:buSzPts val="2400"/>
              <a:buChar char="•"/>
              <a:defRPr/>
            </a:lvl1pPr>
            <a:lvl2pPr indent="-361950" lvl="1" marL="914400" rtl="0" algn="l">
              <a:spcBef>
                <a:spcPts val="400"/>
              </a:spcBef>
              <a:spcAft>
                <a:spcPts val="0"/>
              </a:spcAft>
              <a:buClr>
                <a:schemeClr val="dk1"/>
              </a:buClr>
              <a:buSzPts val="2100"/>
              <a:buChar char="–"/>
              <a:defRPr/>
            </a:lvl2pPr>
            <a:lvl3pPr indent="-342900" lvl="2" marL="1371600" rtl="0" algn="l">
              <a:spcBef>
                <a:spcPts val="400"/>
              </a:spcBef>
              <a:spcAft>
                <a:spcPts val="0"/>
              </a:spcAft>
              <a:buClr>
                <a:schemeClr val="dk1"/>
              </a:buClr>
              <a:buSzPts val="1800"/>
              <a:buChar char="•"/>
              <a:defRPr/>
            </a:lvl3pPr>
            <a:lvl4pPr indent="-323850" lvl="3" marL="1828800" rtl="0" algn="l">
              <a:spcBef>
                <a:spcPts val="300"/>
              </a:spcBef>
              <a:spcAft>
                <a:spcPts val="0"/>
              </a:spcAft>
              <a:buClr>
                <a:schemeClr val="dk1"/>
              </a:buClr>
              <a:buSzPts val="1500"/>
              <a:buChar char="–"/>
              <a:defRPr/>
            </a:lvl4pPr>
            <a:lvl5pPr indent="-323850" lvl="4" marL="2286000" rtl="0" algn="l">
              <a:spcBef>
                <a:spcPts val="300"/>
              </a:spcBef>
              <a:spcAft>
                <a:spcPts val="0"/>
              </a:spcAft>
              <a:buClr>
                <a:schemeClr val="dk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6" name="Google Shape;66;p15"/>
          <p:cNvSpPr txBox="1"/>
          <p:nvPr>
            <p:ph idx="10" type="dt"/>
          </p:nvPr>
        </p:nvSpPr>
        <p:spPr>
          <a:xfrm>
            <a:off x="684913" y="4767263"/>
            <a:ext cx="1905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553201" y="4767263"/>
            <a:ext cx="1917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Verdana"/>
                <a:ea typeface="Verdana"/>
                <a:cs typeface="Verdana"/>
                <a:sym typeface="Verdana"/>
              </a:defRPr>
            </a:lvl1pPr>
            <a:lvl2pPr indent="0" lvl="1" marL="0" rtl="0" algn="r">
              <a:spcBef>
                <a:spcPts val="0"/>
              </a:spcBef>
              <a:buNone/>
              <a:defRPr b="0" i="0" sz="900" u="none" cap="none" strike="noStrike">
                <a:solidFill>
                  <a:srgbClr val="888888"/>
                </a:solidFill>
                <a:latin typeface="Verdana"/>
                <a:ea typeface="Verdana"/>
                <a:cs typeface="Verdana"/>
                <a:sym typeface="Verdana"/>
              </a:defRPr>
            </a:lvl2pPr>
            <a:lvl3pPr indent="0" lvl="2" marL="0" rtl="0" algn="r">
              <a:spcBef>
                <a:spcPts val="0"/>
              </a:spcBef>
              <a:buNone/>
              <a:defRPr b="0" i="0" sz="900" u="none" cap="none" strike="noStrike">
                <a:solidFill>
                  <a:srgbClr val="888888"/>
                </a:solidFill>
                <a:latin typeface="Verdana"/>
                <a:ea typeface="Verdana"/>
                <a:cs typeface="Verdana"/>
                <a:sym typeface="Verdana"/>
              </a:defRPr>
            </a:lvl3pPr>
            <a:lvl4pPr indent="0" lvl="3" marL="0" rtl="0" algn="r">
              <a:spcBef>
                <a:spcPts val="0"/>
              </a:spcBef>
              <a:buNone/>
              <a:defRPr b="0" i="0" sz="900" u="none" cap="none" strike="noStrike">
                <a:solidFill>
                  <a:srgbClr val="888888"/>
                </a:solidFill>
                <a:latin typeface="Verdana"/>
                <a:ea typeface="Verdana"/>
                <a:cs typeface="Verdana"/>
                <a:sym typeface="Verdana"/>
              </a:defRPr>
            </a:lvl4pPr>
            <a:lvl5pPr indent="0" lvl="4" marL="0" rtl="0" algn="r">
              <a:spcBef>
                <a:spcPts val="0"/>
              </a:spcBef>
              <a:buNone/>
              <a:defRPr b="0" i="0" sz="900" u="none" cap="none" strike="noStrike">
                <a:solidFill>
                  <a:srgbClr val="888888"/>
                </a:solidFill>
                <a:latin typeface="Verdana"/>
                <a:ea typeface="Verdana"/>
                <a:cs typeface="Verdana"/>
                <a:sym typeface="Verdana"/>
              </a:defRPr>
            </a:lvl5pPr>
            <a:lvl6pPr indent="0" lvl="5" marL="0" rtl="0" algn="r">
              <a:spcBef>
                <a:spcPts val="0"/>
              </a:spcBef>
              <a:buNone/>
              <a:defRPr b="0" i="0" sz="900" u="none" cap="none" strike="noStrike">
                <a:solidFill>
                  <a:srgbClr val="888888"/>
                </a:solidFill>
                <a:latin typeface="Verdana"/>
                <a:ea typeface="Verdana"/>
                <a:cs typeface="Verdana"/>
                <a:sym typeface="Verdana"/>
              </a:defRPr>
            </a:lvl6pPr>
            <a:lvl7pPr indent="0" lvl="6" marL="0" rtl="0" algn="r">
              <a:spcBef>
                <a:spcPts val="0"/>
              </a:spcBef>
              <a:buNone/>
              <a:defRPr b="0" i="0" sz="900" u="none" cap="none" strike="noStrike">
                <a:solidFill>
                  <a:srgbClr val="888888"/>
                </a:solidFill>
                <a:latin typeface="Verdana"/>
                <a:ea typeface="Verdana"/>
                <a:cs typeface="Verdana"/>
                <a:sym typeface="Verdana"/>
              </a:defRPr>
            </a:lvl7pPr>
            <a:lvl8pPr indent="0" lvl="7" marL="0" rtl="0" algn="r">
              <a:spcBef>
                <a:spcPts val="0"/>
              </a:spcBef>
              <a:buNone/>
              <a:defRPr b="0" i="0" sz="900" u="none" cap="none" strike="noStrike">
                <a:solidFill>
                  <a:srgbClr val="888888"/>
                </a:solidFill>
                <a:latin typeface="Verdana"/>
                <a:ea typeface="Verdana"/>
                <a:cs typeface="Verdana"/>
                <a:sym typeface="Verdana"/>
              </a:defRPr>
            </a:lvl8pPr>
            <a:lvl9pPr indent="0" lvl="8" marL="0" rtl="0" algn="r">
              <a:spcBef>
                <a:spcPts val="0"/>
              </a:spcBef>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pic>
        <p:nvPicPr>
          <p:cNvPr descr="OSU_COE_horizontal_2C_O_over_B.eps" id="69" name="Google Shape;69;p15"/>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0" name="Shape 70"/>
        <p:cNvGrpSpPr/>
        <p:nvPr/>
      </p:nvGrpSpPr>
      <p:grpSpPr>
        <a:xfrm>
          <a:off x="0" y="0"/>
          <a:ext cx="0" cy="0"/>
          <a:chOff x="0" y="0"/>
          <a:chExt cx="0" cy="0"/>
        </a:xfrm>
      </p:grpSpPr>
      <p:sp>
        <p:nvSpPr>
          <p:cNvPr id="71" name="Google Shape;71;p1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pic>
        <p:nvPicPr>
          <p:cNvPr descr="OSU_COE_horizontal_2C_O_over_B.eps" id="76" name="Google Shape;76;p17"/>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77" name="Google Shape;77;p17"/>
          <p:cNvSpPr txBox="1"/>
          <p:nvPr>
            <p:ph type="title"/>
          </p:nvPr>
        </p:nvSpPr>
        <p:spPr>
          <a:xfrm>
            <a:off x="696098" y="2124332"/>
            <a:ext cx="7774200" cy="8949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DC4400"/>
              </a:buClr>
              <a:buSzPts val="3300"/>
              <a:buFont typeface="Impact"/>
              <a:buNone/>
              <a:defRPr>
                <a:solidFill>
                  <a:srgbClr val="DC4400"/>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7"/>
          <p:cNvSpPr txBox="1"/>
          <p:nvPr>
            <p:ph idx="10" type="dt"/>
          </p:nvPr>
        </p:nvSpPr>
        <p:spPr>
          <a:xfrm>
            <a:off x="684913" y="4767263"/>
            <a:ext cx="1905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553201" y="4767263"/>
            <a:ext cx="1917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Verdana"/>
                <a:ea typeface="Verdana"/>
                <a:cs typeface="Verdana"/>
                <a:sym typeface="Verdana"/>
              </a:defRPr>
            </a:lvl1pPr>
            <a:lvl2pPr indent="0" lvl="1" marL="0" rtl="0" algn="r">
              <a:spcBef>
                <a:spcPts val="0"/>
              </a:spcBef>
              <a:buNone/>
              <a:defRPr b="0" i="0" sz="900" u="none" cap="none" strike="noStrike">
                <a:solidFill>
                  <a:srgbClr val="888888"/>
                </a:solidFill>
                <a:latin typeface="Verdana"/>
                <a:ea typeface="Verdana"/>
                <a:cs typeface="Verdana"/>
                <a:sym typeface="Verdana"/>
              </a:defRPr>
            </a:lvl2pPr>
            <a:lvl3pPr indent="0" lvl="2" marL="0" rtl="0" algn="r">
              <a:spcBef>
                <a:spcPts val="0"/>
              </a:spcBef>
              <a:buNone/>
              <a:defRPr b="0" i="0" sz="900" u="none" cap="none" strike="noStrike">
                <a:solidFill>
                  <a:srgbClr val="888888"/>
                </a:solidFill>
                <a:latin typeface="Verdana"/>
                <a:ea typeface="Verdana"/>
                <a:cs typeface="Verdana"/>
                <a:sym typeface="Verdana"/>
              </a:defRPr>
            </a:lvl3pPr>
            <a:lvl4pPr indent="0" lvl="3" marL="0" rtl="0" algn="r">
              <a:spcBef>
                <a:spcPts val="0"/>
              </a:spcBef>
              <a:buNone/>
              <a:defRPr b="0" i="0" sz="900" u="none" cap="none" strike="noStrike">
                <a:solidFill>
                  <a:srgbClr val="888888"/>
                </a:solidFill>
                <a:latin typeface="Verdana"/>
                <a:ea typeface="Verdana"/>
                <a:cs typeface="Verdana"/>
                <a:sym typeface="Verdana"/>
              </a:defRPr>
            </a:lvl4pPr>
            <a:lvl5pPr indent="0" lvl="4" marL="0" rtl="0" algn="r">
              <a:spcBef>
                <a:spcPts val="0"/>
              </a:spcBef>
              <a:buNone/>
              <a:defRPr b="0" i="0" sz="900" u="none" cap="none" strike="noStrike">
                <a:solidFill>
                  <a:srgbClr val="888888"/>
                </a:solidFill>
                <a:latin typeface="Verdana"/>
                <a:ea typeface="Verdana"/>
                <a:cs typeface="Verdana"/>
                <a:sym typeface="Verdana"/>
              </a:defRPr>
            </a:lvl5pPr>
            <a:lvl6pPr indent="0" lvl="5" marL="0" rtl="0" algn="r">
              <a:spcBef>
                <a:spcPts val="0"/>
              </a:spcBef>
              <a:buNone/>
              <a:defRPr b="0" i="0" sz="900" u="none" cap="none" strike="noStrike">
                <a:solidFill>
                  <a:srgbClr val="888888"/>
                </a:solidFill>
                <a:latin typeface="Verdana"/>
                <a:ea typeface="Verdana"/>
                <a:cs typeface="Verdana"/>
                <a:sym typeface="Verdana"/>
              </a:defRPr>
            </a:lvl6pPr>
            <a:lvl7pPr indent="0" lvl="6" marL="0" rtl="0" algn="r">
              <a:spcBef>
                <a:spcPts val="0"/>
              </a:spcBef>
              <a:buNone/>
              <a:defRPr b="0" i="0" sz="900" u="none" cap="none" strike="noStrike">
                <a:solidFill>
                  <a:srgbClr val="888888"/>
                </a:solidFill>
                <a:latin typeface="Verdana"/>
                <a:ea typeface="Verdana"/>
                <a:cs typeface="Verdana"/>
                <a:sym typeface="Verdana"/>
              </a:defRPr>
            </a:lvl7pPr>
            <a:lvl8pPr indent="0" lvl="7" marL="0" rtl="0" algn="r">
              <a:spcBef>
                <a:spcPts val="0"/>
              </a:spcBef>
              <a:buNone/>
              <a:defRPr b="0" i="0" sz="900" u="none" cap="none" strike="noStrike">
                <a:solidFill>
                  <a:srgbClr val="888888"/>
                </a:solidFill>
                <a:latin typeface="Verdana"/>
                <a:ea typeface="Verdana"/>
                <a:cs typeface="Verdana"/>
                <a:sym typeface="Verdana"/>
              </a:defRPr>
            </a:lvl8pPr>
            <a:lvl9pPr indent="0" lvl="8" marL="0" rtl="0" algn="r">
              <a:spcBef>
                <a:spcPts val="0"/>
              </a:spcBef>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1" name="Shape 81"/>
        <p:cNvGrpSpPr/>
        <p:nvPr/>
      </p:nvGrpSpPr>
      <p:grpSpPr>
        <a:xfrm>
          <a:off x="0" y="0"/>
          <a:ext cx="0" cy="0"/>
          <a:chOff x="0" y="0"/>
          <a:chExt cx="0" cy="0"/>
        </a:xfrm>
      </p:grpSpPr>
      <p:pic>
        <p:nvPicPr>
          <p:cNvPr descr="OSU_COE_horizontal_2C_O_over_B.eps" id="82" name="Google Shape;82;p18"/>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83" name="Google Shape;83;p18"/>
          <p:cNvSpPr txBox="1"/>
          <p:nvPr>
            <p:ph idx="10" type="dt"/>
          </p:nvPr>
        </p:nvSpPr>
        <p:spPr>
          <a:xfrm>
            <a:off x="684913" y="4767263"/>
            <a:ext cx="1905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atin typeface="Verdana"/>
                <a:ea typeface="Verdana"/>
                <a:cs typeface="Verdana"/>
                <a:sym typeface="Verdana"/>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2" type="sldNum"/>
          </p:nvPr>
        </p:nvSpPr>
        <p:spPr>
          <a:xfrm>
            <a:off x="6553201" y="4767263"/>
            <a:ext cx="1917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Verdana"/>
                <a:ea typeface="Verdana"/>
                <a:cs typeface="Verdana"/>
                <a:sym typeface="Verdana"/>
              </a:defRPr>
            </a:lvl1pPr>
            <a:lvl2pPr indent="0" lvl="1" marL="0" rtl="0" algn="r">
              <a:spcBef>
                <a:spcPts val="0"/>
              </a:spcBef>
              <a:buNone/>
              <a:defRPr b="0" i="0" sz="900" u="none" cap="none" strike="noStrike">
                <a:solidFill>
                  <a:srgbClr val="888888"/>
                </a:solidFill>
                <a:latin typeface="Verdana"/>
                <a:ea typeface="Verdana"/>
                <a:cs typeface="Verdana"/>
                <a:sym typeface="Verdana"/>
              </a:defRPr>
            </a:lvl2pPr>
            <a:lvl3pPr indent="0" lvl="2" marL="0" rtl="0" algn="r">
              <a:spcBef>
                <a:spcPts val="0"/>
              </a:spcBef>
              <a:buNone/>
              <a:defRPr b="0" i="0" sz="900" u="none" cap="none" strike="noStrike">
                <a:solidFill>
                  <a:srgbClr val="888888"/>
                </a:solidFill>
                <a:latin typeface="Verdana"/>
                <a:ea typeface="Verdana"/>
                <a:cs typeface="Verdana"/>
                <a:sym typeface="Verdana"/>
              </a:defRPr>
            </a:lvl3pPr>
            <a:lvl4pPr indent="0" lvl="3" marL="0" rtl="0" algn="r">
              <a:spcBef>
                <a:spcPts val="0"/>
              </a:spcBef>
              <a:buNone/>
              <a:defRPr b="0" i="0" sz="900" u="none" cap="none" strike="noStrike">
                <a:solidFill>
                  <a:srgbClr val="888888"/>
                </a:solidFill>
                <a:latin typeface="Verdana"/>
                <a:ea typeface="Verdana"/>
                <a:cs typeface="Verdana"/>
                <a:sym typeface="Verdana"/>
              </a:defRPr>
            </a:lvl4pPr>
            <a:lvl5pPr indent="0" lvl="4" marL="0" rtl="0" algn="r">
              <a:spcBef>
                <a:spcPts val="0"/>
              </a:spcBef>
              <a:buNone/>
              <a:defRPr b="0" i="0" sz="900" u="none" cap="none" strike="noStrike">
                <a:solidFill>
                  <a:srgbClr val="888888"/>
                </a:solidFill>
                <a:latin typeface="Verdana"/>
                <a:ea typeface="Verdana"/>
                <a:cs typeface="Verdana"/>
                <a:sym typeface="Verdana"/>
              </a:defRPr>
            </a:lvl5pPr>
            <a:lvl6pPr indent="0" lvl="5" marL="0" rtl="0" algn="r">
              <a:spcBef>
                <a:spcPts val="0"/>
              </a:spcBef>
              <a:buNone/>
              <a:defRPr b="0" i="0" sz="900" u="none" cap="none" strike="noStrike">
                <a:solidFill>
                  <a:srgbClr val="888888"/>
                </a:solidFill>
                <a:latin typeface="Verdana"/>
                <a:ea typeface="Verdana"/>
                <a:cs typeface="Verdana"/>
                <a:sym typeface="Verdana"/>
              </a:defRPr>
            </a:lvl6pPr>
            <a:lvl7pPr indent="0" lvl="6" marL="0" rtl="0" algn="r">
              <a:spcBef>
                <a:spcPts val="0"/>
              </a:spcBef>
              <a:buNone/>
              <a:defRPr b="0" i="0" sz="900" u="none" cap="none" strike="noStrike">
                <a:solidFill>
                  <a:srgbClr val="888888"/>
                </a:solidFill>
                <a:latin typeface="Verdana"/>
                <a:ea typeface="Verdana"/>
                <a:cs typeface="Verdana"/>
                <a:sym typeface="Verdana"/>
              </a:defRPr>
            </a:lvl7pPr>
            <a:lvl8pPr indent="0" lvl="7" marL="0" rtl="0" algn="r">
              <a:spcBef>
                <a:spcPts val="0"/>
              </a:spcBef>
              <a:buNone/>
              <a:defRPr b="0" i="0" sz="900" u="none" cap="none" strike="noStrike">
                <a:solidFill>
                  <a:srgbClr val="888888"/>
                </a:solidFill>
                <a:latin typeface="Verdana"/>
                <a:ea typeface="Verdana"/>
                <a:cs typeface="Verdana"/>
                <a:sym typeface="Verdana"/>
              </a:defRPr>
            </a:lvl8pPr>
            <a:lvl9pPr indent="0" lvl="8" marL="0" rtl="0" algn="r">
              <a:spcBef>
                <a:spcPts val="0"/>
              </a:spcBef>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7" name="Shape 87"/>
        <p:cNvGrpSpPr/>
        <p:nvPr/>
      </p:nvGrpSpPr>
      <p:grpSpPr>
        <a:xfrm>
          <a:off x="0" y="0"/>
          <a:ext cx="0" cy="0"/>
          <a:chOff x="0" y="0"/>
          <a:chExt cx="0" cy="0"/>
        </a:xfrm>
      </p:grpSpPr>
      <p:sp>
        <p:nvSpPr>
          <p:cNvPr id="88" name="Google Shape;88;p20"/>
          <p:cNvSpPr/>
          <p:nvPr/>
        </p:nvSpPr>
        <p:spPr>
          <a:xfrm>
            <a:off x="-5206" y="-15615"/>
            <a:ext cx="9160800" cy="8574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9" name="Google Shape;89;p20"/>
          <p:cNvSpPr txBox="1"/>
          <p:nvPr>
            <p:ph type="ctrTitle"/>
          </p:nvPr>
        </p:nvSpPr>
        <p:spPr>
          <a:xfrm>
            <a:off x="685800" y="2049542"/>
            <a:ext cx="7772400" cy="812400"/>
          </a:xfrm>
          <a:prstGeom prst="rect">
            <a:avLst/>
          </a:prstGeom>
          <a:noFill/>
          <a:ln>
            <a:noFill/>
          </a:ln>
        </p:spPr>
        <p:txBody>
          <a:bodyPr anchorCtr="0" anchor="t" bIns="34275" lIns="68575" spcFirstLastPara="1" rIns="68575" wrap="square" tIns="34275">
            <a:normAutofit/>
          </a:bodyPr>
          <a:lstStyle>
            <a:lvl1pPr lvl="0" marR="0" rtl="0" algn="ctr">
              <a:spcBef>
                <a:spcPts val="0"/>
              </a:spcBef>
              <a:spcAft>
                <a:spcPts val="0"/>
              </a:spcAft>
              <a:buClr>
                <a:srgbClr val="DC4400"/>
              </a:buClr>
              <a:buSzPts val="3600"/>
              <a:buFont typeface="Impact"/>
              <a:buNone/>
              <a:defRPr b="0" i="0" sz="3600" u="none" cap="none" strike="noStrike">
                <a:solidFill>
                  <a:srgbClr val="DC4400"/>
                </a:solidFill>
                <a:latin typeface="Impact"/>
                <a:ea typeface="Impact"/>
                <a:cs typeface="Impact"/>
                <a:sym typeface="Impac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0" name="Google Shape;90;p20"/>
          <p:cNvSpPr txBox="1"/>
          <p:nvPr>
            <p:ph idx="1" type="subTitle"/>
          </p:nvPr>
        </p:nvSpPr>
        <p:spPr>
          <a:xfrm>
            <a:off x="1371600" y="2876426"/>
            <a:ext cx="6400800" cy="995700"/>
          </a:xfrm>
          <a:prstGeom prst="rect">
            <a:avLst/>
          </a:prstGeom>
          <a:noFill/>
          <a:ln>
            <a:noFill/>
          </a:ln>
        </p:spPr>
        <p:txBody>
          <a:bodyPr anchorCtr="0" anchor="t" bIns="34275" lIns="68575" spcFirstLastPara="1" rIns="68575" wrap="square" tIns="34275">
            <a:normAutofit/>
          </a:bodyPr>
          <a:lstStyle>
            <a:lvl1pPr lvl="0" marR="0" rtl="0" algn="ctr">
              <a:lnSpc>
                <a:spcPct val="130000"/>
              </a:lnSpc>
              <a:spcBef>
                <a:spcPts val="400"/>
              </a:spcBef>
              <a:spcAft>
                <a:spcPts val="0"/>
              </a:spcAft>
              <a:buClr>
                <a:schemeClr val="dk1"/>
              </a:buClr>
              <a:buSzPts val="2100"/>
              <a:buFont typeface="Arial"/>
              <a:buNone/>
              <a:defRPr b="0" i="0" sz="2100" u="none" cap="none" strike="noStrike">
                <a:solidFill>
                  <a:schemeClr val="dk1"/>
                </a:solidFill>
                <a:latin typeface="Verdana"/>
                <a:ea typeface="Verdana"/>
                <a:cs typeface="Verdana"/>
                <a:sym typeface="Verdana"/>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pic>
        <p:nvPicPr>
          <p:cNvPr descr="OSU_horizontal_2C_W_over_B.eps" id="91" name="Google Shape;91;p20"/>
          <p:cNvPicPr preferRelativeResize="0"/>
          <p:nvPr/>
        </p:nvPicPr>
        <p:blipFill rotWithShape="1">
          <a:blip r:embed="rId2">
            <a:alphaModFix/>
          </a:blip>
          <a:srcRect b="0" l="0" r="0" t="0"/>
          <a:stretch/>
        </p:blipFill>
        <p:spPr>
          <a:xfrm>
            <a:off x="685799" y="116775"/>
            <a:ext cx="1886314" cy="601560"/>
          </a:xfrm>
          <a:prstGeom prst="rect">
            <a:avLst/>
          </a:prstGeom>
          <a:noFill/>
          <a:ln>
            <a:noFill/>
          </a:ln>
        </p:spPr>
      </p:pic>
      <p:pic>
        <p:nvPicPr>
          <p:cNvPr descr="COE_Verdana_White.eps" id="92" name="Google Shape;92;p20"/>
          <p:cNvPicPr preferRelativeResize="0"/>
          <p:nvPr/>
        </p:nvPicPr>
        <p:blipFill rotWithShape="1">
          <a:blip r:embed="rId3">
            <a:alphaModFix/>
          </a:blip>
          <a:srcRect b="0" l="0" r="0" t="0"/>
          <a:stretch/>
        </p:blipFill>
        <p:spPr>
          <a:xfrm>
            <a:off x="6486029" y="407346"/>
            <a:ext cx="1990728" cy="1714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3" name="Shape 93"/>
        <p:cNvGrpSpPr/>
        <p:nvPr/>
      </p:nvGrpSpPr>
      <p:grpSpPr>
        <a:xfrm>
          <a:off x="0" y="0"/>
          <a:ext cx="0" cy="0"/>
          <a:chOff x="0" y="0"/>
          <a:chExt cx="0" cy="0"/>
        </a:xfrm>
      </p:grpSpPr>
      <p:sp>
        <p:nvSpPr>
          <p:cNvPr id="94" name="Google Shape;94;p21"/>
          <p:cNvSpPr txBox="1"/>
          <p:nvPr>
            <p:ph type="title"/>
          </p:nvPr>
        </p:nvSpPr>
        <p:spPr>
          <a:xfrm>
            <a:off x="684913" y="938134"/>
            <a:ext cx="7774200" cy="894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5" name="Google Shape;95;p21"/>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Verdana"/>
                <a:ea typeface="Verdana"/>
                <a:cs typeface="Verdana"/>
                <a:sym typeface="Verdana"/>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6" name="Google Shape;96;p21"/>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Google Shape;97;p21"/>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1"/>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99" name="Google Shape;99;p21"/>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descr="OSU_COE_horizontal_2C_O_over_B.eps" id="101" name="Google Shape;101;p22"/>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102" name="Google Shape;102;p22"/>
          <p:cNvSpPr txBox="1"/>
          <p:nvPr>
            <p:ph type="title"/>
          </p:nvPr>
        </p:nvSpPr>
        <p:spPr>
          <a:xfrm>
            <a:off x="696098" y="2124332"/>
            <a:ext cx="7774200" cy="894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3" name="Google Shape;103;p22"/>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22"/>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2"/>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6" name="Shape 106"/>
        <p:cNvGrpSpPr/>
        <p:nvPr/>
      </p:nvGrpSpPr>
      <p:grpSpPr>
        <a:xfrm>
          <a:off x="0" y="0"/>
          <a:ext cx="0" cy="0"/>
          <a:chOff x="0" y="0"/>
          <a:chExt cx="0" cy="0"/>
        </a:xfrm>
      </p:grpSpPr>
      <p:pic>
        <p:nvPicPr>
          <p:cNvPr descr="OSU_COE_horizontal_2C_O_over_B.eps" id="107" name="Google Shape;107;p23"/>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108" name="Google Shape;108;p23"/>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0" name="Google Shape;110;p23"/>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Verdana"/>
                <a:ea typeface="Verdana"/>
                <a:cs typeface="Verdana"/>
                <a:sym typeface="Verdana"/>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hyperlink" Target="http://drive.google.com/file/d/1xx7rgOqBmrSrx7R6mBSpGydBfRJouNuj/view" TargetMode="External"/><Relationship Id="rId4" Type="http://schemas.openxmlformats.org/officeDocument/2006/relationships/image" Target="../media/image7.jpg"/><Relationship Id="rId5" Type="http://schemas.openxmlformats.org/officeDocument/2006/relationships/hyperlink" Target="http://drive.google.com/file/d/1mYgseM59Txl8qj4ofU9TjVMPHof1khF7/view" TargetMode="External"/><Relationship Id="rId6" Type="http://schemas.openxmlformats.org/officeDocument/2006/relationships/image" Target="../media/image11.jpg"/><Relationship Id="rId7" Type="http://schemas.openxmlformats.org/officeDocument/2006/relationships/hyperlink" Target="https://drive.google.com/file/d/1mYgseM59Txl8qj4ofU9TjVMPHof1khF7/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drive.google.com/file/d/1Ff6xcSoTxEV7uzhjha5pljZl4Dnv512x/view" TargetMode="External"/><Relationship Id="rId4" Type="http://schemas.openxmlformats.org/officeDocument/2006/relationships/image" Target="../media/image16.jpg"/><Relationship Id="rId5" Type="http://schemas.openxmlformats.org/officeDocument/2006/relationships/hyperlink" Target="https://drive.google.com/file/d/1Ff6xcSoTxEV7uzhjha5pljZl4Dnv512x/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drive.google.com/file/d/1ibzHX_EvRzkNelhkHj7ZjzvHPSQZTaa3/view" TargetMode="External"/><Relationship Id="rId4" Type="http://schemas.openxmlformats.org/officeDocument/2006/relationships/image" Target="../media/image9.jpg"/><Relationship Id="rId5" Type="http://schemas.openxmlformats.org/officeDocument/2006/relationships/hyperlink" Target="https://drive.google.com/file/d/1ibzHX_EvRzkNelhkHj7ZjzvHPSQZTaa3/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drive.google.com/file/d/1U8H8YPPnldZY_mCJ2yLq_BbrHh58_Vki/view" TargetMode="External"/><Relationship Id="rId4" Type="http://schemas.openxmlformats.org/officeDocument/2006/relationships/image" Target="../media/image10.jpg"/><Relationship Id="rId5" Type="http://schemas.openxmlformats.org/officeDocument/2006/relationships/hyperlink" Target="https://drive.google.com/file/d/1U8H8YPPnldZY_mCJ2yLq_BbrHh58_Vki/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drive.google.com/file/d/1UB_Xpo5H0yK3TacRXaxgu881VmkUnlAg/view" TargetMode="External"/><Relationship Id="rId4" Type="http://schemas.openxmlformats.org/officeDocument/2006/relationships/image" Target="../media/image5.jpg"/><Relationship Id="rId5" Type="http://schemas.openxmlformats.org/officeDocument/2006/relationships/hyperlink" Target="https://drive.google.com/file/d/1UB_Xpo5H0yK3TacRXaxgu881VmkUnlAg/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drive.google.com/file/d/1k8Mmsw9CqAR_avagvmrS4KLE_iMT-uLC/view" TargetMode="External"/><Relationship Id="rId4" Type="http://schemas.openxmlformats.org/officeDocument/2006/relationships/image" Target="../media/image15.jpg"/><Relationship Id="rId5" Type="http://schemas.openxmlformats.org/officeDocument/2006/relationships/hyperlink" Target="https://drive.google.com/file/d/1k8Mmsw9CqAR_avagvmrS4KLE_iMT-uLC/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drive.google.com/file/d/1g2XCHO4tmrw2ouZPItFxAs-ykhm5L7Gb/view" TargetMode="External"/><Relationship Id="rId4" Type="http://schemas.openxmlformats.org/officeDocument/2006/relationships/image" Target="../media/image12.jpg"/><Relationship Id="rId5" Type="http://schemas.openxmlformats.org/officeDocument/2006/relationships/hyperlink" Target="https://drive.google.com/file/d/1g2XCHO4tmrw2ouZPItFxAs-ykhm5L7Gb/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drive.google.com/file/d/1o9aUxr11KfK0U_UY0lBfk5nc8DfcjjBQ/view" TargetMode="External"/><Relationship Id="rId4" Type="http://schemas.openxmlformats.org/officeDocument/2006/relationships/image" Target="../media/image17.jpg"/><Relationship Id="rId5" Type="http://schemas.openxmlformats.org/officeDocument/2006/relationships/hyperlink" Target="https://drive.google.com/file/d/1o9aUxr11KfK0U_UY0lBfk5nc8DfcjjBQ/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drive.google.com/file/d/1VokRDYXzLolhK7laHb1UfbexnM06v-LA/view" TargetMode="External"/><Relationship Id="rId4" Type="http://schemas.openxmlformats.org/officeDocument/2006/relationships/image" Target="../media/image4.jpg"/><Relationship Id="rId5" Type="http://schemas.openxmlformats.org/officeDocument/2006/relationships/hyperlink" Target="https://drive.google.com/file/d/1VokRDYXzLolhK7laHb1UfbexnM06v-LA/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drive.google.com/file/d/1gVVyg4jtFG4HuFIiXLILIS-jimRgrTaR/view" TargetMode="External"/><Relationship Id="rId4" Type="http://schemas.openxmlformats.org/officeDocument/2006/relationships/image" Target="../media/image13.jpg"/><Relationship Id="rId5" Type="http://schemas.openxmlformats.org/officeDocument/2006/relationships/hyperlink" Target="https://drive.google.com/file/d/1gVVyg4jtFG4HuFIiXLILIS-jimRgrTaR/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drive.google.com/file/d/1DB9t2M_c8wWk16YGTDtL6sQyMWencoxQ/view" TargetMode="External"/><Relationship Id="rId4" Type="http://schemas.openxmlformats.org/officeDocument/2006/relationships/image" Target="../media/image8.jpg"/><Relationship Id="rId5" Type="http://schemas.openxmlformats.org/officeDocument/2006/relationships/hyperlink" Target="https://drive.google.com/file/d/1DB9t2M_c8wWk16YGTDtL6sQyMWencoxQ/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685800" y="2232872"/>
            <a:ext cx="7772400" cy="812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3600"/>
              <a:buFont typeface="Impact"/>
              <a:buNone/>
            </a:pPr>
            <a:r>
              <a:rPr lang="en"/>
              <a:t>Final Portfolio: Laser Tag Robot</a:t>
            </a:r>
            <a:endParaRPr/>
          </a:p>
        </p:txBody>
      </p:sp>
      <p:sp>
        <p:nvSpPr>
          <p:cNvPr id="116" name="Google Shape;116;p24"/>
          <p:cNvSpPr txBox="1"/>
          <p:nvPr>
            <p:ph idx="1" type="subTitle"/>
          </p:nvPr>
        </p:nvSpPr>
        <p:spPr>
          <a:xfrm>
            <a:off x="1371600" y="3059757"/>
            <a:ext cx="6400800" cy="995700"/>
          </a:xfrm>
          <a:prstGeom prst="rect">
            <a:avLst/>
          </a:prstGeom>
          <a:noFill/>
          <a:ln>
            <a:noFill/>
          </a:ln>
        </p:spPr>
        <p:txBody>
          <a:bodyPr anchorCtr="0" anchor="t" bIns="34275" lIns="68575" spcFirstLastPara="1" rIns="68575" wrap="square" tIns="34275">
            <a:normAutofit/>
          </a:bodyPr>
          <a:lstStyle/>
          <a:p>
            <a:pPr indent="0" lvl="0" marL="0" rtl="0" algn="ctr">
              <a:lnSpc>
                <a:spcPct val="130000"/>
              </a:lnSpc>
              <a:spcBef>
                <a:spcPts val="0"/>
              </a:spcBef>
              <a:spcAft>
                <a:spcPts val="0"/>
              </a:spcAft>
              <a:buClr>
                <a:srgbClr val="FFFFFF"/>
              </a:buClr>
              <a:buSzPts val="2100"/>
              <a:buNone/>
            </a:pPr>
            <a:r>
              <a:rPr lang="en"/>
              <a:t>Nicholas Barden, Jace Palmer, </a:t>
            </a:r>
            <a:r>
              <a:rPr lang="en">
                <a:solidFill>
                  <a:schemeClr val="lt1"/>
                </a:solidFill>
              </a:rPr>
              <a:t>Kevin Sabbe, </a:t>
            </a:r>
            <a:r>
              <a:rPr lang="en"/>
              <a:t>Kamen Schaefle, Jude Williams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Custom Mini Pupper Movement Commands and Actuation</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86" name="Google Shape;186;p33"/>
          <p:cNvSpPr txBox="1"/>
          <p:nvPr>
            <p:ph idx="1" type="body"/>
          </p:nvPr>
        </p:nvSpPr>
        <p:spPr>
          <a:xfrm>
            <a:off x="358700" y="1792600"/>
            <a:ext cx="4213200" cy="306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To ensure controlling the legs on the Mini Pupper is consistent, we created custom leg commands using custom logic. This allows us to create our own walk patterns, interpolate between stances, and have complete control over how the robot moves.</a:t>
            </a:r>
            <a:endParaRPr sz="1800">
              <a:solidFill>
                <a:srgbClr val="666666"/>
              </a:solidFill>
              <a:latin typeface="Verdana"/>
              <a:ea typeface="Verdana"/>
              <a:cs typeface="Verdana"/>
              <a:sym typeface="Verdana"/>
            </a:endParaRPr>
          </a:p>
        </p:txBody>
      </p:sp>
      <p:pic>
        <p:nvPicPr>
          <p:cNvPr id="187" name="Google Shape;187;p33" title="73758639893__5BC55FE7-CBC1-415B-A5E1-B442882F1DEB.mp4">
            <a:hlinkClick r:id="rId3"/>
          </p:cNvPr>
          <p:cNvPicPr preferRelativeResize="0"/>
          <p:nvPr/>
        </p:nvPicPr>
        <p:blipFill>
          <a:blip r:embed="rId4">
            <a:alphaModFix/>
          </a:blip>
          <a:stretch>
            <a:fillRect/>
          </a:stretch>
        </p:blipFill>
        <p:spPr>
          <a:xfrm>
            <a:off x="4464000" y="1777863"/>
            <a:ext cx="1618975" cy="2907925"/>
          </a:xfrm>
          <a:prstGeom prst="rect">
            <a:avLst/>
          </a:prstGeom>
          <a:noFill/>
          <a:ln>
            <a:noFill/>
          </a:ln>
        </p:spPr>
      </p:pic>
      <p:pic>
        <p:nvPicPr>
          <p:cNvPr id="188" name="Google Shape;188;p33" title="IMG_7180.MOV">
            <a:hlinkClick r:id="rId5"/>
          </p:cNvPr>
          <p:cNvPicPr preferRelativeResize="0"/>
          <p:nvPr/>
        </p:nvPicPr>
        <p:blipFill>
          <a:blip r:embed="rId6">
            <a:alphaModFix/>
          </a:blip>
          <a:stretch>
            <a:fillRect/>
          </a:stretch>
        </p:blipFill>
        <p:spPr>
          <a:xfrm>
            <a:off x="6082975" y="1777863"/>
            <a:ext cx="3061027" cy="2907927"/>
          </a:xfrm>
          <a:prstGeom prst="rect">
            <a:avLst/>
          </a:prstGeom>
          <a:noFill/>
          <a:ln>
            <a:noFill/>
          </a:ln>
        </p:spPr>
      </p:pic>
      <p:sp>
        <p:nvSpPr>
          <p:cNvPr id="189" name="Google Shape;189;p33"/>
          <p:cNvSpPr txBox="1"/>
          <p:nvPr/>
        </p:nvSpPr>
        <p:spPr>
          <a:xfrm>
            <a:off x="4951788" y="1299350"/>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7"/>
              </a:rPr>
              <a:t>https://drive.google.com/file/d/1mYgseM59Txl8qj4ofU9TjVMPHof1khF7/view?usp=sharing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Mini Pupper Laser Tag</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95" name="Google Shape;195;p34"/>
          <p:cNvSpPr txBox="1"/>
          <p:nvPr>
            <p:ph idx="1" type="body"/>
          </p:nvPr>
        </p:nvSpPr>
        <p:spPr>
          <a:xfrm>
            <a:off x="358700" y="1418575"/>
            <a:ext cx="4213200" cy="33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For our team’s final project we decided to make mini puper play laser tag with a human. The Mini Pupper turns and looks for an AR logo. One the pupper locates the AR tag it stops moving and then aims by twisting its body to the correct position and fires the laser.   </a:t>
            </a:r>
            <a:endParaRPr sz="1800">
              <a:solidFill>
                <a:srgbClr val="666666"/>
              </a:solidFill>
              <a:latin typeface="Verdana"/>
              <a:ea typeface="Verdana"/>
              <a:cs typeface="Verdana"/>
              <a:sym typeface="Verdana"/>
            </a:endParaRPr>
          </a:p>
        </p:txBody>
      </p:sp>
      <p:pic>
        <p:nvPicPr>
          <p:cNvPr id="196" name="Google Shape;196;p34" title="IMG_1814.mov">
            <a:hlinkClick r:id="rId3"/>
          </p:cNvPr>
          <p:cNvPicPr preferRelativeResize="0"/>
          <p:nvPr/>
        </p:nvPicPr>
        <p:blipFill>
          <a:blip r:embed="rId4">
            <a:alphaModFix/>
          </a:blip>
          <a:stretch>
            <a:fillRect/>
          </a:stretch>
        </p:blipFill>
        <p:spPr>
          <a:xfrm>
            <a:off x="4886850" y="1701200"/>
            <a:ext cx="4081100" cy="3060825"/>
          </a:xfrm>
          <a:prstGeom prst="rect">
            <a:avLst/>
          </a:prstGeom>
          <a:noFill/>
          <a:ln>
            <a:noFill/>
          </a:ln>
        </p:spPr>
      </p:pic>
      <p:sp>
        <p:nvSpPr>
          <p:cNvPr id="197" name="Google Shape;197;p34"/>
          <p:cNvSpPr txBox="1"/>
          <p:nvPr/>
        </p:nvSpPr>
        <p:spPr>
          <a:xfrm>
            <a:off x="4875588" y="1223150"/>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https://drive.google.com/file/d/1Ff6xcSoTxEV7uzhjha5pljZl4Dnv512x/view?usp=sharing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*Bonus* Objective</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203" name="Google Shape;203;p35"/>
          <p:cNvSpPr txBox="1"/>
          <p:nvPr>
            <p:ph idx="1" type="body"/>
          </p:nvPr>
        </p:nvSpPr>
        <p:spPr>
          <a:xfrm>
            <a:off x="358700" y="1418575"/>
            <a:ext cx="4213200" cy="11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Have the robot defend from intruders through “tagging” the eyes</a:t>
            </a:r>
            <a:endParaRPr sz="1800">
              <a:solidFill>
                <a:srgbClr val="666666"/>
              </a:solidFill>
              <a:latin typeface="Verdana"/>
              <a:ea typeface="Verdana"/>
              <a:cs typeface="Verdana"/>
              <a:sym typeface="Verdana"/>
            </a:endParaRPr>
          </a:p>
        </p:txBody>
      </p:sp>
      <p:pic>
        <p:nvPicPr>
          <p:cNvPr id="204" name="Google Shape;204;p35" title="IMG_1813.mov">
            <a:hlinkClick r:id="rId3"/>
          </p:cNvPr>
          <p:cNvPicPr preferRelativeResize="0"/>
          <p:nvPr/>
        </p:nvPicPr>
        <p:blipFill>
          <a:blip r:embed="rId4">
            <a:alphaModFix/>
          </a:blip>
          <a:stretch>
            <a:fillRect/>
          </a:stretch>
        </p:blipFill>
        <p:spPr>
          <a:xfrm>
            <a:off x="4724300" y="1930275"/>
            <a:ext cx="4267301" cy="2400357"/>
          </a:xfrm>
          <a:prstGeom prst="rect">
            <a:avLst/>
          </a:prstGeom>
          <a:noFill/>
          <a:ln>
            <a:noFill/>
          </a:ln>
        </p:spPr>
      </p:pic>
      <p:sp>
        <p:nvSpPr>
          <p:cNvPr id="205" name="Google Shape;205;p35"/>
          <p:cNvSpPr txBox="1"/>
          <p:nvPr/>
        </p:nvSpPr>
        <p:spPr>
          <a:xfrm>
            <a:off x="4761838" y="1418575"/>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https://drive.google.com/file/d/1ibzHX_EvRzkNelhkHj7ZjzvHPSQZTaa3/view?usp=sharing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*Bonus* Objective</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211" name="Google Shape;211;p36"/>
          <p:cNvSpPr txBox="1"/>
          <p:nvPr>
            <p:ph idx="1" type="body"/>
          </p:nvPr>
        </p:nvSpPr>
        <p:spPr>
          <a:xfrm>
            <a:off x="358700" y="1418575"/>
            <a:ext cx="4213200" cy="11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3D Printed Shell Designs</a:t>
            </a:r>
            <a:endParaRPr sz="1800">
              <a:solidFill>
                <a:srgbClr val="666666"/>
              </a:solidFill>
              <a:latin typeface="Verdana"/>
              <a:ea typeface="Verdana"/>
              <a:cs typeface="Verdana"/>
              <a:sym typeface="Verdana"/>
            </a:endParaRPr>
          </a:p>
        </p:txBody>
      </p:sp>
      <p:pic>
        <p:nvPicPr>
          <p:cNvPr id="212" name="Google Shape;212;p36" title="PXL_20240509_044833750.jpg"/>
          <p:cNvPicPr preferRelativeResize="0"/>
          <p:nvPr/>
        </p:nvPicPr>
        <p:blipFill rotWithShape="1">
          <a:blip r:embed="rId3">
            <a:alphaModFix/>
          </a:blip>
          <a:srcRect b="29969" l="0" r="0" t="33189"/>
          <a:stretch/>
        </p:blipFill>
        <p:spPr>
          <a:xfrm>
            <a:off x="6507975" y="3301375"/>
            <a:ext cx="2483801" cy="1626798"/>
          </a:xfrm>
          <a:prstGeom prst="rect">
            <a:avLst/>
          </a:prstGeom>
          <a:noFill/>
          <a:ln>
            <a:noFill/>
          </a:ln>
        </p:spPr>
      </p:pic>
      <p:pic>
        <p:nvPicPr>
          <p:cNvPr id="213" name="Google Shape;213;p36" title="PXL_20240515_051110437.jpg"/>
          <p:cNvPicPr preferRelativeResize="0"/>
          <p:nvPr/>
        </p:nvPicPr>
        <p:blipFill rotWithShape="1">
          <a:blip r:embed="rId4">
            <a:alphaModFix/>
          </a:blip>
          <a:srcRect b="31292" l="0" r="0" t="37080"/>
          <a:stretch/>
        </p:blipFill>
        <p:spPr>
          <a:xfrm>
            <a:off x="4734750" y="1181776"/>
            <a:ext cx="2893199" cy="1626798"/>
          </a:xfrm>
          <a:prstGeom prst="rect">
            <a:avLst/>
          </a:prstGeom>
          <a:noFill/>
          <a:ln>
            <a:noFill/>
          </a:ln>
        </p:spPr>
      </p:pic>
      <p:pic>
        <p:nvPicPr>
          <p:cNvPr id="214" name="Google Shape;214;p36" title="PXL_20240529_022313320.jpg"/>
          <p:cNvPicPr preferRelativeResize="0"/>
          <p:nvPr/>
        </p:nvPicPr>
        <p:blipFill rotWithShape="1">
          <a:blip r:embed="rId5">
            <a:alphaModFix/>
          </a:blip>
          <a:srcRect b="33190" l="0" r="0" t="32204"/>
          <a:stretch/>
        </p:blipFill>
        <p:spPr>
          <a:xfrm>
            <a:off x="461226" y="3902391"/>
            <a:ext cx="1826450" cy="1123661"/>
          </a:xfrm>
          <a:prstGeom prst="rect">
            <a:avLst/>
          </a:prstGeom>
          <a:noFill/>
          <a:ln>
            <a:noFill/>
          </a:ln>
        </p:spPr>
      </p:pic>
      <p:pic>
        <p:nvPicPr>
          <p:cNvPr id="215" name="Google Shape;215;p36" title="PXL_20240529_022319617.jpg"/>
          <p:cNvPicPr preferRelativeResize="0"/>
          <p:nvPr/>
        </p:nvPicPr>
        <p:blipFill rotWithShape="1">
          <a:blip r:embed="rId6">
            <a:alphaModFix/>
          </a:blip>
          <a:srcRect b="19893" l="0" r="0" t="20829"/>
          <a:stretch/>
        </p:blipFill>
        <p:spPr>
          <a:xfrm>
            <a:off x="461225" y="1906750"/>
            <a:ext cx="1826450" cy="1924751"/>
          </a:xfrm>
          <a:prstGeom prst="rect">
            <a:avLst/>
          </a:prstGeom>
          <a:noFill/>
          <a:ln>
            <a:noFill/>
          </a:ln>
        </p:spPr>
      </p:pic>
      <p:sp>
        <p:nvSpPr>
          <p:cNvPr id="216" name="Google Shape;216;p36"/>
          <p:cNvSpPr txBox="1"/>
          <p:nvPr/>
        </p:nvSpPr>
        <p:spPr>
          <a:xfrm>
            <a:off x="2340125" y="1950825"/>
            <a:ext cx="2318400" cy="30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Final Shell:</a:t>
            </a:r>
            <a:br>
              <a:rPr lang="en"/>
            </a:br>
            <a:r>
              <a:rPr lang="en"/>
              <a:t>Designed to </a:t>
            </a:r>
            <a:r>
              <a:rPr lang="en"/>
              <a:t>accommodate</a:t>
            </a:r>
            <a:r>
              <a:rPr lang="en"/>
              <a:t> - camera</a:t>
            </a:r>
            <a:endParaRPr/>
          </a:p>
          <a:p>
            <a:pPr indent="0" lvl="0" marL="0" rtl="0" algn="l">
              <a:spcBef>
                <a:spcPts val="0"/>
              </a:spcBef>
              <a:spcAft>
                <a:spcPts val="0"/>
              </a:spcAft>
              <a:buNone/>
            </a:pPr>
            <a:r>
              <a:rPr lang="en"/>
              <a:t>- </a:t>
            </a:r>
            <a:r>
              <a:rPr lang="en"/>
              <a:t>IR/Visible laser beam array</a:t>
            </a:r>
            <a:endParaRPr/>
          </a:p>
          <a:p>
            <a:pPr indent="0" lvl="0" marL="0" rtl="0" algn="l">
              <a:spcBef>
                <a:spcPts val="0"/>
              </a:spcBef>
              <a:spcAft>
                <a:spcPts val="0"/>
              </a:spcAft>
              <a:buNone/>
            </a:pPr>
            <a:r>
              <a:rPr lang="en"/>
              <a:t>- Arduino</a:t>
            </a:r>
            <a:endParaRPr/>
          </a:p>
          <a:p>
            <a:pPr indent="0" lvl="0" marL="0" rtl="0" algn="l">
              <a:spcBef>
                <a:spcPts val="0"/>
              </a:spcBef>
              <a:spcAft>
                <a:spcPts val="0"/>
              </a:spcAft>
              <a:buNone/>
            </a:pPr>
            <a:r>
              <a:rPr lang="en"/>
              <a:t>- Breadboard</a:t>
            </a:r>
            <a:endParaRPr/>
          </a:p>
          <a:p>
            <a:pPr indent="0" lvl="0" marL="0" rtl="0" algn="l">
              <a:spcBef>
                <a:spcPts val="0"/>
              </a:spcBef>
              <a:spcAft>
                <a:spcPts val="0"/>
              </a:spcAft>
              <a:buNone/>
            </a:pPr>
            <a:r>
              <a:rPr lang="en"/>
              <a:t>- IR laser </a:t>
            </a:r>
            <a:r>
              <a:rPr lang="en"/>
              <a:t>receiver</a:t>
            </a:r>
            <a:endParaRPr/>
          </a:p>
        </p:txBody>
      </p:sp>
      <p:sp>
        <p:nvSpPr>
          <p:cNvPr id="217" name="Google Shape;217;p36"/>
          <p:cNvSpPr txBox="1"/>
          <p:nvPr/>
        </p:nvSpPr>
        <p:spPr>
          <a:xfrm>
            <a:off x="7690250" y="1298375"/>
            <a:ext cx="1359300" cy="1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Experimental</a:t>
            </a:r>
            <a:endParaRPr/>
          </a:p>
          <a:p>
            <a:pPr indent="0" lvl="0" marL="0" rtl="0" algn="l">
              <a:spcBef>
                <a:spcPts val="0"/>
              </a:spcBef>
              <a:spcAft>
                <a:spcPts val="0"/>
              </a:spcAft>
              <a:buNone/>
            </a:pPr>
            <a:r>
              <a:rPr lang="en"/>
              <a:t>“Beetle” shell and front screen diffuser.</a:t>
            </a:r>
            <a:endParaRPr/>
          </a:p>
        </p:txBody>
      </p:sp>
      <p:sp>
        <p:nvSpPr>
          <p:cNvPr id="218" name="Google Shape;218;p36"/>
          <p:cNvSpPr txBox="1"/>
          <p:nvPr/>
        </p:nvSpPr>
        <p:spPr>
          <a:xfrm>
            <a:off x="4895575" y="3299225"/>
            <a:ext cx="1674600" cy="1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Experimental </a:t>
            </a:r>
            <a:endParaRPr/>
          </a:p>
          <a:p>
            <a:pPr indent="0" lvl="0" marL="0" rtl="0" algn="l">
              <a:spcBef>
                <a:spcPts val="0"/>
              </a:spcBef>
              <a:spcAft>
                <a:spcPts val="0"/>
              </a:spcAft>
              <a:buNone/>
            </a:pPr>
            <a:r>
              <a:rPr lang="en"/>
              <a:t>“Hot Dog” shell for racing.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000">
                <a:solidFill>
                  <a:srgbClr val="DC4400"/>
                </a:solidFill>
                <a:latin typeface="Impact"/>
                <a:ea typeface="Impact"/>
                <a:cs typeface="Impact"/>
                <a:sym typeface="Impact"/>
              </a:rPr>
              <a:t>Using Misty's NLP to Replace Fast Food Workers</a:t>
            </a:r>
            <a:endParaRPr sz="3000"/>
          </a:p>
        </p:txBody>
      </p:sp>
      <p:sp>
        <p:nvSpPr>
          <p:cNvPr id="122" name="Google Shape;122;p25"/>
          <p:cNvSpPr txBox="1"/>
          <p:nvPr>
            <p:ph idx="1" type="body"/>
          </p:nvPr>
        </p:nvSpPr>
        <p:spPr>
          <a:xfrm>
            <a:off x="358700" y="1868800"/>
            <a:ext cx="4213200" cy="30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For this project Misty’s built in NLP was used to create an interactive fast food ordering script. While this was successful, Misty’s NLP was extremely finicky and difficult to work with. For larger or more complex NLP projects I would recommend using another NPL software. </a:t>
            </a:r>
            <a:endParaRPr sz="1800">
              <a:solidFill>
                <a:srgbClr val="666666"/>
              </a:solidFill>
              <a:latin typeface="Verdana"/>
              <a:ea typeface="Verdana"/>
              <a:cs typeface="Verdana"/>
              <a:sym typeface="Verdana"/>
            </a:endParaRPr>
          </a:p>
        </p:txBody>
      </p:sp>
      <p:pic>
        <p:nvPicPr>
          <p:cNvPr id="123" name="Google Shape;123;p25" title="IMG_5330.mov">
            <a:hlinkClick r:id="rId3"/>
          </p:cNvPr>
          <p:cNvPicPr preferRelativeResize="0"/>
          <p:nvPr/>
        </p:nvPicPr>
        <p:blipFill>
          <a:blip r:embed="rId4">
            <a:alphaModFix/>
          </a:blip>
          <a:stretch>
            <a:fillRect/>
          </a:stretch>
        </p:blipFill>
        <p:spPr>
          <a:xfrm>
            <a:off x="4661650" y="2006475"/>
            <a:ext cx="4400125" cy="2475050"/>
          </a:xfrm>
          <a:prstGeom prst="rect">
            <a:avLst/>
          </a:prstGeom>
          <a:noFill/>
          <a:ln>
            <a:noFill/>
          </a:ln>
        </p:spPr>
      </p:pic>
      <p:sp>
        <p:nvSpPr>
          <p:cNvPr id="124" name="Google Shape;124;p25"/>
          <p:cNvSpPr txBox="1"/>
          <p:nvPr/>
        </p:nvSpPr>
        <p:spPr>
          <a:xfrm>
            <a:off x="4661650" y="1551700"/>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https://drive.google.com/file/d/1U8H8YPPnldZY_mCJ2yLq_BbrHh58_Vki/view?usp=sharing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000"/>
              <a:t>Using Misty to play simple games</a:t>
            </a:r>
            <a:endParaRPr sz="3000"/>
          </a:p>
        </p:txBody>
      </p:sp>
      <p:sp>
        <p:nvSpPr>
          <p:cNvPr id="130" name="Google Shape;130;p26"/>
          <p:cNvSpPr txBox="1"/>
          <p:nvPr>
            <p:ph idx="1" type="body"/>
          </p:nvPr>
        </p:nvSpPr>
        <p:spPr>
          <a:xfrm>
            <a:off x="358700" y="1868800"/>
            <a:ext cx="4213200" cy="30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The goal of this project was to recreate the game Rock, Paper, Scissors using the built in NLP commands, along with Misty’s bumper buttons. The result is a simple game involving speaking to Misty to initiate the game, and then using the bumper buttons to choose rock, paper, or scissors.</a:t>
            </a:r>
            <a:endParaRPr sz="1800">
              <a:solidFill>
                <a:srgbClr val="666666"/>
              </a:solidFill>
              <a:latin typeface="Verdana"/>
              <a:ea typeface="Verdana"/>
              <a:cs typeface="Verdana"/>
              <a:sym typeface="Verdana"/>
            </a:endParaRPr>
          </a:p>
        </p:txBody>
      </p:sp>
      <p:pic>
        <p:nvPicPr>
          <p:cNvPr id="131" name="Google Shape;131;p26" title="PXL_20240417_214548820.mp4">
            <a:hlinkClick r:id="rId3"/>
          </p:cNvPr>
          <p:cNvPicPr preferRelativeResize="0"/>
          <p:nvPr/>
        </p:nvPicPr>
        <p:blipFill>
          <a:blip r:embed="rId4">
            <a:alphaModFix/>
          </a:blip>
          <a:stretch>
            <a:fillRect/>
          </a:stretch>
        </p:blipFill>
        <p:spPr>
          <a:xfrm>
            <a:off x="6355400" y="211675"/>
            <a:ext cx="2483800" cy="4415645"/>
          </a:xfrm>
          <a:prstGeom prst="rect">
            <a:avLst/>
          </a:prstGeom>
          <a:noFill/>
          <a:ln>
            <a:noFill/>
          </a:ln>
        </p:spPr>
      </p:pic>
      <p:sp>
        <p:nvSpPr>
          <p:cNvPr id="132" name="Google Shape;132;p26"/>
          <p:cNvSpPr txBox="1"/>
          <p:nvPr/>
        </p:nvSpPr>
        <p:spPr>
          <a:xfrm>
            <a:off x="5131375" y="4610150"/>
            <a:ext cx="38310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https://drive.google.com/file/d/1UB_Xpo5H0yK3TacRXaxgu881VmkUnlAg/view?usp=sharing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000"/>
              <a:t>Interactive Game with Misty </a:t>
            </a:r>
            <a:endParaRPr sz="3000"/>
          </a:p>
        </p:txBody>
      </p:sp>
      <p:sp>
        <p:nvSpPr>
          <p:cNvPr id="138" name="Google Shape;138;p27"/>
          <p:cNvSpPr txBox="1"/>
          <p:nvPr>
            <p:ph idx="1" type="body"/>
          </p:nvPr>
        </p:nvSpPr>
        <p:spPr>
          <a:xfrm>
            <a:off x="358700" y="1418575"/>
            <a:ext cx="4213200" cy="34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For this project a game was created using Misty’s built in human ID software. The goal of the game was to hit Misty’s sensors to score points but if Misty saw a person the game would end and she would then read out the points. This project was a success but Misty’s human ID took some calibrating to get it to actually recognize a human.  </a:t>
            </a:r>
            <a:endParaRPr sz="1800">
              <a:solidFill>
                <a:srgbClr val="666666"/>
              </a:solidFill>
              <a:latin typeface="Verdana"/>
              <a:ea typeface="Verdana"/>
              <a:cs typeface="Verdana"/>
              <a:sym typeface="Verdana"/>
            </a:endParaRPr>
          </a:p>
        </p:txBody>
      </p:sp>
      <p:pic>
        <p:nvPicPr>
          <p:cNvPr id="139" name="Google Shape;139;p27" title="IMG_5383.MOV">
            <a:hlinkClick r:id="rId3"/>
          </p:cNvPr>
          <p:cNvPicPr preferRelativeResize="0"/>
          <p:nvPr/>
        </p:nvPicPr>
        <p:blipFill>
          <a:blip r:embed="rId4">
            <a:alphaModFix/>
          </a:blip>
          <a:stretch>
            <a:fillRect/>
          </a:stretch>
        </p:blipFill>
        <p:spPr>
          <a:xfrm>
            <a:off x="4761050" y="1741150"/>
            <a:ext cx="4182600" cy="3136950"/>
          </a:xfrm>
          <a:prstGeom prst="rect">
            <a:avLst/>
          </a:prstGeom>
          <a:noFill/>
          <a:ln>
            <a:noFill/>
          </a:ln>
        </p:spPr>
      </p:pic>
      <p:sp>
        <p:nvSpPr>
          <p:cNvPr id="140" name="Google Shape;140;p27"/>
          <p:cNvSpPr txBox="1"/>
          <p:nvPr/>
        </p:nvSpPr>
        <p:spPr>
          <a:xfrm>
            <a:off x="4756250" y="1301150"/>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https://drive.google.com/file/d/1k8Mmsw9CqAR_avagvmrS4KLE_iMT-uLC/view?usp=sharing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000"/>
              <a:t>Angle Calculation using Time of Flight sensors on Misty</a:t>
            </a:r>
            <a:endParaRPr sz="3000"/>
          </a:p>
        </p:txBody>
      </p:sp>
      <p:sp>
        <p:nvSpPr>
          <p:cNvPr id="146" name="Google Shape;146;p28"/>
          <p:cNvSpPr txBox="1"/>
          <p:nvPr>
            <p:ph idx="1" type="body"/>
          </p:nvPr>
        </p:nvSpPr>
        <p:spPr>
          <a:xfrm>
            <a:off x="358700" y="1868800"/>
            <a:ext cx="4012200" cy="30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The goal of this project was to use the Time of Flight sensors so measure the angle of the wall in front of Misty. The program takes the sensor data from three different sensors on the front of Misty and calculates the slope of the wall in front of Misty.</a:t>
            </a:r>
            <a:endParaRPr sz="1800">
              <a:solidFill>
                <a:srgbClr val="666666"/>
              </a:solidFill>
              <a:latin typeface="Verdana"/>
              <a:ea typeface="Verdana"/>
              <a:cs typeface="Verdana"/>
              <a:sym typeface="Verdana"/>
            </a:endParaRPr>
          </a:p>
        </p:txBody>
      </p:sp>
      <p:pic>
        <p:nvPicPr>
          <p:cNvPr id="147" name="Google Shape;147;p28" title="Img 6799-1.m4v">
            <a:hlinkClick r:id="rId3"/>
          </p:cNvPr>
          <p:cNvPicPr preferRelativeResize="0"/>
          <p:nvPr/>
        </p:nvPicPr>
        <p:blipFill>
          <a:blip r:embed="rId4">
            <a:alphaModFix/>
          </a:blip>
          <a:stretch>
            <a:fillRect/>
          </a:stretch>
        </p:blipFill>
        <p:spPr>
          <a:xfrm>
            <a:off x="4493225" y="2023863"/>
            <a:ext cx="4527600" cy="2546775"/>
          </a:xfrm>
          <a:prstGeom prst="rect">
            <a:avLst/>
          </a:prstGeom>
          <a:noFill/>
          <a:ln>
            <a:noFill/>
          </a:ln>
        </p:spPr>
      </p:pic>
      <p:sp>
        <p:nvSpPr>
          <p:cNvPr id="148" name="Google Shape;148;p28"/>
          <p:cNvSpPr txBox="1"/>
          <p:nvPr/>
        </p:nvSpPr>
        <p:spPr>
          <a:xfrm>
            <a:off x="4661650" y="1551700"/>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https://drive.google.com/file/d/1g2XCHO4tmrw2ouZPItFxAs-ykhm5L7Gb/view?usp=sharing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Misty conversations using locally run Large–Language-Model</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54" name="Google Shape;154;p29"/>
          <p:cNvSpPr txBox="1"/>
          <p:nvPr>
            <p:ph idx="1" type="body"/>
          </p:nvPr>
        </p:nvSpPr>
        <p:spPr>
          <a:xfrm>
            <a:off x="358700" y="1792600"/>
            <a:ext cx="4399500" cy="3202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Since Misty’s natural language processing was extremely unreliable, we made script that uses a locally run model from GPT4All to have Misty act as a personal assistant who answers questions. In the future the model could be trained to allow it to understand tasks Misty could physically do a bit better.</a:t>
            </a:r>
            <a:endParaRPr sz="1800">
              <a:solidFill>
                <a:srgbClr val="666666"/>
              </a:solidFill>
              <a:latin typeface="Verdana"/>
              <a:ea typeface="Verdana"/>
              <a:cs typeface="Verdana"/>
              <a:sym typeface="Verdana"/>
            </a:endParaRPr>
          </a:p>
        </p:txBody>
      </p:sp>
      <p:pic>
        <p:nvPicPr>
          <p:cNvPr id="155" name="Google Shape;155;p29" title="IMG_6401 (1) (1).mov">
            <a:hlinkClick r:id="rId3"/>
          </p:cNvPr>
          <p:cNvPicPr preferRelativeResize="0"/>
          <p:nvPr/>
        </p:nvPicPr>
        <p:blipFill>
          <a:blip r:embed="rId4">
            <a:alphaModFix/>
          </a:blip>
          <a:stretch>
            <a:fillRect/>
          </a:stretch>
        </p:blipFill>
        <p:spPr>
          <a:xfrm>
            <a:off x="6355400" y="1265600"/>
            <a:ext cx="2483550" cy="3729800"/>
          </a:xfrm>
          <a:prstGeom prst="rect">
            <a:avLst/>
          </a:prstGeom>
          <a:noFill/>
          <a:ln>
            <a:noFill/>
          </a:ln>
        </p:spPr>
      </p:pic>
      <p:sp>
        <p:nvSpPr>
          <p:cNvPr id="156" name="Google Shape;156;p29"/>
          <p:cNvSpPr txBox="1"/>
          <p:nvPr/>
        </p:nvSpPr>
        <p:spPr>
          <a:xfrm>
            <a:off x="4840525" y="3994250"/>
            <a:ext cx="1517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https://drive.google.com/file/d/1o9aUxr11KfK0U_UY0lBfk5nc8DfcjjBQ/view?usp=sharing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Using Misty to detect and travel towards AR tags</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62" name="Google Shape;162;p30"/>
          <p:cNvSpPr txBox="1"/>
          <p:nvPr>
            <p:ph idx="1" type="body"/>
          </p:nvPr>
        </p:nvSpPr>
        <p:spPr>
          <a:xfrm>
            <a:off x="358700" y="1792600"/>
            <a:ext cx="4399500" cy="3202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The goal of this project was create a pathfinding system based around AR tags. Misty would identify a tag, ensure it’s the next in order, and then travel towards it, attempting to correct her direction towards the tag, and trying to find the tag again if it falls out of frame. Ultimately allowed misty to do round trip “patrols” and point to point trips around the class.</a:t>
            </a:r>
            <a:endParaRPr sz="1800">
              <a:solidFill>
                <a:srgbClr val="666666"/>
              </a:solidFill>
              <a:latin typeface="Verdana"/>
              <a:ea typeface="Verdana"/>
              <a:cs typeface="Verdana"/>
              <a:sym typeface="Verdana"/>
            </a:endParaRPr>
          </a:p>
        </p:txBody>
      </p:sp>
      <p:pic>
        <p:nvPicPr>
          <p:cNvPr id="163" name="Google Shape;163;p30" title="PXL_20240501_211858443.mp4">
            <a:hlinkClick r:id="rId3"/>
          </p:cNvPr>
          <p:cNvPicPr preferRelativeResize="0"/>
          <p:nvPr/>
        </p:nvPicPr>
        <p:blipFill>
          <a:blip r:embed="rId4">
            <a:alphaModFix/>
          </a:blip>
          <a:stretch>
            <a:fillRect/>
          </a:stretch>
        </p:blipFill>
        <p:spPr>
          <a:xfrm>
            <a:off x="6138075" y="141525"/>
            <a:ext cx="2483800" cy="4415645"/>
          </a:xfrm>
          <a:prstGeom prst="rect">
            <a:avLst/>
          </a:prstGeom>
          <a:noFill/>
          <a:ln>
            <a:noFill/>
          </a:ln>
        </p:spPr>
      </p:pic>
      <p:sp>
        <p:nvSpPr>
          <p:cNvPr id="164" name="Google Shape;164;p30"/>
          <p:cNvSpPr txBox="1"/>
          <p:nvPr/>
        </p:nvSpPr>
        <p:spPr>
          <a:xfrm>
            <a:off x="4758200" y="4602100"/>
            <a:ext cx="40164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https://drive.google.com/file/d/1VokRDYXzLolhK7laHb1UfbexnM06v-LA/view?usp=sharing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Creating a Smoother Turning Movement for Mini Pupper</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70" name="Google Shape;170;p31"/>
          <p:cNvSpPr txBox="1"/>
          <p:nvPr>
            <p:ph idx="1" type="body"/>
          </p:nvPr>
        </p:nvSpPr>
        <p:spPr>
          <a:xfrm>
            <a:off x="358700" y="1792600"/>
            <a:ext cx="4213200" cy="3062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The goal of this project was to improve Mini Pupper’s movement to be a bit smoother than the default so there would be less vibration. The goal was a much slower movement, however Mini Pupper will fall over with slow movement patterns. The result is the slowest Mini pupper can rotate without falling over.</a:t>
            </a:r>
            <a:endParaRPr sz="1800">
              <a:solidFill>
                <a:srgbClr val="666666"/>
              </a:solidFill>
              <a:latin typeface="Verdana"/>
              <a:ea typeface="Verdana"/>
              <a:cs typeface="Verdana"/>
              <a:sym typeface="Verdana"/>
            </a:endParaRPr>
          </a:p>
        </p:txBody>
      </p:sp>
      <p:pic>
        <p:nvPicPr>
          <p:cNvPr id="171" name="Google Shape;171;p31" title="IMG_5421.MOV">
            <a:hlinkClick r:id="rId3"/>
          </p:cNvPr>
          <p:cNvPicPr preferRelativeResize="0"/>
          <p:nvPr/>
        </p:nvPicPr>
        <p:blipFill>
          <a:blip r:embed="rId4">
            <a:alphaModFix/>
          </a:blip>
          <a:stretch>
            <a:fillRect/>
          </a:stretch>
        </p:blipFill>
        <p:spPr>
          <a:xfrm>
            <a:off x="4640750" y="1980263"/>
            <a:ext cx="4425273" cy="2488926"/>
          </a:xfrm>
          <a:prstGeom prst="rect">
            <a:avLst/>
          </a:prstGeom>
          <a:noFill/>
          <a:ln>
            <a:noFill/>
          </a:ln>
        </p:spPr>
      </p:pic>
      <p:sp>
        <p:nvSpPr>
          <p:cNvPr id="172" name="Google Shape;172;p31"/>
          <p:cNvSpPr txBox="1"/>
          <p:nvPr/>
        </p:nvSpPr>
        <p:spPr>
          <a:xfrm>
            <a:off x="4757288" y="1528225"/>
            <a:ext cx="4192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https://drive.google.com/file/d/1gVVyg4jtFG4HuFIiXLILIS-jimRgrTaR/view?usp=sharing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58700" y="762075"/>
            <a:ext cx="5996700" cy="1015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t>Communicating to MiniPupper through IR and Arduino</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78" name="Google Shape;178;p32"/>
          <p:cNvSpPr txBox="1"/>
          <p:nvPr>
            <p:ph idx="1" type="body"/>
          </p:nvPr>
        </p:nvSpPr>
        <p:spPr>
          <a:xfrm>
            <a:off x="358700" y="1792600"/>
            <a:ext cx="4213200" cy="3062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solidFill>
                  <a:srgbClr val="666666"/>
                </a:solidFill>
                <a:latin typeface="Verdana"/>
                <a:ea typeface="Verdana"/>
                <a:cs typeface="Verdana"/>
                <a:sym typeface="Verdana"/>
              </a:rPr>
              <a:t>For the MiniPupper to be able to receive IR signals to determine when it was “Hit”, we tested this first by using an IR remote to send commands to an IR Receiver on an Arduino. We also deciphered each of the IR signals so that they can be tied to individual controls that move the robot as shown in the video.</a:t>
            </a:r>
            <a:endParaRPr sz="1800">
              <a:solidFill>
                <a:srgbClr val="666666"/>
              </a:solidFill>
              <a:latin typeface="Verdana"/>
              <a:ea typeface="Verdana"/>
              <a:cs typeface="Verdana"/>
              <a:sym typeface="Verdana"/>
            </a:endParaRPr>
          </a:p>
        </p:txBody>
      </p:sp>
      <p:pic>
        <p:nvPicPr>
          <p:cNvPr id="179" name="Google Shape;179;p32" title="IMG_6538.MOV">
            <a:hlinkClick r:id="rId3"/>
          </p:cNvPr>
          <p:cNvPicPr preferRelativeResize="0"/>
          <p:nvPr/>
        </p:nvPicPr>
        <p:blipFill>
          <a:blip r:embed="rId4">
            <a:alphaModFix/>
          </a:blip>
          <a:stretch>
            <a:fillRect/>
          </a:stretch>
        </p:blipFill>
        <p:spPr>
          <a:xfrm>
            <a:off x="6262225" y="1017725"/>
            <a:ext cx="2149300" cy="3820978"/>
          </a:xfrm>
          <a:prstGeom prst="rect">
            <a:avLst/>
          </a:prstGeom>
          <a:noFill/>
          <a:ln>
            <a:noFill/>
          </a:ln>
        </p:spPr>
      </p:pic>
      <p:sp>
        <p:nvSpPr>
          <p:cNvPr id="180" name="Google Shape;180;p32"/>
          <p:cNvSpPr txBox="1"/>
          <p:nvPr/>
        </p:nvSpPr>
        <p:spPr>
          <a:xfrm>
            <a:off x="4658200" y="3923800"/>
            <a:ext cx="1517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Verdana"/>
                <a:ea typeface="Verdana"/>
                <a:cs typeface="Verdana"/>
                <a:sym typeface="Verdana"/>
                <a:hlinkClick r:id="rId5"/>
              </a:rPr>
              <a:t>https://drive.google.com/file/d/1DB9t2M_c8wWk16YGTDtL6sQyMWencoxQ/view?usp=sharing</a:t>
            </a:r>
            <a:r>
              <a:rPr lang="en" sz="1000">
                <a:latin typeface="Verdana"/>
                <a:ea typeface="Verdana"/>
                <a:cs typeface="Verdana"/>
                <a:sym typeface="Verdana"/>
              </a:rPr>
              <a:t> </a:t>
            </a:r>
            <a:endParaRPr sz="10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