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61" r:id="rId4"/>
    <p:sldId id="265" r:id="rId5"/>
    <p:sldId id="259" r:id="rId6"/>
    <p:sldId id="258" r:id="rId7"/>
    <p:sldId id="266" r:id="rId8"/>
    <p:sldId id="269" r:id="rId9"/>
    <p:sldId id="275" r:id="rId10"/>
    <p:sldId id="271" r:id="rId11"/>
    <p:sldId id="274" r:id="rId12"/>
    <p:sldId id="273" r:id="rId13"/>
    <p:sldId id="272" r:id="rId14"/>
    <p:sldId id="277" r:id="rId15"/>
    <p:sldId id="270" r:id="rId16"/>
    <p:sldId id="268" r:id="rId17"/>
    <p:sldId id="267" r:id="rId18"/>
    <p:sldId id="281" r:id="rId19"/>
    <p:sldId id="284" r:id="rId20"/>
    <p:sldId id="283" r:id="rId21"/>
    <p:sldId id="282" r:id="rId22"/>
    <p:sldId id="280" r:id="rId23"/>
    <p:sldId id="285" r:id="rId24"/>
    <p:sldId id="279" r:id="rId25"/>
    <p:sldId id="286" r:id="rId26"/>
    <p:sldId id="278" r:id="rId27"/>
    <p:sldId id="287" r:id="rId28"/>
    <p:sldId id="288" r:id="rId29"/>
    <p:sldId id="289" r:id="rId30"/>
    <p:sldId id="290" r:id="rId31"/>
    <p:sldId id="293" r:id="rId32"/>
    <p:sldId id="297" r:id="rId33"/>
    <p:sldId id="296" r:id="rId34"/>
    <p:sldId id="295" r:id="rId35"/>
    <p:sldId id="294" r:id="rId36"/>
    <p:sldId id="292" r:id="rId37"/>
    <p:sldId id="300" r:id="rId38"/>
    <p:sldId id="299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9" r:id="rId56"/>
    <p:sldId id="318" r:id="rId57"/>
    <p:sldId id="320" r:id="rId58"/>
    <p:sldId id="321" r:id="rId59"/>
    <p:sldId id="323" r:id="rId60"/>
    <p:sldId id="322" r:id="rId61"/>
    <p:sldId id="260" r:id="rId62"/>
    <p:sldId id="263" r:id="rId63"/>
    <p:sldId id="324" r:id="rId64"/>
    <p:sldId id="325" r:id="rId65"/>
    <p:sldId id="326" r:id="rId66"/>
    <p:sldId id="32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02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971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118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87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46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chalabs.org/connec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/wiki/Cross-origin_resource_sharing" TargetMode="External"/><Relationship Id="rId4" Type="http://schemas.openxmlformats.org/officeDocument/2006/relationships/hyperlink" Target="http://expressjs.com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49035B-9ABD-4CA1-B4B9-06995FB74E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9593" y="1693506"/>
            <a:ext cx="4665738" cy="1274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984F88-B234-4870-8AB1-ADB4A60A1C5B}"/>
              </a:ext>
            </a:extLst>
          </p:cNvPr>
          <p:cNvSpPr txBox="1"/>
          <p:nvPr/>
        </p:nvSpPr>
        <p:spPr>
          <a:xfrm>
            <a:off x="2541019" y="3154912"/>
            <a:ext cx="6742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API/Back End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38704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1AA393-AF20-4362-9BEE-75133D0EE0DF}"/>
              </a:ext>
            </a:extLst>
          </p:cNvPr>
          <p:cNvSpPr txBox="1"/>
          <p:nvPr/>
        </p:nvSpPr>
        <p:spPr>
          <a:xfrm>
            <a:off x="245493" y="119220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Understanding JSON Structure </a:t>
            </a:r>
            <a:endParaRPr lang="en-US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6155586-6902-4B5C-92A6-C30934410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11" y="1654804"/>
            <a:ext cx="6385622" cy="4305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6295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A326ED-8918-4123-B0C0-2635F2CDD732}"/>
              </a:ext>
            </a:extLst>
          </p:cNvPr>
          <p:cNvSpPr txBox="1"/>
          <p:nvPr/>
        </p:nvSpPr>
        <p:spPr>
          <a:xfrm>
            <a:off x="186612" y="1251557"/>
            <a:ext cx="2514255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- Data Types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B579BBC-30AF-4099-92AC-7762E9273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6885850"/>
              </p:ext>
            </p:extLst>
          </p:nvPr>
        </p:nvGraphicFramePr>
        <p:xfrm>
          <a:off x="245493" y="1843925"/>
          <a:ext cx="11177431" cy="28113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1067">
                  <a:extLst>
                    <a:ext uri="{9D8B030D-6E8A-4147-A177-3AD203B41FA5}">
                      <a16:colId xmlns:a16="http://schemas.microsoft.com/office/drawing/2014/main" xmlns="" val="3234850910"/>
                    </a:ext>
                  </a:extLst>
                </a:gridCol>
                <a:gridCol w="9066364">
                  <a:extLst>
                    <a:ext uri="{9D8B030D-6E8A-4147-A177-3AD203B41FA5}">
                      <a16:colId xmlns:a16="http://schemas.microsoft.com/office/drawing/2014/main" xmlns="" val="4293264317"/>
                    </a:ext>
                  </a:extLst>
                </a:gridCol>
              </a:tblGrid>
              <a:tr h="332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Type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Description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xmlns="" val="1192483355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Number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Double- precision floating-point format in JavaScript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xmlns="" val="1104346020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String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Double-quoted Unicode with backslash escaping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xmlns="" val="3211476211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Boolean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True or False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xmlns="" val="1848027154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Array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An ordered sequence of values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xmlns="" val="4018264301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Value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It can be a string, a number, true or false, null etc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xmlns="" val="3644260174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Object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An unordered collection of key:value pairs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xmlns="" val="2657396021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Whitespace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Can be used between any pair of tokens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xmlns="" val="1406630841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null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Empty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xmlns="" val="103170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306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E0D0F3-A0FA-476E-B130-419D59ED8406}"/>
              </a:ext>
            </a:extLst>
          </p:cNvPr>
          <p:cNvSpPr txBox="1"/>
          <p:nvPr/>
        </p:nvSpPr>
        <p:spPr>
          <a:xfrm>
            <a:off x="155260" y="117757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Bad Special Characters &amp; Solution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B68626C-7984-423D-A07B-38C2ECD3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9210229"/>
              </p:ext>
            </p:extLst>
          </p:nvPr>
        </p:nvGraphicFramePr>
        <p:xfrm>
          <a:off x="245493" y="1670018"/>
          <a:ext cx="9783069" cy="2022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10505">
                  <a:extLst>
                    <a:ext uri="{9D8B030D-6E8A-4147-A177-3AD203B41FA5}">
                      <a16:colId xmlns:a16="http://schemas.microsoft.com/office/drawing/2014/main" xmlns="" val="2989363590"/>
                    </a:ext>
                  </a:extLst>
                </a:gridCol>
                <a:gridCol w="5072564">
                  <a:extLst>
                    <a:ext uri="{9D8B030D-6E8A-4147-A177-3AD203B41FA5}">
                      <a16:colId xmlns:a16="http://schemas.microsoft.com/office/drawing/2014/main" xmlns="" val="3890012661"/>
                    </a:ext>
                  </a:extLst>
                </a:gridCol>
              </a:tblGrid>
              <a:tr h="275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Characters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Replace with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xmlns="" val="459675129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Backspace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xmlns="" val="1452668344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Form feed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xmlns="" val="2457035065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Newline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xmlns="" val="2477221704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Carriage return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xmlns="" val="3914701540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Tab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xmlns="" val="1771166583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Double quote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\"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xmlns="" val="3808219228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Backslash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\\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xmlns="" val="274182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24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C55EFC1-2C53-4469-9D91-B90AFD3FF697}"/>
              </a:ext>
            </a:extLst>
          </p:cNvPr>
          <p:cNvSpPr txBox="1"/>
          <p:nvPr/>
        </p:nvSpPr>
        <p:spPr>
          <a:xfrm>
            <a:off x="445142" y="11775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Always enclose the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Key : Value</a:t>
            </a: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pair within double quotes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C4D7E14-D448-46C8-8FCC-1746CC1C59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52" y="1684724"/>
            <a:ext cx="5189015" cy="15699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21586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C55EFC1-2C53-4469-9D91-B90AFD3FF697}"/>
              </a:ext>
            </a:extLst>
          </p:cNvPr>
          <p:cNvSpPr txBox="1"/>
          <p:nvPr/>
        </p:nvSpPr>
        <p:spPr>
          <a:xfrm>
            <a:off x="186612" y="117757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Never use Hyphens in your Key fields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C04EF01-FE35-4FE7-8D0C-AA8C1F9AD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717" y="1634385"/>
            <a:ext cx="6939644" cy="209094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3057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799AED-BF37-4D3A-9A27-1480C7A0A278}"/>
              </a:ext>
            </a:extLst>
          </p:cNvPr>
          <p:cNvSpPr txBox="1"/>
          <p:nvPr/>
        </p:nvSpPr>
        <p:spPr>
          <a:xfrm>
            <a:off x="245493" y="11775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Bad Special Characters And Solution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8D76F5E-BE1F-47E4-B547-D4B117828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261" y="1625918"/>
            <a:ext cx="7360569" cy="229414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376284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12B09E-FB8C-4A7C-B434-BFE4AB3A4F65}"/>
              </a:ext>
            </a:extLst>
          </p:cNvPr>
          <p:cNvSpPr txBox="1"/>
          <p:nvPr/>
        </p:nvSpPr>
        <p:spPr>
          <a:xfrm>
            <a:off x="372534" y="117757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 create a Root element.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1954E35-4C0E-4C78-BFB7-274D2169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7" y="1708491"/>
            <a:ext cx="3850005" cy="4817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A2D690F-34DF-4DB7-96CA-B9713B088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162" y="1708491"/>
            <a:ext cx="3782437" cy="485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24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1E50A0-6551-4698-A3D8-3D209B7E5664}"/>
              </a:ext>
            </a:extLst>
          </p:cNvPr>
          <p:cNvSpPr txBox="1"/>
          <p:nvPr/>
        </p:nvSpPr>
        <p:spPr>
          <a:xfrm>
            <a:off x="0" y="1143517"/>
            <a:ext cx="6097554" cy="37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HTTP/HTTPS </a:t>
            </a:r>
            <a:r>
              <a:rPr lang="fr-FR" sz="1800" b="1" u="sng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Request</a:t>
            </a:r>
            <a:r>
              <a:rPr lang="fr-FR" sz="1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800" b="1" u="sng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Response</a:t>
            </a:r>
            <a:r>
              <a:rPr lang="fr-FR" sz="1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Communication</a:t>
            </a:r>
            <a:endParaRPr lang="en-US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A596AA-58CB-4AB7-9FAB-B5A8369DCE4E}"/>
              </a:ext>
            </a:extLst>
          </p:cNvPr>
          <p:cNvSpPr txBox="1"/>
          <p:nvPr/>
        </p:nvSpPr>
        <p:spPr>
          <a:xfrm>
            <a:off x="245493" y="1629202"/>
            <a:ext cx="11495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 request/response communication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One software module sends a request to a second software module and waits for a response.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First software module performs the role of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second, the role of the server,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 This is called client/server interaction.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18A189F-E8AE-4B31-A205-2A03D53E5A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899" y="3200442"/>
            <a:ext cx="6392473" cy="2695537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xmlns="" val="17510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6F38B4-EE70-493F-B565-72D408D2DB27}"/>
              </a:ext>
            </a:extLst>
          </p:cNvPr>
          <p:cNvSpPr txBox="1"/>
          <p:nvPr/>
        </p:nvSpPr>
        <p:spPr>
          <a:xfrm>
            <a:off x="553405" y="1930741"/>
            <a:ext cx="821327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Level Client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Level Client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626C82-07FE-4A2F-80D8-A6C9148E18BC}"/>
              </a:ext>
            </a:extLst>
          </p:cNvPr>
          <p:cNvSpPr txBox="1"/>
          <p:nvPr/>
        </p:nvSpPr>
        <p:spPr>
          <a:xfrm>
            <a:off x="553405" y="1380496"/>
            <a:ext cx="821327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Client: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461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E0BDFF-CE4B-4C10-9A8F-1894935E13D3}"/>
              </a:ext>
            </a:extLst>
          </p:cNvPr>
          <p:cNvGrpSpPr/>
          <p:nvPr/>
        </p:nvGrpSpPr>
        <p:grpSpPr>
          <a:xfrm>
            <a:off x="553405" y="1893418"/>
            <a:ext cx="8213271" cy="2695613"/>
            <a:chOff x="553405" y="1893418"/>
            <a:chExt cx="8213271" cy="26956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76F38B4-EE70-493F-B565-72D408D2DB27}"/>
                </a:ext>
              </a:extLst>
            </p:cNvPr>
            <p:cNvSpPr txBox="1"/>
            <p:nvPr/>
          </p:nvSpPr>
          <p:spPr>
            <a:xfrm>
              <a:off x="553405" y="1893418"/>
              <a:ext cx="8213271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Browser is the primary HTTP Client responsible for load the web application.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1782E205-1E42-4614-A81A-AF8B22789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3405" y="2452320"/>
              <a:ext cx="3262816" cy="213671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626C82-07FE-4A2F-80D8-A6C9148E18BC}"/>
              </a:ext>
            </a:extLst>
          </p:cNvPr>
          <p:cNvSpPr txBox="1"/>
          <p:nvPr/>
        </p:nvSpPr>
        <p:spPr>
          <a:xfrm>
            <a:off x="553405" y="1380496"/>
            <a:ext cx="8213271" cy="770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Level Client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58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Prerequisite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CC3E57-D437-4AB9-BE51-8C61E6A99438}"/>
              </a:ext>
            </a:extLst>
          </p:cNvPr>
          <p:cNvSpPr txBox="1"/>
          <p:nvPr/>
        </p:nvSpPr>
        <p:spPr>
          <a:xfrm>
            <a:off x="494523" y="1152757"/>
            <a:ext cx="591553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Fundamental understanding on node &amp; express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Follow my YouTube play list on this </a:t>
            </a:r>
            <a:endParaRPr lang="en-US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1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6F38B4-EE70-493F-B565-72D408D2DB27}"/>
              </a:ext>
            </a:extLst>
          </p:cNvPr>
          <p:cNvSpPr txBox="1"/>
          <p:nvPr/>
        </p:nvSpPr>
        <p:spPr>
          <a:xfrm>
            <a:off x="572277" y="2005533"/>
            <a:ext cx="1098856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Client is an application library used in client side application to generate request and receive response. 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Client’s libraries varies from platform to platform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626C82-07FE-4A2F-80D8-A6C9148E18BC}"/>
              </a:ext>
            </a:extLst>
          </p:cNvPr>
          <p:cNvSpPr txBox="1"/>
          <p:nvPr/>
        </p:nvSpPr>
        <p:spPr>
          <a:xfrm>
            <a:off x="553405" y="1380496"/>
            <a:ext cx="821327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u="sng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Level Client :</a:t>
            </a: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4F032BEB-A31D-4703-A1ED-E9C40BCC2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2188682"/>
              </p:ext>
            </p:extLst>
          </p:nvPr>
        </p:nvGraphicFramePr>
        <p:xfrm>
          <a:off x="667183" y="2894006"/>
          <a:ext cx="10174988" cy="27976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91014">
                  <a:extLst>
                    <a:ext uri="{9D8B030D-6E8A-4147-A177-3AD203B41FA5}">
                      <a16:colId xmlns:a16="http://schemas.microsoft.com/office/drawing/2014/main" xmlns="" val="3145069719"/>
                    </a:ext>
                  </a:extLst>
                </a:gridCol>
                <a:gridCol w="3391987">
                  <a:extLst>
                    <a:ext uri="{9D8B030D-6E8A-4147-A177-3AD203B41FA5}">
                      <a16:colId xmlns:a16="http://schemas.microsoft.com/office/drawing/2014/main" xmlns="" val="1357422904"/>
                    </a:ext>
                  </a:extLst>
                </a:gridCol>
                <a:gridCol w="3391987">
                  <a:extLst>
                    <a:ext uri="{9D8B030D-6E8A-4147-A177-3AD203B41FA5}">
                      <a16:colId xmlns:a16="http://schemas.microsoft.com/office/drawing/2014/main" xmlns="" val="4034714428"/>
                    </a:ext>
                  </a:extLst>
                </a:gridCol>
              </a:tblGrid>
              <a:tr h="399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 Client Library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Platform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Language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6533235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Volly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Native Android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Java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02246818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Retrofit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Native Android 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Java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71043657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Rest Sharp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ASP.NET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C#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51666676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Axios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Mobile/Web/Desktop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JavaScript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9090407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cURL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Web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PHP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89357970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Alamofire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Native IOS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Swift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8289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135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6F38B4-EE70-493F-B565-72D408D2DB27}"/>
              </a:ext>
            </a:extLst>
          </p:cNvPr>
          <p:cNvSpPr txBox="1"/>
          <p:nvPr/>
        </p:nvSpPr>
        <p:spPr>
          <a:xfrm>
            <a:off x="625151" y="1291129"/>
            <a:ext cx="8213271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 Http Client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u="sng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 is an HTTP Client application, used to test request-response communication. Postman is widely used for API testing and generating documentation.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7CE7AA-CD32-4250-A5F1-D54E6710EF35}"/>
              </a:ext>
            </a:extLst>
          </p:cNvPr>
          <p:cNvSpPr txBox="1"/>
          <p:nvPr/>
        </p:nvSpPr>
        <p:spPr>
          <a:xfrm>
            <a:off x="625151" y="2691484"/>
            <a:ext cx="10086392" cy="14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Quickly and easily send REST, SOAP, and </a:t>
            </a:r>
            <a:r>
              <a:rPr lang="en-US" dirty="0" err="1"/>
              <a:t>GraphQL</a:t>
            </a:r>
            <a:r>
              <a:rPr lang="en-US" dirty="0"/>
              <a:t> requests directly within Postman.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Generate and publish beautiful, machine-readable API documentation.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Checking performance and response times at scheduled intervals.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Communicate the expected behavior of an API by simulating endpoints and their responses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8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06C629-87BF-490D-A807-704F72F79A3F}"/>
              </a:ext>
            </a:extLst>
          </p:cNvPr>
          <p:cNvSpPr txBox="1"/>
          <p:nvPr/>
        </p:nvSpPr>
        <p:spPr>
          <a:xfrm>
            <a:off x="320138" y="1356440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BF1AA61-6995-429D-A9CF-E18949D266E5}"/>
              </a:ext>
            </a:extLst>
          </p:cNvPr>
          <p:cNvSpPr txBox="1"/>
          <p:nvPr/>
        </p:nvSpPr>
        <p:spPr>
          <a:xfrm>
            <a:off x="320138" y="1853179"/>
            <a:ext cx="1152974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 is the first step to initiate web request/response communication. Every request is a combination of request header, body and request URL.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4D5226-B527-4289-99A3-6143081C7111}"/>
              </a:ext>
            </a:extLst>
          </p:cNvPr>
          <p:cNvSpPr txBox="1"/>
          <p:nvPr/>
        </p:nvSpPr>
        <p:spPr>
          <a:xfrm>
            <a:off x="323314" y="2725658"/>
            <a:ext cx="6094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 Segments: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2498FDAE-AD26-43A2-94E6-76FC87A17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4954886"/>
              </p:ext>
            </p:extLst>
          </p:nvPr>
        </p:nvGraphicFramePr>
        <p:xfrm>
          <a:off x="396557" y="3266961"/>
          <a:ext cx="11398886" cy="1941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1532">
                  <a:extLst>
                    <a:ext uri="{9D8B030D-6E8A-4147-A177-3AD203B41FA5}">
                      <a16:colId xmlns:a16="http://schemas.microsoft.com/office/drawing/2014/main" xmlns="" val="3668529940"/>
                    </a:ext>
                  </a:extLst>
                </a:gridCol>
                <a:gridCol w="8657354">
                  <a:extLst>
                    <a:ext uri="{9D8B030D-6E8A-4147-A177-3AD203B41FA5}">
                      <a16:colId xmlns:a16="http://schemas.microsoft.com/office/drawing/2014/main" xmlns="" val="1693241959"/>
                    </a:ext>
                  </a:extLst>
                </a:gridCol>
              </a:tblGrid>
              <a:tr h="485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Request Area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Standard Data Type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29352971"/>
                  </a:ext>
                </a:extLst>
              </a:tr>
              <a:tr h="485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Body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Simple String, JSON, Download, Redirect, XML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7626751"/>
                  </a:ext>
                </a:extLst>
              </a:tr>
              <a:tr h="485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Header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 Pair Value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10082236"/>
                  </a:ext>
                </a:extLst>
              </a:tr>
              <a:tr h="485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URL Parameter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51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28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06C629-87BF-490D-A807-704F72F79A3F}"/>
              </a:ext>
            </a:extLst>
          </p:cNvPr>
          <p:cNvSpPr txBox="1"/>
          <p:nvPr/>
        </p:nvSpPr>
        <p:spPr>
          <a:xfrm>
            <a:off x="320138" y="1356440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 Methods: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974022E-AD29-4225-8815-F60C17FB2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92545998"/>
              </p:ext>
            </p:extLst>
          </p:nvPr>
        </p:nvGraphicFramePr>
        <p:xfrm>
          <a:off x="432172" y="1897810"/>
          <a:ext cx="11416753" cy="3602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6267">
                  <a:extLst>
                    <a:ext uri="{9D8B030D-6E8A-4147-A177-3AD203B41FA5}">
                      <a16:colId xmlns:a16="http://schemas.microsoft.com/office/drawing/2014/main" xmlns="" val="1696817554"/>
                    </a:ext>
                  </a:extLst>
                </a:gridCol>
                <a:gridCol w="9260486">
                  <a:extLst>
                    <a:ext uri="{9D8B030D-6E8A-4147-A177-3AD203B41FA5}">
                      <a16:colId xmlns:a16="http://schemas.microsoft.com/office/drawing/2014/main" xmlns="" val="123558867"/>
                    </a:ext>
                  </a:extLst>
                </a:gridCol>
              </a:tblGrid>
              <a:tr h="445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Method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Responsibilities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76546624"/>
                  </a:ext>
                </a:extLst>
              </a:tr>
              <a:tr h="911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GET method is used to retrieve information from the given server using a given URI. Requests using GET should only retrieve data and should have no other effect on the data.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97616806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Head()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Same as GET, but transfers the status line and header section only.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12464812"/>
                  </a:ext>
                </a:extLst>
              </a:tr>
              <a:tr h="911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POST request is used to send data to the server, for example, customer information, file upload, etc. using HTML forms.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09965024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Replaces all current representations of the target resource with the uploaded content.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03534622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Removes all current representations of the target resource given by a URI.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8838425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B6672E3F-5D0B-46CA-B430-41DE5F80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72" y="18978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063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286B3B-18D9-4F13-BC36-82F85FEDDFAD}"/>
              </a:ext>
            </a:extLst>
          </p:cNvPr>
          <p:cNvSpPr txBox="1"/>
          <p:nvPr/>
        </p:nvSpPr>
        <p:spPr>
          <a:xfrm>
            <a:off x="245493" y="1145591"/>
            <a:ext cx="6094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Compare GET vs. POST: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68594FBE-7CDA-4582-B7B8-570EF04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0161644"/>
              </p:ext>
            </p:extLst>
          </p:nvPr>
        </p:nvGraphicFramePr>
        <p:xfrm>
          <a:off x="371151" y="1704712"/>
          <a:ext cx="11422743" cy="497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751">
                  <a:extLst>
                    <a:ext uri="{9D8B030D-6E8A-4147-A177-3AD203B41FA5}">
                      <a16:colId xmlns:a16="http://schemas.microsoft.com/office/drawing/2014/main" xmlns="" val="335698908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xmlns="" val="3315766042"/>
                    </a:ext>
                  </a:extLst>
                </a:gridCol>
                <a:gridCol w="5561045">
                  <a:extLst>
                    <a:ext uri="{9D8B030D-6E8A-4147-A177-3AD203B41FA5}">
                      <a16:colId xmlns:a16="http://schemas.microsoft.com/office/drawing/2014/main" xmlns="" val="2232624536"/>
                    </a:ext>
                  </a:extLst>
                </a:gridCol>
              </a:tblGrid>
              <a:tr h="576459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3829819"/>
                  </a:ext>
                </a:extLst>
              </a:tr>
              <a:tr h="613936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 button/Reload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Harmless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will be re-submitted (the browser should alert the user that the data are about to be re-submitted)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2588460"/>
                  </a:ext>
                </a:extLst>
              </a:tr>
              <a:tr h="576459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Bookmarked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Can be bookmarked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be bookmarked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8207504"/>
                  </a:ext>
                </a:extLst>
              </a:tr>
              <a:tr h="576459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9948712"/>
                  </a:ext>
                </a:extLst>
              </a:tr>
              <a:tr h="613936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 type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application/x-www-form-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urlencoded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application/x-www-form-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urlencoded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multipart/form-data. Use multipart encoding for binary data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858386"/>
                  </a:ext>
                </a:extLst>
              </a:tr>
              <a:tr h="613936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 remain in browser history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 are not saved in browser history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3197589"/>
                  </a:ext>
                </a:extLst>
              </a:tr>
              <a:tr h="1403283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Restrictions on data length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Yes, when sending data, the GET method adds the data to the URL; and the length of a URL is limited (maximum URL length is 2048 characters)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restrictions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090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34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286B3B-18D9-4F13-BC36-82F85FEDDFAD}"/>
              </a:ext>
            </a:extLst>
          </p:cNvPr>
          <p:cNvSpPr txBox="1"/>
          <p:nvPr/>
        </p:nvSpPr>
        <p:spPr>
          <a:xfrm>
            <a:off x="245493" y="1145591"/>
            <a:ext cx="6094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Compare GET vs. POST: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68594FBE-7CDA-4582-B7B8-570EF04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0568174"/>
              </p:ext>
            </p:extLst>
          </p:nvPr>
        </p:nvGraphicFramePr>
        <p:xfrm>
          <a:off x="371151" y="1704712"/>
          <a:ext cx="11422743" cy="370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751">
                  <a:extLst>
                    <a:ext uri="{9D8B030D-6E8A-4147-A177-3AD203B41FA5}">
                      <a16:colId xmlns:a16="http://schemas.microsoft.com/office/drawing/2014/main" xmlns="" val="335698908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xmlns="" val="3315766042"/>
                    </a:ext>
                  </a:extLst>
                </a:gridCol>
                <a:gridCol w="5561045">
                  <a:extLst>
                    <a:ext uri="{9D8B030D-6E8A-4147-A177-3AD203B41FA5}">
                      <a16:colId xmlns:a16="http://schemas.microsoft.com/office/drawing/2014/main" xmlns="" val="2232624536"/>
                    </a:ext>
                  </a:extLst>
                </a:gridCol>
              </a:tblGrid>
              <a:tr h="57645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Key Points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GET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POST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3829819"/>
                  </a:ext>
                </a:extLst>
              </a:tr>
              <a:tr h="61393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Restrictions on data type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Only ASCII characters allowed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No restrictions. Binary data is also allowed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2588460"/>
                  </a:ext>
                </a:extLst>
              </a:tr>
              <a:tr h="57645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Security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GET is less secure compared to POST because data sent is part of the URL. Never use GET when sending passwords or other sensitive information!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POST is a little safer than GET because the parameters are not stored in browser history or in web server logs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8207504"/>
                  </a:ext>
                </a:extLst>
              </a:tr>
              <a:tr h="57645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Visibility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Data is visible to everyone in the URL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Data is not displayed in the URL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994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56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81BFF2-79E1-46D8-B74B-569A29A2A2E6}"/>
              </a:ext>
            </a:extLst>
          </p:cNvPr>
          <p:cNvSpPr txBox="1"/>
          <p:nvPr/>
        </p:nvSpPr>
        <p:spPr>
          <a:xfrm>
            <a:off x="697464" y="1458657"/>
            <a:ext cx="10816512" cy="206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 Throttling: </a:t>
            </a:r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Throttle Request refers to a process in which a user is allowed to hit the application maximum time in per second or per minute.  Throttling is also known as request rate limiting.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 component of Internet security, as DoS attacks can tank a server with unlimited requests.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 limiting also helps make your API scalable by avoid unexpected spikes in traffic, causing severe lag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03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81BFF2-79E1-46D8-B74B-569A29A2A2E6}"/>
              </a:ext>
            </a:extLst>
          </p:cNvPr>
          <p:cNvSpPr txBox="1"/>
          <p:nvPr/>
        </p:nvSpPr>
        <p:spPr>
          <a:xfrm>
            <a:off x="697464" y="1458657"/>
            <a:ext cx="10816512" cy="134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HTTP Response: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Http response is the final step of request-response communication. Every response is a combination of response header, body an d cookies.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5FA806-7264-4A04-9E08-7C830608D716}"/>
              </a:ext>
            </a:extLst>
          </p:cNvPr>
          <p:cNvSpPr txBox="1"/>
          <p:nvPr/>
        </p:nvSpPr>
        <p:spPr>
          <a:xfrm>
            <a:off x="658303" y="2806526"/>
            <a:ext cx="10816512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 Response Segments: </a:t>
            </a:r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9DAF983-8DF1-4701-B716-02A540CD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7767772"/>
              </p:ext>
            </p:extLst>
          </p:nvPr>
        </p:nvGraphicFramePr>
        <p:xfrm>
          <a:off x="717185" y="3303160"/>
          <a:ext cx="10816512" cy="1507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1466">
                  <a:extLst>
                    <a:ext uri="{9D8B030D-6E8A-4147-A177-3AD203B41FA5}">
                      <a16:colId xmlns:a16="http://schemas.microsoft.com/office/drawing/2014/main" xmlns="" val="4244785417"/>
                    </a:ext>
                  </a:extLst>
                </a:gridCol>
                <a:gridCol w="8215046">
                  <a:extLst>
                    <a:ext uri="{9D8B030D-6E8A-4147-A177-3AD203B41FA5}">
                      <a16:colId xmlns:a16="http://schemas.microsoft.com/office/drawing/2014/main" xmlns="" val="242776146"/>
                    </a:ext>
                  </a:extLst>
                </a:gridCol>
              </a:tblGrid>
              <a:tr h="309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Response Area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Standard Data Type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65477364"/>
                  </a:ext>
                </a:extLst>
              </a:tr>
              <a:tr h="595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Body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Simple String, JSON, Download, Redirect, 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7931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Header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 Pair Value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88924649"/>
                  </a:ext>
                </a:extLst>
              </a:tr>
              <a:tr h="309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Cookies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Key Pair Value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2262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437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81BFF2-79E1-46D8-B74B-569A29A2A2E6}"/>
              </a:ext>
            </a:extLst>
          </p:cNvPr>
          <p:cNvSpPr txBox="1"/>
          <p:nvPr/>
        </p:nvSpPr>
        <p:spPr>
          <a:xfrm>
            <a:off x="417545" y="1205101"/>
            <a:ext cx="10816512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 Response status messages</a:t>
            </a:r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2F8AFE2B-7535-4568-9E45-F2A93479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212185"/>
              </p:ext>
            </p:extLst>
          </p:nvPr>
        </p:nvGraphicFramePr>
        <p:xfrm>
          <a:off x="643813" y="1718040"/>
          <a:ext cx="11056381" cy="4857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35">
                  <a:extLst>
                    <a:ext uri="{9D8B030D-6E8A-4147-A177-3AD203B41FA5}">
                      <a16:colId xmlns:a16="http://schemas.microsoft.com/office/drawing/2014/main" xmlns="" val="934711604"/>
                    </a:ext>
                  </a:extLst>
                </a:gridCol>
                <a:gridCol w="1546519">
                  <a:extLst>
                    <a:ext uri="{9D8B030D-6E8A-4147-A177-3AD203B41FA5}">
                      <a16:colId xmlns:a16="http://schemas.microsoft.com/office/drawing/2014/main" xmlns="" val="3375369229"/>
                    </a:ext>
                  </a:extLst>
                </a:gridCol>
                <a:gridCol w="8798027">
                  <a:extLst>
                    <a:ext uri="{9D8B030D-6E8A-4147-A177-3AD203B41FA5}">
                      <a16:colId xmlns:a16="http://schemas.microsoft.com/office/drawing/2014/main" xmlns="" val="178137068"/>
                    </a:ext>
                  </a:extLst>
                </a:gridCol>
              </a:tblGrid>
              <a:tr h="566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853713"/>
                  </a:ext>
                </a:extLst>
              </a:tr>
              <a:tr h="542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is OK (this is the standard response for successful HTTP requests)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315355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 has been fulfilled, and a new resource is created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64756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has been accepted for processing, but the processing has not been completed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2114910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Non-Authoritative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has been successfully processed, but is returning information that may be from another 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1226931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has been successfully processed, but is not returning any content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964802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 has been successfully processed, but is not returning any content, and requires that the requester reset the document view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523289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255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8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81BFF2-79E1-46D8-B74B-569A29A2A2E6}"/>
              </a:ext>
            </a:extLst>
          </p:cNvPr>
          <p:cNvSpPr txBox="1"/>
          <p:nvPr/>
        </p:nvSpPr>
        <p:spPr>
          <a:xfrm>
            <a:off x="417545" y="1205101"/>
            <a:ext cx="10816512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 Response status messages</a:t>
            </a:r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2F8AFE2B-7535-4568-9E45-F2A93479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2283002"/>
              </p:ext>
            </p:extLst>
          </p:nvPr>
        </p:nvGraphicFramePr>
        <p:xfrm>
          <a:off x="513184" y="1718040"/>
          <a:ext cx="10776714" cy="411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22">
                  <a:extLst>
                    <a:ext uri="{9D8B030D-6E8A-4147-A177-3AD203B41FA5}">
                      <a16:colId xmlns:a16="http://schemas.microsoft.com/office/drawing/2014/main" xmlns="" val="9347116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3375369229"/>
                    </a:ext>
                  </a:extLst>
                </a:gridCol>
                <a:gridCol w="8546063">
                  <a:extLst>
                    <a:ext uri="{9D8B030D-6E8A-4147-A177-3AD203B41FA5}">
                      <a16:colId xmlns:a16="http://schemas.microsoft.com/office/drawing/2014/main" xmlns="" val="178137068"/>
                    </a:ext>
                  </a:extLst>
                </a:gridCol>
              </a:tblGrid>
              <a:tr h="566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853713"/>
                  </a:ext>
                </a:extLst>
              </a:tr>
              <a:tr h="542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is delivering only part of the resource due to a range header sent by the 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315355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cannot be fulfilled due to bad syntax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762114910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Unauthorized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 was a legal request, but the server is refusing to respond to it.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91226931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 was a legal request, but the server is refusing to respond to it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73964802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requested page could not be found but may be available again in the future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523289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Not Allowed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request was made of a page using a request method not supported by that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255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185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21612" y="24806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course cover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CC3E57-D437-4AB9-BE51-8C61E6A99438}"/>
              </a:ext>
            </a:extLst>
          </p:cNvPr>
          <p:cNvSpPr txBox="1"/>
          <p:nvPr/>
        </p:nvSpPr>
        <p:spPr>
          <a:xfrm>
            <a:off x="494523" y="1152757"/>
            <a:ext cx="7212563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 of Rest API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Best Practices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Essential Packages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Structure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By step Express Rest  API Development With Mongo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Documentation Preparation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Practice project</a:t>
            </a:r>
            <a:endParaRPr lang="en-US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6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81BFF2-79E1-46D8-B74B-569A29A2A2E6}"/>
              </a:ext>
            </a:extLst>
          </p:cNvPr>
          <p:cNvSpPr txBox="1"/>
          <p:nvPr/>
        </p:nvSpPr>
        <p:spPr>
          <a:xfrm>
            <a:off x="417545" y="1205101"/>
            <a:ext cx="10816512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 Response status messages</a:t>
            </a:r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2F8AFE2B-7535-4568-9E45-F2A93479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1098401"/>
              </p:ext>
            </p:extLst>
          </p:nvPr>
        </p:nvGraphicFramePr>
        <p:xfrm>
          <a:off x="529771" y="1718040"/>
          <a:ext cx="10760127" cy="4226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35">
                  <a:extLst>
                    <a:ext uri="{9D8B030D-6E8A-4147-A177-3AD203B41FA5}">
                      <a16:colId xmlns:a16="http://schemas.microsoft.com/office/drawing/2014/main" xmlns="" val="9347116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3375369229"/>
                    </a:ext>
                  </a:extLst>
                </a:gridCol>
                <a:gridCol w="8546063">
                  <a:extLst>
                    <a:ext uri="{9D8B030D-6E8A-4147-A177-3AD203B41FA5}">
                      <a16:colId xmlns:a16="http://schemas.microsoft.com/office/drawing/2014/main" xmlns="" val="178137068"/>
                    </a:ext>
                  </a:extLst>
                </a:gridCol>
              </a:tblGrid>
              <a:tr h="566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853713"/>
                  </a:ext>
                </a:extLst>
              </a:tr>
              <a:tr h="542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Timeout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315355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Server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generic error message, given when no more specific message is suitable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762114910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 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was acting as a gateway or proxy and received an invalid response from the upstream server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68093014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Unavailable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is currently unavailable (overloaded or down)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16963510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819432291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88713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753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08D3CB-DEF3-4461-BBF3-71298DEDBA66}"/>
              </a:ext>
            </a:extLst>
          </p:cNvPr>
          <p:cNvSpPr txBox="1"/>
          <p:nvPr/>
        </p:nvSpPr>
        <p:spPr>
          <a:xfrm>
            <a:off x="186612" y="1182804"/>
            <a:ext cx="1111612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URIs as resources as nouns:</a:t>
            </a: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most recognizable characteristics of REST is the predominant use of nouns in URIs.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Restful URIs should </a:t>
            </a:r>
          </a:p>
          <a:p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indicate any kind of CRUD (Create, Read, Update, and Delete) functionality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Instead, REST APIs should allow you to </a:t>
            </a: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manipulate a resource.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8C1AA3-F1DA-4CA1-90CE-6B3FBBF8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7" y="2532289"/>
            <a:ext cx="9212946" cy="67744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830446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D0D72B-0640-4ABE-91A5-66E495AFAB4F}"/>
              </a:ext>
            </a:extLst>
          </p:cNvPr>
          <p:cNvSpPr txBox="1"/>
          <p:nvPr/>
        </p:nvSpPr>
        <p:spPr>
          <a:xfrm>
            <a:off x="320136" y="1315817"/>
            <a:ext cx="114737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Forward slashes for hierarchy: </a:t>
            </a: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As shown in the examples above,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forward slashes are conventionally used to show the hierarchy between individual resources and collections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6FE79D7-B4A8-4C47-9DCF-478AFF705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5" y="2411967"/>
            <a:ext cx="10091015" cy="797764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988388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0D63B0-089F-44C7-A4C9-1ECE3ECF1147}"/>
              </a:ext>
            </a:extLst>
          </p:cNvPr>
          <p:cNvSpPr txBox="1"/>
          <p:nvPr/>
        </p:nvSpPr>
        <p:spPr>
          <a:xfrm>
            <a:off x="320137" y="1367988"/>
            <a:ext cx="1162637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Punctuation for lists: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there is no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hierarchical relationship (such as in lists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punctuation marks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 as the semicolon, or, more frequently, the comma should be used. 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4A95B5F-950C-485C-A1B4-00EF4093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9" y="2508120"/>
            <a:ext cx="10081418" cy="74826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25159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8FD37F-AB48-4C0E-B2FC-F200F13D57C2}"/>
              </a:ext>
            </a:extLst>
          </p:cNvPr>
          <p:cNvSpPr txBox="1"/>
          <p:nvPr/>
        </p:nvSpPr>
        <p:spPr>
          <a:xfrm>
            <a:off x="389552" y="1349327"/>
            <a:ext cx="1143233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parameters where necessary: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sort or filter a collection, a REST API should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query parameters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passed in the URI.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142E25D-7227-4DCF-A1C7-E50978FA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5" y="2216154"/>
            <a:ext cx="9470737" cy="671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608279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D93DD4-06A1-45B7-9E60-1CF142222E6D}"/>
              </a:ext>
            </a:extLst>
          </p:cNvPr>
          <p:cNvSpPr txBox="1"/>
          <p:nvPr/>
        </p:nvSpPr>
        <p:spPr>
          <a:xfrm>
            <a:off x="389553" y="1358657"/>
            <a:ext cx="1142300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Lowercase letters and dashes: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convention, resource names should use exclusively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lowercase letters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Similarly,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dashes (-) are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conventionally used in place of underscores (_).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C4173E4-7560-4421-B709-E0F030AD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9" y="2546722"/>
            <a:ext cx="11018690" cy="76564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57452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85EBB8-0352-44F8-B416-B12FC23B55C0}"/>
              </a:ext>
            </a:extLst>
          </p:cNvPr>
          <p:cNvSpPr txBox="1"/>
          <p:nvPr/>
        </p:nvSpPr>
        <p:spPr>
          <a:xfrm>
            <a:off x="320137" y="1304890"/>
            <a:ext cx="1162637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file extensions: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file extensions (such as .xml) out of your URIs.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We’re sorry to say it, but they’re ugly and add length to URIs. If you need to specify the format of the body, instead use the Content-Type header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6104739-6B16-4180-B1C9-E6003C4AC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8" y="2438690"/>
            <a:ext cx="10184529" cy="99031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101924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189CF9-C926-4569-9B5E-1861FA8FA463}"/>
              </a:ext>
            </a:extLst>
          </p:cNvPr>
          <p:cNvSpPr txBox="1"/>
          <p:nvPr/>
        </p:nvSpPr>
        <p:spPr>
          <a:xfrm>
            <a:off x="377783" y="1286033"/>
            <a:ext cx="11436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No trailing forward slash: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Similarly, in the interests of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keeping URIs clean, do not add a trailing forward slash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to the end of URIs.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F71C00A-0437-4CC3-9C46-9C4FBA16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3" y="2256374"/>
            <a:ext cx="10214230" cy="981347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139680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Response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C02A0B0-0E38-40D6-8A3C-08CC4CAD4240}"/>
              </a:ext>
            </a:extLst>
          </p:cNvPr>
          <p:cNvSpPr txBox="1"/>
          <p:nvPr/>
        </p:nvSpPr>
        <p:spPr>
          <a:xfrm>
            <a:off x="557505" y="1411961"/>
            <a:ext cx="9090348" cy="363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Header: </a:t>
            </a: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http response status code.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content type, file type if any.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cache status if any.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token should provide via response header.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string data is allowed for response header.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content length if any.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response date and time.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request-response model described before.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71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Response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E44B70C-FC59-454E-888B-594BB9176930}"/>
              </a:ext>
            </a:extLst>
          </p:cNvPr>
          <p:cNvSpPr txBox="1"/>
          <p:nvPr/>
        </p:nvSpPr>
        <p:spPr>
          <a:xfrm>
            <a:off x="482859" y="1354867"/>
            <a:ext cx="9976757" cy="244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Body: </a:t>
            </a: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providing response status, code, message via response body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JSON best practices for JSON response body.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single result, can use String, Boolean directly.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JSON encode-decode before writing JSON Body.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discussion on JSON described before.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24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21612" y="24806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Benefits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CC3E57-D437-4AB9-BE51-8C61E6A99438}"/>
              </a:ext>
            </a:extLst>
          </p:cNvPr>
          <p:cNvSpPr txBox="1"/>
          <p:nvPr/>
        </p:nvSpPr>
        <p:spPr>
          <a:xfrm>
            <a:off x="494523" y="1064659"/>
            <a:ext cx="115358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MERN Stack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Server-Side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বিষয় গুলো এই সিরিজ থেকে স্পষ্ট হয়ে যাবে।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যারা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Mobile App/ Desktop App / React App/ Vue App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জন্যে আলাদা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Express Service Based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কাজ করেন তাদের জন্যে এটা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Must.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Robotics , IOT ,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কাজ করেন তারা এই সিরিজ থেকে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Back-Data Manage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এর বিষয় গুলো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Clear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হয়ে যাবেন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Express API in artificial intelligence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আলোচনা থাকছে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এই সিরিজে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Rest API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এর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Working Flow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আলোচনা থাকছে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Rest API Security - Encryption-Decryption, API throttle , Data sanitization , </a:t>
            </a: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xss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cors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, security HTTP headers, JSON Encryption, Authentication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ইত্যাদি বিষয়ে আলোচনা থাকছে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Express API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এর কোনো সুনির্দিষ্ট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Structure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নেই। যে কারনে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Structure Practice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ভিডিও থাকছে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File management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আলোচনা থাকছে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API Documentation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আলোচনা থাকছে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সব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শেষে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একটা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Small Practice Project </a:t>
            </a: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থাকছে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38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Response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A44EA8-9D1A-45EB-8EC7-EB92C3C4A0B9}"/>
              </a:ext>
            </a:extLst>
          </p:cNvPr>
          <p:cNvSpPr txBox="1"/>
          <p:nvPr/>
        </p:nvSpPr>
        <p:spPr>
          <a:xfrm>
            <a:off x="426875" y="1275269"/>
            <a:ext cx="11143084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Cookies: </a:t>
            </a:r>
            <a:endParaRPr lang="en-US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Restful API may send cookies just like a regular Web Application that serves 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using response cookies as it is violate stateless principle.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required use cookie encryption, decryption and other policies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Request Handling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A44EA8-9D1A-45EB-8EC7-EB92C3C4A0B9}"/>
              </a:ext>
            </a:extLst>
          </p:cNvPr>
          <p:cNvSpPr txBox="1"/>
          <p:nvPr/>
        </p:nvSpPr>
        <p:spPr>
          <a:xfrm>
            <a:off x="426875" y="1275269"/>
            <a:ext cx="11143084" cy="176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When use GET(): </a:t>
            </a:r>
            <a:endParaRPr lang="en-US" sz="2400" dirty="0">
              <a:solidFill>
                <a:srgbClr val="0070C0"/>
              </a:solidFill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•GET is used to request something from server with less amount of data to pass.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•When nothing should change on the server because of your action.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•When request only retrieves data from a web server by specifying parameters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•Get method only carries request </a:t>
            </a:r>
            <a:r>
              <a:rPr lang="en-US" sz="20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header not request body.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094CFF-8F50-42A7-96A5-42F35AD9278B}"/>
              </a:ext>
            </a:extLst>
          </p:cNvPr>
          <p:cNvSpPr txBox="1"/>
          <p:nvPr/>
        </p:nvSpPr>
        <p:spPr>
          <a:xfrm>
            <a:off x="426875" y="3352845"/>
            <a:ext cx="10070064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use POST(): </a:t>
            </a:r>
            <a:endParaRPr lang="en-US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should be used when the server state changes due to that action.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request needs its body, to pass large amount of data.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want to upload documents , images , video from client to server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53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Request Handling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FB875A-5471-49CB-82F7-D84816434F0A}"/>
              </a:ext>
            </a:extLst>
          </p:cNvPr>
          <p:cNvSpPr txBox="1"/>
          <p:nvPr/>
        </p:nvSpPr>
        <p:spPr>
          <a:xfrm>
            <a:off x="436205" y="1166681"/>
            <a:ext cx="11096431" cy="452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 should be structured in JSON Array/ Object pattern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 hold multipart/ form-data like images, audio, video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 should not hold any auth related information.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 should associated with specific request data model, setter getter can used for this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Header: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header should carry all security related information, like token, auth etc.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string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Key:Pair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is allowed for header 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header should provide user agent information of client application.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necessary CSRF/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XSRF should provide via header.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header should associated with middleware controller, where necessary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6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Request Handling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BDA9B75-F502-46E7-8702-D352B16057D7}"/>
              </a:ext>
            </a:extLst>
          </p:cNvPr>
          <p:cNvSpPr txBox="1"/>
          <p:nvPr/>
        </p:nvSpPr>
        <p:spPr>
          <a:xfrm>
            <a:off x="436207" y="1396088"/>
            <a:ext cx="10704544" cy="343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Controller Best Practices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controllers should always be as clean as possible. We shouldn’t place any business logic inside 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Controllers should be responsible for accepting http request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API versioning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async/await if at all possible.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solid principles to manage controller classes.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 which method is responsible for GET() and which for POST().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 should be only responsible for calling model, return response , redirect to action etc.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84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Request Handling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FB9806-761F-4A7A-BF71-5763C0AE4A9F}"/>
              </a:ext>
            </a:extLst>
          </p:cNvPr>
          <p:cNvSpPr txBox="1"/>
          <p:nvPr/>
        </p:nvSpPr>
        <p:spPr>
          <a:xfrm>
            <a:off x="805542" y="1538835"/>
            <a:ext cx="10820613" cy="4129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Middleware Controller Best Practices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none" strike="noStrike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is a special types of controller executed after request but before in response. It is a type of filtering mechanism to ensure API securities and more. Middleware acts as a bridge between a request and a response.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Uses: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to implement API key, user-agent restriction, CSRF, XSRF security, token based API authentication.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to implement API request rate limit.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of incoming HTTP requests.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Redirecting the users based on requests.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can inspect a request and decorate it, or reject it, based on what it finds.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is most often considered separate from your application logic.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gives you enough freedom to create your own security mechanism.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8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805CA4D-C962-4862-B5CA-AB9021B7E6A9}"/>
              </a:ext>
            </a:extLst>
          </p:cNvPr>
          <p:cNvSpPr txBox="1"/>
          <p:nvPr/>
        </p:nvSpPr>
        <p:spPr>
          <a:xfrm>
            <a:off x="391257" y="1851469"/>
            <a:ext cx="4816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May varies from application to application </a:t>
            </a:r>
          </a:p>
          <a:p>
            <a:pPr marL="342900" indent="-342900">
              <a:buAutoNum type="arabicPeriod"/>
            </a:pPr>
            <a:r>
              <a:rPr lang="en-US" dirty="0"/>
              <a:t>May varies from developer to developer </a:t>
            </a:r>
          </a:p>
          <a:p>
            <a:pPr marL="342900" indent="-342900">
              <a:buAutoNum type="arabicPeriod"/>
            </a:pPr>
            <a:r>
              <a:rPr lang="en-US" dirty="0"/>
              <a:t>May varies from environment to environment</a:t>
            </a:r>
          </a:p>
          <a:p>
            <a:pPr marL="342900" indent="-342900">
              <a:buAutoNum type="arabicPeriod"/>
            </a:pPr>
            <a:r>
              <a:rPr lang="en-US" dirty="0"/>
              <a:t>May varies from use case to use case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F0298EF-C653-4442-9185-E715FF1A81C4}"/>
              </a:ext>
            </a:extLst>
          </p:cNvPr>
          <p:cNvSpPr txBox="1"/>
          <p:nvPr/>
        </p:nvSpPr>
        <p:spPr>
          <a:xfrm>
            <a:off x="391257" y="1330829"/>
            <a:ext cx="8646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</a:t>
            </a:r>
            <a:r>
              <a:rPr lang="en-US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ity Practices May Varies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0794F24-3A59-4866-907E-FFA7C316DCCB}"/>
              </a:ext>
            </a:extLst>
          </p:cNvPr>
          <p:cNvSpPr txBox="1"/>
          <p:nvPr/>
        </p:nvSpPr>
        <p:spPr>
          <a:xfrm>
            <a:off x="391257" y="3177649"/>
            <a:ext cx="8646581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 we have to know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061AD65-9821-46AA-B8DD-CC6BE7C26177}"/>
              </a:ext>
            </a:extLst>
          </p:cNvPr>
          <p:cNvSpPr txBox="1"/>
          <p:nvPr/>
        </p:nvSpPr>
        <p:spPr>
          <a:xfrm>
            <a:off x="391257" y="3753904"/>
            <a:ext cx="3468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best practices </a:t>
            </a:r>
          </a:p>
          <a:p>
            <a:pPr marL="342900" indent="-342900">
              <a:buAutoNum type="arabicPeriod"/>
            </a:pPr>
            <a:r>
              <a:rPr lang="en-US" dirty="0"/>
              <a:t>Know about the security layers </a:t>
            </a:r>
          </a:p>
          <a:p>
            <a:pPr marL="342900" indent="-342900">
              <a:buAutoNum type="arabicPeriod"/>
            </a:pPr>
            <a:r>
              <a:rPr lang="en-US" dirty="0"/>
              <a:t>Security placement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2427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xmlns="" id="{D0025672-20F0-46B9-B986-702BEA10B5D1}"/>
              </a:ext>
            </a:extLst>
          </p:cNvPr>
          <p:cNvSpPr/>
          <p:nvPr/>
        </p:nvSpPr>
        <p:spPr>
          <a:xfrm>
            <a:off x="8041331" y="1064659"/>
            <a:ext cx="1928904" cy="1928904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FE062B0-E113-4F0D-BFF6-96D78DA3F852}"/>
              </a:ext>
            </a:extLst>
          </p:cNvPr>
          <p:cNvSpPr/>
          <p:nvPr/>
        </p:nvSpPr>
        <p:spPr>
          <a:xfrm>
            <a:off x="1138794" y="1549792"/>
            <a:ext cx="3824966" cy="711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END POINT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6F84B40-BA9B-4B2F-A6A4-1974B6131288}"/>
              </a:ext>
            </a:extLst>
          </p:cNvPr>
          <p:cNvGrpSpPr/>
          <p:nvPr/>
        </p:nvGrpSpPr>
        <p:grpSpPr>
          <a:xfrm>
            <a:off x="5171440" y="1506857"/>
            <a:ext cx="2611120" cy="456504"/>
            <a:chOff x="5171440" y="1698491"/>
            <a:chExt cx="2611120" cy="45650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DAAF6A69-04F3-44C7-8228-191E2A41D1BB}"/>
                </a:ext>
              </a:extLst>
            </p:cNvPr>
            <p:cNvCxnSpPr/>
            <p:nvPr/>
          </p:nvCxnSpPr>
          <p:spPr>
            <a:xfrm flipH="1">
              <a:off x="5171440" y="2154995"/>
              <a:ext cx="2611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C67A395-976F-41DC-A913-C774E5444298}"/>
                </a:ext>
              </a:extLst>
            </p:cNvPr>
            <p:cNvSpPr txBox="1"/>
            <p:nvPr/>
          </p:nvSpPr>
          <p:spPr>
            <a:xfrm>
              <a:off x="5910997" y="1698491"/>
              <a:ext cx="113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3C29CCE-5E87-486B-89AB-8E0EA5F80474}"/>
              </a:ext>
            </a:extLst>
          </p:cNvPr>
          <p:cNvSpPr/>
          <p:nvPr/>
        </p:nvSpPr>
        <p:spPr>
          <a:xfrm>
            <a:off x="1148954" y="2670560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Key Verification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2D08F26-1AE8-4A6A-8ABA-569ED94C02E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051277" y="2260986"/>
            <a:ext cx="0" cy="382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42D5068-665F-4390-AD90-4CB9CCE11120}"/>
              </a:ext>
            </a:extLst>
          </p:cNvPr>
          <p:cNvSpPr/>
          <p:nvPr/>
        </p:nvSpPr>
        <p:spPr>
          <a:xfrm>
            <a:off x="1148954" y="3158240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Agent Verification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21B5FCA-B7D5-4296-A943-609E27E5D30F}"/>
              </a:ext>
            </a:extLst>
          </p:cNvPr>
          <p:cNvSpPr/>
          <p:nvPr/>
        </p:nvSpPr>
        <p:spPr>
          <a:xfrm>
            <a:off x="1148954" y="3652275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CSRF Protection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405287F-2EAD-4D82-A69E-6208AFF765BF}"/>
              </a:ext>
            </a:extLst>
          </p:cNvPr>
          <p:cNvSpPr/>
          <p:nvPr/>
        </p:nvSpPr>
        <p:spPr>
          <a:xfrm>
            <a:off x="1148954" y="4124886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 Limiting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8633D97-3540-4966-B50A-DB517FDEB783}"/>
              </a:ext>
            </a:extLst>
          </p:cNvPr>
          <p:cNvSpPr/>
          <p:nvPr/>
        </p:nvSpPr>
        <p:spPr>
          <a:xfrm>
            <a:off x="1148954" y="4613689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Secure Headers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AD3D223-82C7-40FB-9ECD-5A958878D304}"/>
              </a:ext>
            </a:extLst>
          </p:cNvPr>
          <p:cNvSpPr/>
          <p:nvPr/>
        </p:nvSpPr>
        <p:spPr>
          <a:xfrm>
            <a:off x="1148954" y="5080552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Pollution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31A7D9A-3CEC-4D32-82BB-F23981C50C16}"/>
              </a:ext>
            </a:extLst>
          </p:cNvPr>
          <p:cNvSpPr/>
          <p:nvPr/>
        </p:nvSpPr>
        <p:spPr>
          <a:xfrm>
            <a:off x="1148954" y="5558194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Sanitization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C5686C36-7A43-43E9-A871-EE9C14CD16D5}"/>
              </a:ext>
            </a:extLst>
          </p:cNvPr>
          <p:cNvGrpSpPr/>
          <p:nvPr/>
        </p:nvGrpSpPr>
        <p:grpSpPr>
          <a:xfrm>
            <a:off x="320137" y="2795416"/>
            <a:ext cx="695863" cy="3760489"/>
            <a:chOff x="320137" y="2987051"/>
            <a:chExt cx="695863" cy="3235000"/>
          </a:xfrm>
        </p:grpSpPr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xmlns="" id="{A836557A-D89F-4A8F-B032-399EB3DB2BB7}"/>
                </a:ext>
              </a:extLst>
            </p:cNvPr>
            <p:cNvSpPr/>
            <p:nvPr/>
          </p:nvSpPr>
          <p:spPr>
            <a:xfrm>
              <a:off x="320137" y="2987051"/>
              <a:ext cx="695863" cy="3235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A1D45A56-A1D5-4401-8B6F-3C4B9C6D8908}"/>
                </a:ext>
              </a:extLst>
            </p:cNvPr>
            <p:cNvSpPr txBox="1"/>
            <p:nvPr/>
          </p:nvSpPr>
          <p:spPr>
            <a:xfrm rot="16200000">
              <a:off x="84527" y="4356938"/>
              <a:ext cx="1493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Security Layer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F223B50-E69B-40A9-9DD0-F28CBA09CDC9}"/>
              </a:ext>
            </a:extLst>
          </p:cNvPr>
          <p:cNvSpPr/>
          <p:nvPr/>
        </p:nvSpPr>
        <p:spPr>
          <a:xfrm>
            <a:off x="6695440" y="5282279"/>
            <a:ext cx="2448560" cy="84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428F358-6BEB-4E3A-A66E-8444C7516BB3}"/>
              </a:ext>
            </a:extLst>
          </p:cNvPr>
          <p:cNvCxnSpPr>
            <a:cxnSpLocks/>
          </p:cNvCxnSpPr>
          <p:nvPr/>
        </p:nvCxnSpPr>
        <p:spPr>
          <a:xfrm flipV="1">
            <a:off x="5054599" y="5843406"/>
            <a:ext cx="1488441" cy="457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E4F0EA3-A9E6-4460-BC52-DF64E53BBF5D}"/>
              </a:ext>
            </a:extLst>
          </p:cNvPr>
          <p:cNvSpPr/>
          <p:nvPr/>
        </p:nvSpPr>
        <p:spPr>
          <a:xfrm>
            <a:off x="9371093" y="5204763"/>
            <a:ext cx="2174239" cy="4995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526F778-9679-4079-A075-9AA906D2F733}"/>
              </a:ext>
            </a:extLst>
          </p:cNvPr>
          <p:cNvSpPr/>
          <p:nvPr/>
        </p:nvSpPr>
        <p:spPr>
          <a:xfrm>
            <a:off x="9371092" y="5780655"/>
            <a:ext cx="2174240" cy="4995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Validation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E9498FB6-62C5-4177-A259-64AE17FD439E}"/>
              </a:ext>
            </a:extLst>
          </p:cNvPr>
          <p:cNvGrpSpPr/>
          <p:nvPr/>
        </p:nvGrpSpPr>
        <p:grpSpPr>
          <a:xfrm>
            <a:off x="7856665" y="2993563"/>
            <a:ext cx="880935" cy="2103214"/>
            <a:chOff x="7856665" y="3185197"/>
            <a:chExt cx="880935" cy="210321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5ED67A91-0A56-4879-9D94-26C21BFA7740}"/>
                </a:ext>
              </a:extLst>
            </p:cNvPr>
            <p:cNvCxnSpPr/>
            <p:nvPr/>
          </p:nvCxnSpPr>
          <p:spPr>
            <a:xfrm flipV="1">
              <a:off x="7934960" y="3185197"/>
              <a:ext cx="802640" cy="210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4022622-29C7-42D5-A211-B134977901ED}"/>
                </a:ext>
              </a:extLst>
            </p:cNvPr>
            <p:cNvSpPr txBox="1"/>
            <p:nvPr/>
          </p:nvSpPr>
          <p:spPr>
            <a:xfrm rot="17565473">
              <a:off x="7500573" y="4049256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EC3F443-FF71-4EE6-83D7-B6A1AF3E6EF4}"/>
              </a:ext>
            </a:extLst>
          </p:cNvPr>
          <p:cNvSpPr/>
          <p:nvPr/>
        </p:nvSpPr>
        <p:spPr>
          <a:xfrm>
            <a:off x="1148954" y="6110982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Authentication/Authorization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373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8" grpId="0" animBg="1"/>
      <p:bldP spid="44" grpId="0" animBg="1"/>
      <p:bldP spid="46" grpId="0" animBg="1"/>
      <p:bldP spid="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968DCE5-CF8E-4B43-B26A-25031A41E6E2}"/>
              </a:ext>
            </a:extLst>
          </p:cNvPr>
          <p:cNvSpPr txBox="1"/>
          <p:nvPr/>
        </p:nvSpPr>
        <p:spPr>
          <a:xfrm>
            <a:off x="538480" y="1064659"/>
            <a:ext cx="8829040" cy="531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Validation</a:t>
            </a:r>
            <a:endParaRPr lang="en-US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Header: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http response status code.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content type, file type if any.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cache status if any.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token should provide via response header.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string data is allowed for response header.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content length if any.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response date and time.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request-response model described before.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Body: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providing response status, code, message via response body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JSON best practices for JSON response body.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single result, can use String, Boolean directly.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JSON encode-decode before writing JSON Body.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discussion on JSON described before.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7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0D8A3E-E25D-41F6-B265-271A5C707949}"/>
              </a:ext>
            </a:extLst>
          </p:cNvPr>
          <p:cNvSpPr txBox="1"/>
          <p:nvPr/>
        </p:nvSpPr>
        <p:spPr>
          <a:xfrm>
            <a:off x="320137" y="11584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Request Rate limit- Throttling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6F4AC4-7C8D-49B8-AA4E-4BD54F33D49E}"/>
              </a:ext>
            </a:extLst>
          </p:cNvPr>
          <p:cNvSpPr txBox="1"/>
          <p:nvPr/>
        </p:nvSpPr>
        <p:spPr>
          <a:xfrm>
            <a:off x="320137" y="1730378"/>
            <a:ext cx="12027267" cy="1851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make sure our APIs are running as efficiently as possible. Otherwise, everyone using your database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suffer from slow performance. Performance isn’t the only reason to limit API requests, either. API limiting, which also known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rate is limiting, is an essential component of Internet security, as DoS attacks can tank a server with unlimited API requests.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 limiting also helps make your API scalable. If your API blows up in popularity, there can be unexpected spikes in traffic,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causing severe lag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1E3F9CB6-C851-4171-82B2-D840EEA20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1893322"/>
              </p:ext>
            </p:extLst>
          </p:nvPr>
        </p:nvGraphicFramePr>
        <p:xfrm>
          <a:off x="330925" y="3585683"/>
          <a:ext cx="11603636" cy="1624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2877">
                  <a:extLst>
                    <a:ext uri="{9D8B030D-6E8A-4147-A177-3AD203B41FA5}">
                      <a16:colId xmlns:a16="http://schemas.microsoft.com/office/drawing/2014/main" xmlns="" val="3231210504"/>
                    </a:ext>
                  </a:extLst>
                </a:gridCol>
                <a:gridCol w="2496718">
                  <a:extLst>
                    <a:ext uri="{9D8B030D-6E8A-4147-A177-3AD203B41FA5}">
                      <a16:colId xmlns:a16="http://schemas.microsoft.com/office/drawing/2014/main" xmlns="" val="2706992706"/>
                    </a:ext>
                  </a:extLst>
                </a:gridCol>
                <a:gridCol w="4793698">
                  <a:extLst>
                    <a:ext uri="{9D8B030D-6E8A-4147-A177-3AD203B41FA5}">
                      <a16:colId xmlns:a16="http://schemas.microsoft.com/office/drawing/2014/main" xmlns="" val="1390831419"/>
                    </a:ext>
                  </a:extLst>
                </a:gridCol>
                <a:gridCol w="3120343">
                  <a:extLst>
                    <a:ext uri="{9D8B030D-6E8A-4147-A177-3AD203B41FA5}">
                      <a16:colId xmlns:a16="http://schemas.microsoft.com/office/drawing/2014/main" xmlns="" val="1110075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Language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Platform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Library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Library Sources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00348010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C#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ASP.NET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WebApiThrottle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MvcThrottle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Nuget package manager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34227414"/>
                  </a:ext>
                </a:extLst>
              </a:tr>
              <a:tr h="234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PHP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Laravel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Laravel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Karnel</a:t>
                      </a:r>
                      <a:r>
                        <a:rPr lang="en-US" sz="1800" dirty="0">
                          <a:effectLst/>
                        </a:rPr>
                        <a:t> Default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Packagist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10519211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Node/Express JS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express-rate-limit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NPM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1588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367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DF7DAF-0E76-4E45-BEED-28B5BD600FB7}"/>
              </a:ext>
            </a:extLst>
          </p:cNvPr>
          <p:cNvSpPr txBox="1"/>
          <p:nvPr/>
        </p:nvSpPr>
        <p:spPr>
          <a:xfrm>
            <a:off x="599440" y="1295898"/>
            <a:ext cx="10848658" cy="216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CSRF/XSRF Protection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request forgery attacks (CSRF or XSRF for short) are used to send malicious requests from an authenticated user to a web application.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request-response header to pass CSRF token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CSRF token should be unique for every session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self API CSRF token works well.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EC52069-A0A4-46E1-A3AB-F9CF19175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234064"/>
              </p:ext>
            </p:extLst>
          </p:nvPr>
        </p:nvGraphicFramePr>
        <p:xfrm>
          <a:off x="693102" y="4087497"/>
          <a:ext cx="10848658" cy="1822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578">
                  <a:extLst>
                    <a:ext uri="{9D8B030D-6E8A-4147-A177-3AD203B41FA5}">
                      <a16:colId xmlns:a16="http://schemas.microsoft.com/office/drawing/2014/main" xmlns="" val="4079291751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xmlns="" val="531113511"/>
                    </a:ext>
                  </a:extLst>
                </a:gridCol>
                <a:gridCol w="3066919">
                  <a:extLst>
                    <a:ext uri="{9D8B030D-6E8A-4147-A177-3AD203B41FA5}">
                      <a16:colId xmlns:a16="http://schemas.microsoft.com/office/drawing/2014/main" xmlns="" val="2061331597"/>
                    </a:ext>
                  </a:extLst>
                </a:gridCol>
                <a:gridCol w="2917321">
                  <a:extLst>
                    <a:ext uri="{9D8B030D-6E8A-4147-A177-3AD203B41FA5}">
                      <a16:colId xmlns:a16="http://schemas.microsoft.com/office/drawing/2014/main" xmlns="" val="1955606472"/>
                    </a:ext>
                  </a:extLst>
                </a:gridCol>
              </a:tblGrid>
              <a:tr h="53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Platform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Library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Library Sources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5657829"/>
                  </a:ext>
                </a:extLst>
              </a:tr>
              <a:tr h="42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C#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ASP.NET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AntiCSRF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Nuget package manager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79838166"/>
                  </a:ext>
                </a:extLst>
              </a:tr>
              <a:tr h="42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PHP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Laravel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Laravel Default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Packagist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92280279"/>
                  </a:ext>
                </a:extLst>
              </a:tr>
              <a:tr h="42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Node/Express JS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npm  i csrf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NPM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8984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39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47848" y="205084"/>
            <a:ext cx="744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 to Rest API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0A2923A2-6B98-49E5-81FA-79B25F936C86}"/>
              </a:ext>
            </a:extLst>
          </p:cNvPr>
          <p:cNvGrpSpPr/>
          <p:nvPr/>
        </p:nvGrpSpPr>
        <p:grpSpPr>
          <a:xfrm>
            <a:off x="664178" y="2165908"/>
            <a:ext cx="1700034" cy="1830254"/>
            <a:chOff x="746615" y="2026250"/>
            <a:chExt cx="1843295" cy="1984489"/>
          </a:xfrm>
        </p:grpSpPr>
        <p:pic>
          <p:nvPicPr>
            <p:cNvPr id="11" name="Picture 2" descr="C:\Users\Rabbil\Desktop\Lumen\computer.png">
              <a:extLst>
                <a:ext uri="{FF2B5EF4-FFF2-40B4-BE49-F238E27FC236}">
                  <a16:creationId xmlns:a16="http://schemas.microsoft.com/office/drawing/2014/main" xmlns="" id="{5ACA1F69-E611-4BEB-9D3E-95E37F11F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15" y="2071985"/>
              <a:ext cx="1099721" cy="75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C6CCC46-94CF-4855-8547-8D94CF4C95A0}"/>
                </a:ext>
              </a:extLst>
            </p:cNvPr>
            <p:cNvSpPr txBox="1"/>
            <p:nvPr/>
          </p:nvSpPr>
          <p:spPr>
            <a:xfrm>
              <a:off x="971546" y="3672185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Client Script</a:t>
              </a:r>
            </a:p>
          </p:txBody>
        </p:sp>
        <p:pic>
          <p:nvPicPr>
            <p:cNvPr id="14" name="Picture 4" descr="C:\Users\Rabbil\AppData\Local\Temp\icon.png">
              <a:extLst>
                <a:ext uri="{FF2B5EF4-FFF2-40B4-BE49-F238E27FC236}">
                  <a16:creationId xmlns:a16="http://schemas.microsoft.com/office/drawing/2014/main" xmlns="" id="{BB0CC707-2F65-44D8-8B79-2A5336AC2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977" y="2026250"/>
              <a:ext cx="734933" cy="73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Rabbil\AppData\Local\Temp\global.png">
              <a:extLst>
                <a:ext uri="{FF2B5EF4-FFF2-40B4-BE49-F238E27FC236}">
                  <a16:creationId xmlns:a16="http://schemas.microsoft.com/office/drawing/2014/main" xmlns="" id="{A4CBF0DF-B8E2-4834-A516-E7D371B3B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91" y="291018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Rabbil\AppData\Local\Temp\internet-of-things.png">
              <a:extLst>
                <a:ext uri="{FF2B5EF4-FFF2-40B4-BE49-F238E27FC236}">
                  <a16:creationId xmlns:a16="http://schemas.microsoft.com/office/drawing/2014/main" xmlns="" id="{B002D2C6-A434-4A44-8E15-E69CDAEE9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362" y="291018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25BB4B57-7E6B-4264-B6F6-066CF08462F4}"/>
              </a:ext>
            </a:extLst>
          </p:cNvPr>
          <p:cNvGrpSpPr/>
          <p:nvPr/>
        </p:nvGrpSpPr>
        <p:grpSpPr>
          <a:xfrm>
            <a:off x="4354341" y="2519267"/>
            <a:ext cx="2212807" cy="1138342"/>
            <a:chOff x="4659457" y="2337413"/>
            <a:chExt cx="2362200" cy="12151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5DAB70F-AA8F-4A8F-B2AB-34C4C8A70ED8}"/>
                </a:ext>
              </a:extLst>
            </p:cNvPr>
            <p:cNvSpPr txBox="1"/>
            <p:nvPr/>
          </p:nvSpPr>
          <p:spPr>
            <a:xfrm>
              <a:off x="4659457" y="2922597"/>
              <a:ext cx="2362200" cy="630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ontserrat" pitchFamily="50" charset="0"/>
                </a:rPr>
                <a:t>Server</a:t>
              </a:r>
              <a:r>
                <a:rPr lang="en-US" sz="1600" dirty="0">
                  <a:solidFill>
                    <a:schemeClr val="bg1"/>
                  </a:solidFill>
                  <a:latin typeface="Montserrat" pitchFamily="50" charset="0"/>
                </a:rPr>
                <a:t> Script /</a:t>
              </a:r>
            </a:p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Montserrat" pitchFamily="50" charset="0"/>
                </a:rPr>
                <a:t> </a:t>
              </a:r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API Script</a:t>
              </a:r>
            </a:p>
          </p:txBody>
        </p:sp>
        <p:pic>
          <p:nvPicPr>
            <p:cNvPr id="18" name="Picture 7" descr="C:\Users\Rabbil\AppData\Local\Temp\api.png">
              <a:extLst>
                <a:ext uri="{FF2B5EF4-FFF2-40B4-BE49-F238E27FC236}">
                  <a16:creationId xmlns:a16="http://schemas.microsoft.com/office/drawing/2014/main" xmlns="" id="{11CB844B-5EF6-438D-8071-721AA732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499" y="2337413"/>
              <a:ext cx="734931" cy="73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2D8A002-ACFE-4C42-9CCB-6A1882220F89}"/>
              </a:ext>
            </a:extLst>
          </p:cNvPr>
          <p:cNvCxnSpPr>
            <a:cxnSpLocks/>
          </p:cNvCxnSpPr>
          <p:nvPr/>
        </p:nvCxnSpPr>
        <p:spPr>
          <a:xfrm>
            <a:off x="6171475" y="2823389"/>
            <a:ext cx="3495039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B2F1BCD-BB5E-4066-A1C6-45ADBEF62BF5}"/>
              </a:ext>
            </a:extLst>
          </p:cNvPr>
          <p:cNvCxnSpPr>
            <a:cxnSpLocks/>
          </p:cNvCxnSpPr>
          <p:nvPr/>
        </p:nvCxnSpPr>
        <p:spPr>
          <a:xfrm>
            <a:off x="2652785" y="2857730"/>
            <a:ext cx="2098559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4AB07A7-9FF4-460C-8414-D9B205BA6684}"/>
              </a:ext>
            </a:extLst>
          </p:cNvPr>
          <p:cNvGrpSpPr/>
          <p:nvPr/>
        </p:nvGrpSpPr>
        <p:grpSpPr>
          <a:xfrm>
            <a:off x="9940331" y="2269616"/>
            <a:ext cx="1130542" cy="1764496"/>
            <a:chOff x="10137084" y="1997524"/>
            <a:chExt cx="1228357" cy="1917161"/>
          </a:xfrm>
        </p:grpSpPr>
        <p:pic>
          <p:nvPicPr>
            <p:cNvPr id="12" name="Picture 3" descr="C:\Users\Rabbil\Desktop\Lumen\database.png">
              <a:extLst>
                <a:ext uri="{FF2B5EF4-FFF2-40B4-BE49-F238E27FC236}">
                  <a16:creationId xmlns:a16="http://schemas.microsoft.com/office/drawing/2014/main" xmlns="" id="{672DEE75-025E-4D3A-8A36-9BF63E4E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7084" y="1997524"/>
              <a:ext cx="1228357" cy="142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8898EDC-4FFD-4C41-8B8E-92FACFDFAA71}"/>
                </a:ext>
              </a:extLst>
            </p:cNvPr>
            <p:cNvSpPr txBox="1"/>
            <p:nvPr/>
          </p:nvSpPr>
          <p:spPr>
            <a:xfrm>
              <a:off x="10167677" y="3546839"/>
              <a:ext cx="1197764" cy="36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Database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B2A3C0F-DC00-4103-93B8-8254E1033D84}"/>
              </a:ext>
            </a:extLst>
          </p:cNvPr>
          <p:cNvSpPr txBox="1"/>
          <p:nvPr/>
        </p:nvSpPr>
        <p:spPr>
          <a:xfrm>
            <a:off x="398199" y="1216093"/>
            <a:ext cx="3191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Representational State Transfer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985C12C-0E0D-448D-A2F4-DC821F794FFE}"/>
              </a:ext>
            </a:extLst>
          </p:cNvPr>
          <p:cNvCxnSpPr>
            <a:cxnSpLocks/>
          </p:cNvCxnSpPr>
          <p:nvPr/>
        </p:nvCxnSpPr>
        <p:spPr>
          <a:xfrm flipH="1">
            <a:off x="6171477" y="3054088"/>
            <a:ext cx="349503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1FE9DEA8-1DE6-4BC6-8303-20B080206C9E}"/>
              </a:ext>
            </a:extLst>
          </p:cNvPr>
          <p:cNvCxnSpPr>
            <a:cxnSpLocks/>
          </p:cNvCxnSpPr>
          <p:nvPr/>
        </p:nvCxnSpPr>
        <p:spPr>
          <a:xfrm flipH="1">
            <a:off x="2680901" y="3072833"/>
            <a:ext cx="207044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509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DF7DAF-0E76-4E45-BEED-28B5BD600FB7}"/>
              </a:ext>
            </a:extLst>
          </p:cNvPr>
          <p:cNvSpPr txBox="1"/>
          <p:nvPr/>
        </p:nvSpPr>
        <p:spPr>
          <a:xfrm>
            <a:off x="599440" y="1295898"/>
            <a:ext cx="108486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/>
              <a:t>User Agent Protection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505A63-659A-4FA2-8769-6E53AEC2871B}"/>
              </a:ext>
            </a:extLst>
          </p:cNvPr>
          <p:cNvSpPr txBox="1"/>
          <p:nvPr/>
        </p:nvSpPr>
        <p:spPr>
          <a:xfrm>
            <a:off x="599439" y="1780955"/>
            <a:ext cx="11759895" cy="195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agent is a request header property, describe client identity like operating system, browser details, device details etc. Moreover every web crawler like Google crawler, Facebook crawler has specific user-agent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user agent we can prevent REST API from search engine indexing, social media sharing.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stop subspecies request from who is hiding his identity.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add user agent along with REST API usage history.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add device/OS usage restriction.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32673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4C314F6-9B1B-4CF6-9357-BE51DEA55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6903081"/>
              </p:ext>
            </p:extLst>
          </p:nvPr>
        </p:nvGraphicFramePr>
        <p:xfrm>
          <a:off x="320137" y="1263934"/>
          <a:ext cx="11231783" cy="4988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5758">
                  <a:extLst>
                    <a:ext uri="{9D8B030D-6E8A-4147-A177-3AD203B41FA5}">
                      <a16:colId xmlns:a16="http://schemas.microsoft.com/office/drawing/2014/main" xmlns="" val="3756226784"/>
                    </a:ext>
                  </a:extLst>
                </a:gridCol>
                <a:gridCol w="8836025">
                  <a:extLst>
                    <a:ext uri="{9D8B030D-6E8A-4147-A177-3AD203B41FA5}">
                      <a16:colId xmlns:a16="http://schemas.microsoft.com/office/drawing/2014/main" xmlns="" val="1772545495"/>
                    </a:ext>
                  </a:extLst>
                </a:gridCol>
              </a:tblGrid>
              <a:tr h="411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Platform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Example User Agent Like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09195108"/>
                  </a:ext>
                </a:extLst>
              </a:tr>
              <a:tr h="841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Android web browser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Mozilla/5.0 (Linux; Android 6.0.1; RedMi Note 5 Build/RB3N5C; wv) AppleWebKit/537.36 (KHTML, like Gecko) Version/4.0 Chrome/68.0.3440.91 Mobile Safari/537.36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78535787"/>
                  </a:ext>
                </a:extLst>
              </a:tr>
              <a:tr h="841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IOS web browser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Mozilla/5.0 (iPhone; CPU iPhone OS 12_3_1 like Mac OS X) AppleWebKit/605.1.15 (KHTML, like Gecko) Version/12.1.1 Mobile/15E148 Safari/604.1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79782499"/>
                  </a:ext>
                </a:extLst>
              </a:tr>
              <a:tr h="841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Windows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Mozilla/5.0 (Windows NT 10.0; Win64; x64) AppleWebKit/537.36 (KHTML, like Gecko) Chrome/74.0.3729.169 Safari/537.36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40500904"/>
                  </a:ext>
                </a:extLst>
              </a:tr>
              <a:tr h="841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Mac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Mozilla/5.0 (Macintosh; Intel Mac OS X 10_11_6) AppleWebKit/605.1.15 (KHTML, like Gecko) Version/11.1.2 Safari/605.1.15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5103311"/>
                  </a:ext>
                </a:extLst>
              </a:tr>
              <a:tr h="411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Google BOT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Mozilla/5.0 (compatible; Googlebot/2.1; +http://www.google.com/bot.html)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73173286"/>
                  </a:ext>
                </a:extLst>
              </a:tr>
              <a:tr h="801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Facebook BOT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facebookexternalhit</a:t>
                      </a:r>
                      <a:r>
                        <a:rPr lang="en-US" sz="2000" dirty="0">
                          <a:effectLst/>
                        </a:rPr>
                        <a:t>/1.0 (+http://www.facebook.com/externalhit_uatext.php)</a:t>
                      </a:r>
                      <a:endParaRPr lang="en-US" sz="2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3822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4488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2FF080-F8FD-43B2-9247-7F8CD432B1E1}"/>
              </a:ext>
            </a:extLst>
          </p:cNvPr>
          <p:cNvSpPr txBox="1"/>
          <p:nvPr/>
        </p:nvSpPr>
        <p:spPr>
          <a:xfrm>
            <a:off x="416867" y="106465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Key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7B36C2-8099-4685-9496-89712872D932}"/>
              </a:ext>
            </a:extLst>
          </p:cNvPr>
          <p:cNvSpPr txBox="1"/>
          <p:nvPr/>
        </p:nvSpPr>
        <p:spPr>
          <a:xfrm>
            <a:off x="416867" y="1542848"/>
            <a:ext cx="10901373" cy="1862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most straightforward method and the easiest</a:t>
            </a:r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way for auth</a:t>
            </a:r>
            <a:endParaRPr lang="en-US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method, the sender places a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username:password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ID / Keys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 the request header. 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credentials are encoded and decode to ensure safe transmission. 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does not require cookies, session IDs, login pages, and other such specialty solutions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B1A53AC-E8BE-4EA5-8736-D5909899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74" y="3193404"/>
            <a:ext cx="4553643" cy="423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A11A4D-67D8-4E16-9E46-12EDC14FFC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1236" y="3114575"/>
            <a:ext cx="6182923" cy="3596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238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Bearer Authentication/ Auth 2.0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7D238A7-C5CE-4986-8C6B-D3A919F52E46}"/>
              </a:ext>
            </a:extLst>
          </p:cNvPr>
          <p:cNvSpPr txBox="1"/>
          <p:nvPr/>
        </p:nvSpPr>
        <p:spPr>
          <a:xfrm>
            <a:off x="320137" y="1831978"/>
            <a:ext cx="6535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গাড়ির</a:t>
            </a:r>
            <a:r>
              <a:rPr lang="en-US" sz="4000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4000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গ্যারেজ</a:t>
            </a:r>
            <a:r>
              <a:rPr lang="en-US" sz="4000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4000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এর</a:t>
            </a:r>
            <a:r>
              <a:rPr lang="en-US" sz="4000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4000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টোকেন</a:t>
            </a:r>
            <a:r>
              <a:rPr lang="en-US" sz="4000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4000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সিস্টেম</a:t>
            </a:r>
            <a:r>
              <a:rPr lang="en-US" sz="4000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2099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Bearer Authentication/ Auth 2.0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F533EEC-4287-48C3-A13A-67641B5215EB}"/>
              </a:ext>
            </a:extLst>
          </p:cNvPr>
          <p:cNvSpPr txBox="1"/>
          <p:nvPr/>
        </p:nvSpPr>
        <p:spPr>
          <a:xfrm>
            <a:off x="320136" y="1831978"/>
            <a:ext cx="11241943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Bearer authentication (also called token authentication) is an HTTP authentication scheme that involves security tokens called bearer tokens, passes through request-response header. In General JSON Web Tokens JWT used for this purposes.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031A0D9-ED57-4218-B654-8A99EA015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8290854"/>
              </p:ext>
            </p:extLst>
          </p:nvPr>
        </p:nvGraphicFramePr>
        <p:xfrm>
          <a:off x="439102" y="3047458"/>
          <a:ext cx="11021377" cy="1702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738">
                  <a:extLst>
                    <a:ext uri="{9D8B030D-6E8A-4147-A177-3AD203B41FA5}">
                      <a16:colId xmlns:a16="http://schemas.microsoft.com/office/drawing/2014/main" xmlns="" val="1530384173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xmlns="" val="1485411572"/>
                    </a:ext>
                  </a:extLst>
                </a:gridCol>
                <a:gridCol w="3650392">
                  <a:extLst>
                    <a:ext uri="{9D8B030D-6E8A-4147-A177-3AD203B41FA5}">
                      <a16:colId xmlns:a16="http://schemas.microsoft.com/office/drawing/2014/main" xmlns="" val="60941725"/>
                    </a:ext>
                  </a:extLst>
                </a:gridCol>
                <a:gridCol w="2963767">
                  <a:extLst>
                    <a:ext uri="{9D8B030D-6E8A-4147-A177-3AD203B41FA5}">
                      <a16:colId xmlns:a16="http://schemas.microsoft.com/office/drawing/2014/main" xmlns="" val="2040027452"/>
                    </a:ext>
                  </a:extLst>
                </a:gridCol>
              </a:tblGrid>
              <a:tr h="457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Platform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Library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Library Sources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6769090"/>
                  </a:ext>
                </a:extLst>
              </a:tr>
              <a:tr h="414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C#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ASP.NET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JwtBearer, jose-jwt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Nuget package manager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07700033"/>
                  </a:ext>
                </a:extLst>
              </a:tr>
              <a:tr h="414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PHP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Laravel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firebase / php-</a:t>
                      </a:r>
                      <a:r>
                        <a:rPr lang="en-US" sz="2000" dirty="0" err="1">
                          <a:effectLst/>
                        </a:rPr>
                        <a:t>jwt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GitHub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71391940"/>
                  </a:ext>
                </a:extLst>
              </a:tr>
              <a:tr h="414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Node/Express JS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npm</a:t>
                      </a:r>
                      <a:r>
                        <a:rPr lang="en-US" sz="2000" dirty="0">
                          <a:effectLst/>
                        </a:rPr>
                        <a:t>  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en-US" sz="2000" dirty="0">
                          <a:effectLst/>
                        </a:rPr>
                        <a:t>  </a:t>
                      </a:r>
                      <a:r>
                        <a:rPr lang="en-US" sz="2000" dirty="0" err="1">
                          <a:effectLst/>
                        </a:rPr>
                        <a:t>jsonwebtoken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NPM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8175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1023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 (JSON WEB TOKEN):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5253C3-4AB1-4020-A3A6-5D1C537D0EBA}"/>
              </a:ext>
            </a:extLst>
          </p:cNvPr>
          <p:cNvSpPr txBox="1"/>
          <p:nvPr/>
        </p:nvSpPr>
        <p:spPr>
          <a:xfrm>
            <a:off x="320137" y="1644202"/>
            <a:ext cx="11241943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Compact and self-contained way for securely transmitting information between parties as a JSON object.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Information can be verified and trusted because it is digitally signed.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643038-347E-4372-87FE-F1A237462453}"/>
              </a:ext>
            </a:extLst>
          </p:cNvPr>
          <p:cNvSpPr txBox="1"/>
          <p:nvPr/>
        </p:nvSpPr>
        <p:spPr>
          <a:xfrm>
            <a:off x="320137" y="2769398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USES: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C9656B7-91EC-4E97-83F5-806890F2A2E2}"/>
              </a:ext>
            </a:extLst>
          </p:cNvPr>
          <p:cNvSpPr txBox="1"/>
          <p:nvPr/>
        </p:nvSpPr>
        <p:spPr>
          <a:xfrm>
            <a:off x="320136" y="3325797"/>
            <a:ext cx="112419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Authorization: </a:t>
            </a:r>
            <a:r>
              <a:rPr lang="en-US" dirty="0"/>
              <a:t>Allowing the user to access routes, services, and resources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7B131D-0DFA-44C0-B4C6-552D6C720DFB}"/>
              </a:ext>
            </a:extLst>
          </p:cNvPr>
          <p:cNvSpPr txBox="1"/>
          <p:nvPr/>
        </p:nvSpPr>
        <p:spPr>
          <a:xfrm>
            <a:off x="320136" y="3751521"/>
            <a:ext cx="112419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Information Exchange</a:t>
            </a:r>
            <a:r>
              <a:rPr lang="en-US" dirty="0"/>
              <a:t>: Way of securely transmitting information between parties.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4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 STRUCTURE :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5253C3-4AB1-4020-A3A6-5D1C537D0EBA}"/>
              </a:ext>
            </a:extLst>
          </p:cNvPr>
          <p:cNvSpPr txBox="1"/>
          <p:nvPr/>
        </p:nvSpPr>
        <p:spPr>
          <a:xfrm>
            <a:off x="320137" y="1669434"/>
            <a:ext cx="11241943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xmlns="" val="21514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 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5253C3-4AB1-4020-A3A6-5D1C537D0EBA}"/>
              </a:ext>
            </a:extLst>
          </p:cNvPr>
          <p:cNvSpPr txBox="1"/>
          <p:nvPr/>
        </p:nvSpPr>
        <p:spPr>
          <a:xfrm>
            <a:off x="320137" y="1660102"/>
            <a:ext cx="11241943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Type of the token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Signing algorithm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CC0987-4BEC-4838-8073-0E480B81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7" y="2575443"/>
            <a:ext cx="5314950" cy="13525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2523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 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5253C3-4AB1-4020-A3A6-5D1C537D0EBA}"/>
              </a:ext>
            </a:extLst>
          </p:cNvPr>
          <p:cNvSpPr txBox="1"/>
          <p:nvPr/>
        </p:nvSpPr>
        <p:spPr>
          <a:xfrm>
            <a:off x="320137" y="1660102"/>
            <a:ext cx="11241943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Registered claims:  </a:t>
            </a:r>
            <a:r>
              <a:rPr lang="en-US" b="1" dirty="0" err="1"/>
              <a:t>iss</a:t>
            </a:r>
            <a:r>
              <a:rPr lang="en-US" dirty="0"/>
              <a:t> (issuer), </a:t>
            </a:r>
            <a:r>
              <a:rPr lang="en-US" b="1" dirty="0"/>
              <a:t>exp</a:t>
            </a:r>
            <a:r>
              <a:rPr lang="en-US" dirty="0"/>
              <a:t> (expiration time), </a:t>
            </a:r>
            <a:r>
              <a:rPr lang="en-US" b="1" dirty="0"/>
              <a:t>sub</a:t>
            </a:r>
            <a:r>
              <a:rPr lang="en-US" dirty="0"/>
              <a:t> (subject), </a:t>
            </a:r>
            <a:r>
              <a:rPr lang="en-US" b="1" dirty="0" err="1"/>
              <a:t>aud</a:t>
            </a:r>
            <a:r>
              <a:rPr lang="en-US" dirty="0"/>
              <a:t> (audience)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Public claims: </a:t>
            </a:r>
            <a:r>
              <a:rPr lang="en-US" dirty="0"/>
              <a:t>These can be defined at will by those using JWTs.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Private claims: </a:t>
            </a:r>
            <a:r>
              <a:rPr lang="en-US" dirty="0"/>
              <a:t>These are the custom claims created to share information between parties.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92A42A2-EB95-458C-9A5E-7D665C70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2" y="3029338"/>
            <a:ext cx="7225412" cy="20847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160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 </a:t>
            </a:r>
            <a:r>
              <a:rPr lang="en-US" b="1" u="sng" dirty="0">
                <a:solidFill>
                  <a:srgbClr val="0070C0"/>
                </a:solidFill>
              </a:rPr>
              <a:t>SIGNATURE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5253C3-4AB1-4020-A3A6-5D1C537D0EBA}"/>
              </a:ext>
            </a:extLst>
          </p:cNvPr>
          <p:cNvSpPr txBox="1"/>
          <p:nvPr/>
        </p:nvSpPr>
        <p:spPr>
          <a:xfrm>
            <a:off x="320137" y="1737641"/>
            <a:ext cx="1124194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/>
              <a:t>To create the signature part -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Take the encoded header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Take the encoded payload, a secret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specified in the header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13DDF38-E80C-4512-9AFC-4C507D95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5" y="3398611"/>
            <a:ext cx="6115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514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939239-54AB-4CE6-95CF-C62C54271A28}"/>
              </a:ext>
            </a:extLst>
          </p:cNvPr>
          <p:cNvSpPr txBox="1"/>
          <p:nvPr/>
        </p:nvSpPr>
        <p:spPr>
          <a:xfrm>
            <a:off x="429209" y="1177573"/>
            <a:ext cx="5915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working flow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auth &amp; security </a:t>
            </a:r>
            <a:endParaRPr lang="en-US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36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5253C3-4AB1-4020-A3A6-5D1C537D0EBA}"/>
              </a:ext>
            </a:extLst>
          </p:cNvPr>
          <p:cNvSpPr txBox="1"/>
          <p:nvPr/>
        </p:nvSpPr>
        <p:spPr>
          <a:xfrm>
            <a:off x="320137" y="1737641"/>
            <a:ext cx="1124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Putting all together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33B3570-D028-4107-B6C0-3D3C4A73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7" y="2360395"/>
            <a:ext cx="70961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276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Packages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053118-827F-469B-A382-FEF010EDD9B0}"/>
              </a:ext>
            </a:extLst>
          </p:cNvPr>
          <p:cNvSpPr txBox="1"/>
          <p:nvPr/>
        </p:nvSpPr>
        <p:spPr>
          <a:xfrm>
            <a:off x="432105" y="1158912"/>
            <a:ext cx="118843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Essential Packages: 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Express: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core backbone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Body-parser: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This is a node.js middleware for handling JSON, Raw, Text and URL encoded form data.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Cookie-parser: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Used to parse Cookie header and populate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req.cookies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with an object keyed by the cookie names.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Multer: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This is a node.js middleware for handling multipart/form-data.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Jsonwebtoken: </a:t>
            </a:r>
            <a:r>
              <a:rPr lang="en-US" dirty="0"/>
              <a:t>Securely transmitting information between parties as a JSON object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/>
              <a:t>MySQL Driver: </a:t>
            </a:r>
            <a:r>
              <a:rPr lang="en-US" dirty="0"/>
              <a:t>To access a MySQL database with Node.js</a:t>
            </a:r>
          </a:p>
          <a:p>
            <a:endParaRPr lang="en-US" dirty="0"/>
          </a:p>
          <a:p>
            <a:r>
              <a:rPr lang="en-US" b="1" dirty="0"/>
              <a:t>Mongo dB Driver: </a:t>
            </a:r>
            <a:r>
              <a:rPr lang="en-US" dirty="0"/>
              <a:t>To access a Mongo database with Node.js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7519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Packages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053118-827F-469B-A382-FEF010EDD9B0}"/>
              </a:ext>
            </a:extLst>
          </p:cNvPr>
          <p:cNvSpPr txBox="1"/>
          <p:nvPr/>
        </p:nvSpPr>
        <p:spPr>
          <a:xfrm>
            <a:off x="432105" y="1112206"/>
            <a:ext cx="117598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Essential Packages: 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/>
              <a:t>Dotenv</a:t>
            </a:r>
            <a:r>
              <a:rPr lang="en-US" b="1" dirty="0">
                <a:ea typeface="Roboto" panose="02000000000000000000" pitchFamily="2" charset="0"/>
              </a:rPr>
              <a:t>: </a:t>
            </a:r>
            <a:r>
              <a:rPr lang="en-US" dirty="0" err="1"/>
              <a:t>Dotenv</a:t>
            </a:r>
            <a:r>
              <a:rPr lang="en-US" dirty="0"/>
              <a:t> is a zero-dependency module that loads environment variables</a:t>
            </a:r>
          </a:p>
          <a:p>
            <a:endParaRPr lang="en-US" dirty="0">
              <a:ea typeface="Roboto" panose="02000000000000000000" pitchFamily="2" charset="0"/>
            </a:endParaRPr>
          </a:p>
          <a:p>
            <a:r>
              <a:rPr lang="en-US" b="1" dirty="0" err="1"/>
              <a:t>Cors</a:t>
            </a:r>
            <a:r>
              <a:rPr lang="en-US" b="1" dirty="0">
                <a:ea typeface="Roboto" panose="02000000000000000000" pitchFamily="2" charset="0"/>
              </a:rPr>
              <a:t>: </a:t>
            </a:r>
            <a:r>
              <a:rPr lang="en-US" dirty="0"/>
              <a:t>CORS is a node.js package for providing a </a:t>
            </a:r>
            <a:r>
              <a:rPr lang="en-US" dirty="0">
                <a:hlinkClick r:id="rId3"/>
              </a:rPr>
              <a:t>Connect</a:t>
            </a:r>
            <a:r>
              <a:rPr lang="en-US" dirty="0"/>
              <a:t>/</a:t>
            </a:r>
            <a:r>
              <a:rPr lang="en-US" dirty="0">
                <a:hlinkClick r:id="rId4"/>
              </a:rPr>
              <a:t>Express</a:t>
            </a:r>
            <a:r>
              <a:rPr lang="en-US" dirty="0"/>
              <a:t> middleware that can be used to enable </a:t>
            </a:r>
            <a:r>
              <a:rPr lang="en-US" dirty="0">
                <a:hlinkClick r:id="rId5"/>
              </a:rPr>
              <a:t>CORS</a:t>
            </a:r>
            <a:r>
              <a:rPr lang="en-US" dirty="0"/>
              <a:t> with various options.</a:t>
            </a:r>
          </a:p>
          <a:p>
            <a:endParaRPr lang="en-US" dirty="0">
              <a:ea typeface="Roboto" panose="02000000000000000000" pitchFamily="2" charset="0"/>
            </a:endParaRPr>
          </a:p>
          <a:p>
            <a:r>
              <a:rPr lang="en-US" b="1" dirty="0"/>
              <a:t>Express-mongo-sanitize: </a:t>
            </a:r>
            <a:r>
              <a:rPr lang="en-US" dirty="0"/>
              <a:t>Sanitizes user-supplied data to prevent MongoDB Operator Injection.</a:t>
            </a:r>
          </a:p>
          <a:p>
            <a:endParaRPr lang="en-US" dirty="0">
              <a:ea typeface="Roboto" panose="02000000000000000000" pitchFamily="2" charset="0"/>
            </a:endParaRPr>
          </a:p>
          <a:p>
            <a:r>
              <a:rPr lang="en-US" b="1" dirty="0">
                <a:ea typeface="Roboto" panose="02000000000000000000" pitchFamily="2" charset="0"/>
              </a:rPr>
              <a:t>Express-rate-limit: </a:t>
            </a:r>
            <a:r>
              <a:rPr lang="en-US" dirty="0">
                <a:ea typeface="Roboto" panose="02000000000000000000" pitchFamily="2" charset="0"/>
              </a:rPr>
              <a:t>R</a:t>
            </a:r>
            <a:r>
              <a:rPr lang="en-US" dirty="0"/>
              <a:t>ate-limiting middleware for Express. Use to limit repeated requests to public APIs and/or endpoints.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r>
              <a:rPr lang="en-US" b="1" dirty="0"/>
              <a:t>Helmet</a:t>
            </a:r>
            <a:r>
              <a:rPr lang="en-US" b="1" dirty="0">
                <a:ea typeface="Roboto" panose="02000000000000000000" pitchFamily="2" charset="0"/>
              </a:rPr>
              <a:t>: </a:t>
            </a:r>
            <a:r>
              <a:rPr lang="en-US" dirty="0"/>
              <a:t>Helmet helps you secure your Express apps by setting various HTTP headers.</a:t>
            </a:r>
          </a:p>
          <a:p>
            <a:endParaRPr lang="en-US" dirty="0"/>
          </a:p>
          <a:p>
            <a:r>
              <a:rPr lang="en-US" b="1" dirty="0"/>
              <a:t>HPP</a:t>
            </a:r>
            <a:r>
              <a:rPr lang="en-US" b="1" dirty="0">
                <a:ea typeface="Roboto" panose="02000000000000000000" pitchFamily="2" charset="0"/>
              </a:rPr>
              <a:t>: </a:t>
            </a:r>
            <a:r>
              <a:rPr lang="en-US" dirty="0"/>
              <a:t>Express middleware to protect against HTTP Parameter Pollution attacks</a:t>
            </a:r>
          </a:p>
          <a:p>
            <a:endParaRPr lang="en-US" dirty="0"/>
          </a:p>
          <a:p>
            <a:r>
              <a:rPr lang="en-US" b="1" dirty="0"/>
              <a:t>Validator: </a:t>
            </a:r>
            <a:r>
              <a:rPr lang="en-US" dirty="0"/>
              <a:t>A library of string validators and sanitizers.</a:t>
            </a:r>
          </a:p>
          <a:p>
            <a:endParaRPr lang="en-US" b="1" dirty="0"/>
          </a:p>
          <a:p>
            <a:r>
              <a:rPr lang="en-US" b="1" dirty="0" err="1"/>
              <a:t>Xss</a:t>
            </a:r>
            <a:r>
              <a:rPr lang="en-US" b="1" dirty="0"/>
              <a:t>-clean: </a:t>
            </a:r>
            <a:r>
              <a:rPr lang="en-US" dirty="0"/>
              <a:t>Connect middleware to sanitize user input coming from POST body, GET queries, and </a:t>
            </a:r>
            <a:r>
              <a:rPr lang="en-US" dirty="0" err="1"/>
              <a:t>url</a:t>
            </a:r>
            <a:r>
              <a:rPr lang="en-US" dirty="0"/>
              <a:t> params.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6782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Structure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053118-827F-469B-A382-FEF010EDD9B0}"/>
              </a:ext>
            </a:extLst>
          </p:cNvPr>
          <p:cNvSpPr txBox="1"/>
          <p:nvPr/>
        </p:nvSpPr>
        <p:spPr>
          <a:xfrm>
            <a:off x="432105" y="1112206"/>
            <a:ext cx="1175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Folder Structure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8D099A-A297-4814-A05D-2A4DA9982790}"/>
              </a:ext>
            </a:extLst>
          </p:cNvPr>
          <p:cNvSpPr txBox="1"/>
          <p:nvPr/>
        </p:nvSpPr>
        <p:spPr>
          <a:xfrm>
            <a:off x="432105" y="1620577"/>
            <a:ext cx="9934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For Monolithic Application MVC (Model, View, Controller)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For Rest API MC (Model, Controller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Structure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053118-827F-469B-A382-FEF010EDD9B0}"/>
              </a:ext>
            </a:extLst>
          </p:cNvPr>
          <p:cNvSpPr txBox="1"/>
          <p:nvPr/>
        </p:nvSpPr>
        <p:spPr>
          <a:xfrm>
            <a:off x="432105" y="1112206"/>
            <a:ext cx="1175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Folder Structure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8D099A-A297-4814-A05D-2A4DA9982790}"/>
              </a:ext>
            </a:extLst>
          </p:cNvPr>
          <p:cNvSpPr txBox="1"/>
          <p:nvPr/>
        </p:nvSpPr>
        <p:spPr>
          <a:xfrm>
            <a:off x="432105" y="1620577"/>
            <a:ext cx="99342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Index.js :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Responsible for connecting the MongoDB and starting the server.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/>
              <a:t>App.js : </a:t>
            </a:r>
            <a:r>
              <a:rPr lang="en-US" dirty="0"/>
              <a:t>Configure everything that has to do with Express application.</a:t>
            </a:r>
          </a:p>
          <a:p>
            <a:endParaRPr lang="en-US" dirty="0"/>
          </a:p>
          <a:p>
            <a:r>
              <a:rPr lang="fr-FR" b="1" dirty="0"/>
              <a:t>Config.env: </a:t>
            </a:r>
            <a:r>
              <a:rPr lang="fr-FR" dirty="0"/>
              <a:t>for Enivrement Variables.</a:t>
            </a:r>
          </a:p>
          <a:p>
            <a:endParaRPr lang="fr-FR" dirty="0"/>
          </a:p>
          <a:p>
            <a:r>
              <a:rPr lang="en-US" b="1" dirty="0"/>
              <a:t>Routes -&gt; Routes.js: </a:t>
            </a:r>
            <a:r>
              <a:rPr lang="en-US" dirty="0"/>
              <a:t>The goal of the route is to guide the request to the correct handler function which will be in one of the controllers.</a:t>
            </a:r>
          </a:p>
          <a:p>
            <a:endParaRPr lang="en-US" dirty="0"/>
          </a:p>
          <a:p>
            <a:r>
              <a:rPr lang="en-US" b="1" dirty="0"/>
              <a:t>Controllers -&gt; Controller.js: </a:t>
            </a:r>
            <a:r>
              <a:rPr lang="en-US" dirty="0"/>
              <a:t>Handle the application request, interact with models and send back the response to the client.</a:t>
            </a:r>
          </a:p>
          <a:p>
            <a:endParaRPr lang="en-US" dirty="0"/>
          </a:p>
          <a:p>
            <a:r>
              <a:rPr lang="en-US" b="1" dirty="0"/>
              <a:t>Models -&gt; Model.js: </a:t>
            </a:r>
            <a:r>
              <a:rPr lang="en-US" dirty="0"/>
              <a:t>If we use Mongoose this will be schema definition for creating and reading documents from the underlying MongoDB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140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Structure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053118-827F-469B-A382-FEF010EDD9B0}"/>
              </a:ext>
            </a:extLst>
          </p:cNvPr>
          <p:cNvSpPr txBox="1"/>
          <p:nvPr/>
        </p:nvSpPr>
        <p:spPr>
          <a:xfrm>
            <a:off x="216052" y="1112206"/>
            <a:ext cx="1175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Folder Structure: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43AF398-FEAD-4FE1-A2FA-59A50D26364C}"/>
              </a:ext>
            </a:extLst>
          </p:cNvPr>
          <p:cNvGrpSpPr/>
          <p:nvPr/>
        </p:nvGrpSpPr>
        <p:grpSpPr>
          <a:xfrm>
            <a:off x="432105" y="2916478"/>
            <a:ext cx="1385564" cy="1491696"/>
            <a:chOff x="746615" y="2026250"/>
            <a:chExt cx="1843295" cy="1984489"/>
          </a:xfrm>
        </p:grpSpPr>
        <p:pic>
          <p:nvPicPr>
            <p:cNvPr id="11" name="Picture 2" descr="C:\Users\Rabbil\Desktop\Lumen\computer.png">
              <a:extLst>
                <a:ext uri="{FF2B5EF4-FFF2-40B4-BE49-F238E27FC236}">
                  <a16:creationId xmlns:a16="http://schemas.microsoft.com/office/drawing/2014/main" xmlns="" id="{B904614A-BC8A-4738-8867-3792C8E56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15" y="2071985"/>
              <a:ext cx="1099721" cy="75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1F1AFE4-433D-4B57-AD3B-0647D2F93B89}"/>
                </a:ext>
              </a:extLst>
            </p:cNvPr>
            <p:cNvSpPr txBox="1"/>
            <p:nvPr/>
          </p:nvSpPr>
          <p:spPr>
            <a:xfrm>
              <a:off x="971546" y="3672185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Client Script</a:t>
              </a:r>
            </a:p>
          </p:txBody>
        </p:sp>
        <p:pic>
          <p:nvPicPr>
            <p:cNvPr id="13" name="Picture 4" descr="C:\Users\Rabbil\AppData\Local\Temp\icon.png">
              <a:extLst>
                <a:ext uri="{FF2B5EF4-FFF2-40B4-BE49-F238E27FC236}">
                  <a16:creationId xmlns:a16="http://schemas.microsoft.com/office/drawing/2014/main" xmlns="" id="{335B515A-85D0-440F-AB4F-0C56256F7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977" y="2026250"/>
              <a:ext cx="734933" cy="73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5" descr="C:\Users\Rabbil\AppData\Local\Temp\global.png">
              <a:extLst>
                <a:ext uri="{FF2B5EF4-FFF2-40B4-BE49-F238E27FC236}">
                  <a16:creationId xmlns:a16="http://schemas.microsoft.com/office/drawing/2014/main" xmlns="" id="{8BE8DAE7-8EA5-4A48-B33B-B0775BEA5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91" y="291018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C:\Users\Rabbil\AppData\Local\Temp\internet-of-things.png">
              <a:extLst>
                <a:ext uri="{FF2B5EF4-FFF2-40B4-BE49-F238E27FC236}">
                  <a16:creationId xmlns:a16="http://schemas.microsoft.com/office/drawing/2014/main" xmlns="" id="{B0C98211-C241-4638-B97B-C6A6AC3F2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362" y="291018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6A33245-18A9-4C3C-BF9D-3F6157EED6E0}"/>
              </a:ext>
            </a:extLst>
          </p:cNvPr>
          <p:cNvGrpSpPr/>
          <p:nvPr/>
        </p:nvGrpSpPr>
        <p:grpSpPr>
          <a:xfrm>
            <a:off x="10463870" y="2722583"/>
            <a:ext cx="1130542" cy="1764496"/>
            <a:chOff x="10137084" y="1997524"/>
            <a:chExt cx="1228357" cy="1917161"/>
          </a:xfrm>
        </p:grpSpPr>
        <p:pic>
          <p:nvPicPr>
            <p:cNvPr id="17" name="Picture 3" descr="C:\Users\Rabbil\Desktop\Lumen\database.png">
              <a:extLst>
                <a:ext uri="{FF2B5EF4-FFF2-40B4-BE49-F238E27FC236}">
                  <a16:creationId xmlns:a16="http://schemas.microsoft.com/office/drawing/2014/main" xmlns="" id="{670A7FD6-8D20-4D04-9C60-ACFDBD062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7084" y="1997524"/>
              <a:ext cx="1228357" cy="142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CCCBD93-66F3-4DCB-B35A-75F49EB9E26C}"/>
                </a:ext>
              </a:extLst>
            </p:cNvPr>
            <p:cNvSpPr txBox="1"/>
            <p:nvPr/>
          </p:nvSpPr>
          <p:spPr>
            <a:xfrm>
              <a:off x="10167677" y="3546839"/>
              <a:ext cx="1197764" cy="36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Database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8EAED8F-D93A-4742-90C4-0466CFF7083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817669" y="3126978"/>
            <a:ext cx="1270540" cy="45393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5DCF9EF-03EA-48C8-A33B-ECC163F717FB}"/>
              </a:ext>
            </a:extLst>
          </p:cNvPr>
          <p:cNvSpPr/>
          <p:nvPr/>
        </p:nvSpPr>
        <p:spPr>
          <a:xfrm>
            <a:off x="3088209" y="2824956"/>
            <a:ext cx="2133783" cy="6040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End Point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5E86ACC-448B-494F-9A46-3847B5BA7C80}"/>
              </a:ext>
            </a:extLst>
          </p:cNvPr>
          <p:cNvSpPr/>
          <p:nvPr/>
        </p:nvSpPr>
        <p:spPr>
          <a:xfrm>
            <a:off x="6532479" y="3205979"/>
            <a:ext cx="2133783" cy="6040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9DBD264-E0F0-4EFD-97A3-88F495C7D90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221992" y="3126978"/>
            <a:ext cx="1277944" cy="40947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842B5ABA-7E52-463C-A2F7-1B44CBF7C5BC}"/>
              </a:ext>
            </a:extLst>
          </p:cNvPr>
          <p:cNvGrpSpPr/>
          <p:nvPr/>
        </p:nvGrpSpPr>
        <p:grpSpPr>
          <a:xfrm>
            <a:off x="8761206" y="3402048"/>
            <a:ext cx="1534713" cy="178864"/>
            <a:chOff x="8654316" y="2385074"/>
            <a:chExt cx="1534713" cy="17886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B63188AA-711C-493B-A2A9-A86C3065645D}"/>
                </a:ext>
              </a:extLst>
            </p:cNvPr>
            <p:cNvCxnSpPr>
              <a:cxnSpLocks/>
            </p:cNvCxnSpPr>
            <p:nvPr/>
          </p:nvCxnSpPr>
          <p:spPr>
            <a:xfrm>
              <a:off x="8654316" y="2385074"/>
              <a:ext cx="1534713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09B66802-1567-4622-8BF9-106F27F10B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4316" y="2563938"/>
              <a:ext cx="1472855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91EB2A3-ABFD-4FAD-A021-1A4DFE4773EC}"/>
              </a:ext>
            </a:extLst>
          </p:cNvPr>
          <p:cNvGrpSpPr/>
          <p:nvPr/>
        </p:nvGrpSpPr>
        <p:grpSpPr>
          <a:xfrm>
            <a:off x="6532480" y="3838477"/>
            <a:ext cx="2133782" cy="1386793"/>
            <a:chOff x="6425590" y="2821503"/>
            <a:chExt cx="2133782" cy="138679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03F4EBF-2B67-42CB-AE4A-E807F2230639}"/>
                </a:ext>
              </a:extLst>
            </p:cNvPr>
            <p:cNvSpPr/>
            <p:nvPr/>
          </p:nvSpPr>
          <p:spPr>
            <a:xfrm>
              <a:off x="6425590" y="3604252"/>
              <a:ext cx="2133782" cy="60404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A784284A-C00B-42A0-AAA5-61AADDB6D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8728" y="2821503"/>
              <a:ext cx="0" cy="73346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F2FACFE4-DC8C-45EF-8F69-435E85E9B72F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67" y="2821503"/>
              <a:ext cx="0" cy="73346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5D11A49F-AED7-4842-9CE5-83A4F6EA3DD3}"/>
              </a:ext>
            </a:extLst>
          </p:cNvPr>
          <p:cNvCxnSpPr>
            <a:cxnSpLocks/>
          </p:cNvCxnSpPr>
          <p:nvPr/>
        </p:nvCxnSpPr>
        <p:spPr>
          <a:xfrm flipH="1">
            <a:off x="1817669" y="3732825"/>
            <a:ext cx="4682267" cy="30471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3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My Express Rest API Project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053118-827F-469B-A382-FEF010EDD9B0}"/>
              </a:ext>
            </a:extLst>
          </p:cNvPr>
          <p:cNvSpPr txBox="1"/>
          <p:nvPr/>
        </p:nvSpPr>
        <p:spPr>
          <a:xfrm>
            <a:off x="432105" y="1236001"/>
            <a:ext cx="117598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 a project folder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package.json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</a:t>
            </a:r>
            <a:r>
              <a:rPr lang="en-US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index.js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@ root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app.js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@root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config.env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@root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directory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-&gt;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controllers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folder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-&gt;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folder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-&gt;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routes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folder </a:t>
            </a:r>
          </a:p>
          <a:p>
            <a:pPr marL="457200" indent="-457200">
              <a:buFontTx/>
              <a:buAutoNum type="arabicPeriod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64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79C5B3E-5256-48B4-9EF6-6DCCEE3A43FA}"/>
              </a:ext>
            </a:extLst>
          </p:cNvPr>
          <p:cNvSpPr txBox="1"/>
          <p:nvPr/>
        </p:nvSpPr>
        <p:spPr>
          <a:xfrm>
            <a:off x="245493" y="1177573"/>
            <a:ext cx="11417772" cy="3175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Object Notation (JSON)</a:t>
            </a:r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JSON is a lightweight data-interchange format that is completely language independent.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was derived from JavaScript, but many modern programming languages include code to generate and parse JSON-format data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official Internet media type for JSON is application/json.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was designed for human-readable data interchange.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filename extension is .json.</a:t>
            </a:r>
          </a:p>
        </p:txBody>
      </p:sp>
    </p:spTree>
    <p:extLst>
      <p:ext uri="{BB962C8B-B14F-4D97-AF65-F5344CB8AC3E}">
        <p14:creationId xmlns:p14="http://schemas.microsoft.com/office/powerpoint/2010/main" xmlns="" val="18841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BDDEE0-6CE1-445B-A889-6E0E58E11AD7}"/>
              </a:ext>
            </a:extLst>
          </p:cNvPr>
          <p:cNvSpPr txBox="1"/>
          <p:nvPr/>
        </p:nvSpPr>
        <p:spPr>
          <a:xfrm>
            <a:off x="440267" y="1377703"/>
            <a:ext cx="10795000" cy="231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Uses of JSON</a:t>
            </a:r>
            <a:endParaRPr lang="en-US" sz="1800" b="1" u="sng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is used while writing JavaScript based applications that includes browser extensions and websites.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JSON format is used for serializing and transmitting structured data over network connection.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is primarily used to transmit data between a server and web applications.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Web services and APIs use JSON format to provide public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1051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FB29C1-5237-4C1B-8EC2-86166D18E66D}"/>
              </a:ext>
            </a:extLst>
          </p:cNvPr>
          <p:cNvSpPr txBox="1"/>
          <p:nvPr/>
        </p:nvSpPr>
        <p:spPr>
          <a:xfrm>
            <a:off x="347843" y="1707684"/>
            <a:ext cx="6096000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JSON is easy to read and write.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is a lightweight text-based interchange format.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JSON is language independent.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751F1B-8DBE-4FC0-9BE4-648546E06804}"/>
              </a:ext>
            </a:extLst>
          </p:cNvPr>
          <p:cNvSpPr txBox="1"/>
          <p:nvPr/>
        </p:nvSpPr>
        <p:spPr>
          <a:xfrm>
            <a:off x="63474" y="1307255"/>
            <a:ext cx="6097554" cy="37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Characteristics of JSON</a:t>
            </a:r>
            <a:endParaRPr lang="en-US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3734</Words>
  <Application>Microsoft Office PowerPoint</Application>
  <PresentationFormat>Custom</PresentationFormat>
  <Paragraphs>703</Paragraphs>
  <Slides>66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sabbir hossain</cp:lastModifiedBy>
  <cp:revision>218</cp:revision>
  <dcterms:created xsi:type="dcterms:W3CDTF">2021-11-04T17:13:57Z</dcterms:created>
  <dcterms:modified xsi:type="dcterms:W3CDTF">2022-11-04T18:14:08Z</dcterms:modified>
</cp:coreProperties>
</file>