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4633f135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4633f135f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4633f135f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4633f135f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4633f135f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4633f135f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4633f135f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4633f135f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4633f135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4633f135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4633f135f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4633f135f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4633f135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4633f135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4633f135f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4633f135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4633f135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4633f135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4633f135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4633f135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4633f135f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4633f135f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4633f135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4633f135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4633f135f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4633f135f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4633f135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4633f135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gif"/><Relationship Id="rId4" Type="http://schemas.openxmlformats.org/officeDocument/2006/relationships/image" Target="../media/image6.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i.org/10.1371/journal.pone.0253869" TargetMode="External"/><Relationship Id="rId4" Type="http://schemas.openxmlformats.org/officeDocument/2006/relationships/hyperlink" Target="https://scholar.google.com/scholar?as_q=Designing+Optimal+COVID-19+Testing+Stations+Locally%3A+A+Discrete+Event+Simulation+Model+Applied+on+a+University+Campus&amp;as_occt=title&amp;hl=en&amp;as_sdt=0%2C31" TargetMode="External"/><Relationship Id="rId10" Type="http://schemas.openxmlformats.org/officeDocument/2006/relationships/hyperlink" Target="https://scholar.google.com/scholar?as_q=Optimizing+Home+Hospital+Health+Service+Delivery+in+Norway+using+a+Combined+Geographical+Information+System%2C+Agent+Based%2C+Discrete+Event+Simulation+Model&amp;as_occt=title&amp;hl=en&amp;as_sdt=0%2C31" TargetMode="External"/><Relationship Id="rId9" Type="http://schemas.openxmlformats.org/officeDocument/2006/relationships/hyperlink" Target="https://ieeexplore.ieee.org/document/8247905" TargetMode="External"/><Relationship Id="rId5" Type="http://schemas.openxmlformats.org/officeDocument/2006/relationships/hyperlink" Target="https://doi.org/10.1136/emj.2003.005124" TargetMode="External"/><Relationship Id="rId6" Type="http://schemas.openxmlformats.org/officeDocument/2006/relationships/hyperlink" Target="https://scholar.google.com/scholar?as_q=Admissions+to+Intensive+Care+Units+from+Emergency+Departments%3A+A+Descriptive+Study&amp;as_occt=title&amp;hl=en&amp;as_sdt=0%2C31" TargetMode="External"/><Relationship Id="rId7" Type="http://schemas.openxmlformats.org/officeDocument/2006/relationships/hyperlink" Target="https://doi.org/10.1016/j.ejor.2018.04.032" TargetMode="External"/><Relationship Id="rId8" Type="http://schemas.openxmlformats.org/officeDocument/2006/relationships/hyperlink" Target="https://scholar.google.com/scholar?as_q=Distributed+Simulation%3A+State-of-the-Art+and+Potential+for+Operational+Research&amp;as_occt=title&amp;hl=en&amp;as_sdt=0%2C3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gif"/><Relationship Id="rId4" Type="http://schemas.openxmlformats.org/officeDocument/2006/relationships/image" Target="../media/image7.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79225" y="1822825"/>
            <a:ext cx="84942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CSE718</a:t>
            </a:r>
            <a:endParaRPr/>
          </a:p>
          <a:p>
            <a:pPr indent="0" lvl="0" marL="0" rtl="0" algn="ctr">
              <a:spcBef>
                <a:spcPts val="0"/>
              </a:spcBef>
              <a:spcAft>
                <a:spcPts val="0"/>
              </a:spcAft>
              <a:buNone/>
            </a:pPr>
            <a:r>
              <a:rPr lang="en"/>
              <a:t>Hybrid Simulation Modeling Formalism via O2DES Framework for Mega Container Terminals</a:t>
            </a:r>
            <a:endParaRPr/>
          </a:p>
        </p:txBody>
      </p:sp>
      <p:sp>
        <p:nvSpPr>
          <p:cNvPr id="129" name="Google Shape;129;p13"/>
          <p:cNvSpPr txBox="1"/>
          <p:nvPr>
            <p:ph idx="1" type="subTitle"/>
          </p:nvPr>
        </p:nvSpPr>
        <p:spPr>
          <a:xfrm>
            <a:off x="1891350" y="37217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MD Sabbir Hossain</a:t>
            </a:r>
            <a:br>
              <a:rPr lang="en"/>
            </a:br>
            <a:r>
              <a:rPr lang="en"/>
              <a:t>ID: 23366022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Activity-Based Entity Flows</a:t>
            </a:r>
            <a:endParaRPr/>
          </a:p>
        </p:txBody>
      </p:sp>
      <p:pic>
        <p:nvPicPr>
          <p:cNvPr id="185" name="Google Shape;185;p22"/>
          <p:cNvPicPr preferRelativeResize="0"/>
          <p:nvPr/>
        </p:nvPicPr>
        <p:blipFill>
          <a:blip r:embed="rId3">
            <a:alphaModFix/>
          </a:blip>
          <a:stretch>
            <a:fillRect/>
          </a:stretch>
        </p:blipFill>
        <p:spPr>
          <a:xfrm>
            <a:off x="1647625" y="1526425"/>
            <a:ext cx="5848757" cy="3038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1385850" y="1383850"/>
            <a:ext cx="6372300" cy="1379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Discussion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4"/>
          <p:cNvPicPr preferRelativeResize="0"/>
          <p:nvPr/>
        </p:nvPicPr>
        <p:blipFill>
          <a:blip r:embed="rId3">
            <a:alphaModFix/>
          </a:blip>
          <a:stretch>
            <a:fillRect/>
          </a:stretch>
        </p:blipFill>
        <p:spPr>
          <a:xfrm>
            <a:off x="784325" y="2297975"/>
            <a:ext cx="7810500" cy="1771650"/>
          </a:xfrm>
          <a:prstGeom prst="rect">
            <a:avLst/>
          </a:prstGeom>
          <a:noFill/>
          <a:ln>
            <a:noFill/>
          </a:ln>
        </p:spPr>
      </p:pic>
      <p:pic>
        <p:nvPicPr>
          <p:cNvPr id="196" name="Google Shape;196;p24"/>
          <p:cNvPicPr preferRelativeResize="0"/>
          <p:nvPr/>
        </p:nvPicPr>
        <p:blipFill>
          <a:blip r:embed="rId4">
            <a:alphaModFix/>
          </a:blip>
          <a:stretch>
            <a:fillRect/>
          </a:stretch>
        </p:blipFill>
        <p:spPr>
          <a:xfrm>
            <a:off x="666750" y="1034150"/>
            <a:ext cx="7810500" cy="1076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02" name="Google Shape;202;p25"/>
          <p:cNvSpPr txBox="1"/>
          <p:nvPr>
            <p:ph idx="1" type="body"/>
          </p:nvPr>
        </p:nvSpPr>
        <p:spPr>
          <a:xfrm>
            <a:off x="819150" y="1652725"/>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800">
                <a:solidFill>
                  <a:srgbClr val="374151"/>
                </a:solidFill>
                <a:latin typeface="Roboto"/>
                <a:ea typeface="Roboto"/>
                <a:cs typeface="Roboto"/>
                <a:sym typeface="Roboto"/>
              </a:rPr>
              <a:t>The paper introduces a hybrid ABS-DES model for COVID-19 management, combining the FACS model for disease transmission and the CHARM model for ICU patient flow, currently applied in case studies within the STAMINA project in Turkey, Romania, and Lithuania. It acknowledges the model's current focus on ICU bed resources and other priority parameters</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208" name="Google Shape;208;p26"/>
          <p:cNvSpPr txBox="1"/>
          <p:nvPr>
            <p:ph idx="1" type="body"/>
          </p:nvPr>
        </p:nvSpPr>
        <p:spPr>
          <a:xfrm>
            <a:off x="819150" y="1535150"/>
            <a:ext cx="7505700" cy="26679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 sz="2200">
                <a:solidFill>
                  <a:srgbClr val="374151"/>
                </a:solidFill>
                <a:latin typeface="Roboto"/>
                <a:ea typeface="Roboto"/>
                <a:cs typeface="Roboto"/>
                <a:sym typeface="Roboto"/>
              </a:rPr>
              <a:t>Future enhancements of the model will include the integration of healthcare staff resources to provide a more comprehensive view of hospital capacity management. Additionally, the implementation will be advanced by utilizing a message broker interface to streamline the interaction between the FACS and CHARM components in the hybrid model.</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14" name="Google Shape;214;p27"/>
          <p:cNvSpPr txBox="1"/>
          <p:nvPr>
            <p:ph idx="1" type="body"/>
          </p:nvPr>
        </p:nvSpPr>
        <p:spPr>
          <a:xfrm>
            <a:off x="819150" y="1410800"/>
            <a:ext cx="7505700" cy="3130200"/>
          </a:xfrm>
          <a:prstGeom prst="rect">
            <a:avLst/>
          </a:prstGeom>
        </p:spPr>
        <p:txBody>
          <a:bodyPr anchorCtr="0" anchor="t" bIns="91425" lIns="91425" spcFirstLastPara="1" rIns="91425" wrap="square" tIns="91425">
            <a:normAutofit fontScale="62500" lnSpcReduction="10000"/>
          </a:bodyPr>
          <a:lstStyle/>
          <a:p>
            <a:pPr indent="0" lvl="0" marL="177800" marR="177800" rtl="0" algn="l">
              <a:spcBef>
                <a:spcPts val="0"/>
              </a:spcBef>
              <a:spcAft>
                <a:spcPts val="0"/>
              </a:spcAft>
              <a:buNone/>
            </a:pPr>
            <a:r>
              <a:rPr lang="en" sz="1350">
                <a:solidFill>
                  <a:srgbClr val="333333"/>
                </a:solidFill>
                <a:highlight>
                  <a:srgbClr val="FFFFFF"/>
                </a:highlight>
                <a:latin typeface="Arial"/>
                <a:ea typeface="Arial"/>
                <a:cs typeface="Arial"/>
                <a:sym typeface="Arial"/>
              </a:rPr>
              <a:t>M. Saidani, H. Kim and J. Kim, "Designing Optimal COVID-19 Testing Stations Locally: A Discrete Event Simulation Model Applied on a University Campus", </a:t>
            </a:r>
            <a:r>
              <a:rPr i="1" lang="en" sz="1350">
                <a:solidFill>
                  <a:srgbClr val="333333"/>
                </a:solidFill>
                <a:highlight>
                  <a:srgbClr val="FFFFFF"/>
                </a:highlight>
                <a:latin typeface="Arial"/>
                <a:ea typeface="Arial"/>
                <a:cs typeface="Arial"/>
                <a:sym typeface="Arial"/>
              </a:rPr>
              <a:t>PloS one</a:t>
            </a:r>
            <a:r>
              <a:rPr lang="en" sz="1350">
                <a:solidFill>
                  <a:srgbClr val="333333"/>
                </a:solidFill>
                <a:highlight>
                  <a:srgbClr val="FFFFFF"/>
                </a:highlight>
                <a:latin typeface="Arial"/>
                <a:ea typeface="Arial"/>
                <a:cs typeface="Arial"/>
                <a:sym typeface="Arial"/>
              </a:rPr>
              <a:t>, vol. 16, no. 6, pp. e0253869, 2021.</a:t>
            </a:r>
            <a:endParaRPr sz="1350">
              <a:solidFill>
                <a:srgbClr val="333333"/>
              </a:solidFill>
              <a:highlight>
                <a:srgbClr val="FFFFFF"/>
              </a:highlight>
              <a:latin typeface="Arial"/>
              <a:ea typeface="Arial"/>
              <a:cs typeface="Arial"/>
              <a:sym typeface="Arial"/>
            </a:endParaRPr>
          </a:p>
          <a:p>
            <a:pPr indent="0" lvl="0" marL="177800" marR="177800" rtl="0" algn="l">
              <a:spcBef>
                <a:spcPts val="0"/>
              </a:spcBef>
              <a:spcAft>
                <a:spcPts val="0"/>
              </a:spcAft>
              <a:buNone/>
            </a:pPr>
            <a:r>
              <a:rPr lang="en" sz="1350">
                <a:solidFill>
                  <a:srgbClr val="006699"/>
                </a:solidFill>
                <a:highlight>
                  <a:srgbClr val="FFFFFF"/>
                </a:highlight>
                <a:uFill>
                  <a:noFill/>
                </a:uFill>
                <a:latin typeface="Arial"/>
                <a:ea typeface="Arial"/>
                <a:cs typeface="Arial"/>
                <a:sym typeface="Arial"/>
                <a:hlinkClick r:id="rId3">
                  <a:extLst>
                    <a:ext uri="{A12FA001-AC4F-418D-AE19-62706E023703}">
                      <ahyp:hlinkClr val="tx"/>
                    </a:ext>
                  </a:extLst>
                </a:hlinkClick>
              </a:rPr>
              <a:t>CrossRef </a:t>
            </a:r>
            <a:r>
              <a:rPr lang="en" sz="1350">
                <a:solidFill>
                  <a:srgbClr val="006699"/>
                </a:solidFill>
                <a:highlight>
                  <a:srgbClr val="FFFFFF"/>
                </a:highlight>
                <a:uFill>
                  <a:noFill/>
                </a:uFill>
                <a:latin typeface="Arial"/>
                <a:ea typeface="Arial"/>
                <a:cs typeface="Arial"/>
                <a:sym typeface="Arial"/>
                <a:hlinkClick r:id="rId4">
                  <a:extLst>
                    <a:ext uri="{A12FA001-AC4F-418D-AE19-62706E023703}">
                      <ahyp:hlinkClr val="tx"/>
                    </a:ext>
                  </a:extLst>
                </a:hlinkClick>
              </a:rPr>
              <a:t> Google Scholar </a:t>
            </a:r>
            <a:endParaRPr sz="1350">
              <a:solidFill>
                <a:srgbClr val="006699"/>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350">
              <a:solidFill>
                <a:srgbClr val="333333"/>
              </a:solidFill>
              <a:highlight>
                <a:srgbClr val="FFFFFF"/>
              </a:highlight>
              <a:latin typeface="Arial"/>
              <a:ea typeface="Arial"/>
              <a:cs typeface="Arial"/>
              <a:sym typeface="Arial"/>
            </a:endParaRPr>
          </a:p>
          <a:p>
            <a:pPr indent="0" lvl="0" marL="177800" marR="177800" rtl="0" algn="l">
              <a:spcBef>
                <a:spcPts val="0"/>
              </a:spcBef>
              <a:spcAft>
                <a:spcPts val="0"/>
              </a:spcAft>
              <a:buNone/>
            </a:pPr>
            <a:r>
              <a:rPr lang="en" sz="1350">
                <a:solidFill>
                  <a:srgbClr val="333333"/>
                </a:solidFill>
                <a:highlight>
                  <a:srgbClr val="FFFFFF"/>
                </a:highlight>
                <a:latin typeface="Arial"/>
                <a:ea typeface="Arial"/>
                <a:cs typeface="Arial"/>
                <a:sym typeface="Arial"/>
              </a:rPr>
              <a:t>H.K. Simpson, M. Clancy, C. Goldfrad and K. Rowan, "Admissions to Intensive Care Units from Emergency Departments: A Descriptive Study", </a:t>
            </a:r>
            <a:r>
              <a:rPr i="1" lang="en" sz="1350">
                <a:solidFill>
                  <a:srgbClr val="333333"/>
                </a:solidFill>
                <a:highlight>
                  <a:srgbClr val="FFFFFF"/>
                </a:highlight>
                <a:latin typeface="Arial"/>
                <a:ea typeface="Arial"/>
                <a:cs typeface="Arial"/>
                <a:sym typeface="Arial"/>
              </a:rPr>
              <a:t>Emergency Medicine Journal</a:t>
            </a:r>
            <a:r>
              <a:rPr lang="en" sz="1350">
                <a:solidFill>
                  <a:srgbClr val="333333"/>
                </a:solidFill>
                <a:highlight>
                  <a:srgbClr val="FFFFFF"/>
                </a:highlight>
                <a:latin typeface="Arial"/>
                <a:ea typeface="Arial"/>
                <a:cs typeface="Arial"/>
                <a:sym typeface="Arial"/>
              </a:rPr>
              <a:t>, vol. 22, no. 6, pp. 423-428, 2005.</a:t>
            </a:r>
            <a:endParaRPr sz="1350">
              <a:solidFill>
                <a:srgbClr val="333333"/>
              </a:solidFill>
              <a:highlight>
                <a:srgbClr val="FFFFFF"/>
              </a:highlight>
              <a:latin typeface="Arial"/>
              <a:ea typeface="Arial"/>
              <a:cs typeface="Arial"/>
              <a:sym typeface="Arial"/>
            </a:endParaRPr>
          </a:p>
          <a:p>
            <a:pPr indent="0" lvl="0" marL="177800" marR="177800" rtl="0" algn="l">
              <a:spcBef>
                <a:spcPts val="0"/>
              </a:spcBef>
              <a:spcAft>
                <a:spcPts val="0"/>
              </a:spcAft>
              <a:buNone/>
            </a:pPr>
            <a:r>
              <a:rPr lang="en" sz="1350">
                <a:solidFill>
                  <a:srgbClr val="006699"/>
                </a:solidFill>
                <a:highlight>
                  <a:srgbClr val="FFFFFF"/>
                </a:highlight>
                <a:uFill>
                  <a:noFill/>
                </a:uFill>
                <a:latin typeface="Arial"/>
                <a:ea typeface="Arial"/>
                <a:cs typeface="Arial"/>
                <a:sym typeface="Arial"/>
                <a:hlinkClick r:id="rId5">
                  <a:extLst>
                    <a:ext uri="{A12FA001-AC4F-418D-AE19-62706E023703}">
                      <ahyp:hlinkClr val="tx"/>
                    </a:ext>
                  </a:extLst>
                </a:hlinkClick>
              </a:rPr>
              <a:t>CrossRef </a:t>
            </a:r>
            <a:r>
              <a:rPr lang="en" sz="1350">
                <a:solidFill>
                  <a:srgbClr val="006699"/>
                </a:solidFill>
                <a:highlight>
                  <a:srgbClr val="FFFFFF"/>
                </a:highlight>
                <a:uFill>
                  <a:noFill/>
                </a:uFill>
                <a:latin typeface="Arial"/>
                <a:ea typeface="Arial"/>
                <a:cs typeface="Arial"/>
                <a:sym typeface="Arial"/>
                <a:hlinkClick r:id="rId6">
                  <a:extLst>
                    <a:ext uri="{A12FA001-AC4F-418D-AE19-62706E023703}">
                      <ahyp:hlinkClr val="tx"/>
                    </a:ext>
                  </a:extLst>
                </a:hlinkClick>
              </a:rPr>
              <a:t> Google Scholar </a:t>
            </a:r>
            <a:endParaRPr sz="1350">
              <a:solidFill>
                <a:srgbClr val="006699"/>
              </a:solidFill>
              <a:highlight>
                <a:srgbClr val="FFFFFF"/>
              </a:highlight>
              <a:latin typeface="Arial"/>
              <a:ea typeface="Arial"/>
              <a:cs typeface="Arial"/>
              <a:sym typeface="Arial"/>
            </a:endParaRPr>
          </a:p>
          <a:p>
            <a:pPr indent="0" lvl="0" marL="0" rtl="0" algn="l">
              <a:spcBef>
                <a:spcPts val="0"/>
              </a:spcBef>
              <a:spcAft>
                <a:spcPts val="0"/>
              </a:spcAft>
              <a:buNone/>
            </a:pPr>
            <a:r>
              <a:rPr b="1" lang="en" sz="1350">
                <a:solidFill>
                  <a:srgbClr val="333333"/>
                </a:solidFill>
                <a:highlight>
                  <a:srgbClr val="FFFFFF"/>
                </a:highlight>
                <a:latin typeface="Arial"/>
                <a:ea typeface="Arial"/>
                <a:cs typeface="Arial"/>
                <a:sym typeface="Arial"/>
              </a:rPr>
              <a:t>.</a:t>
            </a:r>
            <a:endParaRPr b="1" sz="1350">
              <a:solidFill>
                <a:srgbClr val="333333"/>
              </a:solidFill>
              <a:highlight>
                <a:srgbClr val="FFFFFF"/>
              </a:highlight>
              <a:latin typeface="Arial"/>
              <a:ea typeface="Arial"/>
              <a:cs typeface="Arial"/>
              <a:sym typeface="Arial"/>
            </a:endParaRPr>
          </a:p>
          <a:p>
            <a:pPr indent="0" lvl="0" marL="177800" marR="177800" rtl="0" algn="l">
              <a:spcBef>
                <a:spcPts val="0"/>
              </a:spcBef>
              <a:spcAft>
                <a:spcPts val="0"/>
              </a:spcAft>
              <a:buNone/>
            </a:pPr>
            <a:r>
              <a:rPr lang="en" sz="1350">
                <a:solidFill>
                  <a:srgbClr val="333333"/>
                </a:solidFill>
                <a:highlight>
                  <a:srgbClr val="FFFFFF"/>
                </a:highlight>
                <a:latin typeface="Arial"/>
                <a:ea typeface="Arial"/>
                <a:cs typeface="Arial"/>
                <a:sym typeface="Arial"/>
              </a:rPr>
              <a:t>S.J.E. Taylor, "Distributed Simulation: State-of-the-Art and Potential for Operational Research", </a:t>
            </a:r>
            <a:r>
              <a:rPr i="1" lang="en" sz="1350">
                <a:solidFill>
                  <a:srgbClr val="333333"/>
                </a:solidFill>
                <a:highlight>
                  <a:srgbClr val="FFFFFF"/>
                </a:highlight>
                <a:latin typeface="Arial"/>
                <a:ea typeface="Arial"/>
                <a:cs typeface="Arial"/>
                <a:sym typeface="Arial"/>
              </a:rPr>
              <a:t>European Journal of Operational Research</a:t>
            </a:r>
            <a:r>
              <a:rPr lang="en" sz="1350">
                <a:solidFill>
                  <a:srgbClr val="333333"/>
                </a:solidFill>
                <a:highlight>
                  <a:srgbClr val="FFFFFF"/>
                </a:highlight>
                <a:latin typeface="Arial"/>
                <a:ea typeface="Arial"/>
                <a:cs typeface="Arial"/>
                <a:sym typeface="Arial"/>
              </a:rPr>
              <a:t>, vol. 273, no. 1, pp. 1-19, 2019.</a:t>
            </a:r>
            <a:endParaRPr sz="1350">
              <a:solidFill>
                <a:srgbClr val="333333"/>
              </a:solidFill>
              <a:highlight>
                <a:srgbClr val="FFFFFF"/>
              </a:highlight>
              <a:latin typeface="Arial"/>
              <a:ea typeface="Arial"/>
              <a:cs typeface="Arial"/>
              <a:sym typeface="Arial"/>
            </a:endParaRPr>
          </a:p>
          <a:p>
            <a:pPr indent="0" lvl="0" marL="177800" marR="177800" rtl="0" algn="l">
              <a:spcBef>
                <a:spcPts val="0"/>
              </a:spcBef>
              <a:spcAft>
                <a:spcPts val="0"/>
              </a:spcAft>
              <a:buNone/>
            </a:pPr>
            <a:r>
              <a:rPr lang="en" sz="1350">
                <a:solidFill>
                  <a:srgbClr val="006699"/>
                </a:solidFill>
                <a:highlight>
                  <a:srgbClr val="FFFFFF"/>
                </a:highlight>
                <a:uFill>
                  <a:noFill/>
                </a:uFill>
                <a:latin typeface="Arial"/>
                <a:ea typeface="Arial"/>
                <a:cs typeface="Arial"/>
                <a:sym typeface="Arial"/>
                <a:hlinkClick r:id="rId7">
                  <a:extLst>
                    <a:ext uri="{A12FA001-AC4F-418D-AE19-62706E023703}">
                      <ahyp:hlinkClr val="tx"/>
                    </a:ext>
                  </a:extLst>
                </a:hlinkClick>
              </a:rPr>
              <a:t>CrossRef </a:t>
            </a:r>
            <a:r>
              <a:rPr lang="en" sz="1350">
                <a:solidFill>
                  <a:srgbClr val="006699"/>
                </a:solidFill>
                <a:highlight>
                  <a:srgbClr val="FFFFFF"/>
                </a:highlight>
                <a:uFill>
                  <a:noFill/>
                </a:uFill>
                <a:latin typeface="Arial"/>
                <a:ea typeface="Arial"/>
                <a:cs typeface="Arial"/>
                <a:sym typeface="Arial"/>
                <a:hlinkClick r:id="rId8">
                  <a:extLst>
                    <a:ext uri="{A12FA001-AC4F-418D-AE19-62706E023703}">
                      <ahyp:hlinkClr val="tx"/>
                    </a:ext>
                  </a:extLst>
                </a:hlinkClick>
              </a:rPr>
              <a:t> Google Scholar </a:t>
            </a:r>
            <a:endParaRPr sz="1350">
              <a:solidFill>
                <a:srgbClr val="006699"/>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350">
              <a:solidFill>
                <a:srgbClr val="333333"/>
              </a:solidFill>
              <a:highlight>
                <a:srgbClr val="FFFFFF"/>
              </a:highlight>
              <a:latin typeface="Arial"/>
              <a:ea typeface="Arial"/>
              <a:cs typeface="Arial"/>
              <a:sym typeface="Arial"/>
            </a:endParaRPr>
          </a:p>
          <a:p>
            <a:pPr indent="0" lvl="0" marL="177800" marR="177800" rtl="0" algn="l">
              <a:spcBef>
                <a:spcPts val="0"/>
              </a:spcBef>
              <a:spcAft>
                <a:spcPts val="0"/>
              </a:spcAft>
              <a:buNone/>
            </a:pPr>
            <a:r>
              <a:rPr lang="en" sz="1350">
                <a:solidFill>
                  <a:srgbClr val="333333"/>
                </a:solidFill>
                <a:highlight>
                  <a:srgbClr val="FFFFFF"/>
                </a:highlight>
                <a:latin typeface="Arial"/>
                <a:ea typeface="Arial"/>
                <a:cs typeface="Arial"/>
                <a:sym typeface="Arial"/>
              </a:rPr>
              <a:t>J. Viana, V.M. Ziener, M.S. Holhjem, I.G. Ponton, L.J. Thogersen, T.B. Simonsen, et al., "Optimizing Home Hospital Health Service Delivery in Norway using a Combined Geographical Information System Agent Based Discrete Event Simulation Model", </a:t>
            </a:r>
            <a:r>
              <a:rPr i="1" lang="en" sz="1350">
                <a:solidFill>
                  <a:srgbClr val="333333"/>
                </a:solidFill>
                <a:highlight>
                  <a:srgbClr val="FFFFFF"/>
                </a:highlight>
                <a:latin typeface="Arial"/>
                <a:ea typeface="Arial"/>
                <a:cs typeface="Arial"/>
                <a:sym typeface="Arial"/>
              </a:rPr>
              <a:t>Proceedings of the 2017 Winter Simulation Conference</a:t>
            </a:r>
            <a:r>
              <a:rPr lang="en" sz="1350">
                <a:solidFill>
                  <a:srgbClr val="333333"/>
                </a:solidFill>
                <a:highlight>
                  <a:srgbClr val="FFFFFF"/>
                </a:highlight>
                <a:latin typeface="Arial"/>
                <a:ea typeface="Arial"/>
                <a:cs typeface="Arial"/>
                <a:sym typeface="Arial"/>
              </a:rPr>
              <a:t>, pp. 1658-1669, 2017.</a:t>
            </a:r>
            <a:endParaRPr sz="1350">
              <a:solidFill>
                <a:srgbClr val="333333"/>
              </a:solidFill>
              <a:highlight>
                <a:srgbClr val="FFFFFF"/>
              </a:highlight>
              <a:latin typeface="Arial"/>
              <a:ea typeface="Arial"/>
              <a:cs typeface="Arial"/>
              <a:sym typeface="Arial"/>
            </a:endParaRPr>
          </a:p>
          <a:p>
            <a:pPr indent="0" lvl="0" marL="292100" marR="292100" rtl="0" algn="l">
              <a:spcBef>
                <a:spcPts val="0"/>
              </a:spcBef>
              <a:spcAft>
                <a:spcPts val="0"/>
              </a:spcAft>
              <a:buNone/>
            </a:pPr>
            <a:r>
              <a:rPr lang="en" sz="1350">
                <a:solidFill>
                  <a:srgbClr val="006699"/>
                </a:solidFill>
                <a:highlight>
                  <a:srgbClr val="FFFFFF"/>
                </a:highlight>
                <a:uFill>
                  <a:noFill/>
                </a:uFill>
                <a:latin typeface="Arial"/>
                <a:ea typeface="Arial"/>
                <a:cs typeface="Arial"/>
                <a:sym typeface="Arial"/>
                <a:hlinkClick r:id="rId9">
                  <a:extLst>
                    <a:ext uri="{A12FA001-AC4F-418D-AE19-62706E023703}">
                      <ahyp:hlinkClr val="tx"/>
                    </a:ext>
                  </a:extLst>
                </a:hlinkClick>
              </a:rPr>
              <a:t>View Article </a:t>
            </a:r>
            <a:endParaRPr sz="1350">
              <a:solidFill>
                <a:srgbClr val="006699"/>
              </a:solidFill>
              <a:highlight>
                <a:srgbClr val="FFFFFF"/>
              </a:highlight>
              <a:latin typeface="Arial"/>
              <a:ea typeface="Arial"/>
              <a:cs typeface="Arial"/>
              <a:sym typeface="Arial"/>
            </a:endParaRPr>
          </a:p>
          <a:p>
            <a:pPr indent="0" lvl="0" marL="177800" marR="177800" rtl="0" algn="l">
              <a:spcBef>
                <a:spcPts val="0"/>
              </a:spcBef>
              <a:spcAft>
                <a:spcPts val="0"/>
              </a:spcAft>
              <a:buNone/>
            </a:pPr>
            <a:r>
              <a:rPr lang="en" sz="1350">
                <a:solidFill>
                  <a:srgbClr val="006699"/>
                </a:solidFill>
                <a:highlight>
                  <a:srgbClr val="FFFFFF"/>
                </a:highlight>
                <a:uFill>
                  <a:noFill/>
                </a:uFill>
                <a:latin typeface="Arial"/>
                <a:ea typeface="Arial"/>
                <a:cs typeface="Arial"/>
                <a:sym typeface="Arial"/>
                <a:hlinkClick r:id="rId10">
                  <a:extLst>
                    <a:ext uri="{A12FA001-AC4F-418D-AE19-62706E023703}">
                      <ahyp:hlinkClr val="tx"/>
                    </a:ext>
                  </a:extLst>
                </a:hlinkClick>
              </a:rPr>
              <a:t> Google Scholar </a:t>
            </a:r>
            <a:endParaRPr sz="1350">
              <a:solidFill>
                <a:srgbClr val="006699"/>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350">
              <a:solidFill>
                <a:srgbClr val="333333"/>
              </a:solidFill>
              <a:highlight>
                <a:srgbClr val="FFFFFF"/>
              </a:highlight>
              <a:latin typeface="Arial"/>
              <a:ea typeface="Arial"/>
              <a:cs typeface="Arial"/>
              <a:sym typeface="Arial"/>
            </a:endParaRPr>
          </a:p>
          <a:p>
            <a:pPr indent="0" lvl="0" marL="177800" marR="177800" rtl="0" algn="l">
              <a:spcBef>
                <a:spcPts val="0"/>
              </a:spcBef>
              <a:spcAft>
                <a:spcPts val="0"/>
              </a:spcAft>
              <a:buNone/>
            </a:pPr>
            <a:r>
              <a:rPr lang="en" sz="1350">
                <a:solidFill>
                  <a:srgbClr val="333333"/>
                </a:solidFill>
                <a:highlight>
                  <a:srgbClr val="FFFFFF"/>
                </a:highlight>
                <a:latin typeface="Arial"/>
                <a:ea typeface="Arial"/>
                <a:cs typeface="Arial"/>
                <a:sym typeface="Arial"/>
              </a:rPr>
              <a:t>Y. Wang, H. Xiong, S. Liu, A. Jung, T. Stone and L. Chukoskie, "Simulation Agent-Based Model to Demonstrate the Transmission of COVID-19 and Effectiveness of Different Public Health Strategies", </a:t>
            </a:r>
            <a:r>
              <a:rPr i="1" lang="en" sz="1350">
                <a:solidFill>
                  <a:srgbClr val="333333"/>
                </a:solidFill>
                <a:highlight>
                  <a:srgbClr val="FFFFFF"/>
                </a:highlight>
                <a:latin typeface="Arial"/>
                <a:ea typeface="Arial"/>
                <a:cs typeface="Arial"/>
                <a:sym typeface="Arial"/>
              </a:rPr>
              <a:t>Frontiers in Computer Science</a:t>
            </a:r>
            <a:r>
              <a:rPr lang="en" sz="1350">
                <a:solidFill>
                  <a:srgbClr val="333333"/>
                </a:solidFill>
                <a:highlight>
                  <a:srgbClr val="FFFFFF"/>
                </a:highlight>
                <a:latin typeface="Arial"/>
                <a:ea typeface="Arial"/>
                <a:cs typeface="Arial"/>
                <a:sym typeface="Arial"/>
              </a:rPr>
              <a:t>, vol. 3, no. 642321, pp. 1-8, 2021.</a:t>
            </a:r>
            <a:endParaRPr sz="1350">
              <a:solidFill>
                <a:srgbClr val="333333"/>
              </a:solidFill>
              <a:highlight>
                <a:srgbClr val="FFFFFF"/>
              </a:highlight>
              <a:latin typeface="Arial"/>
              <a:ea typeface="Arial"/>
              <a:cs typeface="Arial"/>
              <a:sym typeface="Arial"/>
            </a:endParaRPr>
          </a:p>
          <a:p>
            <a:pPr indent="0" lvl="0" marL="0" rtl="0" algn="l">
              <a:spcBef>
                <a:spcPts val="0"/>
              </a:spcBef>
              <a:spcAft>
                <a:spcPts val="1200"/>
              </a:spcAft>
              <a:buNone/>
            </a:pPr>
            <a:r>
              <a:t/>
            </a:r>
            <a:endParaRPr sz="1350">
              <a:solidFill>
                <a:srgbClr val="333333"/>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2226678" y="614525"/>
            <a:ext cx="3798600" cy="825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Table of contents:</a:t>
            </a:r>
            <a:endParaRPr/>
          </a:p>
        </p:txBody>
      </p:sp>
      <p:sp>
        <p:nvSpPr>
          <p:cNvPr id="135" name="Google Shape;135;p14"/>
          <p:cNvSpPr txBox="1"/>
          <p:nvPr/>
        </p:nvSpPr>
        <p:spPr>
          <a:xfrm>
            <a:off x="2549975" y="1440125"/>
            <a:ext cx="27039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Problem Statement</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Introduction</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Related Work</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Methodologies</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Entity</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State</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Event</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Activity</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Discussion</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Conclusion</a:t>
            </a:r>
            <a:endParaRPr sz="1800">
              <a:solidFill>
                <a:schemeClr val="dk2"/>
              </a:solidFill>
              <a:latin typeface="Times New Roman"/>
              <a:ea typeface="Times New Roman"/>
              <a:cs typeface="Times New Roman"/>
              <a:sym typeface="Times New Roman"/>
            </a:endParaRPr>
          </a:p>
          <a:p>
            <a:pPr indent="-342900" lvl="0" marL="457200" rtl="0" algn="l">
              <a:spcBef>
                <a:spcPts val="0"/>
              </a:spcBef>
              <a:spcAft>
                <a:spcPts val="0"/>
              </a:spcAft>
              <a:buClr>
                <a:schemeClr val="dk2"/>
              </a:buClr>
              <a:buSzPts val="1800"/>
              <a:buFont typeface="Times New Roman"/>
              <a:buChar char="●"/>
            </a:pPr>
            <a:r>
              <a:rPr lang="en" sz="1800">
                <a:solidFill>
                  <a:schemeClr val="dk2"/>
                </a:solidFill>
                <a:latin typeface="Times New Roman"/>
                <a:ea typeface="Times New Roman"/>
                <a:cs typeface="Times New Roman"/>
                <a:sym typeface="Times New Roman"/>
              </a:rPr>
              <a:t>Future work</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a:t>
            </a:r>
            <a:r>
              <a:rPr lang="en"/>
              <a:t>Statement</a:t>
            </a:r>
            <a:endParaRPr/>
          </a:p>
        </p:txBody>
      </p:sp>
      <p:sp>
        <p:nvSpPr>
          <p:cNvPr id="141" name="Google Shape;141;p15"/>
          <p:cNvSpPr txBox="1"/>
          <p:nvPr>
            <p:ph idx="2" type="body"/>
          </p:nvPr>
        </p:nvSpPr>
        <p:spPr>
          <a:xfrm>
            <a:off x="786000" y="1550600"/>
            <a:ext cx="7572000" cy="2749800"/>
          </a:xfrm>
          <a:prstGeom prst="rect">
            <a:avLst/>
          </a:prstGeom>
        </p:spPr>
        <p:txBody>
          <a:bodyPr anchorCtr="0" anchor="t" bIns="91425" lIns="91425" spcFirstLastPara="1" rIns="91425" wrap="square" tIns="91425">
            <a:noAutofit/>
          </a:bodyPr>
          <a:lstStyle/>
          <a:p>
            <a:pPr indent="-318770" lvl="0" marL="457200" rtl="0" algn="just">
              <a:lnSpc>
                <a:spcPct val="95000"/>
              </a:lnSpc>
              <a:spcBef>
                <a:spcPts val="0"/>
              </a:spcBef>
              <a:spcAft>
                <a:spcPts val="0"/>
              </a:spcAft>
              <a:buClr>
                <a:srgbClr val="333333"/>
              </a:buClr>
              <a:buSzPts val="1420"/>
              <a:buFont typeface="Georgia"/>
              <a:buChar char="●"/>
            </a:pPr>
            <a:r>
              <a:rPr lang="en" sz="1420">
                <a:solidFill>
                  <a:srgbClr val="333333"/>
                </a:solidFill>
                <a:highlight>
                  <a:srgbClr val="FFFFFF"/>
                </a:highlight>
                <a:latin typeface="Georgia"/>
                <a:ea typeface="Georgia"/>
                <a:cs typeface="Georgia"/>
                <a:sym typeface="Georgia"/>
              </a:rPr>
              <a:t>An "activity-based" formalism is applied to refine event graphs, enhancing the representation of synchronization and resource dynamics in equipment operation cycles.</a:t>
            </a:r>
            <a:endParaRPr sz="1420">
              <a:solidFill>
                <a:srgbClr val="333333"/>
              </a:solidFill>
              <a:highlight>
                <a:srgbClr val="FFFFFF"/>
              </a:highlight>
              <a:latin typeface="Georgia"/>
              <a:ea typeface="Georgia"/>
              <a:cs typeface="Georgia"/>
              <a:sym typeface="Georgia"/>
            </a:endParaRPr>
          </a:p>
          <a:p>
            <a:pPr indent="-318770" lvl="0" marL="457200" rtl="0" algn="just">
              <a:lnSpc>
                <a:spcPct val="95000"/>
              </a:lnSpc>
              <a:spcBef>
                <a:spcPts val="0"/>
              </a:spcBef>
              <a:spcAft>
                <a:spcPts val="0"/>
              </a:spcAft>
              <a:buClr>
                <a:srgbClr val="333333"/>
              </a:buClr>
              <a:buSzPts val="1420"/>
              <a:buFont typeface="Georgia"/>
              <a:buChar char="●"/>
            </a:pPr>
            <a:r>
              <a:rPr lang="en" sz="1420">
                <a:solidFill>
                  <a:srgbClr val="333333"/>
                </a:solidFill>
                <a:highlight>
                  <a:srgbClr val="FFFFFF"/>
                </a:highlight>
                <a:latin typeface="Georgia"/>
                <a:ea typeface="Georgia"/>
                <a:cs typeface="Georgia"/>
                <a:sym typeface="Georgia"/>
              </a:rPr>
              <a:t>Event modifications in specific activities improve synchronization, integrating resource availability and flowing entity considerations.</a:t>
            </a:r>
            <a:endParaRPr sz="1420">
              <a:solidFill>
                <a:srgbClr val="333333"/>
              </a:solidFill>
              <a:highlight>
                <a:srgbClr val="FFFFFF"/>
              </a:highlight>
              <a:latin typeface="Georgia"/>
              <a:ea typeface="Georgia"/>
              <a:cs typeface="Georgia"/>
              <a:sym typeface="Georgia"/>
            </a:endParaRPr>
          </a:p>
          <a:p>
            <a:pPr indent="-318770" lvl="0" marL="457200" rtl="0" algn="just">
              <a:lnSpc>
                <a:spcPct val="95000"/>
              </a:lnSpc>
              <a:spcBef>
                <a:spcPts val="0"/>
              </a:spcBef>
              <a:spcAft>
                <a:spcPts val="0"/>
              </a:spcAft>
              <a:buClr>
                <a:srgbClr val="333333"/>
              </a:buClr>
              <a:buSzPts val="1420"/>
              <a:buFont typeface="Georgia"/>
              <a:buChar char="●"/>
            </a:pPr>
            <a:r>
              <a:rPr lang="en" sz="1420">
                <a:solidFill>
                  <a:srgbClr val="333333"/>
                </a:solidFill>
                <a:highlight>
                  <a:srgbClr val="FFFFFF"/>
                </a:highlight>
                <a:latin typeface="Georgia"/>
                <a:ea typeface="Georgia"/>
                <a:cs typeface="Georgia"/>
                <a:sym typeface="Georgia"/>
              </a:rPr>
              <a:t>The complex event graph is simplified into an "entity flow diagram," clearly depicting material and message transfers, and activity synchronizations.</a:t>
            </a:r>
            <a:endParaRPr sz="1420">
              <a:solidFill>
                <a:srgbClr val="333333"/>
              </a:solidFill>
              <a:highlight>
                <a:srgbClr val="FFFFFF"/>
              </a:highlight>
              <a:latin typeface="Georgia"/>
              <a:ea typeface="Georgia"/>
              <a:cs typeface="Georgia"/>
              <a:sym typeface="Georgia"/>
            </a:endParaRPr>
          </a:p>
          <a:p>
            <a:pPr indent="-318770" lvl="0" marL="457200" rtl="0" algn="just">
              <a:lnSpc>
                <a:spcPct val="95000"/>
              </a:lnSpc>
              <a:spcBef>
                <a:spcPts val="0"/>
              </a:spcBef>
              <a:spcAft>
                <a:spcPts val="0"/>
              </a:spcAft>
              <a:buClr>
                <a:srgbClr val="333333"/>
              </a:buClr>
              <a:buSzPts val="1420"/>
              <a:buFont typeface="Georgia"/>
              <a:buChar char="●"/>
            </a:pPr>
            <a:r>
              <a:rPr lang="en" sz="1420">
                <a:solidFill>
                  <a:srgbClr val="333333"/>
                </a:solidFill>
                <a:highlight>
                  <a:srgbClr val="FFFFFF"/>
                </a:highlight>
                <a:latin typeface="Georgia"/>
                <a:ea typeface="Georgia"/>
                <a:cs typeface="Georgia"/>
                <a:sym typeface="Georgia"/>
              </a:rPr>
              <a:t>This visualization aids in understanding how different entities move through a container terminal, revealing module boundaries and interactions for potential further segmentation.</a:t>
            </a:r>
            <a:endParaRPr sz="1420">
              <a:solidFill>
                <a:srgbClr val="333333"/>
              </a:solidFill>
              <a:highlight>
                <a:srgbClr val="FFFFFF"/>
              </a:highlight>
              <a:latin typeface="Georgia"/>
              <a:ea typeface="Georgia"/>
              <a:cs typeface="Georgia"/>
              <a:sym typeface="Georgia"/>
            </a:endParaRPr>
          </a:p>
          <a:p>
            <a:pPr indent="0" lvl="0" marL="457200" rtl="0" algn="just">
              <a:lnSpc>
                <a:spcPct val="95000"/>
              </a:lnSpc>
              <a:spcBef>
                <a:spcPts val="1200"/>
              </a:spcBef>
              <a:spcAft>
                <a:spcPts val="0"/>
              </a:spcAft>
              <a:buNone/>
            </a:pPr>
            <a:r>
              <a:t/>
            </a:r>
            <a:endParaRPr sz="1420">
              <a:solidFill>
                <a:srgbClr val="333333"/>
              </a:solidFill>
              <a:highlight>
                <a:srgbClr val="FFFFFF"/>
              </a:highlight>
              <a:latin typeface="Georgia"/>
              <a:ea typeface="Georgia"/>
              <a:cs typeface="Georgia"/>
              <a:sym typeface="Georgia"/>
            </a:endParaRPr>
          </a:p>
          <a:p>
            <a:pPr indent="0" lvl="0" marL="0" rtl="0" algn="l">
              <a:lnSpc>
                <a:spcPct val="95000"/>
              </a:lnSpc>
              <a:spcBef>
                <a:spcPts val="1200"/>
              </a:spcBef>
              <a:spcAft>
                <a:spcPts val="1200"/>
              </a:spcAft>
              <a:buSzPts val="440"/>
              <a:buNone/>
            </a:pPr>
            <a:r>
              <a:t/>
            </a:r>
            <a:endParaRPr sz="12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7" name="Google Shape;147;p16"/>
          <p:cNvSpPr txBox="1"/>
          <p:nvPr>
            <p:ph idx="1" type="body"/>
          </p:nvPr>
        </p:nvSpPr>
        <p:spPr>
          <a:xfrm>
            <a:off x="745675" y="1520475"/>
            <a:ext cx="7505700" cy="14628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 sz="2000"/>
              <a:t>This paper introduces the O²DES Framework for hybrid simulation modeling of mega container ports, highlighting the importance of an object-oriented approach, event-based modeling for discrete-event systems like quay cranes and AGVs, and a hierarchical, state-based modular structure for easier modeling and maintenance. It also emphasizes the use of an activity-based perspective for a macro-level view of system dynamics, showcasing the synergy of multiple methods in hybrid formalism.</a:t>
            </a:r>
            <a:endParaRPr sz="2000"/>
          </a:p>
        </p:txBody>
      </p:sp>
      <p:sp>
        <p:nvSpPr>
          <p:cNvPr id="148" name="Google Shape;148;p16"/>
          <p:cNvSpPr txBox="1"/>
          <p:nvPr/>
        </p:nvSpPr>
        <p:spPr>
          <a:xfrm>
            <a:off x="5496200" y="1587125"/>
            <a:ext cx="3673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a:t>
            </a:r>
            <a:endParaRPr/>
          </a:p>
        </p:txBody>
      </p:sp>
      <p:sp>
        <p:nvSpPr>
          <p:cNvPr id="154" name="Google Shape;154;p17"/>
          <p:cNvSpPr txBox="1"/>
          <p:nvPr>
            <p:ph idx="1" type="body"/>
          </p:nvPr>
        </p:nvSpPr>
        <p:spPr>
          <a:xfrm>
            <a:off x="730975" y="1549850"/>
            <a:ext cx="7505700" cy="2873700"/>
          </a:xfrm>
          <a:prstGeom prst="rect">
            <a:avLst/>
          </a:prstGeom>
        </p:spPr>
        <p:txBody>
          <a:bodyPr anchorCtr="0" anchor="t" bIns="91425" lIns="91425" spcFirstLastPara="1" rIns="91425" wrap="square" tIns="91425">
            <a:normAutofit lnSpcReduction="20000"/>
          </a:bodyPr>
          <a:lstStyle/>
          <a:p>
            <a:pPr indent="-330200" lvl="0" marL="457200" rtl="0" algn="just">
              <a:spcBef>
                <a:spcPts val="0"/>
              </a:spcBef>
              <a:spcAft>
                <a:spcPts val="0"/>
              </a:spcAft>
              <a:buClr>
                <a:srgbClr val="374151"/>
              </a:buClr>
              <a:buSzPts val="1600"/>
              <a:buFont typeface="Roboto"/>
              <a:buChar char="●"/>
            </a:pPr>
            <a:r>
              <a:rPr lang="en" sz="1600">
                <a:solidFill>
                  <a:srgbClr val="374151"/>
                </a:solidFill>
                <a:latin typeface="Roboto"/>
                <a:ea typeface="Roboto"/>
                <a:cs typeface="Roboto"/>
                <a:sym typeface="Roboto"/>
              </a:rPr>
              <a:t>Hybrid simulation (HS) merges DES, SD, and ABS, gaining traction in healthcare and emergency scenarios.</a:t>
            </a:r>
            <a:endParaRPr sz="1600">
              <a:solidFill>
                <a:srgbClr val="374151"/>
              </a:solidFill>
              <a:latin typeface="Roboto"/>
              <a:ea typeface="Roboto"/>
              <a:cs typeface="Roboto"/>
              <a:sym typeface="Roboto"/>
            </a:endParaRPr>
          </a:p>
          <a:p>
            <a:pPr indent="-330200" lvl="0" marL="457200" rtl="0" algn="just">
              <a:spcBef>
                <a:spcPts val="0"/>
              </a:spcBef>
              <a:spcAft>
                <a:spcPts val="0"/>
              </a:spcAft>
              <a:buClr>
                <a:srgbClr val="374151"/>
              </a:buClr>
              <a:buSzPts val="1600"/>
              <a:buFont typeface="Roboto"/>
              <a:buChar char="●"/>
            </a:pPr>
            <a:r>
              <a:rPr lang="en" sz="1600">
                <a:solidFill>
                  <a:srgbClr val="374151"/>
                </a:solidFill>
                <a:latin typeface="Roboto"/>
                <a:ea typeface="Roboto"/>
                <a:cs typeface="Roboto"/>
                <a:sym typeface="Roboto"/>
              </a:rPr>
              <a:t>HS is used in studies for information spread in emergencies, health service delivery, and comprehensive healthcare system modeling.</a:t>
            </a:r>
            <a:endParaRPr sz="1600">
              <a:solidFill>
                <a:srgbClr val="374151"/>
              </a:solidFill>
              <a:latin typeface="Roboto"/>
              <a:ea typeface="Roboto"/>
              <a:cs typeface="Roboto"/>
              <a:sym typeface="Roboto"/>
            </a:endParaRPr>
          </a:p>
          <a:p>
            <a:pPr indent="-330200" lvl="0" marL="457200" rtl="0" algn="just">
              <a:spcBef>
                <a:spcPts val="0"/>
              </a:spcBef>
              <a:spcAft>
                <a:spcPts val="0"/>
              </a:spcAft>
              <a:buClr>
                <a:srgbClr val="374151"/>
              </a:buClr>
              <a:buSzPts val="1600"/>
              <a:buFont typeface="Roboto"/>
              <a:buChar char="●"/>
            </a:pPr>
            <a:r>
              <a:rPr lang="en" sz="1600">
                <a:solidFill>
                  <a:srgbClr val="374151"/>
                </a:solidFill>
                <a:latin typeface="Roboto"/>
                <a:ea typeface="Roboto"/>
                <a:cs typeface="Roboto"/>
                <a:sym typeface="Roboto"/>
              </a:rPr>
              <a:t>Key applications of HS include COVID-19 containment, pandemic impact analysis, and healthcare resource management.</a:t>
            </a:r>
            <a:endParaRPr sz="1600">
              <a:solidFill>
                <a:srgbClr val="374151"/>
              </a:solidFill>
              <a:latin typeface="Roboto"/>
              <a:ea typeface="Roboto"/>
              <a:cs typeface="Roboto"/>
              <a:sym typeface="Roboto"/>
            </a:endParaRPr>
          </a:p>
          <a:p>
            <a:pPr indent="-330200" lvl="0" marL="457200" rtl="0" algn="just">
              <a:spcBef>
                <a:spcPts val="0"/>
              </a:spcBef>
              <a:spcAft>
                <a:spcPts val="0"/>
              </a:spcAft>
              <a:buClr>
                <a:srgbClr val="374151"/>
              </a:buClr>
              <a:buSzPts val="1600"/>
              <a:buFont typeface="Roboto"/>
              <a:buChar char="●"/>
            </a:pPr>
            <a:r>
              <a:rPr lang="en" sz="1600">
                <a:solidFill>
                  <a:srgbClr val="374151"/>
                </a:solidFill>
                <a:latin typeface="Roboto"/>
                <a:ea typeface="Roboto"/>
                <a:cs typeface="Roboto"/>
                <a:sym typeface="Roboto"/>
              </a:rPr>
              <a:t>The paper advocates for a hybrid approach in pandemic modeling to enhance insights into public health and healthcare systems.</a:t>
            </a:r>
            <a:endParaRPr sz="1600">
              <a:solidFill>
                <a:srgbClr val="374151"/>
              </a:solidFill>
              <a:latin typeface="Roboto"/>
              <a:ea typeface="Roboto"/>
              <a:cs typeface="Roboto"/>
              <a:sym typeface="Roboto"/>
            </a:endParaRPr>
          </a:p>
          <a:p>
            <a:pPr indent="-330200" lvl="0" marL="457200" rtl="0" algn="just">
              <a:spcBef>
                <a:spcPts val="0"/>
              </a:spcBef>
              <a:spcAft>
                <a:spcPts val="0"/>
              </a:spcAft>
              <a:buClr>
                <a:srgbClr val="374151"/>
              </a:buClr>
              <a:buSzPts val="1600"/>
              <a:buFont typeface="Roboto"/>
              <a:buChar char="●"/>
            </a:pPr>
            <a:r>
              <a:rPr lang="en" sz="1600">
                <a:solidFill>
                  <a:srgbClr val="374151"/>
                </a:solidFill>
                <a:latin typeface="Roboto"/>
                <a:ea typeface="Roboto"/>
                <a:cs typeface="Roboto"/>
                <a:sym typeface="Roboto"/>
              </a:rPr>
              <a:t>It stresses the importance of accessible, well-documented models, suggesting a centralized HS hub for efficient pandemic response.</a:t>
            </a:r>
            <a:endParaRPr sz="1600">
              <a:solidFill>
                <a:srgbClr val="374151"/>
              </a:solidFill>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04425" y="2300175"/>
            <a:ext cx="27078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pic>
        <p:nvPicPr>
          <p:cNvPr id="160" name="Google Shape;160;p18"/>
          <p:cNvPicPr preferRelativeResize="0"/>
          <p:nvPr/>
        </p:nvPicPr>
        <p:blipFill>
          <a:blip r:embed="rId3">
            <a:alphaModFix/>
          </a:blip>
          <a:stretch>
            <a:fillRect/>
          </a:stretch>
        </p:blipFill>
        <p:spPr>
          <a:xfrm>
            <a:off x="3659203" y="610950"/>
            <a:ext cx="4435474" cy="39215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Entity Relationship Structure</a:t>
            </a:r>
            <a:endParaRPr/>
          </a:p>
        </p:txBody>
      </p:sp>
      <p:pic>
        <p:nvPicPr>
          <p:cNvPr id="166" name="Google Shape;166;p19"/>
          <p:cNvPicPr preferRelativeResize="0"/>
          <p:nvPr/>
        </p:nvPicPr>
        <p:blipFill>
          <a:blip r:embed="rId3">
            <a:alphaModFix/>
          </a:blip>
          <a:stretch>
            <a:fillRect/>
          </a:stretch>
        </p:blipFill>
        <p:spPr>
          <a:xfrm>
            <a:off x="563850" y="1917775"/>
            <a:ext cx="8187175" cy="1778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Event-Based Operational Rules</a:t>
            </a:r>
            <a:endParaRPr/>
          </a:p>
        </p:txBody>
      </p:sp>
      <p:pic>
        <p:nvPicPr>
          <p:cNvPr id="172" name="Google Shape;172;p20"/>
          <p:cNvPicPr preferRelativeResize="0"/>
          <p:nvPr/>
        </p:nvPicPr>
        <p:blipFill>
          <a:blip r:embed="rId3">
            <a:alphaModFix/>
          </a:blip>
          <a:stretch>
            <a:fillRect/>
          </a:stretch>
        </p:blipFill>
        <p:spPr>
          <a:xfrm>
            <a:off x="819150" y="1644000"/>
            <a:ext cx="7190024" cy="1402925"/>
          </a:xfrm>
          <a:prstGeom prst="rect">
            <a:avLst/>
          </a:prstGeom>
          <a:noFill/>
          <a:ln>
            <a:noFill/>
          </a:ln>
        </p:spPr>
      </p:pic>
      <p:pic>
        <p:nvPicPr>
          <p:cNvPr id="173" name="Google Shape;173;p20"/>
          <p:cNvPicPr preferRelativeResize="0"/>
          <p:nvPr/>
        </p:nvPicPr>
        <p:blipFill>
          <a:blip r:embed="rId4">
            <a:alphaModFix/>
          </a:blip>
          <a:stretch>
            <a:fillRect/>
          </a:stretch>
        </p:blipFill>
        <p:spPr>
          <a:xfrm>
            <a:off x="819150" y="2987875"/>
            <a:ext cx="7425149" cy="1695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State-Based Hierarchical Modules</a:t>
            </a:r>
            <a:endParaRPr/>
          </a:p>
        </p:txBody>
      </p:sp>
      <p:pic>
        <p:nvPicPr>
          <p:cNvPr id="179" name="Google Shape;179;p21"/>
          <p:cNvPicPr preferRelativeResize="0"/>
          <p:nvPr/>
        </p:nvPicPr>
        <p:blipFill>
          <a:blip r:embed="rId3">
            <a:alphaModFix/>
          </a:blip>
          <a:stretch>
            <a:fillRect/>
          </a:stretch>
        </p:blipFill>
        <p:spPr>
          <a:xfrm>
            <a:off x="740225" y="1638550"/>
            <a:ext cx="7810500" cy="2009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