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Robo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c6f9544c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c6f9544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6f9544c1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9544c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93bc0d1b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a93bc0d1b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a93bc0d1b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a93bc0d1b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a93bc0d1b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a93bc0d1b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93bc0d1b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a93bc0d1b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6f9544c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9544c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9544c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9544c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93bc0d1b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a93bc0d1b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9544c1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9544c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a93bc0d1b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a93bc0d1b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f9544c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9544c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6f9544c1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6f9544c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93bc0d1b2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a93bc0d1b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5.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4.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hyperlink" Target="https://ieeexplore.ieee.org/document/9715328" TargetMode="External"/><Relationship Id="rId4" Type="http://schemas.openxmlformats.org/officeDocument/2006/relationships/hyperlink" Target="https://scholar.google.com/scholar?as_q=Panel+on+Simulation+Modeling+for+COVID-19&amp;as_occt=title&amp;hl=en&amp;as_sdt=0%2C31" TargetMode="External"/><Relationship Id="rId11" Type="http://schemas.openxmlformats.org/officeDocument/2006/relationships/hyperlink" Target="https://doi.org/10.1016/j.chaos.2020.109941" TargetMode="External"/><Relationship Id="rId10" Type="http://schemas.openxmlformats.org/officeDocument/2006/relationships/hyperlink" Target="https://scholar.google.com/scholar?as_q=Designing+effective+hybridization+for+whole+system+modeling+and+simulation+in+healthcare&amp;as_occt=title&amp;hl=en&amp;as_sdt=0%2C31" TargetMode="External"/><Relationship Id="rId12" Type="http://schemas.openxmlformats.org/officeDocument/2006/relationships/hyperlink" Target="https://scholar.google.com/scholar?as_q=A+Hybrid+Multi-Scale+Model+of+COVID-19+Transmission+Dynamics+to+Assess+the+Potential+of+Non-Pharmaceutical+Interventions&amp;as_occt=title&amp;hl=en&amp;as_sdt=0%2C31" TargetMode="External"/><Relationship Id="rId9" Type="http://schemas.openxmlformats.org/officeDocument/2006/relationships/hyperlink" Target="https://ieeexplore.ieee.org/document/7822202" TargetMode="External"/><Relationship Id="rId5" Type="http://schemas.openxmlformats.org/officeDocument/2006/relationships/hyperlink" Target="https://doi.org/10.1016/j.simpat.2016.10.007" TargetMode="External"/><Relationship Id="rId6" Type="http://schemas.openxmlformats.org/officeDocument/2006/relationships/hyperlink" Target="https://scholar.google.com/scholar?as_q=A+Distributed+Simulation+Methodological+Framework+for+OR%2FMS+Applications&amp;as_occt=title&amp;hl=en&amp;as_sdt=0%2C31" TargetMode="External"/><Relationship Id="rId7" Type="http://schemas.openxmlformats.org/officeDocument/2006/relationships/hyperlink" Target="https://ieeexplore.ieee.org/document/6721545" TargetMode="External"/><Relationship Id="rId8" Type="http://schemas.openxmlformats.org/officeDocument/2006/relationships/hyperlink" Target="https://scholar.google.com/scholar?as_q=Distributed+Hybrid+Agent-Based+Discrete+Event+Emergency+Medical+Services+Simulation&amp;as_occt=title&amp;hl=en&amp;as_sdt=0%2C3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CSE718</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Md Sabbir Hossain</a:t>
            </a:r>
            <a:endParaRPr/>
          </a:p>
          <a:p>
            <a:pPr indent="0" lvl="0" marL="0" rtl="0" algn="l">
              <a:spcBef>
                <a:spcPts val="0"/>
              </a:spcBef>
              <a:spcAft>
                <a:spcPts val="0"/>
              </a:spcAft>
              <a:buNone/>
            </a:pPr>
            <a:r>
              <a:rPr lang="en"/>
              <a:t>Student ID: 23366022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776050"/>
            <a:ext cx="2808000" cy="755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600"/>
              </a:spcAft>
              <a:buNone/>
            </a:pPr>
            <a:r>
              <a:rPr b="0" lang="en" sz="2100">
                <a:latin typeface="Times New Roman"/>
                <a:ea typeface="Times New Roman"/>
                <a:cs typeface="Times New Roman"/>
                <a:sym typeface="Times New Roman"/>
              </a:rPr>
              <a:t>Facs-Charm Hybrid Model</a:t>
            </a:r>
            <a:endParaRPr>
              <a:latin typeface="Times New Roman"/>
              <a:ea typeface="Times New Roman"/>
              <a:cs typeface="Times New Roman"/>
              <a:sym typeface="Times New Roman"/>
            </a:endParaRPr>
          </a:p>
        </p:txBody>
      </p:sp>
      <p:sp>
        <p:nvSpPr>
          <p:cNvPr id="112" name="Google Shape;112;p22"/>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The FACS-CHARM model, a sequential hybrid simulation, analyzes ICU capacity regionally and at individual hospitals.</a:t>
            </a:r>
            <a:endParaRPr sz="1600"/>
          </a:p>
        </p:txBody>
      </p:sp>
      <p:pic>
        <p:nvPicPr>
          <p:cNvPr id="113" name="Google Shape;113;p22"/>
          <p:cNvPicPr preferRelativeResize="0"/>
          <p:nvPr/>
        </p:nvPicPr>
        <p:blipFill>
          <a:blip r:embed="rId3">
            <a:alphaModFix/>
          </a:blip>
          <a:stretch>
            <a:fillRect/>
          </a:stretch>
        </p:blipFill>
        <p:spPr>
          <a:xfrm>
            <a:off x="2963500" y="357188"/>
            <a:ext cx="5719500" cy="4429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Discussion</a:t>
            </a:r>
            <a:endParaRPr>
              <a:latin typeface="Times New Roman"/>
              <a:ea typeface="Times New Roman"/>
              <a:cs typeface="Times New Roman"/>
              <a:sym typeface="Times New Roman"/>
            </a:endParaRPr>
          </a:p>
        </p:txBody>
      </p:sp>
      <p:pic>
        <p:nvPicPr>
          <p:cNvPr id="119" name="Google Shape;119;p23"/>
          <p:cNvPicPr preferRelativeResize="0"/>
          <p:nvPr/>
        </p:nvPicPr>
        <p:blipFill>
          <a:blip r:embed="rId3">
            <a:alphaModFix/>
          </a:blip>
          <a:stretch>
            <a:fillRect/>
          </a:stretch>
        </p:blipFill>
        <p:spPr>
          <a:xfrm>
            <a:off x="607950" y="1405488"/>
            <a:ext cx="7810500" cy="2714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25" name="Google Shape;125;p24"/>
          <p:cNvSpPr txBox="1"/>
          <p:nvPr>
            <p:ph idx="1" type="body"/>
          </p:nvPr>
        </p:nvSpPr>
        <p:spPr>
          <a:xfrm>
            <a:off x="311700" y="1389600"/>
            <a:ext cx="8505600" cy="27840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2000">
                <a:solidFill>
                  <a:srgbClr val="374151"/>
                </a:solidFill>
                <a:latin typeface="Times New Roman"/>
                <a:ea typeface="Times New Roman"/>
                <a:cs typeface="Times New Roman"/>
                <a:sym typeface="Times New Roman"/>
              </a:rPr>
              <a:t>The paper introduces a hybrid ABS-DES model for regional COVID-19 management, combining the FACS model for disease transmission analysis and the CHARM model for ICU patient flow and ward reconfiguration. This approach, integrating multiple simulation methods, is part of the STAMINA project with case studies in Turkey, Romania, and Lithuania, focusing on ICU bed resources while acknowledging staff shortages as a limitation in hospital capacity management.</a:t>
            </a:r>
            <a:endParaRPr sz="20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Future </a:t>
            </a:r>
            <a:r>
              <a:rPr lang="en"/>
              <a:t>Work</a:t>
            </a:r>
            <a:endParaRPr/>
          </a:p>
        </p:txBody>
      </p:sp>
      <p:pic>
        <p:nvPicPr>
          <p:cNvPr id="131" name="Google Shape;131;p25"/>
          <p:cNvPicPr preferRelativeResize="0"/>
          <p:nvPr/>
        </p:nvPicPr>
        <p:blipFill>
          <a:blip r:embed="rId3">
            <a:alphaModFix/>
          </a:blip>
          <a:stretch>
            <a:fillRect/>
          </a:stretch>
        </p:blipFill>
        <p:spPr>
          <a:xfrm>
            <a:off x="666750" y="1413800"/>
            <a:ext cx="7810500" cy="2609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37" name="Google Shape;137;p26"/>
          <p:cNvSpPr txBox="1"/>
          <p:nvPr>
            <p:ph idx="1" type="body"/>
          </p:nvPr>
        </p:nvSpPr>
        <p:spPr>
          <a:xfrm>
            <a:off x="194125" y="934025"/>
            <a:ext cx="8593800" cy="362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b="1" sz="1350">
              <a:solidFill>
                <a:schemeClr val="accent1"/>
              </a:solidFill>
              <a:highlight>
                <a:srgbClr val="FFFFFF"/>
              </a:highlight>
              <a:latin typeface="Arial"/>
              <a:ea typeface="Arial"/>
              <a:cs typeface="Arial"/>
              <a:sym typeface="Arial"/>
            </a:endParaRPr>
          </a:p>
          <a:p>
            <a:pPr indent="0" lvl="0" marL="177800" marR="177800" rtl="0" algn="l">
              <a:spcBef>
                <a:spcPts val="1600"/>
              </a:spcBef>
              <a:spcAft>
                <a:spcPts val="0"/>
              </a:spcAft>
              <a:buClr>
                <a:schemeClr val="dk2"/>
              </a:buClr>
              <a:buSzPts val="1100"/>
              <a:buFont typeface="Arial"/>
              <a:buNone/>
            </a:pPr>
            <a:r>
              <a:rPr lang="en" sz="750">
                <a:solidFill>
                  <a:schemeClr val="accent1"/>
                </a:solidFill>
                <a:highlight>
                  <a:srgbClr val="FFFFFF"/>
                </a:highlight>
                <a:latin typeface="Times New Roman"/>
                <a:ea typeface="Times New Roman"/>
                <a:cs typeface="Times New Roman"/>
                <a:sym typeface="Times New Roman"/>
              </a:rPr>
              <a:t>D.M. Aleman, A. Anagnostou, C.S. Currie, J.W. Fowler, E.S. Gel, A.R. Rutherford, et al., "Panel on Simulation Modeling for COVID-19", </a:t>
            </a:r>
            <a:r>
              <a:rPr i="1" lang="en" sz="750">
                <a:solidFill>
                  <a:schemeClr val="accent1"/>
                </a:solidFill>
                <a:highlight>
                  <a:srgbClr val="FFFFFF"/>
                </a:highlight>
                <a:latin typeface="Times New Roman"/>
                <a:ea typeface="Times New Roman"/>
                <a:cs typeface="Times New Roman"/>
                <a:sym typeface="Times New Roman"/>
              </a:rPr>
              <a:t>Proceedings of the 2021 Winter Simulation Conference</a:t>
            </a:r>
            <a:r>
              <a:rPr lang="en" sz="750">
                <a:solidFill>
                  <a:schemeClr val="accent1"/>
                </a:solidFill>
                <a:highlight>
                  <a:srgbClr val="FFFFFF"/>
                </a:highlight>
                <a:latin typeface="Times New Roman"/>
                <a:ea typeface="Times New Roman"/>
                <a:cs typeface="Times New Roman"/>
                <a:sym typeface="Times New Roman"/>
              </a:rPr>
              <a:t>, pp. 1-12, 2021.</a:t>
            </a:r>
            <a:endParaRPr sz="750">
              <a:solidFill>
                <a:schemeClr val="accent1"/>
              </a:solidFill>
              <a:highlight>
                <a:srgbClr val="FFFFFF"/>
              </a:highlight>
              <a:latin typeface="Times New Roman"/>
              <a:ea typeface="Times New Roman"/>
              <a:cs typeface="Times New Roman"/>
              <a:sym typeface="Times New Roman"/>
            </a:endParaRPr>
          </a:p>
          <a:p>
            <a:pPr indent="0" lvl="0" marL="292100" marR="292100" rtl="0" algn="l">
              <a:spcBef>
                <a:spcPts val="0"/>
              </a:spcBef>
              <a:spcAft>
                <a:spcPts val="0"/>
              </a:spcAft>
              <a:buClr>
                <a:schemeClr val="dk2"/>
              </a:buClr>
              <a:buSzPts val="1100"/>
              <a:buFont typeface="Arial"/>
              <a:buNone/>
            </a:pPr>
            <a:r>
              <a:rPr lang="en" sz="750">
                <a:solidFill>
                  <a:srgbClr val="006699"/>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View Article </a:t>
            </a:r>
            <a:endParaRPr sz="750">
              <a:solidFill>
                <a:srgbClr val="006699"/>
              </a:solidFill>
              <a:highlight>
                <a:srgbClr val="FFFFFF"/>
              </a:highlight>
              <a:latin typeface="Times New Roman"/>
              <a:ea typeface="Times New Roman"/>
              <a:cs typeface="Times New Roman"/>
              <a:sym typeface="Times New Roman"/>
            </a:endParaRPr>
          </a:p>
          <a:p>
            <a:pPr indent="0" lvl="0" marL="177800" marR="177800" rtl="0" algn="l">
              <a:spcBef>
                <a:spcPts val="0"/>
              </a:spcBef>
              <a:spcAft>
                <a:spcPts val="0"/>
              </a:spcAft>
              <a:buClr>
                <a:schemeClr val="dk2"/>
              </a:buClr>
              <a:buSzPts val="1100"/>
              <a:buFont typeface="Arial"/>
              <a:buNone/>
            </a:pPr>
            <a:r>
              <a:rPr lang="en" sz="750">
                <a:solidFill>
                  <a:srgbClr val="006699"/>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rPr>
              <a:t> Google Scholar </a:t>
            </a:r>
            <a:endParaRPr sz="750">
              <a:solidFill>
                <a:srgbClr val="00669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r>
              <a:rPr b="1" lang="en" sz="750">
                <a:solidFill>
                  <a:schemeClr val="accent1"/>
                </a:solidFill>
                <a:highlight>
                  <a:srgbClr val="FFFFFF"/>
                </a:highlight>
                <a:latin typeface="Times New Roman"/>
                <a:ea typeface="Times New Roman"/>
                <a:cs typeface="Times New Roman"/>
                <a:sym typeface="Times New Roman"/>
              </a:rPr>
              <a:t>2.</a:t>
            </a:r>
            <a:endParaRPr b="1" sz="750">
              <a:solidFill>
                <a:schemeClr val="accent1"/>
              </a:solidFill>
              <a:highlight>
                <a:srgbClr val="FFFFFF"/>
              </a:highlight>
              <a:latin typeface="Times New Roman"/>
              <a:ea typeface="Times New Roman"/>
              <a:cs typeface="Times New Roman"/>
              <a:sym typeface="Times New Roman"/>
            </a:endParaRPr>
          </a:p>
          <a:p>
            <a:pPr indent="0" lvl="0" marL="177800" marR="177800" rtl="0" algn="l">
              <a:spcBef>
                <a:spcPts val="0"/>
              </a:spcBef>
              <a:spcAft>
                <a:spcPts val="0"/>
              </a:spcAft>
              <a:buClr>
                <a:schemeClr val="dk2"/>
              </a:buClr>
              <a:buSzPts val="1100"/>
              <a:buFont typeface="Arial"/>
              <a:buNone/>
            </a:pPr>
            <a:r>
              <a:rPr lang="en" sz="750">
                <a:solidFill>
                  <a:schemeClr val="accent1"/>
                </a:solidFill>
                <a:highlight>
                  <a:srgbClr val="FFFFFF"/>
                </a:highlight>
                <a:latin typeface="Times New Roman"/>
                <a:ea typeface="Times New Roman"/>
                <a:cs typeface="Times New Roman"/>
                <a:sym typeface="Times New Roman"/>
              </a:rPr>
              <a:t>A. Anagnostou and S.J.E. Taylor, "A Distributed Simulation Methodological Framework for OR/MS Applications", </a:t>
            </a:r>
            <a:r>
              <a:rPr i="1" lang="en" sz="750">
                <a:solidFill>
                  <a:schemeClr val="accent1"/>
                </a:solidFill>
                <a:highlight>
                  <a:srgbClr val="FFFFFF"/>
                </a:highlight>
                <a:latin typeface="Times New Roman"/>
                <a:ea typeface="Times New Roman"/>
                <a:cs typeface="Times New Roman"/>
                <a:sym typeface="Times New Roman"/>
              </a:rPr>
              <a:t>Simulation Modelling Practice and Theory</a:t>
            </a:r>
            <a:r>
              <a:rPr lang="en" sz="750">
                <a:solidFill>
                  <a:schemeClr val="accent1"/>
                </a:solidFill>
                <a:highlight>
                  <a:srgbClr val="FFFFFF"/>
                </a:highlight>
                <a:latin typeface="Times New Roman"/>
                <a:ea typeface="Times New Roman"/>
                <a:cs typeface="Times New Roman"/>
                <a:sym typeface="Times New Roman"/>
              </a:rPr>
              <a:t>, vol. 70, pp. 101-119, 2017.</a:t>
            </a:r>
            <a:endParaRPr sz="750">
              <a:solidFill>
                <a:schemeClr val="accent1"/>
              </a:solidFill>
              <a:highlight>
                <a:srgbClr val="FFFFFF"/>
              </a:highlight>
              <a:latin typeface="Times New Roman"/>
              <a:ea typeface="Times New Roman"/>
              <a:cs typeface="Times New Roman"/>
              <a:sym typeface="Times New Roman"/>
            </a:endParaRPr>
          </a:p>
          <a:p>
            <a:pPr indent="0" lvl="0" marL="177800" marR="177800" rtl="0" algn="l">
              <a:spcBef>
                <a:spcPts val="0"/>
              </a:spcBef>
              <a:spcAft>
                <a:spcPts val="0"/>
              </a:spcAft>
              <a:buClr>
                <a:schemeClr val="dk2"/>
              </a:buClr>
              <a:buSzPts val="1100"/>
              <a:buFont typeface="Arial"/>
              <a:buNone/>
            </a:pPr>
            <a:r>
              <a:rPr lang="en" sz="750">
                <a:solidFill>
                  <a:srgbClr val="006699"/>
                </a:solidFill>
                <a:highlight>
                  <a:srgbClr val="FFFFFF"/>
                </a:highlight>
                <a:uFill>
                  <a:noFill/>
                </a:uFill>
                <a:latin typeface="Times New Roman"/>
                <a:ea typeface="Times New Roman"/>
                <a:cs typeface="Times New Roman"/>
                <a:sym typeface="Times New Roman"/>
                <a:hlinkClick r:id="rId5">
                  <a:extLst>
                    <a:ext uri="{A12FA001-AC4F-418D-AE19-62706E023703}">
                      <ahyp:hlinkClr val="tx"/>
                    </a:ext>
                  </a:extLst>
                </a:hlinkClick>
              </a:rPr>
              <a:t>CrossRef </a:t>
            </a:r>
            <a:r>
              <a:rPr lang="en" sz="750">
                <a:solidFill>
                  <a:srgbClr val="006699"/>
                </a:solidFill>
                <a:highlight>
                  <a:srgbClr val="FFFFFF"/>
                </a:highlight>
                <a:uFill>
                  <a:noFill/>
                </a:uFill>
                <a:latin typeface="Times New Roman"/>
                <a:ea typeface="Times New Roman"/>
                <a:cs typeface="Times New Roman"/>
                <a:sym typeface="Times New Roman"/>
                <a:hlinkClick r:id="rId6">
                  <a:extLst>
                    <a:ext uri="{A12FA001-AC4F-418D-AE19-62706E023703}">
                      <ahyp:hlinkClr val="tx"/>
                    </a:ext>
                  </a:extLst>
                </a:hlinkClick>
              </a:rPr>
              <a:t> Google Scholar </a:t>
            </a:r>
            <a:endParaRPr sz="750">
              <a:solidFill>
                <a:srgbClr val="00669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r>
              <a:rPr b="1" lang="en" sz="750">
                <a:solidFill>
                  <a:schemeClr val="accent1"/>
                </a:solidFill>
                <a:highlight>
                  <a:srgbClr val="FFFFFF"/>
                </a:highlight>
                <a:latin typeface="Times New Roman"/>
                <a:ea typeface="Times New Roman"/>
                <a:cs typeface="Times New Roman"/>
                <a:sym typeface="Times New Roman"/>
              </a:rPr>
              <a:t>3.</a:t>
            </a:r>
            <a:endParaRPr b="1" sz="750">
              <a:solidFill>
                <a:schemeClr val="accent1"/>
              </a:solidFill>
              <a:highlight>
                <a:srgbClr val="FFFFFF"/>
              </a:highlight>
              <a:latin typeface="Times New Roman"/>
              <a:ea typeface="Times New Roman"/>
              <a:cs typeface="Times New Roman"/>
              <a:sym typeface="Times New Roman"/>
            </a:endParaRPr>
          </a:p>
          <a:p>
            <a:pPr indent="0" lvl="0" marL="177800" marR="177800" rtl="0" algn="l">
              <a:spcBef>
                <a:spcPts val="0"/>
              </a:spcBef>
              <a:spcAft>
                <a:spcPts val="0"/>
              </a:spcAft>
              <a:buClr>
                <a:schemeClr val="dk2"/>
              </a:buClr>
              <a:buSzPts val="1100"/>
              <a:buFont typeface="Arial"/>
              <a:buNone/>
            </a:pPr>
            <a:r>
              <a:rPr lang="en" sz="750">
                <a:solidFill>
                  <a:schemeClr val="accent1"/>
                </a:solidFill>
                <a:highlight>
                  <a:srgbClr val="FFFFFF"/>
                </a:highlight>
                <a:latin typeface="Times New Roman"/>
                <a:ea typeface="Times New Roman"/>
                <a:cs typeface="Times New Roman"/>
                <a:sym typeface="Times New Roman"/>
              </a:rPr>
              <a:t>A. Anagnostou, A. Nouman, S.J.E. Taylor, R. Pasupathy, S.-H. Kim, A. Tolk, et al., "Distributed Hybrid Agent-Based Discrete Event Emergency Medical Services Simulation", </a:t>
            </a:r>
            <a:r>
              <a:rPr i="1" lang="en" sz="750">
                <a:solidFill>
                  <a:schemeClr val="accent1"/>
                </a:solidFill>
                <a:highlight>
                  <a:srgbClr val="FFFFFF"/>
                </a:highlight>
                <a:latin typeface="Times New Roman"/>
                <a:ea typeface="Times New Roman"/>
                <a:cs typeface="Times New Roman"/>
                <a:sym typeface="Times New Roman"/>
              </a:rPr>
              <a:t>Proceedings of the 2013 Winter Simulations Conference</a:t>
            </a:r>
            <a:r>
              <a:rPr lang="en" sz="750">
                <a:solidFill>
                  <a:schemeClr val="accent1"/>
                </a:solidFill>
                <a:highlight>
                  <a:srgbClr val="FFFFFF"/>
                </a:highlight>
                <a:latin typeface="Times New Roman"/>
                <a:ea typeface="Times New Roman"/>
                <a:cs typeface="Times New Roman"/>
                <a:sym typeface="Times New Roman"/>
              </a:rPr>
              <a:t>, pp. 1625-1636, 2013.</a:t>
            </a:r>
            <a:endParaRPr sz="750">
              <a:solidFill>
                <a:schemeClr val="accent1"/>
              </a:solidFill>
              <a:highlight>
                <a:srgbClr val="FFFFFF"/>
              </a:highlight>
              <a:latin typeface="Times New Roman"/>
              <a:ea typeface="Times New Roman"/>
              <a:cs typeface="Times New Roman"/>
              <a:sym typeface="Times New Roman"/>
            </a:endParaRPr>
          </a:p>
          <a:p>
            <a:pPr indent="0" lvl="0" marL="292100" marR="292100" rtl="0" algn="l">
              <a:spcBef>
                <a:spcPts val="0"/>
              </a:spcBef>
              <a:spcAft>
                <a:spcPts val="0"/>
              </a:spcAft>
              <a:buClr>
                <a:schemeClr val="dk2"/>
              </a:buClr>
              <a:buSzPts val="1100"/>
              <a:buFont typeface="Arial"/>
              <a:buNone/>
            </a:pPr>
            <a:r>
              <a:rPr lang="en" sz="750">
                <a:solidFill>
                  <a:srgbClr val="006699"/>
                </a:solidFill>
                <a:highlight>
                  <a:srgbClr val="FFFFFF"/>
                </a:highlight>
                <a:uFill>
                  <a:noFill/>
                </a:uFill>
                <a:latin typeface="Times New Roman"/>
                <a:ea typeface="Times New Roman"/>
                <a:cs typeface="Times New Roman"/>
                <a:sym typeface="Times New Roman"/>
                <a:hlinkClick r:id="rId7">
                  <a:extLst>
                    <a:ext uri="{A12FA001-AC4F-418D-AE19-62706E023703}">
                      <ahyp:hlinkClr val="tx"/>
                    </a:ext>
                  </a:extLst>
                </a:hlinkClick>
              </a:rPr>
              <a:t>View Article </a:t>
            </a:r>
            <a:endParaRPr sz="750">
              <a:solidFill>
                <a:srgbClr val="006699"/>
              </a:solidFill>
              <a:highlight>
                <a:srgbClr val="FFFFFF"/>
              </a:highlight>
              <a:latin typeface="Times New Roman"/>
              <a:ea typeface="Times New Roman"/>
              <a:cs typeface="Times New Roman"/>
              <a:sym typeface="Times New Roman"/>
            </a:endParaRPr>
          </a:p>
          <a:p>
            <a:pPr indent="0" lvl="0" marL="177800" marR="177800" rtl="0" algn="l">
              <a:spcBef>
                <a:spcPts val="0"/>
              </a:spcBef>
              <a:spcAft>
                <a:spcPts val="0"/>
              </a:spcAft>
              <a:buClr>
                <a:schemeClr val="dk2"/>
              </a:buClr>
              <a:buSzPts val="1100"/>
              <a:buFont typeface="Arial"/>
              <a:buNone/>
            </a:pPr>
            <a:r>
              <a:rPr lang="en" sz="750">
                <a:solidFill>
                  <a:srgbClr val="006699"/>
                </a:solidFill>
                <a:highlight>
                  <a:srgbClr val="FFFFFF"/>
                </a:highlight>
                <a:uFill>
                  <a:noFill/>
                </a:uFill>
                <a:latin typeface="Times New Roman"/>
                <a:ea typeface="Times New Roman"/>
                <a:cs typeface="Times New Roman"/>
                <a:sym typeface="Times New Roman"/>
                <a:hlinkClick r:id="rId8">
                  <a:extLst>
                    <a:ext uri="{A12FA001-AC4F-418D-AE19-62706E023703}">
                      <ahyp:hlinkClr val="tx"/>
                    </a:ext>
                  </a:extLst>
                </a:hlinkClick>
              </a:rPr>
              <a:t> Google Scholar </a:t>
            </a:r>
            <a:endParaRPr sz="750">
              <a:solidFill>
                <a:srgbClr val="00669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r>
              <a:rPr b="1" lang="en" sz="750">
                <a:solidFill>
                  <a:schemeClr val="accent1"/>
                </a:solidFill>
                <a:highlight>
                  <a:srgbClr val="FFFFFF"/>
                </a:highlight>
                <a:latin typeface="Times New Roman"/>
                <a:ea typeface="Times New Roman"/>
                <a:cs typeface="Times New Roman"/>
                <a:sym typeface="Times New Roman"/>
              </a:rPr>
              <a:t>4.</a:t>
            </a:r>
            <a:endParaRPr b="1" sz="750">
              <a:solidFill>
                <a:schemeClr val="accent1"/>
              </a:solidFill>
              <a:highlight>
                <a:srgbClr val="FFFFFF"/>
              </a:highlight>
              <a:latin typeface="Times New Roman"/>
              <a:ea typeface="Times New Roman"/>
              <a:cs typeface="Times New Roman"/>
              <a:sym typeface="Times New Roman"/>
            </a:endParaRPr>
          </a:p>
          <a:p>
            <a:pPr indent="0" lvl="0" marL="177800" marR="177800" rtl="0" algn="l">
              <a:spcBef>
                <a:spcPts val="0"/>
              </a:spcBef>
              <a:spcAft>
                <a:spcPts val="0"/>
              </a:spcAft>
              <a:buClr>
                <a:schemeClr val="dk2"/>
              </a:buClr>
              <a:buSzPts val="1100"/>
              <a:buFont typeface="Arial"/>
              <a:buNone/>
            </a:pPr>
            <a:r>
              <a:rPr lang="en" sz="750">
                <a:solidFill>
                  <a:schemeClr val="accent1"/>
                </a:solidFill>
                <a:highlight>
                  <a:srgbClr val="FFFFFF"/>
                </a:highlight>
                <a:latin typeface="Times New Roman"/>
                <a:ea typeface="Times New Roman"/>
                <a:cs typeface="Times New Roman"/>
                <a:sym typeface="Times New Roman"/>
              </a:rPr>
              <a:t>D. Bell, C. Cordeaux, T. Stephenson, H. Dawe, P. Lacey, L. O'Leary, et al., "Designing effective hybridization for whole system modeling and simulation in healthcare", </a:t>
            </a:r>
            <a:r>
              <a:rPr i="1" lang="en" sz="750">
                <a:solidFill>
                  <a:schemeClr val="accent1"/>
                </a:solidFill>
                <a:highlight>
                  <a:srgbClr val="FFFFFF"/>
                </a:highlight>
                <a:latin typeface="Times New Roman"/>
                <a:ea typeface="Times New Roman"/>
                <a:cs typeface="Times New Roman"/>
                <a:sym typeface="Times New Roman"/>
              </a:rPr>
              <a:t>Proceedings of the 2016 Winter Simulation Conference</a:t>
            </a:r>
            <a:r>
              <a:rPr lang="en" sz="750">
                <a:solidFill>
                  <a:schemeClr val="accent1"/>
                </a:solidFill>
                <a:highlight>
                  <a:srgbClr val="FFFFFF"/>
                </a:highlight>
                <a:latin typeface="Times New Roman"/>
                <a:ea typeface="Times New Roman"/>
                <a:cs typeface="Times New Roman"/>
                <a:sym typeface="Times New Roman"/>
              </a:rPr>
              <a:t>, pp. 1511-1522, 2016.</a:t>
            </a:r>
            <a:endParaRPr sz="750">
              <a:solidFill>
                <a:schemeClr val="accent1"/>
              </a:solidFill>
              <a:highlight>
                <a:srgbClr val="FFFFFF"/>
              </a:highlight>
              <a:latin typeface="Times New Roman"/>
              <a:ea typeface="Times New Roman"/>
              <a:cs typeface="Times New Roman"/>
              <a:sym typeface="Times New Roman"/>
            </a:endParaRPr>
          </a:p>
          <a:p>
            <a:pPr indent="0" lvl="0" marL="292100" marR="292100" rtl="0" algn="l">
              <a:spcBef>
                <a:spcPts val="0"/>
              </a:spcBef>
              <a:spcAft>
                <a:spcPts val="0"/>
              </a:spcAft>
              <a:buClr>
                <a:schemeClr val="dk2"/>
              </a:buClr>
              <a:buSzPts val="1100"/>
              <a:buFont typeface="Arial"/>
              <a:buNone/>
            </a:pPr>
            <a:r>
              <a:rPr lang="en" sz="750">
                <a:solidFill>
                  <a:srgbClr val="006699"/>
                </a:solidFill>
                <a:highlight>
                  <a:srgbClr val="FFFFFF"/>
                </a:highlight>
                <a:uFill>
                  <a:noFill/>
                </a:uFill>
                <a:latin typeface="Times New Roman"/>
                <a:ea typeface="Times New Roman"/>
                <a:cs typeface="Times New Roman"/>
                <a:sym typeface="Times New Roman"/>
                <a:hlinkClick r:id="rId9">
                  <a:extLst>
                    <a:ext uri="{A12FA001-AC4F-418D-AE19-62706E023703}">
                      <ahyp:hlinkClr val="tx"/>
                    </a:ext>
                  </a:extLst>
                </a:hlinkClick>
              </a:rPr>
              <a:t>View Article </a:t>
            </a:r>
            <a:endParaRPr sz="750">
              <a:solidFill>
                <a:srgbClr val="006699"/>
              </a:solidFill>
              <a:highlight>
                <a:srgbClr val="FFFFFF"/>
              </a:highlight>
              <a:latin typeface="Times New Roman"/>
              <a:ea typeface="Times New Roman"/>
              <a:cs typeface="Times New Roman"/>
              <a:sym typeface="Times New Roman"/>
            </a:endParaRPr>
          </a:p>
          <a:p>
            <a:pPr indent="0" lvl="0" marL="177800" marR="177800" rtl="0" algn="l">
              <a:spcBef>
                <a:spcPts val="0"/>
              </a:spcBef>
              <a:spcAft>
                <a:spcPts val="0"/>
              </a:spcAft>
              <a:buClr>
                <a:schemeClr val="dk2"/>
              </a:buClr>
              <a:buSzPts val="1100"/>
              <a:buFont typeface="Arial"/>
              <a:buNone/>
            </a:pPr>
            <a:r>
              <a:rPr lang="en" sz="750">
                <a:solidFill>
                  <a:srgbClr val="006699"/>
                </a:solidFill>
                <a:highlight>
                  <a:srgbClr val="FFFFFF"/>
                </a:highlight>
                <a:uFill>
                  <a:noFill/>
                </a:uFill>
                <a:latin typeface="Times New Roman"/>
                <a:ea typeface="Times New Roman"/>
                <a:cs typeface="Times New Roman"/>
                <a:sym typeface="Times New Roman"/>
                <a:hlinkClick r:id="rId10">
                  <a:extLst>
                    <a:ext uri="{A12FA001-AC4F-418D-AE19-62706E023703}">
                      <ahyp:hlinkClr val="tx"/>
                    </a:ext>
                  </a:extLst>
                </a:hlinkClick>
              </a:rPr>
              <a:t> Google Scholar </a:t>
            </a:r>
            <a:endParaRPr sz="750">
              <a:solidFill>
                <a:srgbClr val="00669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r>
              <a:rPr b="1" lang="en" sz="750">
                <a:solidFill>
                  <a:schemeClr val="accent1"/>
                </a:solidFill>
                <a:highlight>
                  <a:srgbClr val="FFFFFF"/>
                </a:highlight>
                <a:latin typeface="Times New Roman"/>
                <a:ea typeface="Times New Roman"/>
                <a:cs typeface="Times New Roman"/>
                <a:sym typeface="Times New Roman"/>
              </a:rPr>
              <a:t>5.</a:t>
            </a:r>
            <a:endParaRPr b="1" sz="750">
              <a:solidFill>
                <a:schemeClr val="accent1"/>
              </a:solidFill>
              <a:highlight>
                <a:srgbClr val="FFFFFF"/>
              </a:highlight>
              <a:latin typeface="Times New Roman"/>
              <a:ea typeface="Times New Roman"/>
              <a:cs typeface="Times New Roman"/>
              <a:sym typeface="Times New Roman"/>
            </a:endParaRPr>
          </a:p>
          <a:p>
            <a:pPr indent="0" lvl="0" marL="177800" marR="177800" rtl="0" algn="l">
              <a:spcBef>
                <a:spcPts val="0"/>
              </a:spcBef>
              <a:spcAft>
                <a:spcPts val="0"/>
              </a:spcAft>
              <a:buClr>
                <a:schemeClr val="dk2"/>
              </a:buClr>
              <a:buSzPts val="1100"/>
              <a:buFont typeface="Arial"/>
              <a:buNone/>
            </a:pPr>
            <a:r>
              <a:rPr lang="en" sz="750">
                <a:solidFill>
                  <a:schemeClr val="accent1"/>
                </a:solidFill>
                <a:highlight>
                  <a:srgbClr val="FFFFFF"/>
                </a:highlight>
                <a:latin typeface="Times New Roman"/>
                <a:ea typeface="Times New Roman"/>
                <a:cs typeface="Times New Roman"/>
                <a:sym typeface="Times New Roman"/>
              </a:rPr>
              <a:t>A. Bouchnitaa and A. Jebranea, "A Hybrid Multi-Scale Model of COVID-19 Transmission Dynamics to Assess the Potential of Non-Pharmaceutical Interventions", </a:t>
            </a:r>
            <a:r>
              <a:rPr i="1" lang="en" sz="750">
                <a:solidFill>
                  <a:schemeClr val="accent1"/>
                </a:solidFill>
                <a:highlight>
                  <a:srgbClr val="FFFFFF"/>
                </a:highlight>
                <a:latin typeface="Times New Roman"/>
                <a:ea typeface="Times New Roman"/>
                <a:cs typeface="Times New Roman"/>
                <a:sym typeface="Times New Roman"/>
              </a:rPr>
              <a:t>Chaos Solitons &amp; Fractals</a:t>
            </a:r>
            <a:r>
              <a:rPr lang="en" sz="750">
                <a:solidFill>
                  <a:schemeClr val="accent1"/>
                </a:solidFill>
                <a:highlight>
                  <a:srgbClr val="FFFFFF"/>
                </a:highlight>
                <a:latin typeface="Times New Roman"/>
                <a:ea typeface="Times New Roman"/>
                <a:cs typeface="Times New Roman"/>
                <a:sym typeface="Times New Roman"/>
              </a:rPr>
              <a:t>, vol. 138, pp. 109941, 2020.</a:t>
            </a:r>
            <a:endParaRPr sz="750">
              <a:solidFill>
                <a:schemeClr val="accent1"/>
              </a:solidFill>
              <a:highlight>
                <a:srgbClr val="FFFFFF"/>
              </a:highlight>
              <a:latin typeface="Times New Roman"/>
              <a:ea typeface="Times New Roman"/>
              <a:cs typeface="Times New Roman"/>
              <a:sym typeface="Times New Roman"/>
            </a:endParaRPr>
          </a:p>
          <a:p>
            <a:pPr indent="0" lvl="0" marL="177800" marR="177800" rtl="0" algn="l">
              <a:spcBef>
                <a:spcPts val="0"/>
              </a:spcBef>
              <a:spcAft>
                <a:spcPts val="0"/>
              </a:spcAft>
              <a:buClr>
                <a:schemeClr val="dk2"/>
              </a:buClr>
              <a:buSzPts val="1100"/>
              <a:buFont typeface="Arial"/>
              <a:buNone/>
            </a:pPr>
            <a:r>
              <a:rPr lang="en" sz="750">
                <a:solidFill>
                  <a:srgbClr val="006699"/>
                </a:solidFill>
                <a:highlight>
                  <a:srgbClr val="FFFFFF"/>
                </a:highlight>
                <a:uFill>
                  <a:noFill/>
                </a:uFill>
                <a:latin typeface="Times New Roman"/>
                <a:ea typeface="Times New Roman"/>
                <a:cs typeface="Times New Roman"/>
                <a:sym typeface="Times New Roman"/>
                <a:hlinkClick r:id="rId11">
                  <a:extLst>
                    <a:ext uri="{A12FA001-AC4F-418D-AE19-62706E023703}">
                      <ahyp:hlinkClr val="tx"/>
                    </a:ext>
                  </a:extLst>
                </a:hlinkClick>
              </a:rPr>
              <a:t>CrossRef </a:t>
            </a:r>
            <a:r>
              <a:rPr lang="en" sz="750">
                <a:solidFill>
                  <a:srgbClr val="006699"/>
                </a:solidFill>
                <a:highlight>
                  <a:srgbClr val="FFFFFF"/>
                </a:highlight>
                <a:uFill>
                  <a:noFill/>
                </a:uFill>
                <a:latin typeface="Times New Roman"/>
                <a:ea typeface="Times New Roman"/>
                <a:cs typeface="Times New Roman"/>
                <a:sym typeface="Times New Roman"/>
                <a:hlinkClick r:id="rId12">
                  <a:extLst>
                    <a:ext uri="{A12FA001-AC4F-418D-AE19-62706E023703}">
                      <ahyp:hlinkClr val="tx"/>
                    </a:ext>
                  </a:extLst>
                </a:hlinkClick>
              </a:rPr>
              <a:t> Google Scholar </a:t>
            </a:r>
            <a:endParaRPr sz="750">
              <a:solidFill>
                <a:srgbClr val="006699"/>
              </a:solidFill>
              <a:highlight>
                <a:srgbClr val="FFFFFF"/>
              </a:highlight>
              <a:latin typeface="Times New Roman"/>
              <a:ea typeface="Times New Roman"/>
              <a:cs typeface="Times New Roman"/>
              <a:sym typeface="Times New Roman"/>
            </a:endParaRPr>
          </a:p>
          <a:p>
            <a:pPr indent="0" lvl="0" marL="0" rtl="0" algn="l">
              <a:spcBef>
                <a:spcPts val="0"/>
              </a:spcBef>
              <a:spcAft>
                <a:spcPts val="1600"/>
              </a:spcAft>
              <a:buNone/>
            </a:pPr>
            <a:r>
              <a:t/>
            </a:r>
            <a:endParaRPr sz="6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496650" y="1481575"/>
            <a:ext cx="8150700" cy="2765400"/>
          </a:xfrm>
          <a:prstGeom prst="rect">
            <a:avLst/>
          </a:prstGeom>
        </p:spPr>
        <p:txBody>
          <a:bodyPr anchorCtr="0" anchor="ctr" bIns="91425" lIns="91425" spcFirstLastPara="1" rIns="91425" wrap="square" tIns="91425">
            <a:noAutofit/>
          </a:bodyPr>
          <a:lstStyle/>
          <a:p>
            <a:pPr indent="0" lvl="0" marL="0" rtl="0" algn="just">
              <a:lnSpc>
                <a:spcPct val="123913"/>
              </a:lnSpc>
              <a:spcBef>
                <a:spcPts val="0"/>
              </a:spcBef>
              <a:spcAft>
                <a:spcPts val="0"/>
              </a:spcAft>
              <a:buClr>
                <a:schemeClr val="dk2"/>
              </a:buClr>
              <a:buSzPts val="1100"/>
              <a:buFont typeface="Arial"/>
              <a:buNone/>
            </a:pPr>
            <a:r>
              <a:rPr lang="en" sz="2800">
                <a:solidFill>
                  <a:schemeClr val="accent1"/>
                </a:solidFill>
                <a:highlight>
                  <a:srgbClr val="FFFFFF"/>
                </a:highlight>
                <a:latin typeface="Times New Roman"/>
                <a:ea typeface="Times New Roman"/>
                <a:cs typeface="Times New Roman"/>
                <a:sym typeface="Times New Roman"/>
              </a:rPr>
              <a:t>FACS-CHARM: A Hybrid Agent-Based and Discrete-Event Simulation Approach for Covid-19 Management at Regional Level</a:t>
            </a:r>
            <a:endParaRPr sz="2800">
              <a:solidFill>
                <a:schemeClr val="accent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265500" y="1678650"/>
            <a:ext cx="4045200" cy="178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Table of contents:</a:t>
            </a:r>
            <a:endParaRPr>
              <a:latin typeface="Times New Roman"/>
              <a:ea typeface="Times New Roman"/>
              <a:cs typeface="Times New Roman"/>
              <a:sym typeface="Times New Roman"/>
            </a:endParaRPr>
          </a:p>
        </p:txBody>
      </p:sp>
      <p:sp>
        <p:nvSpPr>
          <p:cNvPr id="70" name="Google Shape;70;p15"/>
          <p:cNvSpPr txBox="1"/>
          <p:nvPr>
            <p:ph idx="2" type="body"/>
          </p:nvPr>
        </p:nvSpPr>
        <p:spPr>
          <a:xfrm>
            <a:off x="5275775" y="1028700"/>
            <a:ext cx="3585600" cy="3850200"/>
          </a:xfrm>
          <a:prstGeom prst="rect">
            <a:avLst/>
          </a:prstGeom>
        </p:spPr>
        <p:txBody>
          <a:bodyPr anchorCtr="0" anchor="ctr" bIns="91425" lIns="91425" spcFirstLastPara="1" rIns="91425" wrap="square" tIns="91425">
            <a:noAutofit/>
          </a:bodyPr>
          <a:lstStyle/>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Problem Statement</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Introduction</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Related Work</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Methodologies</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FACS</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Charm</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Facs-Charm Hybrid Model</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ABS-DES</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Discussion</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Conclusion</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Future work</a:t>
            </a:r>
            <a:endParaRPr sz="2100">
              <a:latin typeface="Times New Roman"/>
              <a:ea typeface="Times New Roman"/>
              <a:cs typeface="Times New Roman"/>
              <a:sym typeface="Times New Roman"/>
            </a:endParaRPr>
          </a:p>
          <a:p>
            <a:pPr indent="0" lvl="0" marL="457200" rtl="0" algn="l">
              <a:spcBef>
                <a:spcPts val="1600"/>
              </a:spcBef>
              <a:spcAft>
                <a:spcPts val="1600"/>
              </a:spcAft>
              <a:buNone/>
            </a:pPr>
            <a:r>
              <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62575" y="1508750"/>
            <a:ext cx="8183700" cy="7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Problem </a:t>
            </a:r>
            <a:r>
              <a:rPr lang="en">
                <a:solidFill>
                  <a:schemeClr val="dk1"/>
                </a:solidFill>
                <a:latin typeface="Times New Roman"/>
                <a:ea typeface="Times New Roman"/>
                <a:cs typeface="Times New Roman"/>
                <a:sym typeface="Times New Roman"/>
              </a:rPr>
              <a:t>Statement</a:t>
            </a:r>
            <a:endParaRPr>
              <a:solidFill>
                <a:schemeClr val="dk1"/>
              </a:solidFill>
              <a:latin typeface="Times New Roman"/>
              <a:ea typeface="Times New Roman"/>
              <a:cs typeface="Times New Roman"/>
              <a:sym typeface="Times New Roman"/>
            </a:endParaRPr>
          </a:p>
        </p:txBody>
      </p:sp>
      <p:sp>
        <p:nvSpPr>
          <p:cNvPr id="76" name="Google Shape;76;p16"/>
          <p:cNvSpPr txBox="1"/>
          <p:nvPr/>
        </p:nvSpPr>
        <p:spPr>
          <a:xfrm>
            <a:off x="485875" y="2718700"/>
            <a:ext cx="8464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Times New Roman"/>
                <a:ea typeface="Times New Roman"/>
                <a:cs typeface="Times New Roman"/>
                <a:sym typeface="Times New Roman"/>
              </a:rPr>
              <a:t>What would the impact of public health intervention be on the case numbers?</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lt1"/>
                </a:solidFill>
                <a:latin typeface="Times New Roman"/>
                <a:ea typeface="Times New Roman"/>
                <a:cs typeface="Times New Roman"/>
                <a:sym typeface="Times New Roman"/>
              </a:rPr>
              <a:t>What would the impact of public health intervention be on the local hospitals?</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lt1"/>
                </a:solidFill>
                <a:latin typeface="Times New Roman"/>
                <a:ea typeface="Times New Roman"/>
                <a:cs typeface="Times New Roman"/>
                <a:sym typeface="Times New Roman"/>
              </a:rPr>
              <a:t>When would COVID-19 bed surge be needed?</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lt1"/>
                </a:solidFill>
                <a:latin typeface="Times New Roman"/>
                <a:ea typeface="Times New Roman"/>
                <a:cs typeface="Times New Roman"/>
                <a:sym typeface="Times New Roman"/>
              </a:rPr>
              <a:t>What would the impact of elective cancelation strategies be on bed capacities?</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563750" y="1158150"/>
            <a:ext cx="4329900" cy="141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a:p>
            <a:pPr indent="0" lvl="0" marL="0" rtl="0" algn="l">
              <a:spcBef>
                <a:spcPts val="1600"/>
              </a:spcBef>
              <a:spcAft>
                <a:spcPts val="0"/>
              </a:spcAft>
              <a:buNone/>
            </a:pPr>
            <a:r>
              <a:t/>
            </a:r>
            <a:endParaRPr/>
          </a:p>
        </p:txBody>
      </p:sp>
      <p:sp>
        <p:nvSpPr>
          <p:cNvPr id="82" name="Google Shape;82;p17"/>
          <p:cNvSpPr txBox="1"/>
          <p:nvPr/>
        </p:nvSpPr>
        <p:spPr>
          <a:xfrm>
            <a:off x="357000" y="2233775"/>
            <a:ext cx="8430000" cy="1723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000">
                <a:solidFill>
                  <a:schemeClr val="lt1"/>
                </a:solidFill>
                <a:latin typeface="Times New Roman"/>
                <a:ea typeface="Times New Roman"/>
                <a:cs typeface="Times New Roman"/>
                <a:sym typeface="Times New Roman"/>
              </a:rPr>
              <a:t>The paper addresses the COVID-19 pandemic's challenges, utilizing a hybrid simulation approach that combines the Flu and Coronavirus Simulator (FACS) for predicting infection spread and the dynamiC Hospital wARd </a:t>
            </a:r>
            <a:r>
              <a:rPr lang="en" sz="2000">
                <a:solidFill>
                  <a:schemeClr val="lt1"/>
                </a:solidFill>
                <a:latin typeface="Times New Roman"/>
                <a:ea typeface="Times New Roman"/>
                <a:cs typeface="Times New Roman"/>
                <a:sym typeface="Times New Roman"/>
              </a:rPr>
              <a:t>Management</a:t>
            </a:r>
            <a:r>
              <a:rPr lang="en" sz="2000">
                <a:solidFill>
                  <a:schemeClr val="lt1"/>
                </a:solidFill>
                <a:latin typeface="Times New Roman"/>
                <a:ea typeface="Times New Roman"/>
                <a:cs typeface="Times New Roman"/>
                <a:sym typeface="Times New Roman"/>
              </a:rPr>
              <a:t> (CHARM) model for ICU patient flow, to evaluate regional public health interventions and their impact on healthcare systems.</a:t>
            </a:r>
            <a:endParaRPr sz="260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 Work:</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just">
              <a:spcBef>
                <a:spcPts val="0"/>
              </a:spcBef>
              <a:spcAft>
                <a:spcPts val="0"/>
              </a:spcAft>
              <a:buClr>
                <a:srgbClr val="374151"/>
              </a:buClr>
              <a:buSzPts val="2100"/>
              <a:buFont typeface="Times New Roman"/>
              <a:buChar char="●"/>
            </a:pPr>
            <a:r>
              <a:rPr lang="en" sz="2100">
                <a:solidFill>
                  <a:srgbClr val="374151"/>
                </a:solidFill>
                <a:latin typeface="Times New Roman"/>
                <a:ea typeface="Times New Roman"/>
                <a:cs typeface="Times New Roman"/>
                <a:sym typeface="Times New Roman"/>
              </a:rPr>
              <a:t>Hybrid simulation models combining hospital and community dynamics offer detailed insights into pandemic management at a regional level.</a:t>
            </a:r>
            <a:endParaRPr sz="2100">
              <a:solidFill>
                <a:srgbClr val="374151"/>
              </a:solidFill>
              <a:latin typeface="Times New Roman"/>
              <a:ea typeface="Times New Roman"/>
              <a:cs typeface="Times New Roman"/>
              <a:sym typeface="Times New Roman"/>
            </a:endParaRPr>
          </a:p>
          <a:p>
            <a:pPr indent="-361950" lvl="0" marL="457200" rtl="0" algn="just">
              <a:spcBef>
                <a:spcPts val="0"/>
              </a:spcBef>
              <a:spcAft>
                <a:spcPts val="0"/>
              </a:spcAft>
              <a:buClr>
                <a:srgbClr val="374151"/>
              </a:buClr>
              <a:buSzPts val="2100"/>
              <a:buFont typeface="Times New Roman"/>
              <a:buChar char="●"/>
            </a:pPr>
            <a:r>
              <a:rPr lang="en" sz="2100">
                <a:solidFill>
                  <a:srgbClr val="374151"/>
                </a:solidFill>
                <a:latin typeface="Times New Roman"/>
                <a:ea typeface="Times New Roman"/>
                <a:cs typeface="Times New Roman"/>
                <a:sym typeface="Times New Roman"/>
              </a:rPr>
              <a:t>Accessibility and reusability of models, as discussed by Aleman et al., are crucial for rapid response in early pandemic stages.</a:t>
            </a:r>
            <a:endParaRPr sz="2100">
              <a:solidFill>
                <a:srgbClr val="374151"/>
              </a:solidFill>
              <a:latin typeface="Times New Roman"/>
              <a:ea typeface="Times New Roman"/>
              <a:cs typeface="Times New Roman"/>
              <a:sym typeface="Times New Roman"/>
            </a:endParaRPr>
          </a:p>
          <a:p>
            <a:pPr indent="-361950" lvl="0" marL="457200" rtl="0" algn="just">
              <a:spcBef>
                <a:spcPts val="0"/>
              </a:spcBef>
              <a:spcAft>
                <a:spcPts val="0"/>
              </a:spcAft>
              <a:buClr>
                <a:srgbClr val="374151"/>
              </a:buClr>
              <a:buSzPts val="2100"/>
              <a:buFont typeface="Times New Roman"/>
              <a:buChar char="●"/>
            </a:pPr>
            <a:r>
              <a:rPr lang="en" sz="2100">
                <a:solidFill>
                  <a:srgbClr val="374151"/>
                </a:solidFill>
                <a:latin typeface="Times New Roman"/>
                <a:ea typeface="Times New Roman"/>
                <a:cs typeface="Times New Roman"/>
                <a:sym typeface="Times New Roman"/>
              </a:rPr>
              <a:t>Standardized documentation of models, like the ODD protocol and STRESS guidelines, is emphasized for effective decision-making support.</a:t>
            </a:r>
            <a:endParaRPr sz="2100">
              <a:solidFill>
                <a:srgbClr val="374151"/>
              </a:solidFill>
              <a:latin typeface="Times New Roman"/>
              <a:ea typeface="Times New Roman"/>
              <a:cs typeface="Times New Roman"/>
              <a:sym typeface="Times New Roman"/>
            </a:endParaRPr>
          </a:p>
          <a:p>
            <a:pPr indent="-361950" lvl="0" marL="457200" rtl="0" algn="just">
              <a:spcBef>
                <a:spcPts val="0"/>
              </a:spcBef>
              <a:spcAft>
                <a:spcPts val="0"/>
              </a:spcAft>
              <a:buClr>
                <a:srgbClr val="374151"/>
              </a:buClr>
              <a:buSzPts val="2100"/>
              <a:buFont typeface="Times New Roman"/>
              <a:buChar char="●"/>
            </a:pPr>
            <a:r>
              <a:rPr lang="en" sz="2100">
                <a:solidFill>
                  <a:srgbClr val="374151"/>
                </a:solidFill>
                <a:latin typeface="Times New Roman"/>
                <a:ea typeface="Times New Roman"/>
                <a:cs typeface="Times New Roman"/>
                <a:sym typeface="Times New Roman"/>
              </a:rPr>
              <a:t>The publicly available FACS and CHARM models demonstrate the practical application of hybrid simulation in pandemic analysis.</a:t>
            </a:r>
            <a:endParaRPr sz="2100">
              <a:solidFill>
                <a:srgbClr val="374151"/>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62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94" name="Google Shape;94;p19"/>
          <p:cNvSpPr txBox="1"/>
          <p:nvPr>
            <p:ph idx="1" type="body"/>
          </p:nvPr>
        </p:nvSpPr>
        <p:spPr>
          <a:xfrm>
            <a:off x="311700" y="1152475"/>
            <a:ext cx="8447100" cy="14193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2100">
                <a:solidFill>
                  <a:srgbClr val="374151"/>
                </a:solidFill>
                <a:latin typeface="Roboto"/>
                <a:ea typeface="Roboto"/>
                <a:cs typeface="Roboto"/>
                <a:sym typeface="Roboto"/>
              </a:rPr>
              <a:t>The paper presents the Flu and Coronavirus Simulator (FACS), an agent-based model for simulating COVID-19 spread and intervention impacts, and the dynamiC Hospital wARd </a:t>
            </a:r>
            <a:r>
              <a:rPr lang="en" sz="2100">
                <a:solidFill>
                  <a:srgbClr val="374151"/>
                </a:solidFill>
                <a:latin typeface="Roboto"/>
                <a:ea typeface="Roboto"/>
                <a:cs typeface="Roboto"/>
                <a:sym typeface="Roboto"/>
              </a:rPr>
              <a:t>Management</a:t>
            </a:r>
            <a:r>
              <a:rPr lang="en" sz="2100">
                <a:solidFill>
                  <a:srgbClr val="374151"/>
                </a:solidFill>
                <a:latin typeface="Roboto"/>
                <a:ea typeface="Roboto"/>
                <a:cs typeface="Roboto"/>
                <a:sym typeface="Roboto"/>
              </a:rPr>
              <a:t> (CHARM), a discrete-event simulation for ICU flow and ward management. These models, forming a hybrid simulation, facilitate analysis of public health strategies and hospital resource allocation, offering outputs like bed availability and infection trends.</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267600" y="1063550"/>
            <a:ext cx="2808000" cy="245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FLU and Coronavirus Simulator (FACS)</a:t>
            </a:r>
            <a:endParaRPr/>
          </a:p>
          <a:p>
            <a:pPr indent="0" lvl="0" marL="0" rtl="0" algn="l">
              <a:spcBef>
                <a:spcPts val="0"/>
              </a:spcBef>
              <a:spcAft>
                <a:spcPts val="0"/>
              </a:spcAft>
              <a:buNone/>
            </a:pPr>
            <a:r>
              <a:t/>
            </a:r>
            <a:endParaRPr/>
          </a:p>
        </p:txBody>
      </p:sp>
      <p:pic>
        <p:nvPicPr>
          <p:cNvPr id="100" name="Google Shape;100;p20"/>
          <p:cNvPicPr preferRelativeResize="0"/>
          <p:nvPr/>
        </p:nvPicPr>
        <p:blipFill>
          <a:blip r:embed="rId3">
            <a:alphaModFix/>
          </a:blip>
          <a:stretch>
            <a:fillRect/>
          </a:stretch>
        </p:blipFill>
        <p:spPr>
          <a:xfrm>
            <a:off x="3075600" y="1063550"/>
            <a:ext cx="5763600" cy="319106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1965050" y="167150"/>
            <a:ext cx="6290700" cy="1581600"/>
          </a:xfrm>
          <a:prstGeom prst="rect">
            <a:avLst/>
          </a:prstGeom>
        </p:spPr>
        <p:txBody>
          <a:bodyPr anchorCtr="0" anchor="b" bIns="91425" lIns="91425" spcFirstLastPara="1" rIns="91425" wrap="square" tIns="91425">
            <a:noAutofit/>
          </a:bodyPr>
          <a:lstStyle/>
          <a:p>
            <a:pPr indent="0" lvl="0" marL="0" rtl="0" algn="l">
              <a:lnSpc>
                <a:spcPct val="130000"/>
              </a:lnSpc>
              <a:spcBef>
                <a:spcPts val="0"/>
              </a:spcBef>
              <a:spcAft>
                <a:spcPts val="0"/>
              </a:spcAft>
              <a:buClr>
                <a:schemeClr val="dk2"/>
              </a:buClr>
              <a:buSzPts val="1100"/>
              <a:buFont typeface="Arial"/>
              <a:buNone/>
            </a:pPr>
            <a:r>
              <a:rPr lang="en" sz="1500">
                <a:solidFill>
                  <a:schemeClr val="accent1"/>
                </a:solidFill>
                <a:highlight>
                  <a:srgbClr val="FFFFFF"/>
                </a:highlight>
                <a:latin typeface="Georgia"/>
                <a:ea typeface="Georgia"/>
                <a:cs typeface="Georgia"/>
                <a:sym typeface="Georgia"/>
              </a:rPr>
              <a:t>Dynamic Hospital Ward Management (Charm)</a:t>
            </a:r>
            <a:endParaRPr sz="1500">
              <a:solidFill>
                <a:schemeClr val="accent1"/>
              </a:solidFill>
              <a:highlight>
                <a:srgbClr val="FFFFFF"/>
              </a:highlight>
              <a:latin typeface="Georgia"/>
              <a:ea typeface="Georgia"/>
              <a:cs typeface="Georgia"/>
              <a:sym typeface="Georgia"/>
            </a:endParaRPr>
          </a:p>
          <a:p>
            <a:pPr indent="0" lvl="0" marL="0" rtl="0" algn="l">
              <a:spcBef>
                <a:spcPts val="700"/>
              </a:spcBef>
              <a:spcAft>
                <a:spcPts val="0"/>
              </a:spcAft>
              <a:buNone/>
            </a:pPr>
            <a:r>
              <a:t/>
            </a:r>
            <a:endParaRPr/>
          </a:p>
          <a:p>
            <a:pPr indent="0" lvl="0" marL="0" rtl="0" algn="l">
              <a:spcBef>
                <a:spcPts val="0"/>
              </a:spcBef>
              <a:spcAft>
                <a:spcPts val="0"/>
              </a:spcAft>
              <a:buNone/>
            </a:pPr>
            <a:r>
              <a:t/>
            </a:r>
            <a:endParaRPr/>
          </a:p>
        </p:txBody>
      </p:sp>
      <p:pic>
        <p:nvPicPr>
          <p:cNvPr id="106" name="Google Shape;106;p21"/>
          <p:cNvPicPr preferRelativeResize="0"/>
          <p:nvPr/>
        </p:nvPicPr>
        <p:blipFill>
          <a:blip r:embed="rId3">
            <a:alphaModFix/>
          </a:blip>
          <a:stretch>
            <a:fillRect/>
          </a:stretch>
        </p:blipFill>
        <p:spPr>
          <a:xfrm>
            <a:off x="1493900" y="1239875"/>
            <a:ext cx="6290724" cy="2830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