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85" r:id="rId2"/>
    <p:sldId id="286" r:id="rId3"/>
    <p:sldId id="310" r:id="rId4"/>
    <p:sldId id="257" r:id="rId5"/>
    <p:sldId id="258" r:id="rId6"/>
    <p:sldId id="263" r:id="rId7"/>
    <p:sldId id="264" r:id="rId8"/>
    <p:sldId id="265" r:id="rId9"/>
    <p:sldId id="278" r:id="rId10"/>
    <p:sldId id="272" r:id="rId11"/>
    <p:sldId id="275" r:id="rId12"/>
    <p:sldId id="268" r:id="rId13"/>
    <p:sldId id="281" r:id="rId14"/>
    <p:sldId id="309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6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99462-25C3-470D-A6E2-EE27ACFFA0F1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75160-7015-49D2-BEDB-3E871EAF6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67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5160-7015-49D2-BEDB-3E871EAF61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9627-F890-4FA8-A44C-EBD42815AEB0}" type="datetime1">
              <a:rPr lang="en-US" smtClean="0"/>
              <a:t>2/28/2014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2B9F-5B44-422D-B886-1E6E471EFFF0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E415-50DD-4E9D-B9C4-E5C964228597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69FF-030D-4AF2-A80D-236B660F7911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4D0F-6405-4586-BAC6-A7E5CA5287D7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4EA7-EF59-4700-AD43-C0BC027CF5C0}" type="datetime1">
              <a:rPr lang="en-US" smtClean="0"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539A-D967-42EE-AF26-581017213464}" type="datetime1">
              <a:rPr lang="en-US" smtClean="0"/>
              <a:t>2/28/2014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7DFF-A9D9-4008-B8E7-EF06E39E27C9}" type="datetime1">
              <a:rPr lang="en-US" smtClean="0"/>
              <a:t>2/28/2014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48A1-30E6-44A8-933C-81FD9E9C628B}" type="datetime1">
              <a:rPr lang="en-US" smtClean="0"/>
              <a:t>2/28/2014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FE81-F4EC-4B62-8CC4-69AC15FA0EBA}" type="datetime1">
              <a:rPr lang="en-US" smtClean="0"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805F-C838-4BFB-A54F-4D94A8327921}" type="datetime1">
              <a:rPr lang="en-US" smtClean="0"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9586CF7-873B-4E68-A8E7-636F000B95E1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0E4F2AE-B496-49CC-97B0-0C08FB7DFE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71799"/>
          </a:xfrm>
        </p:spPr>
        <p:txBody>
          <a:bodyPr/>
          <a:lstStyle/>
          <a:p>
            <a:r>
              <a:rPr lang="en-US" sz="6600" dirty="0" smtClean="0"/>
              <a:t>Sports Club Automation System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029200"/>
            <a:ext cx="2971800" cy="1219200"/>
          </a:xfrm>
        </p:spPr>
        <p:txBody>
          <a:bodyPr>
            <a:normAutofit/>
          </a:bodyPr>
          <a:lstStyle/>
          <a:p>
            <a:r>
              <a:rPr lang="en-US" dirty="0"/>
              <a:t>ISD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CSE A1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2DE2D-4831-419A-BBAC-7B6FC0DB5F7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34000" y="4323080"/>
            <a:ext cx="2895600" cy="2306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prstClr val="black">
                    <a:tint val="75000"/>
                  </a:prstClr>
                </a:solidFill>
              </a:rPr>
              <a:t>Group: 1</a:t>
            </a: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1005001</a:t>
            </a: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1005004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1005005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1005007</a:t>
            </a: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1005010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3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en-US" sz="4600" dirty="0" smtClean="0"/>
              <a:t>Squad Selection Use Case</a:t>
            </a:r>
            <a:endParaRPr lang="en-US" sz="4600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1630363"/>
            <a:ext cx="6815137" cy="454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0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1447800"/>
            <a:ext cx="1905000" cy="16764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1981200"/>
            <a:ext cx="1905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95400" y="2589212"/>
            <a:ext cx="1905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81976" y="1396425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&lt;&lt;boundary&gt;&gt;</a:t>
            </a:r>
          </a:p>
          <a:p>
            <a:pPr algn="ctr"/>
            <a:r>
              <a:rPr lang="en-US" sz="1600" dirty="0" err="1" smtClean="0">
                <a:latin typeface="Sylfaen" pitchFamily="18" charset="0"/>
              </a:rPr>
              <a:t>SquadSelection</a:t>
            </a:r>
            <a:r>
              <a:rPr lang="en-US" sz="1600" dirty="0" smtClean="0">
                <a:latin typeface="Sylfaen" pitchFamily="18" charset="0"/>
              </a:rPr>
              <a:t> UI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1600" y="26670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selectPlayer</a:t>
            </a:r>
            <a:r>
              <a:rPr lang="en-US" sz="1600" dirty="0" smtClean="0">
                <a:latin typeface="Sylfaen" pitchFamily="18" charset="0"/>
              </a:rPr>
              <a:t>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29200" y="1219200"/>
            <a:ext cx="2057400" cy="2133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029200" y="1905000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29200" y="2667000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34000" y="1320225"/>
            <a:ext cx="148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&lt;&lt;control&gt;&gt;</a:t>
            </a:r>
          </a:p>
          <a:p>
            <a:pPr algn="ctr"/>
            <a:r>
              <a:rPr lang="en-US" sz="1600" dirty="0" err="1" smtClean="0">
                <a:latin typeface="Sylfaen" pitchFamily="18" charset="0"/>
              </a:rPr>
              <a:t>SquadSelection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81600" y="1752600"/>
            <a:ext cx="184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1600" dirty="0">
              <a:latin typeface="Sylfae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34000" y="2691825"/>
            <a:ext cx="1377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ShowPlayer</a:t>
            </a:r>
            <a:r>
              <a:rPr lang="en-US" sz="1600" dirty="0" smtClean="0">
                <a:latin typeface="Sylfaen" pitchFamily="18" charset="0"/>
              </a:rPr>
              <a:t>()</a:t>
            </a:r>
          </a:p>
          <a:p>
            <a:r>
              <a:rPr lang="en-US" sz="1600" dirty="0" err="1" smtClean="0">
                <a:latin typeface="Sylfaen" pitchFamily="18" charset="0"/>
              </a:rPr>
              <a:t>SelectPlayer</a:t>
            </a:r>
            <a:r>
              <a:rPr lang="en-US" sz="1600" dirty="0" smtClean="0">
                <a:latin typeface="Sylfaen" pitchFamily="18" charset="0"/>
              </a:rPr>
              <a:t>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71800" y="3505200"/>
            <a:ext cx="2057400" cy="19812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29000" y="3530025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&lt;&lt;entity&gt;&gt;</a:t>
            </a:r>
          </a:p>
          <a:p>
            <a:pPr algn="ctr"/>
            <a:r>
              <a:rPr lang="en-US" sz="1600" dirty="0" smtClean="0">
                <a:latin typeface="Sylfaen" pitchFamily="18" charset="0"/>
              </a:rPr>
              <a:t>Player</a:t>
            </a:r>
            <a:endParaRPr lang="en-US" sz="1600" dirty="0">
              <a:latin typeface="Sylfaen" pitchFamily="18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971800" y="4114800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971800" y="4724400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52800" y="4800600"/>
            <a:ext cx="1417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GetPlayer</a:t>
            </a:r>
            <a:r>
              <a:rPr lang="en-US" sz="1600" dirty="0" smtClean="0">
                <a:latin typeface="Sylfaen" pitchFamily="18" charset="0"/>
              </a:rPr>
              <a:t>()</a:t>
            </a:r>
          </a:p>
          <a:p>
            <a:r>
              <a:rPr lang="en-US" sz="1600" dirty="0" err="1" smtClean="0">
                <a:latin typeface="Sylfaen" pitchFamily="18" charset="0"/>
              </a:rPr>
              <a:t>SelectPlayer</a:t>
            </a:r>
            <a:r>
              <a:rPr lang="en-US" sz="1600" dirty="0" smtClean="0">
                <a:latin typeface="Sylfaen" pitchFamily="18" charset="0"/>
              </a:rPr>
              <a:t>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76600" y="4114800"/>
            <a:ext cx="148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ylfaen" pitchFamily="18" charset="0"/>
              </a:rPr>
              <a:t>   </a:t>
            </a:r>
            <a:r>
              <a:rPr lang="en-US" sz="1600" dirty="0" err="1" smtClean="0">
                <a:latin typeface="Sylfaen" pitchFamily="18" charset="0"/>
              </a:rPr>
              <a:t>PlayerName</a:t>
            </a:r>
            <a:endParaRPr lang="en-US" sz="1600" dirty="0" smtClean="0">
              <a:latin typeface="Sylfaen" pitchFamily="18" charset="0"/>
            </a:endParaRPr>
          </a:p>
          <a:p>
            <a:r>
              <a:rPr lang="en-US" sz="1600" dirty="0" smtClean="0">
                <a:latin typeface="Sylfaen" pitchFamily="18" charset="0"/>
              </a:rPr>
              <a:t>         …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57400" y="5562600"/>
            <a:ext cx="461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ylfaen" pitchFamily="18" charset="0"/>
              </a:rPr>
              <a:t>Fig: Class Diagram for Squad Selection Use Case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1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sz="4800" dirty="0" smtClean="0"/>
              <a:t>Product Booking Use Case</a:t>
            </a:r>
            <a:endParaRPr lang="en-US" sz="4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870825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17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3301" y="936316"/>
            <a:ext cx="1905000" cy="195928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" name="TextBox 8"/>
          <p:cNvSpPr txBox="1"/>
          <p:nvPr/>
        </p:nvSpPr>
        <p:spPr>
          <a:xfrm>
            <a:off x="2424816" y="1088716"/>
            <a:ext cx="1417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Sylfaen" pitchFamily="18" charset="0"/>
              </a:rPr>
              <a:t>&lt;&lt;boundary&gt;&gt;</a:t>
            </a:r>
          </a:p>
          <a:p>
            <a:pPr algn="ctr"/>
            <a:r>
              <a:rPr lang="en-US" sz="1600" dirty="0" err="1" smtClean="0">
                <a:latin typeface="Sylfaen" pitchFamily="18" charset="0"/>
              </a:rPr>
              <a:t>BookingUI</a:t>
            </a:r>
            <a:endParaRPr lang="en-US" sz="1600" dirty="0">
              <a:latin typeface="Sylfae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394" y="1649105"/>
            <a:ext cx="1920406" cy="24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119" y="2012366"/>
            <a:ext cx="1920406" cy="243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12151" y="2115421"/>
            <a:ext cx="90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51806" y="2064603"/>
            <a:ext cx="1534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selectProduct</a:t>
            </a:r>
            <a:r>
              <a:rPr lang="en-US" sz="1600" dirty="0">
                <a:latin typeface="Sylfaen" pitchFamily="18" charset="0"/>
              </a:rPr>
              <a:t>()</a:t>
            </a:r>
          </a:p>
          <a:p>
            <a:r>
              <a:rPr lang="en-US" sz="1600" dirty="0" err="1" smtClean="0">
                <a:latin typeface="Sylfaen" pitchFamily="18" charset="0"/>
              </a:rPr>
              <a:t>bookProduct</a:t>
            </a:r>
            <a:r>
              <a:rPr lang="en-US" sz="1600" dirty="0" smtClean="0">
                <a:latin typeface="Sylfaen" pitchFamily="18" charset="0"/>
              </a:rPr>
              <a:t>()</a:t>
            </a:r>
          </a:p>
          <a:p>
            <a:r>
              <a:rPr lang="en-US" sz="1600" dirty="0" err="1" smtClean="0">
                <a:latin typeface="Sylfaen" pitchFamily="18" charset="0"/>
              </a:rPr>
              <a:t>showProduct</a:t>
            </a:r>
            <a:r>
              <a:rPr lang="en-US" sz="1600" dirty="0" smtClean="0">
                <a:latin typeface="Sylfaen" pitchFamily="18" charset="0"/>
              </a:rPr>
              <a:t>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5400" y="1066800"/>
            <a:ext cx="2057400" cy="16764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105400" y="1752600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05400" y="2219050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6350" y="1184702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&lt;&lt;control&gt;&gt;</a:t>
            </a:r>
          </a:p>
          <a:p>
            <a:pPr algn="ctr"/>
            <a:r>
              <a:rPr lang="en-US" sz="1600" dirty="0" err="1" smtClean="0">
                <a:latin typeface="Sylfaen" pitchFamily="18" charset="0"/>
              </a:rPr>
              <a:t>BookingManager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57800" y="1600200"/>
            <a:ext cx="184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1600" dirty="0">
              <a:latin typeface="Sylfae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81600" y="2231243"/>
            <a:ext cx="1544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assignBooking</a:t>
            </a:r>
            <a:r>
              <a:rPr lang="en-US" sz="1600" dirty="0" smtClean="0">
                <a:latin typeface="Sylfaen" pitchFamily="18" charset="0"/>
              </a:rPr>
              <a:t>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33952" y="2971800"/>
            <a:ext cx="2057400" cy="227159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92757" y="2996626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&lt;&lt;entity&gt;&gt;</a:t>
            </a:r>
          </a:p>
          <a:p>
            <a:pPr algn="ctr"/>
            <a:r>
              <a:rPr lang="en-US" sz="1600" dirty="0" smtClean="0">
                <a:latin typeface="Sylfaen" pitchFamily="18" charset="0"/>
              </a:rPr>
              <a:t>Product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633952" y="3581401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33952" y="4191001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952" y="4166176"/>
            <a:ext cx="15888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ylfaen" pitchFamily="18" charset="0"/>
              </a:rPr>
              <a:t> </a:t>
            </a:r>
            <a:r>
              <a:rPr lang="en-US" sz="1600" dirty="0" err="1" smtClean="0">
                <a:latin typeface="Sylfaen" pitchFamily="18" charset="0"/>
              </a:rPr>
              <a:t>getProduct</a:t>
            </a:r>
            <a:r>
              <a:rPr lang="en-US" sz="1600" dirty="0">
                <a:latin typeface="Sylfaen" pitchFamily="18" charset="0"/>
              </a:rPr>
              <a:t>()</a:t>
            </a:r>
          </a:p>
          <a:p>
            <a:r>
              <a:rPr lang="en-US" sz="1600" dirty="0" err="1">
                <a:latin typeface="Sylfaen" pitchFamily="18" charset="0"/>
              </a:rPr>
              <a:t>a</a:t>
            </a:r>
            <a:r>
              <a:rPr lang="en-US" sz="1600" dirty="0" err="1" smtClean="0">
                <a:latin typeface="Sylfaen" pitchFamily="18" charset="0"/>
              </a:rPr>
              <a:t>ssignBooking</a:t>
            </a:r>
            <a:r>
              <a:rPr lang="en-US" sz="1600" dirty="0">
                <a:latin typeface="Sylfaen" pitchFamily="18" charset="0"/>
              </a:rPr>
              <a:t>()</a:t>
            </a:r>
          </a:p>
          <a:p>
            <a:r>
              <a:rPr lang="en-US" sz="1600" dirty="0" err="1" smtClean="0">
                <a:latin typeface="Sylfaen" pitchFamily="18" charset="0"/>
              </a:rPr>
              <a:t>verifyTimeand</a:t>
            </a:r>
            <a:r>
              <a:rPr lang="en-US" sz="1600" dirty="0" smtClean="0">
                <a:latin typeface="Sylfaen" pitchFamily="18" charset="0"/>
              </a:rPr>
              <a:t>()</a:t>
            </a:r>
          </a:p>
          <a:p>
            <a:r>
              <a:rPr lang="en-US" sz="1600" dirty="0">
                <a:latin typeface="Sylfaen" pitchFamily="18" charset="0"/>
              </a:rPr>
              <a:t>b</a:t>
            </a:r>
            <a:r>
              <a:rPr lang="en-US" sz="1600" dirty="0" smtClean="0">
                <a:latin typeface="Sylfaen" pitchFamily="18" charset="0"/>
              </a:rPr>
              <a:t>ooking</a:t>
            </a:r>
            <a:r>
              <a:rPr lang="en-US" sz="1600" dirty="0">
                <a:latin typeface="Sylfaen" pitchFamily="18" charset="0"/>
              </a:rPr>
              <a:t>()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38752" y="3581401"/>
            <a:ext cx="148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productID</a:t>
            </a:r>
            <a:r>
              <a:rPr lang="en-US" sz="1600" dirty="0" smtClean="0">
                <a:latin typeface="Sylfaen" pitchFamily="18" charset="0"/>
              </a:rPr>
              <a:t>           </a:t>
            </a:r>
          </a:p>
          <a:p>
            <a:r>
              <a:rPr lang="en-US" sz="1600" dirty="0" smtClean="0">
                <a:latin typeface="Sylfaen" pitchFamily="18" charset="0"/>
              </a:rPr>
              <a:t>…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76500" y="5334000"/>
            <a:ext cx="506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ylfaen" pitchFamily="18" charset="0"/>
              </a:rPr>
              <a:t>Fig: Class Diagram for Product Booking Use Case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6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00200" y="2667000"/>
            <a:ext cx="57421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dirty="0" smtClean="0">
                <a:solidFill>
                  <a:schemeClr val="tx2"/>
                </a:solidFill>
              </a:rPr>
              <a:t>Thank You</a:t>
            </a:r>
            <a:endParaRPr lang="en-US" sz="9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3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3" y="1285875"/>
            <a:ext cx="7431087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28600"/>
            <a:ext cx="8229600" cy="1295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Registration Use Case</a:t>
            </a:r>
            <a:endParaRPr lang="en-US" sz="4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6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3301" y="936316"/>
            <a:ext cx="1905000" cy="195928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" name="TextBox 8"/>
          <p:cNvSpPr txBox="1"/>
          <p:nvPr/>
        </p:nvSpPr>
        <p:spPr>
          <a:xfrm>
            <a:off x="2409588" y="1088716"/>
            <a:ext cx="1447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Sylfaen" pitchFamily="18" charset="0"/>
              </a:rPr>
              <a:t>&lt;&lt;boundary&gt;&gt;</a:t>
            </a:r>
          </a:p>
          <a:p>
            <a:pPr algn="ctr"/>
            <a:r>
              <a:rPr lang="en-US" sz="1600" dirty="0" err="1" smtClean="0">
                <a:latin typeface="Sylfaen" pitchFamily="18" charset="0"/>
              </a:rPr>
              <a:t>RegistrationUI</a:t>
            </a:r>
            <a:endParaRPr lang="en-US" sz="1600" dirty="0">
              <a:latin typeface="Sylfae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394" y="1649105"/>
            <a:ext cx="1920406" cy="24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119" y="2012366"/>
            <a:ext cx="1920406" cy="243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12151" y="2115421"/>
            <a:ext cx="90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51806" y="2064603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ylfaen" pitchFamily="18" charset="0"/>
              </a:rPr>
              <a:t>a</a:t>
            </a:r>
            <a:r>
              <a:rPr lang="en-US" sz="1600" dirty="0" smtClean="0">
                <a:latin typeface="Sylfaen" pitchFamily="18" charset="0"/>
              </a:rPr>
              <a:t>pply()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5400" y="1066800"/>
            <a:ext cx="2057400" cy="16764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105400" y="1752600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05400" y="2219050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6350" y="1184702"/>
            <a:ext cx="204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&lt;&lt;control&gt;&gt;</a:t>
            </a:r>
          </a:p>
          <a:p>
            <a:pPr algn="ctr"/>
            <a:r>
              <a:rPr lang="en-US" sz="1600" dirty="0" err="1" smtClean="0">
                <a:latin typeface="Sylfaen" pitchFamily="18" charset="0"/>
              </a:rPr>
              <a:t>RegistrationManager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57800" y="1600200"/>
            <a:ext cx="184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1600" dirty="0">
              <a:latin typeface="Sylfae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81600" y="2231243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getApplication</a:t>
            </a:r>
            <a:r>
              <a:rPr lang="en-US" sz="1600" dirty="0" smtClean="0">
                <a:latin typeface="Sylfaen" pitchFamily="18" charset="0"/>
              </a:rPr>
              <a:t>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33952" y="3048000"/>
            <a:ext cx="2057400" cy="227159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49102" y="3072826"/>
            <a:ext cx="1592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&lt;&lt;entity&gt;&gt;</a:t>
            </a:r>
          </a:p>
          <a:p>
            <a:pPr algn="ctr"/>
            <a:r>
              <a:rPr lang="en-US" sz="1600" dirty="0" err="1" smtClean="0">
                <a:latin typeface="Sylfaen" pitchFamily="18" charset="0"/>
              </a:rPr>
              <a:t>ApplicationData</a:t>
            </a:r>
            <a:endParaRPr lang="en-US" sz="1600" dirty="0" smtClean="0">
              <a:latin typeface="Sylfaen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633952" y="3657601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33952" y="4267201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952" y="4242376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ylfaen" pitchFamily="18" charset="0"/>
              </a:rPr>
              <a:t> </a:t>
            </a:r>
            <a:r>
              <a:rPr lang="en-US" sz="1600" dirty="0" err="1" smtClean="0">
                <a:latin typeface="Sylfaen" pitchFamily="18" charset="0"/>
              </a:rPr>
              <a:t>storeData</a:t>
            </a:r>
            <a:r>
              <a:rPr lang="en-US" sz="1600" dirty="0" smtClean="0">
                <a:latin typeface="Sylfaen" pitchFamily="18" charset="0"/>
              </a:rPr>
              <a:t>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38752" y="3657601"/>
            <a:ext cx="148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ylfaen" pitchFamily="18" charset="0"/>
              </a:rPr>
              <a:t>           …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76500" y="5410200"/>
            <a:ext cx="506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ylfaen" pitchFamily="18" charset="0"/>
              </a:rPr>
              <a:t>Fig: Class Diagram for Product Registration Use Case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755650"/>
            <a:ext cx="7961313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5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3301" y="936316"/>
            <a:ext cx="1905000" cy="195928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" name="TextBox 8"/>
          <p:cNvSpPr txBox="1"/>
          <p:nvPr/>
        </p:nvSpPr>
        <p:spPr>
          <a:xfrm>
            <a:off x="2409588" y="1088716"/>
            <a:ext cx="1447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Sylfaen" pitchFamily="18" charset="0"/>
              </a:rPr>
              <a:t>&lt;&lt;boundary&gt;&gt;</a:t>
            </a:r>
          </a:p>
          <a:p>
            <a:pPr algn="ctr"/>
            <a:r>
              <a:rPr lang="en-US" sz="1600" dirty="0" err="1" smtClean="0">
                <a:latin typeface="Sylfaen" pitchFamily="18" charset="0"/>
              </a:rPr>
              <a:t>RegistrationUI</a:t>
            </a:r>
            <a:endParaRPr lang="en-US" sz="1600" dirty="0">
              <a:latin typeface="Sylfae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394" y="1649105"/>
            <a:ext cx="1920406" cy="24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119" y="2012366"/>
            <a:ext cx="1920406" cy="243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12151" y="2115421"/>
            <a:ext cx="90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9800" y="2064603"/>
            <a:ext cx="1854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ylfaen" pitchFamily="18" charset="0"/>
              </a:rPr>
              <a:t>verify()</a:t>
            </a:r>
          </a:p>
          <a:p>
            <a:r>
              <a:rPr lang="en-US" sz="1600" dirty="0" err="1" smtClean="0">
                <a:latin typeface="Sylfaen" pitchFamily="18" charset="0"/>
              </a:rPr>
              <a:t>showAppliedData</a:t>
            </a:r>
            <a:r>
              <a:rPr lang="en-US" sz="1600" dirty="0" smtClean="0">
                <a:latin typeface="Sylfaen" pitchFamily="18" charset="0"/>
              </a:rPr>
              <a:t>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5400" y="1066800"/>
            <a:ext cx="2057400" cy="16764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105400" y="1752600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05400" y="2219050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6350" y="1184702"/>
            <a:ext cx="204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&lt;&lt;control&gt;&gt;</a:t>
            </a:r>
          </a:p>
          <a:p>
            <a:pPr algn="ctr"/>
            <a:r>
              <a:rPr lang="en-US" sz="1600" dirty="0" err="1" smtClean="0">
                <a:latin typeface="Sylfaen" pitchFamily="18" charset="0"/>
              </a:rPr>
              <a:t>RegistrationManager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57800" y="1600200"/>
            <a:ext cx="184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1600" dirty="0">
              <a:latin typeface="Sylfae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81600" y="2231243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ylfaen" pitchFamily="18" charset="0"/>
              </a:rPr>
              <a:t>verify()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28800" y="3048000"/>
            <a:ext cx="2057400" cy="227159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43950" y="3072826"/>
            <a:ext cx="1592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&lt;&lt;entity&gt;&gt;</a:t>
            </a:r>
          </a:p>
          <a:p>
            <a:pPr algn="ctr"/>
            <a:r>
              <a:rPr lang="en-US" sz="1600" dirty="0" err="1" smtClean="0">
                <a:latin typeface="Sylfaen" pitchFamily="18" charset="0"/>
              </a:rPr>
              <a:t>ApplicationData</a:t>
            </a:r>
            <a:endParaRPr lang="en-US" sz="1600" dirty="0" smtClean="0">
              <a:latin typeface="Sylfaen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828800" y="3657601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28800" y="4267201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4242376"/>
            <a:ext cx="161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getAppliedInfo</a:t>
            </a:r>
            <a:r>
              <a:rPr lang="en-US" sz="1600" dirty="0" smtClean="0">
                <a:latin typeface="Sylfaen" pitchFamily="18" charset="0"/>
              </a:rPr>
              <a:t>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33600" y="3657601"/>
            <a:ext cx="148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ylfaen" pitchFamily="18" charset="0"/>
              </a:rPr>
              <a:t>           …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47900" y="5410200"/>
            <a:ext cx="506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ylfaen" pitchFamily="18" charset="0"/>
              </a:rPr>
              <a:t>Fig: Class Diagram for Confirmation Use Case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86552" y="3062407"/>
            <a:ext cx="2057400" cy="227159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45358" y="3087233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&lt;&lt;entity&gt;&gt;</a:t>
            </a:r>
          </a:p>
          <a:p>
            <a:pPr algn="ctr"/>
            <a:r>
              <a:rPr lang="en-US" sz="1600" dirty="0" smtClean="0">
                <a:latin typeface="Sylfaen" pitchFamily="18" charset="0"/>
              </a:rPr>
              <a:t>Member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386552" y="3672008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386552" y="4281608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86552" y="4256783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storeAsMember</a:t>
            </a:r>
            <a:r>
              <a:rPr lang="en-US" sz="1600" dirty="0" smtClean="0">
                <a:latin typeface="Sylfaen" pitchFamily="18" charset="0"/>
              </a:rPr>
              <a:t>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91352" y="3672008"/>
            <a:ext cx="148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ylfaen" pitchFamily="18" charset="0"/>
              </a:rPr>
              <a:t>           …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18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3962400" y="4183796"/>
            <a:ext cx="137160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95172" y="3886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1                1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4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19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126754"/>
            <a:ext cx="7910512" cy="5121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897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r>
              <a:rPr lang="en-US" dirty="0" smtClean="0"/>
              <a:t>Collaboration Diagram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660975"/>
            <a:ext cx="2081048" cy="2514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1194375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95400" y="1803975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07626" y="609600"/>
            <a:ext cx="1856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&lt;&lt;boundary&gt;&gt;</a:t>
            </a:r>
          </a:p>
          <a:p>
            <a:pPr algn="ctr"/>
            <a:r>
              <a:rPr lang="en-US" sz="1600" dirty="0" err="1" smtClean="0">
                <a:latin typeface="Sylfaen" pitchFamily="18" charset="0"/>
              </a:rPr>
              <a:t>SendNotificationUI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1976" y="2039778"/>
            <a:ext cx="188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sendNotification</a:t>
            </a:r>
            <a:r>
              <a:rPr lang="en-US" sz="1600" dirty="0" smtClean="0">
                <a:latin typeface="Sylfaen" pitchFamily="18" charset="0"/>
              </a:rPr>
              <a:t> ()</a:t>
            </a:r>
          </a:p>
          <a:p>
            <a:r>
              <a:rPr lang="en-US" sz="1600" dirty="0" err="1" smtClean="0">
                <a:latin typeface="Sylfaen" pitchFamily="18" charset="0"/>
              </a:rPr>
              <a:t>writeMessage</a:t>
            </a:r>
            <a:r>
              <a:rPr lang="en-US" sz="1600" dirty="0" smtClean="0">
                <a:latin typeface="Sylfaen" pitchFamily="18" charset="0"/>
              </a:rPr>
              <a:t>()</a:t>
            </a:r>
          </a:p>
          <a:p>
            <a:r>
              <a:rPr lang="en-US" sz="1600" dirty="0" err="1" smtClean="0">
                <a:latin typeface="Sylfaen" pitchFamily="18" charset="0"/>
              </a:rPr>
              <a:t>selectMember</a:t>
            </a:r>
            <a:r>
              <a:rPr lang="en-US" sz="1600" dirty="0" smtClean="0">
                <a:latin typeface="Sylfaen" pitchFamily="18" charset="0"/>
              </a:rPr>
              <a:t>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28848" y="660975"/>
            <a:ext cx="2081048" cy="2514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528848" y="1194375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28848" y="1803975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60684" y="609600"/>
            <a:ext cx="1417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&lt;&lt;boundary&gt;&gt;</a:t>
            </a:r>
          </a:p>
          <a:p>
            <a:pPr algn="ctr"/>
            <a:r>
              <a:rPr lang="en-US" sz="1600" dirty="0" err="1" smtClean="0">
                <a:latin typeface="Sylfaen" pitchFamily="18" charset="0"/>
              </a:rPr>
              <a:t>GetMessageUI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15424" y="2039778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getNotification</a:t>
            </a:r>
            <a:r>
              <a:rPr lang="en-US" sz="1600" dirty="0" smtClean="0">
                <a:latin typeface="Sylfaen" pitchFamily="18" charset="0"/>
              </a:rPr>
              <a:t> ()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67400" y="682746"/>
            <a:ext cx="2204466" cy="2514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867400" y="1216146"/>
            <a:ext cx="2204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67400" y="1825746"/>
            <a:ext cx="2204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91200" y="631371"/>
            <a:ext cx="2327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&lt;&lt;control&gt;&gt;</a:t>
            </a:r>
          </a:p>
          <a:p>
            <a:pPr algn="ctr"/>
            <a:r>
              <a:rPr lang="en-US" sz="1600" dirty="0" err="1" smtClean="0">
                <a:latin typeface="Sylfaen" pitchFamily="18" charset="0"/>
              </a:rPr>
              <a:t>CommunicationManager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53976" y="2061549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getNotification</a:t>
            </a:r>
            <a:r>
              <a:rPr lang="en-US" sz="1600" dirty="0" smtClean="0">
                <a:latin typeface="Sylfaen" pitchFamily="18" charset="0"/>
              </a:rPr>
              <a:t> ()</a:t>
            </a:r>
          </a:p>
          <a:p>
            <a:r>
              <a:rPr lang="en-US" sz="1600" dirty="0" err="1" smtClean="0">
                <a:latin typeface="Sylfaen" pitchFamily="18" charset="0"/>
              </a:rPr>
              <a:t>showMember</a:t>
            </a:r>
            <a:r>
              <a:rPr lang="en-US" sz="1600" dirty="0" smtClean="0">
                <a:latin typeface="Sylfaen" pitchFamily="18" charset="0"/>
              </a:rPr>
              <a:t>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76400" y="3480375"/>
            <a:ext cx="2081048" cy="2514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676400" y="4013775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76400" y="4623375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4528" y="3429000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&lt;&lt;entity&gt;&gt;</a:t>
            </a:r>
          </a:p>
          <a:p>
            <a:pPr algn="ctr"/>
            <a:r>
              <a:rPr lang="en-US" sz="1600" dirty="0" smtClean="0">
                <a:latin typeface="Sylfaen" pitchFamily="18" charset="0"/>
              </a:rPr>
              <a:t>Member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62976" y="4859178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getMember</a:t>
            </a:r>
            <a:r>
              <a:rPr lang="en-US" sz="1600" dirty="0" smtClean="0">
                <a:latin typeface="Sylfaen" pitchFamily="18" charset="0"/>
              </a:rPr>
              <a:t>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81752" y="3480375"/>
            <a:ext cx="2081048" cy="2514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081752" y="4013775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081752" y="4623375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12974" y="3429000"/>
            <a:ext cx="1218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&lt;&lt;entity&gt;&gt;</a:t>
            </a:r>
          </a:p>
          <a:p>
            <a:pPr algn="ctr"/>
            <a:r>
              <a:rPr lang="en-US" sz="1600" dirty="0" smtClean="0">
                <a:latin typeface="Sylfaen" pitchFamily="18" charset="0"/>
              </a:rPr>
              <a:t>Notification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68328" y="4859178"/>
            <a:ext cx="1910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storeNotification</a:t>
            </a:r>
            <a:r>
              <a:rPr lang="en-US" sz="1600" dirty="0" smtClean="0">
                <a:latin typeface="Sylfaen" pitchFamily="18" charset="0"/>
              </a:rPr>
              <a:t> 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33" name="TextBox 28"/>
          <p:cNvSpPr txBox="1"/>
          <p:nvPr/>
        </p:nvSpPr>
        <p:spPr>
          <a:xfrm>
            <a:off x="2590800" y="6138446"/>
            <a:ext cx="5315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Sylfaen" pitchFamily="18" charset="0"/>
              </a:rPr>
              <a:t>Fig: Class Diagram for Notification Use Case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20</a:t>
            </a:fld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3757448" y="4623375"/>
            <a:ext cx="132430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84484" y="4278868"/>
            <a:ext cx="124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 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808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21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39258"/>
            <a:ext cx="8305800" cy="5232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3880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660975"/>
            <a:ext cx="2081048" cy="2514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1194375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95400" y="1803975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27236" y="609600"/>
            <a:ext cx="1417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&lt;&lt;boundary&gt;&gt;</a:t>
            </a:r>
          </a:p>
          <a:p>
            <a:pPr algn="ctr"/>
            <a:r>
              <a:rPr lang="en-US" sz="1600" dirty="0" err="1" smtClean="0">
                <a:latin typeface="Sylfaen" pitchFamily="18" charset="0"/>
              </a:rPr>
              <a:t>ComplainUI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1976" y="2039778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sendComplain</a:t>
            </a:r>
            <a:r>
              <a:rPr lang="en-US" sz="1600" dirty="0" smtClean="0">
                <a:latin typeface="Sylfaen" pitchFamily="18" charset="0"/>
              </a:rPr>
              <a:t> ()</a:t>
            </a:r>
          </a:p>
          <a:p>
            <a:r>
              <a:rPr lang="en-US" sz="1600" dirty="0" err="1" smtClean="0">
                <a:latin typeface="Sylfaen" pitchFamily="18" charset="0"/>
              </a:rPr>
              <a:t>writeComplain</a:t>
            </a:r>
            <a:r>
              <a:rPr lang="en-US" sz="1600" dirty="0" smtClean="0">
                <a:latin typeface="Sylfaen" pitchFamily="18" charset="0"/>
              </a:rPr>
              <a:t>()</a:t>
            </a:r>
          </a:p>
          <a:p>
            <a:r>
              <a:rPr lang="en-US" sz="1600" dirty="0" err="1" smtClean="0">
                <a:latin typeface="Sylfaen" pitchFamily="18" charset="0"/>
              </a:rPr>
              <a:t>selectMember</a:t>
            </a:r>
            <a:r>
              <a:rPr lang="en-US" sz="1600" dirty="0" smtClean="0">
                <a:latin typeface="Sylfaen" pitchFamily="18" charset="0"/>
              </a:rPr>
              <a:t>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28848" y="660975"/>
            <a:ext cx="2081048" cy="2514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528848" y="1194375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28848" y="1803975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94160" y="609600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&lt;&lt;boundary&gt;&gt;</a:t>
            </a:r>
          </a:p>
          <a:p>
            <a:pPr algn="ctr"/>
            <a:r>
              <a:rPr lang="en-US" sz="1600" dirty="0" err="1" smtClean="0">
                <a:latin typeface="Sylfaen" pitchFamily="18" charset="0"/>
              </a:rPr>
              <a:t>GetComplainUI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15424" y="2039778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getComplain</a:t>
            </a:r>
            <a:r>
              <a:rPr lang="en-US" sz="1600" dirty="0" smtClean="0">
                <a:latin typeface="Sylfaen" pitchFamily="18" charset="0"/>
              </a:rPr>
              <a:t> ()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67400" y="682746"/>
            <a:ext cx="2204466" cy="2514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867400" y="1216146"/>
            <a:ext cx="2204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67400" y="1825746"/>
            <a:ext cx="2204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66116" y="631371"/>
            <a:ext cx="17780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&lt;&lt;control&gt;&gt;</a:t>
            </a:r>
          </a:p>
          <a:p>
            <a:pPr algn="ctr"/>
            <a:r>
              <a:rPr lang="en-US" sz="1600" dirty="0" err="1" smtClean="0">
                <a:latin typeface="Sylfaen" pitchFamily="18" charset="0"/>
              </a:rPr>
              <a:t>ComplainManager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53976" y="2061549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getComplain</a:t>
            </a:r>
            <a:r>
              <a:rPr lang="en-US" sz="1600" dirty="0" smtClean="0">
                <a:latin typeface="Sylfaen" pitchFamily="18" charset="0"/>
              </a:rPr>
              <a:t> ()</a:t>
            </a:r>
          </a:p>
          <a:p>
            <a:r>
              <a:rPr lang="en-US" sz="1600" dirty="0" err="1" smtClean="0">
                <a:latin typeface="Sylfaen" pitchFamily="18" charset="0"/>
              </a:rPr>
              <a:t>showMember</a:t>
            </a:r>
            <a:r>
              <a:rPr lang="en-US" sz="1600" dirty="0" smtClean="0">
                <a:latin typeface="Sylfaen" pitchFamily="18" charset="0"/>
              </a:rPr>
              <a:t>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76400" y="3404175"/>
            <a:ext cx="2081048" cy="2514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676400" y="3937575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76400" y="4547175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4528" y="3352800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&lt;&lt;entity&gt;&gt;</a:t>
            </a:r>
          </a:p>
          <a:p>
            <a:pPr algn="ctr"/>
            <a:r>
              <a:rPr lang="en-US" sz="1600" dirty="0" smtClean="0">
                <a:latin typeface="Sylfaen" pitchFamily="18" charset="0"/>
              </a:rPr>
              <a:t>Member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62976" y="4782978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getMember</a:t>
            </a:r>
            <a:r>
              <a:rPr lang="en-US" sz="1600" dirty="0" smtClean="0">
                <a:latin typeface="Sylfaen" pitchFamily="18" charset="0"/>
              </a:rPr>
              <a:t>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81752" y="3404175"/>
            <a:ext cx="2081048" cy="2514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081752" y="3937575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081752" y="4547175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69880" y="3352800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&lt;&lt;entity&gt;&gt;</a:t>
            </a:r>
          </a:p>
          <a:p>
            <a:pPr algn="ctr"/>
            <a:r>
              <a:rPr lang="en-US" sz="1600" dirty="0" smtClean="0">
                <a:latin typeface="Sylfaen" pitchFamily="18" charset="0"/>
              </a:rPr>
              <a:t>Complain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68328" y="4782978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storeComplain</a:t>
            </a:r>
            <a:r>
              <a:rPr lang="en-US" sz="1600" dirty="0" smtClean="0">
                <a:latin typeface="Sylfaen" pitchFamily="18" charset="0"/>
              </a:rPr>
              <a:t> 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33" name="TextBox 28"/>
          <p:cNvSpPr txBox="1"/>
          <p:nvPr/>
        </p:nvSpPr>
        <p:spPr>
          <a:xfrm>
            <a:off x="2590800" y="6138446"/>
            <a:ext cx="5315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Sylfaen" pitchFamily="18" charset="0"/>
              </a:rPr>
              <a:t>Fig: Class Diagram for Complain Use Case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22</a:t>
            </a:fld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3757448" y="4623375"/>
            <a:ext cx="132430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84484" y="4278868"/>
            <a:ext cx="124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 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30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15963"/>
            <a:ext cx="6858000" cy="542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83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7550" y="838200"/>
            <a:ext cx="1905000" cy="16002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" name="TextBox 8"/>
          <p:cNvSpPr txBox="1"/>
          <p:nvPr/>
        </p:nvSpPr>
        <p:spPr>
          <a:xfrm>
            <a:off x="1375252" y="990600"/>
            <a:ext cx="1645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Sylfaen" pitchFamily="18" charset="0"/>
              </a:rPr>
              <a:t>&lt;&lt;boundary&gt;&gt;</a:t>
            </a:r>
          </a:p>
          <a:p>
            <a:pPr algn="ctr"/>
            <a:r>
              <a:rPr lang="en-US" sz="1600" dirty="0" err="1" smtClean="0">
                <a:latin typeface="Sylfaen" pitchFamily="18" charset="0"/>
              </a:rPr>
              <a:t>PublishResultUI</a:t>
            </a:r>
            <a:endParaRPr lang="en-US" sz="1600" dirty="0">
              <a:latin typeface="Sylfae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643" y="1550989"/>
            <a:ext cx="1920406" cy="24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368" y="1914250"/>
            <a:ext cx="1920406" cy="243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10200" y="737563"/>
            <a:ext cx="2057400" cy="200563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410200" y="1499564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10200" y="2270814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51150" y="813764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&lt;&lt;control&gt;&gt;</a:t>
            </a:r>
          </a:p>
          <a:p>
            <a:pPr algn="ctr"/>
            <a:r>
              <a:rPr lang="en-US" sz="1600" dirty="0" err="1" smtClean="0">
                <a:latin typeface="Sylfaen" pitchFamily="18" charset="0"/>
              </a:rPr>
              <a:t>EvalutaionManager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600" y="1651964"/>
            <a:ext cx="184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1600" dirty="0">
              <a:latin typeface="Sylfae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18803" y="2277199"/>
            <a:ext cx="968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ylfaen" pitchFamily="18" charset="0"/>
              </a:rPr>
              <a:t>Publish()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95400" y="2895600"/>
            <a:ext cx="2057400" cy="19812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56659" y="2920425"/>
            <a:ext cx="1899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&lt;&lt;entity&gt;&gt;</a:t>
            </a:r>
          </a:p>
          <a:p>
            <a:pPr algn="ctr"/>
            <a:r>
              <a:rPr lang="en-US" sz="1600" dirty="0" smtClean="0">
                <a:latin typeface="Sylfaen" pitchFamily="18" charset="0"/>
              </a:rPr>
              <a:t>Entertainment Stuff</a:t>
            </a:r>
            <a:endParaRPr lang="en-US" sz="1600" dirty="0">
              <a:latin typeface="Sylfaen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295400" y="3505200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295400" y="4114800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76400" y="4191000"/>
            <a:ext cx="113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ylfaen" pitchFamily="18" charset="0"/>
              </a:rPr>
              <a:t> </a:t>
            </a:r>
            <a:r>
              <a:rPr lang="en-US" sz="1600" dirty="0" err="1">
                <a:latin typeface="Sylfaen" pitchFamily="18" charset="0"/>
              </a:rPr>
              <a:t>getEvent</a:t>
            </a:r>
            <a:r>
              <a:rPr lang="en-US" sz="1600" dirty="0" smtClean="0">
                <a:latin typeface="Sylfaen" pitchFamily="18" charset="0"/>
              </a:rPr>
              <a:t>()</a:t>
            </a:r>
          </a:p>
          <a:p>
            <a:r>
              <a:rPr lang="en-US" sz="1600" dirty="0" err="1" smtClean="0">
                <a:latin typeface="Sylfaen" pitchFamily="18" charset="0"/>
              </a:rPr>
              <a:t>getResult</a:t>
            </a:r>
            <a:r>
              <a:rPr lang="en-US" sz="1600" dirty="0" smtClean="0">
                <a:latin typeface="Sylfaen" pitchFamily="18" charset="0"/>
              </a:rPr>
              <a:t>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00200" y="3505200"/>
            <a:ext cx="148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ylfaen" pitchFamily="18" charset="0"/>
              </a:rPr>
              <a:t>   </a:t>
            </a:r>
            <a:r>
              <a:rPr lang="en-US" sz="1600" dirty="0" err="1" smtClean="0">
                <a:latin typeface="Sylfaen" pitchFamily="18" charset="0"/>
              </a:rPr>
              <a:t>StuffID</a:t>
            </a:r>
            <a:endParaRPr lang="en-US" sz="1600" dirty="0" smtClean="0">
              <a:latin typeface="Sylfaen" pitchFamily="18" charset="0"/>
            </a:endParaRPr>
          </a:p>
          <a:p>
            <a:r>
              <a:rPr lang="en-US" sz="1600" dirty="0" smtClean="0">
                <a:latin typeface="Sylfaen" pitchFamily="18" charset="0"/>
              </a:rPr>
              <a:t>         …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86552" y="2895600"/>
            <a:ext cx="2057400" cy="19812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45356" y="2920425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&lt;&lt;entity&gt;&gt;</a:t>
            </a:r>
          </a:p>
          <a:p>
            <a:pPr algn="ctr"/>
            <a:r>
              <a:rPr lang="en-US" sz="1600" dirty="0" smtClean="0">
                <a:latin typeface="Sylfaen" pitchFamily="18" charset="0"/>
              </a:rPr>
              <a:t>Response</a:t>
            </a:r>
            <a:endParaRPr lang="en-US" sz="1600" dirty="0">
              <a:latin typeface="Sylfaen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5386552" y="3505200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86552" y="4114800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67552" y="4191000"/>
            <a:ext cx="1535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storeResponse</a:t>
            </a:r>
            <a:r>
              <a:rPr lang="en-US" sz="1600" dirty="0" smtClean="0">
                <a:latin typeface="Sylfaen" pitchFamily="18" charset="0"/>
              </a:rPr>
              <a:t>()</a:t>
            </a:r>
          </a:p>
          <a:p>
            <a:r>
              <a:rPr lang="en-US" sz="1600" dirty="0" err="1" smtClean="0">
                <a:latin typeface="Sylfaen" pitchFamily="18" charset="0"/>
              </a:rPr>
              <a:t>getResponse</a:t>
            </a:r>
            <a:r>
              <a:rPr lang="en-US" sz="1600" dirty="0" smtClean="0">
                <a:latin typeface="Sylfaen" pitchFamily="18" charset="0"/>
              </a:rPr>
              <a:t>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91352" y="3505200"/>
            <a:ext cx="148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ylfaen" pitchFamily="18" charset="0"/>
              </a:rPr>
              <a:t>   </a:t>
            </a:r>
          </a:p>
          <a:p>
            <a:r>
              <a:rPr lang="en-US" sz="1600" dirty="0" smtClean="0">
                <a:latin typeface="Sylfaen" pitchFamily="18" charset="0"/>
              </a:rPr>
              <a:t>         …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76400" y="2017305"/>
            <a:ext cx="90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905000" y="5029200"/>
            <a:ext cx="506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ylfaen" pitchFamily="18" charset="0"/>
              </a:rPr>
              <a:t>Fig: Class Diagram for Result Publish Use Case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1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822325"/>
            <a:ext cx="7023100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99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0901" y="990600"/>
            <a:ext cx="1905000" cy="16002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" name="TextBox 8"/>
          <p:cNvSpPr txBox="1"/>
          <p:nvPr/>
        </p:nvSpPr>
        <p:spPr>
          <a:xfrm>
            <a:off x="2272416" y="1143000"/>
            <a:ext cx="1417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Sylfaen" pitchFamily="18" charset="0"/>
              </a:rPr>
              <a:t>&lt;&lt;boundary&gt;&gt;</a:t>
            </a:r>
          </a:p>
          <a:p>
            <a:pPr algn="ctr"/>
            <a:r>
              <a:rPr lang="en-US" sz="1600" dirty="0" smtClean="0">
                <a:latin typeface="Sylfaen" pitchFamily="18" charset="0"/>
              </a:rPr>
              <a:t>Update UI</a:t>
            </a:r>
            <a:endParaRPr lang="en-US" sz="1600" dirty="0">
              <a:latin typeface="Sylfae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994" y="1703389"/>
            <a:ext cx="1920406" cy="24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719" y="2066650"/>
            <a:ext cx="1920406" cy="243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59751" y="2169705"/>
            <a:ext cx="90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02874" y="2118887"/>
            <a:ext cx="138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ylfaen" pitchFamily="18" charset="0"/>
              </a:rPr>
              <a:t> </a:t>
            </a:r>
            <a:r>
              <a:rPr lang="en-US" sz="1600" dirty="0" err="1" smtClean="0">
                <a:latin typeface="Sylfaen" pitchFamily="18" charset="0"/>
              </a:rPr>
              <a:t>UpdateData</a:t>
            </a:r>
            <a:r>
              <a:rPr lang="en-US" sz="1600" dirty="0">
                <a:latin typeface="Sylfaen" pitchFamily="18" charset="0"/>
              </a:rPr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5410200" y="914400"/>
            <a:ext cx="2057400" cy="16764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410200" y="1600200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10200" y="2066650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51150" y="1032302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&lt;&lt;control&gt;&gt;</a:t>
            </a:r>
          </a:p>
          <a:p>
            <a:pPr algn="ctr"/>
            <a:r>
              <a:rPr lang="en-US" sz="1600" dirty="0" err="1" smtClean="0">
                <a:latin typeface="Sylfaen" pitchFamily="18" charset="0"/>
              </a:rPr>
              <a:t>UpdateManager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2600" y="1447800"/>
            <a:ext cx="184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1600" dirty="0">
              <a:latin typeface="Sylfae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14573" y="2078843"/>
            <a:ext cx="978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getData</a:t>
            </a:r>
            <a:r>
              <a:rPr lang="en-US" sz="1600" dirty="0" smtClean="0">
                <a:latin typeface="Sylfaen" pitchFamily="18" charset="0"/>
              </a:rPr>
              <a:t>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33952" y="3200400"/>
            <a:ext cx="2057400" cy="19812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74749" y="3225225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&lt;&lt;entity&gt;&gt;</a:t>
            </a:r>
          </a:p>
          <a:p>
            <a:pPr algn="ctr"/>
            <a:r>
              <a:rPr lang="en-US" sz="1600" dirty="0" err="1" smtClean="0">
                <a:latin typeface="Sylfaen" pitchFamily="18" charset="0"/>
              </a:rPr>
              <a:t>InteractionData</a:t>
            </a:r>
            <a:endParaRPr lang="en-US" sz="1600" dirty="0" smtClean="0">
              <a:latin typeface="Sylfaen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633952" y="3810000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33952" y="4419600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14952" y="44958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ylfaen" pitchFamily="18" charset="0"/>
              </a:rPr>
              <a:t> </a:t>
            </a:r>
            <a:r>
              <a:rPr lang="en-US" sz="1600" dirty="0" err="1" smtClean="0">
                <a:latin typeface="Sylfaen" pitchFamily="18" charset="0"/>
              </a:rPr>
              <a:t>setData</a:t>
            </a:r>
            <a:r>
              <a:rPr lang="en-US" sz="1600" dirty="0" smtClean="0">
                <a:latin typeface="Sylfaen" pitchFamily="18" charset="0"/>
              </a:rPr>
              <a:t>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38752" y="3810000"/>
            <a:ext cx="148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ylfaen" pitchFamily="18" charset="0"/>
              </a:rPr>
              <a:t>           …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76500" y="6172200"/>
            <a:ext cx="506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ylfaen" pitchFamily="18" charset="0"/>
              </a:rPr>
              <a:t>Fig: Class Diagram for Update Use Case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9537"/>
            <a:ext cx="7175500" cy="479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33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0901" y="990600"/>
            <a:ext cx="1905000" cy="16002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" name="TextBox 8"/>
          <p:cNvSpPr txBox="1"/>
          <p:nvPr/>
        </p:nvSpPr>
        <p:spPr>
          <a:xfrm>
            <a:off x="2148184" y="1143000"/>
            <a:ext cx="1665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Sylfaen" pitchFamily="18" charset="0"/>
              </a:rPr>
              <a:t>&lt;&lt;boundary&gt;&gt;</a:t>
            </a:r>
          </a:p>
          <a:p>
            <a:pPr algn="ctr"/>
            <a:r>
              <a:rPr lang="en-US" sz="1600" dirty="0" err="1" smtClean="0">
                <a:latin typeface="Sylfaen" pitchFamily="18" charset="0"/>
              </a:rPr>
              <a:t>WebsiteInterface</a:t>
            </a:r>
            <a:endParaRPr lang="en-US" sz="1600" dirty="0">
              <a:latin typeface="Sylfae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994" y="1703389"/>
            <a:ext cx="1920406" cy="24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719" y="2066650"/>
            <a:ext cx="1920406" cy="243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59751" y="2169705"/>
            <a:ext cx="90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57400" y="2118887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showData</a:t>
            </a:r>
            <a:r>
              <a:rPr lang="en-US" sz="1600" dirty="0" smtClean="0">
                <a:latin typeface="Sylfaen" pitchFamily="18" charset="0"/>
              </a:rPr>
              <a:t>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0200" y="914400"/>
            <a:ext cx="2057400" cy="16764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410200" y="1600200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10200" y="2066650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51150" y="1032302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&lt;&lt;control&gt;&gt;</a:t>
            </a:r>
          </a:p>
          <a:p>
            <a:pPr algn="ctr"/>
            <a:r>
              <a:rPr lang="en-US" sz="1600" dirty="0" err="1" smtClean="0">
                <a:latin typeface="Sylfaen" pitchFamily="18" charset="0"/>
              </a:rPr>
              <a:t>WebsiteManager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2600" y="1447800"/>
            <a:ext cx="184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1600" dirty="0">
              <a:latin typeface="Sylfae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33952" y="3505200"/>
            <a:ext cx="2057400" cy="19812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31843" y="3530025"/>
            <a:ext cx="12266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&lt;&lt;entity&gt;&gt;</a:t>
            </a:r>
          </a:p>
          <a:p>
            <a:pPr algn="ctr"/>
            <a:r>
              <a:rPr lang="en-US" sz="1600" dirty="0" smtClean="0">
                <a:latin typeface="Sylfaen" pitchFamily="18" charset="0"/>
              </a:rPr>
              <a:t>Information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633952" y="4114800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33952" y="4724400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38752" y="4114800"/>
            <a:ext cx="148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ylfaen" pitchFamily="18" charset="0"/>
              </a:rPr>
              <a:t>           …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63375" y="4953000"/>
            <a:ext cx="978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getData</a:t>
            </a:r>
            <a:r>
              <a:rPr lang="en-US" sz="1600" dirty="0" smtClean="0">
                <a:latin typeface="Sylfaen" pitchFamily="18" charset="0"/>
              </a:rPr>
              <a:t>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76500" y="6172200"/>
            <a:ext cx="506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ylfaen" pitchFamily="18" charset="0"/>
              </a:rPr>
              <a:t>Fig: Class Diagram for View Website Use Case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6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1379537"/>
            <a:ext cx="6889750" cy="462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7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/>
          <a:lstStyle/>
          <a:p>
            <a:r>
              <a:rPr lang="en-US" dirty="0" smtClean="0"/>
              <a:t>Communication</a:t>
            </a:r>
          </a:p>
          <a:p>
            <a:endParaRPr lang="en-US" dirty="0" smtClean="0"/>
          </a:p>
          <a:p>
            <a:r>
              <a:rPr lang="en-US" dirty="0" smtClean="0"/>
              <a:t>Social Interaction</a:t>
            </a:r>
          </a:p>
          <a:p>
            <a:endParaRPr lang="en-US" dirty="0" smtClean="0"/>
          </a:p>
          <a:p>
            <a:r>
              <a:rPr lang="en-US" dirty="0" smtClean="0"/>
              <a:t>Registration</a:t>
            </a:r>
          </a:p>
          <a:p>
            <a:endParaRPr lang="en-US" dirty="0" smtClean="0"/>
          </a:p>
          <a:p>
            <a:r>
              <a:rPr lang="en-US" dirty="0" smtClean="0"/>
              <a:t>Tram Management</a:t>
            </a:r>
          </a:p>
          <a:p>
            <a:endParaRPr lang="en-US" dirty="0" smtClean="0"/>
          </a:p>
          <a:p>
            <a:r>
              <a:rPr lang="en-US" dirty="0" smtClean="0"/>
              <a:t>Online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7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1718846"/>
            <a:ext cx="2438400" cy="16764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2326858"/>
            <a:ext cx="2438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95400" y="2860258"/>
            <a:ext cx="2438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81976" y="1667471"/>
            <a:ext cx="2353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&lt;&lt;boundary&gt;&gt;</a:t>
            </a:r>
          </a:p>
          <a:p>
            <a:pPr algn="ctr"/>
            <a:r>
              <a:rPr lang="en-US" sz="1600" dirty="0" err="1" smtClean="0">
                <a:latin typeface="Sylfaen" pitchFamily="18" charset="0"/>
              </a:rPr>
              <a:t>ScheduleManagement</a:t>
            </a:r>
            <a:r>
              <a:rPr lang="en-US" sz="1600" dirty="0" smtClean="0">
                <a:latin typeface="Sylfaen" pitchFamily="18" charset="0"/>
              </a:rPr>
              <a:t> UI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2600" y="2938046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UpdateSchedule</a:t>
            </a:r>
            <a:r>
              <a:rPr lang="en-US" sz="1600" dirty="0" smtClean="0">
                <a:latin typeface="Sylfaen" pitchFamily="18" charset="0"/>
              </a:rPr>
              <a:t>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29200" y="1642646"/>
            <a:ext cx="2133600" cy="1905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029200" y="2176046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29200" y="2709446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81600" y="1566446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&lt;&lt;control&gt;&gt;</a:t>
            </a:r>
          </a:p>
          <a:p>
            <a:pPr algn="ctr"/>
            <a:r>
              <a:rPr lang="en-US" sz="1600" dirty="0" err="1" smtClean="0">
                <a:latin typeface="Sylfaen" pitchFamily="18" charset="0"/>
              </a:rPr>
              <a:t>ScheduleManager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81600" y="1947446"/>
            <a:ext cx="184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1600" dirty="0">
              <a:latin typeface="Sylfae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34000" y="2785646"/>
            <a:ext cx="1712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ShowSchedule</a:t>
            </a:r>
            <a:r>
              <a:rPr lang="en-US" sz="1600" dirty="0" smtClean="0">
                <a:latin typeface="Sylfaen" pitchFamily="18" charset="0"/>
              </a:rPr>
              <a:t>()</a:t>
            </a:r>
          </a:p>
          <a:p>
            <a:r>
              <a:rPr lang="en-US" sz="1600" dirty="0" err="1" smtClean="0">
                <a:latin typeface="Sylfaen" pitchFamily="18" charset="0"/>
              </a:rPr>
              <a:t>UpdateSchedule</a:t>
            </a:r>
            <a:r>
              <a:rPr lang="en-US" sz="1600" dirty="0" smtClean="0">
                <a:latin typeface="Sylfaen" pitchFamily="18" charset="0"/>
              </a:rPr>
              <a:t>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71800" y="3623846"/>
            <a:ext cx="2057400" cy="19812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29000" y="3648671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&lt;&lt;entity&gt;&gt;</a:t>
            </a:r>
          </a:p>
          <a:p>
            <a:pPr algn="ctr"/>
            <a:r>
              <a:rPr lang="en-US" sz="1600" dirty="0" smtClean="0">
                <a:latin typeface="Sylfaen" pitchFamily="18" charset="0"/>
              </a:rPr>
              <a:t>Schedule</a:t>
            </a:r>
            <a:endParaRPr lang="en-US" sz="1600" dirty="0">
              <a:latin typeface="Sylfaen" pitchFamily="18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971800" y="4233446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971800" y="4843046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64472" y="4919246"/>
            <a:ext cx="1712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GetSchedule</a:t>
            </a:r>
            <a:r>
              <a:rPr lang="en-US" sz="1600" dirty="0" smtClean="0">
                <a:latin typeface="Sylfaen" pitchFamily="18" charset="0"/>
              </a:rPr>
              <a:t>()</a:t>
            </a:r>
          </a:p>
          <a:p>
            <a:r>
              <a:rPr lang="en-US" sz="1600" dirty="0" err="1" smtClean="0">
                <a:latin typeface="Sylfaen" pitchFamily="18" charset="0"/>
              </a:rPr>
              <a:t>UpdateSchedule</a:t>
            </a:r>
            <a:r>
              <a:rPr lang="en-US" sz="1600" dirty="0" smtClean="0">
                <a:latin typeface="Sylfaen" pitchFamily="18" charset="0"/>
              </a:rPr>
              <a:t>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24200" y="4275892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Sylfaen" pitchFamily="18" charset="0"/>
              </a:rPr>
              <a:t>CurrentSchedule</a:t>
            </a:r>
            <a:endParaRPr lang="en-US" sz="1600" dirty="0" smtClean="0">
              <a:latin typeface="Sylfaen" pitchFamily="18" charset="0"/>
            </a:endParaRPr>
          </a:p>
          <a:p>
            <a:pPr algn="ctr"/>
            <a:r>
              <a:rPr lang="en-US" sz="1600" dirty="0" smtClean="0">
                <a:latin typeface="Sylfaen" pitchFamily="18" charset="0"/>
              </a:rPr>
              <a:t>….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52600" y="5681246"/>
            <a:ext cx="506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ylfaen" pitchFamily="18" charset="0"/>
              </a:rPr>
              <a:t>Fig: Class Diagram for Schedule Management Use Case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73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1477963"/>
            <a:ext cx="6815137" cy="454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6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1447800"/>
            <a:ext cx="1905000" cy="16764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1981200"/>
            <a:ext cx="1905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95400" y="2589212"/>
            <a:ext cx="1905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01526" y="1396425"/>
            <a:ext cx="1470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&lt;&lt;boundary&gt;&gt;</a:t>
            </a:r>
          </a:p>
          <a:p>
            <a:pPr algn="ctr"/>
            <a:r>
              <a:rPr lang="en-US" sz="1600" dirty="0" err="1" smtClean="0">
                <a:latin typeface="Sylfaen" pitchFamily="18" charset="0"/>
              </a:rPr>
              <a:t>EvaluationaUI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0200" y="26670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SetValue</a:t>
            </a:r>
            <a:r>
              <a:rPr lang="en-US" sz="1600" dirty="0" smtClean="0">
                <a:latin typeface="Sylfaen" pitchFamily="18" charset="0"/>
              </a:rPr>
              <a:t>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29200" y="1371600"/>
            <a:ext cx="2057400" cy="1905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029200" y="2057400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29200" y="2590800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34000" y="1472625"/>
            <a:ext cx="148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&lt;&lt;control&gt;&gt;</a:t>
            </a:r>
          </a:p>
          <a:p>
            <a:pPr algn="ctr"/>
            <a:r>
              <a:rPr lang="en-US" sz="1600" dirty="0" smtClean="0">
                <a:latin typeface="Sylfaen" pitchFamily="18" charset="0"/>
              </a:rPr>
              <a:t>Evaluation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81600" y="1905000"/>
            <a:ext cx="184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1600" dirty="0">
              <a:latin typeface="Sylfae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81600" y="2590800"/>
            <a:ext cx="1204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ShowData</a:t>
            </a:r>
            <a:r>
              <a:rPr lang="en-US" sz="1600" dirty="0" smtClean="0">
                <a:latin typeface="Sylfaen" pitchFamily="18" charset="0"/>
              </a:rPr>
              <a:t>()</a:t>
            </a:r>
          </a:p>
          <a:p>
            <a:r>
              <a:rPr lang="en-US" sz="1600" dirty="0" err="1" smtClean="0">
                <a:latin typeface="Sylfaen" pitchFamily="18" charset="0"/>
              </a:rPr>
              <a:t>SetValue</a:t>
            </a:r>
            <a:r>
              <a:rPr lang="en-US" sz="1600" dirty="0" smtClean="0">
                <a:latin typeface="Sylfaen" pitchFamily="18" charset="0"/>
              </a:rPr>
              <a:t>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90800" y="3429000"/>
            <a:ext cx="2057400" cy="19812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48000" y="3453825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&lt;&lt;entity&gt;&gt;</a:t>
            </a:r>
          </a:p>
          <a:p>
            <a:pPr algn="ctr"/>
            <a:r>
              <a:rPr lang="en-US" sz="1600" dirty="0" smtClean="0">
                <a:latin typeface="Sylfaen" pitchFamily="18" charset="0"/>
              </a:rPr>
              <a:t>Employee</a:t>
            </a:r>
            <a:endParaRPr lang="en-US" sz="1600" dirty="0">
              <a:latin typeface="Sylfaen" pitchFamily="18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590800" y="4038600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590800" y="4648200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71800" y="4724400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GetData</a:t>
            </a:r>
            <a:r>
              <a:rPr lang="en-US" sz="1600" dirty="0" smtClean="0">
                <a:latin typeface="Sylfaen" pitchFamily="18" charset="0"/>
              </a:rPr>
              <a:t>()</a:t>
            </a:r>
          </a:p>
          <a:p>
            <a:r>
              <a:rPr lang="en-US" sz="1600" dirty="0" err="1" smtClean="0">
                <a:latin typeface="Sylfaen" pitchFamily="18" charset="0"/>
              </a:rPr>
              <a:t>SetValue</a:t>
            </a:r>
            <a:r>
              <a:rPr lang="en-US" sz="1600" dirty="0" smtClean="0">
                <a:latin typeface="Sylfaen" pitchFamily="18" charset="0"/>
              </a:rPr>
              <a:t>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19400" y="40386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Sylfaen" pitchFamily="18" charset="0"/>
              </a:rPr>
              <a:t>EmployeeName</a:t>
            </a:r>
            <a:endParaRPr lang="en-US" sz="1600" dirty="0" smtClean="0">
              <a:latin typeface="Sylfaen" pitchFamily="18" charset="0"/>
            </a:endParaRPr>
          </a:p>
          <a:p>
            <a:pPr algn="ctr"/>
            <a:r>
              <a:rPr lang="en-US" sz="1600" dirty="0" smtClean="0">
                <a:latin typeface="Sylfaen" pitchFamily="18" charset="0"/>
              </a:rPr>
              <a:t>….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38300" y="5486400"/>
            <a:ext cx="506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ylfaen" pitchFamily="18" charset="0"/>
              </a:rPr>
              <a:t>Fig: Class Diagram for Evaluation Use Case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989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sz="4800" dirty="0" smtClean="0"/>
              <a:t>Online Store Subsystem</a:t>
            </a:r>
            <a:endParaRPr lang="en-US" sz="4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1379537"/>
            <a:ext cx="6651625" cy="479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40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0901" y="990600"/>
            <a:ext cx="1905000" cy="16002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" name="TextBox 8"/>
          <p:cNvSpPr txBox="1"/>
          <p:nvPr/>
        </p:nvSpPr>
        <p:spPr>
          <a:xfrm>
            <a:off x="2148184" y="1143000"/>
            <a:ext cx="1665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Sylfaen" pitchFamily="18" charset="0"/>
              </a:rPr>
              <a:t>&lt;&lt;boundary&gt;&gt;</a:t>
            </a:r>
          </a:p>
          <a:p>
            <a:pPr algn="ctr"/>
            <a:r>
              <a:rPr lang="en-US" sz="1600" dirty="0" err="1" smtClean="0">
                <a:latin typeface="Sylfaen" pitchFamily="18" charset="0"/>
              </a:rPr>
              <a:t>WebsiteInterface</a:t>
            </a:r>
            <a:endParaRPr lang="en-US" sz="1600" dirty="0">
              <a:latin typeface="Sylfae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994" y="1703389"/>
            <a:ext cx="1920406" cy="24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719" y="2066650"/>
            <a:ext cx="1920406" cy="243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59751" y="2169705"/>
            <a:ext cx="90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57400" y="2118887"/>
            <a:ext cx="145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showProduct</a:t>
            </a:r>
            <a:r>
              <a:rPr lang="en-US" sz="1600" dirty="0" smtClean="0">
                <a:latin typeface="Sylfaen" pitchFamily="18" charset="0"/>
              </a:rPr>
              <a:t>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0200" y="914400"/>
            <a:ext cx="2057400" cy="16764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410200" y="1600200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10200" y="2066650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51150" y="1032302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&lt;&lt;control&gt;&gt;</a:t>
            </a:r>
          </a:p>
          <a:p>
            <a:pPr algn="ctr"/>
            <a:r>
              <a:rPr lang="en-US" sz="1600" dirty="0" err="1" smtClean="0">
                <a:latin typeface="Sylfaen" pitchFamily="18" charset="0"/>
              </a:rPr>
              <a:t>ProductManager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2600" y="1447800"/>
            <a:ext cx="184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1600" dirty="0">
              <a:latin typeface="Sylfae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33952" y="2743200"/>
            <a:ext cx="2057400" cy="19812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92757" y="2768025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&lt;&lt;entity&gt;&gt;</a:t>
            </a:r>
          </a:p>
          <a:p>
            <a:pPr algn="ctr"/>
            <a:r>
              <a:rPr lang="en-US" sz="1600" dirty="0" smtClean="0">
                <a:latin typeface="Sylfaen" pitchFamily="18" charset="0"/>
              </a:rPr>
              <a:t>Product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633952" y="3352800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33952" y="3962400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38752" y="3352800"/>
            <a:ext cx="148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ylfaen" pitchFamily="18" charset="0"/>
              </a:rPr>
              <a:t>           …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63375" y="4191000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getProduct</a:t>
            </a:r>
            <a:r>
              <a:rPr lang="en-US" sz="1600" dirty="0" smtClean="0">
                <a:latin typeface="Sylfaen" pitchFamily="18" charset="0"/>
              </a:rPr>
              <a:t>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76500" y="4800600"/>
            <a:ext cx="506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ylfaen" pitchFamily="18" charset="0"/>
              </a:rPr>
              <a:t>Fig: Class Diagram for View Product Use Case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2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1036637"/>
            <a:ext cx="6645275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18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0901" y="990600"/>
            <a:ext cx="1905000" cy="16002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" name="TextBox 8"/>
          <p:cNvSpPr txBox="1"/>
          <p:nvPr/>
        </p:nvSpPr>
        <p:spPr>
          <a:xfrm>
            <a:off x="2272416" y="1143000"/>
            <a:ext cx="1417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Sylfaen" pitchFamily="18" charset="0"/>
              </a:rPr>
              <a:t>&lt;&lt;boundary&gt;&gt;</a:t>
            </a:r>
          </a:p>
          <a:p>
            <a:pPr algn="ctr"/>
            <a:r>
              <a:rPr lang="en-US" sz="1600" dirty="0" err="1" smtClean="0">
                <a:latin typeface="Sylfaen" pitchFamily="18" charset="0"/>
              </a:rPr>
              <a:t>UpdateUI</a:t>
            </a:r>
            <a:endParaRPr lang="en-US" sz="1600" dirty="0">
              <a:latin typeface="Sylfae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994" y="1703389"/>
            <a:ext cx="1920406" cy="24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719" y="2066650"/>
            <a:ext cx="1920406" cy="243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59751" y="2169705"/>
            <a:ext cx="90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57400" y="2118887"/>
            <a:ext cx="1633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ylfaen" pitchFamily="18" charset="0"/>
              </a:rPr>
              <a:t> </a:t>
            </a:r>
            <a:r>
              <a:rPr lang="en-US" sz="1600" dirty="0" err="1">
                <a:latin typeface="Sylfaen" pitchFamily="18" charset="0"/>
              </a:rPr>
              <a:t>u</a:t>
            </a:r>
            <a:r>
              <a:rPr lang="en-US" sz="1600" dirty="0" err="1" smtClean="0">
                <a:latin typeface="Sylfaen" pitchFamily="18" charset="0"/>
              </a:rPr>
              <a:t>pdateProduct</a:t>
            </a:r>
            <a:r>
              <a:rPr lang="en-US" sz="1600" dirty="0" smtClean="0">
                <a:latin typeface="Sylfaen" pitchFamily="18" charset="0"/>
              </a:rPr>
              <a:t>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0200" y="914400"/>
            <a:ext cx="2057400" cy="16764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410200" y="1600200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10200" y="2066650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51150" y="1032302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&lt;&lt;control&gt;&gt;</a:t>
            </a:r>
          </a:p>
          <a:p>
            <a:pPr algn="ctr"/>
            <a:r>
              <a:rPr lang="en-US" sz="1600" dirty="0" err="1" smtClean="0">
                <a:latin typeface="Sylfaen" pitchFamily="18" charset="0"/>
              </a:rPr>
              <a:t>UpdateManager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2600" y="1447800"/>
            <a:ext cx="184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1600" dirty="0">
              <a:latin typeface="Sylfae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600" y="2078843"/>
            <a:ext cx="161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getProductInfo</a:t>
            </a:r>
            <a:r>
              <a:rPr lang="en-US" sz="1600" dirty="0" smtClean="0">
                <a:latin typeface="Sylfaen" pitchFamily="18" charset="0"/>
              </a:rPr>
              <a:t>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33952" y="2743200"/>
            <a:ext cx="2057400" cy="19812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92757" y="2768025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&lt;&lt;entity&gt;&gt;</a:t>
            </a:r>
          </a:p>
          <a:p>
            <a:pPr algn="ctr"/>
            <a:r>
              <a:rPr lang="en-US" sz="1600" dirty="0" smtClean="0">
                <a:latin typeface="Sylfaen" pitchFamily="18" charset="0"/>
              </a:rPr>
              <a:t>Product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633952" y="3352800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33952" y="3962400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38752" y="3352800"/>
            <a:ext cx="148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ylfaen" pitchFamily="18" charset="0"/>
              </a:rPr>
              <a:t>           …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63375" y="4191000"/>
            <a:ext cx="1595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Sylfaen" pitchFamily="18" charset="0"/>
              </a:rPr>
              <a:t>s</a:t>
            </a:r>
            <a:r>
              <a:rPr lang="en-US" sz="1600" dirty="0" err="1" smtClean="0">
                <a:latin typeface="Sylfaen" pitchFamily="18" charset="0"/>
              </a:rPr>
              <a:t>etProductInfo</a:t>
            </a:r>
            <a:r>
              <a:rPr lang="en-US" sz="1600" dirty="0" smtClean="0">
                <a:latin typeface="Sylfaen" pitchFamily="18" charset="0"/>
              </a:rPr>
              <a:t>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6000" y="4876800"/>
            <a:ext cx="506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ylfaen" pitchFamily="18" charset="0"/>
              </a:rPr>
              <a:t>Fig: Class Diagram for Product Update Use Case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0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sz="4800" dirty="0" smtClean="0"/>
              <a:t>Communication Use Case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851918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450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660975"/>
            <a:ext cx="2081048" cy="2514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1194375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95400" y="1803975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68726" y="609600"/>
            <a:ext cx="1534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&lt;&lt;boundary&gt;&gt;</a:t>
            </a:r>
          </a:p>
          <a:p>
            <a:pPr algn="ctr"/>
            <a:r>
              <a:rPr lang="en-US" sz="1600" dirty="0" err="1" smtClean="0">
                <a:latin typeface="Sylfaen" pitchFamily="18" charset="0"/>
              </a:rPr>
              <a:t>SendMessageUI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1976" y="2039778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sendMessage</a:t>
            </a:r>
            <a:r>
              <a:rPr lang="en-US" sz="1600" dirty="0" smtClean="0">
                <a:latin typeface="Sylfaen" pitchFamily="18" charset="0"/>
              </a:rPr>
              <a:t>()</a:t>
            </a:r>
          </a:p>
          <a:p>
            <a:r>
              <a:rPr lang="en-US" sz="1600" dirty="0" err="1" smtClean="0">
                <a:latin typeface="Sylfaen" pitchFamily="18" charset="0"/>
              </a:rPr>
              <a:t>writeMessage</a:t>
            </a:r>
            <a:r>
              <a:rPr lang="en-US" sz="1600" dirty="0" smtClean="0">
                <a:latin typeface="Sylfaen" pitchFamily="18" charset="0"/>
              </a:rPr>
              <a:t>()</a:t>
            </a:r>
          </a:p>
          <a:p>
            <a:r>
              <a:rPr lang="en-US" sz="1600" dirty="0" err="1" smtClean="0">
                <a:latin typeface="Sylfaen" pitchFamily="18" charset="0"/>
              </a:rPr>
              <a:t>selectMember</a:t>
            </a:r>
            <a:r>
              <a:rPr lang="en-US" sz="1600" dirty="0" smtClean="0">
                <a:latin typeface="Sylfaen" pitchFamily="18" charset="0"/>
              </a:rPr>
              <a:t>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28848" y="660975"/>
            <a:ext cx="2081048" cy="2514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528848" y="1194375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28848" y="1803975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60684" y="609600"/>
            <a:ext cx="1417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&lt;&lt;boundary&gt;&gt;</a:t>
            </a:r>
          </a:p>
          <a:p>
            <a:pPr algn="ctr"/>
            <a:r>
              <a:rPr lang="en-US" sz="1600" dirty="0" err="1" smtClean="0">
                <a:latin typeface="Sylfaen" pitchFamily="18" charset="0"/>
              </a:rPr>
              <a:t>GetMessageUI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15424" y="2039778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getMessage</a:t>
            </a:r>
            <a:r>
              <a:rPr lang="en-US" sz="1600" dirty="0" smtClean="0">
                <a:latin typeface="Sylfaen" pitchFamily="18" charset="0"/>
              </a:rPr>
              <a:t>()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67400" y="682746"/>
            <a:ext cx="2204466" cy="2514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867400" y="1216146"/>
            <a:ext cx="2204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67400" y="1828800"/>
            <a:ext cx="2204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91200" y="631371"/>
            <a:ext cx="2327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&lt;&lt;control&gt;&gt;</a:t>
            </a:r>
          </a:p>
          <a:p>
            <a:pPr algn="ctr"/>
            <a:r>
              <a:rPr lang="en-US" sz="1600" dirty="0" err="1" smtClean="0">
                <a:latin typeface="Sylfaen" pitchFamily="18" charset="0"/>
              </a:rPr>
              <a:t>CommunicationManager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53976" y="2061549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getMessage</a:t>
            </a:r>
            <a:r>
              <a:rPr lang="en-US" sz="1600" dirty="0" smtClean="0">
                <a:latin typeface="Sylfaen" pitchFamily="18" charset="0"/>
              </a:rPr>
              <a:t>()</a:t>
            </a:r>
          </a:p>
          <a:p>
            <a:r>
              <a:rPr lang="en-US" sz="1600" dirty="0" err="1" smtClean="0">
                <a:latin typeface="Sylfaen" pitchFamily="18" charset="0"/>
              </a:rPr>
              <a:t>showMember</a:t>
            </a:r>
            <a:r>
              <a:rPr lang="en-US" sz="1600" dirty="0" smtClean="0">
                <a:latin typeface="Sylfaen" pitchFamily="18" charset="0"/>
              </a:rPr>
              <a:t>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52600" y="3404175"/>
            <a:ext cx="2081048" cy="2514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752600" y="3937575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752600" y="4547175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40728" y="3352800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&lt;&lt;entity&gt;&gt;</a:t>
            </a:r>
          </a:p>
          <a:p>
            <a:pPr algn="ctr"/>
            <a:r>
              <a:rPr lang="en-US" sz="1600" dirty="0" smtClean="0">
                <a:latin typeface="Sylfaen" pitchFamily="18" charset="0"/>
              </a:rPr>
              <a:t>Member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39176" y="4782978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getMember</a:t>
            </a:r>
            <a:r>
              <a:rPr lang="en-US" sz="1600" dirty="0" smtClean="0">
                <a:latin typeface="Sylfaen" pitchFamily="18" charset="0"/>
              </a:rPr>
              <a:t>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157952" y="3404175"/>
            <a:ext cx="2081048" cy="2514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157952" y="3937575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157952" y="4800600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46080" y="3352800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&lt;&lt;entity&gt;&gt;</a:t>
            </a:r>
          </a:p>
          <a:p>
            <a:pPr algn="ctr"/>
            <a:r>
              <a:rPr lang="en-US" sz="1600" dirty="0" smtClean="0">
                <a:latin typeface="Sylfaen" pitchFamily="18" charset="0"/>
              </a:rPr>
              <a:t>Message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57800" y="4995446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storeMessage</a:t>
            </a:r>
            <a:r>
              <a:rPr lang="en-US" sz="1600" dirty="0" smtClean="0">
                <a:latin typeface="Sylfaen" pitchFamily="18" charset="0"/>
              </a:rPr>
              <a:t>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33" name="TextBox 28"/>
          <p:cNvSpPr txBox="1"/>
          <p:nvPr/>
        </p:nvSpPr>
        <p:spPr>
          <a:xfrm>
            <a:off x="2590800" y="6138446"/>
            <a:ext cx="5315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Sylfaen" pitchFamily="18" charset="0"/>
              </a:rPr>
              <a:t>Fig: Class Diagram for Communication Use Case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5</a:t>
            </a:fld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914641" y="396240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memberName</a:t>
            </a:r>
            <a:endParaRPr lang="en-US" sz="1600" dirty="0" smtClean="0">
              <a:latin typeface="Sylfaen" pitchFamily="18" charset="0"/>
            </a:endParaRPr>
          </a:p>
          <a:p>
            <a:r>
              <a:rPr lang="en-US" sz="1600" dirty="0" smtClean="0">
                <a:latin typeface="Sylfaen" pitchFamily="18" charset="0"/>
              </a:rPr>
              <a:t>…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57800" y="39624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messageId</a:t>
            </a:r>
            <a:endParaRPr lang="en-US" sz="1600" dirty="0" smtClean="0">
              <a:latin typeface="Sylfaen" pitchFamily="18" charset="0"/>
            </a:endParaRPr>
          </a:p>
          <a:p>
            <a:r>
              <a:rPr lang="en-US" sz="1600" dirty="0">
                <a:latin typeface="Sylfaen" pitchFamily="18" charset="0"/>
              </a:rPr>
              <a:t>t</a:t>
            </a:r>
            <a:r>
              <a:rPr lang="en-US" sz="1600" dirty="0" smtClean="0">
                <a:latin typeface="Sylfaen" pitchFamily="18" charset="0"/>
              </a:rPr>
              <a:t>ime</a:t>
            </a:r>
          </a:p>
          <a:p>
            <a:r>
              <a:rPr lang="en-US" sz="1600" dirty="0" smtClean="0">
                <a:latin typeface="Sylfaen" pitchFamily="18" charset="0"/>
              </a:rPr>
              <a:t>…</a:t>
            </a:r>
            <a:endParaRPr lang="en-US" sz="1600" dirty="0">
              <a:latin typeface="Sylfaen" pitchFamily="18" charset="0"/>
            </a:endParaRPr>
          </a:p>
        </p:txBody>
      </p:sp>
      <p:cxnSp>
        <p:nvCxnSpPr>
          <p:cNvPr id="5" name="Straight Connector 4"/>
          <p:cNvCxnSpPr>
            <a:stCxn id="23" idx="3"/>
            <a:endCxn id="28" idx="1"/>
          </p:cNvCxnSpPr>
          <p:nvPr/>
        </p:nvCxnSpPr>
        <p:spPr>
          <a:xfrm>
            <a:off x="3833648" y="4661475"/>
            <a:ext cx="132430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60684" y="4355068"/>
            <a:ext cx="124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 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9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1209675"/>
            <a:ext cx="6645275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6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295400"/>
          </a:xfrm>
        </p:spPr>
        <p:txBody>
          <a:bodyPr/>
          <a:lstStyle/>
          <a:p>
            <a:r>
              <a:rPr lang="en-US" sz="4800" dirty="0" smtClean="0"/>
              <a:t>Login Use Case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2654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584775"/>
            <a:ext cx="2081048" cy="2514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1118175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95400" y="1727775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27236" y="533400"/>
            <a:ext cx="1417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&lt;&lt;boundary&gt;&gt;</a:t>
            </a:r>
          </a:p>
          <a:p>
            <a:pPr algn="ctr"/>
            <a:r>
              <a:rPr lang="en-US" sz="1600" dirty="0" err="1" smtClean="0">
                <a:latin typeface="Sylfaen" pitchFamily="18" charset="0"/>
              </a:rPr>
              <a:t>LoginUI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1976" y="1963578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ylfaen" pitchFamily="18" charset="0"/>
              </a:rPr>
              <a:t>login()</a:t>
            </a:r>
          </a:p>
          <a:p>
            <a:r>
              <a:rPr lang="en-US" sz="1600" dirty="0" err="1" smtClean="0">
                <a:latin typeface="Sylfaen" pitchFamily="18" charset="0"/>
              </a:rPr>
              <a:t>grantAccess</a:t>
            </a:r>
            <a:r>
              <a:rPr lang="en-US" sz="1600" dirty="0" smtClean="0">
                <a:latin typeface="Sylfaen" pitchFamily="18" charset="0"/>
              </a:rPr>
              <a:t>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53000" y="606546"/>
            <a:ext cx="2204466" cy="2514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953000" y="1139946"/>
            <a:ext cx="2204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953000" y="1749546"/>
            <a:ext cx="2204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77552" y="555171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&lt;&lt;control&gt;&gt;</a:t>
            </a:r>
          </a:p>
          <a:p>
            <a:pPr algn="ctr"/>
            <a:r>
              <a:rPr lang="en-US" sz="1600" dirty="0" err="1" smtClean="0">
                <a:latin typeface="Sylfaen" pitchFamily="18" charset="0"/>
              </a:rPr>
              <a:t>ReportManager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39576" y="1985349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getLoginInfo</a:t>
            </a:r>
            <a:r>
              <a:rPr lang="en-US" sz="1600" dirty="0" smtClean="0">
                <a:latin typeface="Sylfaen" pitchFamily="18" charset="0"/>
              </a:rPr>
              <a:t>()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100552" y="3327975"/>
            <a:ext cx="2081048" cy="2514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100552" y="3861375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00552" y="4648200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88680" y="3276600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&lt;&lt;entity&gt;&gt;</a:t>
            </a:r>
          </a:p>
          <a:p>
            <a:pPr algn="ctr"/>
            <a:r>
              <a:rPr lang="en-US" sz="1600" dirty="0" smtClean="0">
                <a:latin typeface="Sylfaen" pitchFamily="18" charset="0"/>
              </a:rPr>
              <a:t>Member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87128" y="4706778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verifyInfo</a:t>
            </a:r>
            <a:r>
              <a:rPr lang="en-US" sz="1600" dirty="0" smtClean="0">
                <a:latin typeface="Sylfaen" pitchFamily="18" charset="0"/>
              </a:rPr>
              <a:t>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33" name="TextBox 28"/>
          <p:cNvSpPr txBox="1"/>
          <p:nvPr/>
        </p:nvSpPr>
        <p:spPr>
          <a:xfrm>
            <a:off x="2590800" y="5867400"/>
            <a:ext cx="423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Sylfaen" pitchFamily="18" charset="0"/>
              </a:rPr>
              <a:t>Fig: Class Diagram for Complain Use Case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7</a:t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200400" y="396240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memberName</a:t>
            </a:r>
            <a:endParaRPr lang="en-US" sz="1600" dirty="0" smtClean="0">
              <a:latin typeface="Sylfaen" pitchFamily="18" charset="0"/>
            </a:endParaRPr>
          </a:p>
          <a:p>
            <a:r>
              <a:rPr lang="en-US" sz="1600" dirty="0" smtClean="0">
                <a:latin typeface="Sylfaen" pitchFamily="18" charset="0"/>
              </a:rPr>
              <a:t>…</a:t>
            </a:r>
            <a:endParaRPr lang="en-US" sz="1600" dirty="0"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89050"/>
          </a:xfrm>
        </p:spPr>
        <p:txBody>
          <a:bodyPr/>
          <a:lstStyle/>
          <a:p>
            <a:r>
              <a:rPr lang="en-US" sz="4800" dirty="0" smtClean="0"/>
              <a:t>Entertain Use Case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8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2" y="1135063"/>
            <a:ext cx="8706968" cy="526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73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7550" y="990600"/>
            <a:ext cx="1905000" cy="16764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latin typeface="Sylfaen" pitchFamily="18" charset="0"/>
              </a:rPr>
              <a:t>Select()</a:t>
            </a:r>
          </a:p>
        </p:txBody>
      </p:sp>
      <p:sp>
        <p:nvSpPr>
          <p:cNvPr id="5" name="TextBox 8"/>
          <p:cNvSpPr txBox="1"/>
          <p:nvPr/>
        </p:nvSpPr>
        <p:spPr>
          <a:xfrm>
            <a:off x="1489065" y="1143000"/>
            <a:ext cx="1417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Sylfaen" pitchFamily="18" charset="0"/>
              </a:rPr>
              <a:t>&lt;&lt;boundary&gt;&gt;</a:t>
            </a:r>
          </a:p>
          <a:p>
            <a:pPr algn="ctr"/>
            <a:r>
              <a:rPr lang="en-US" sz="1600" dirty="0" smtClean="0">
                <a:latin typeface="Sylfaen" pitchFamily="18" charset="0"/>
              </a:rPr>
              <a:t>Entertain UI</a:t>
            </a:r>
            <a:endParaRPr lang="en-US" sz="1600" dirty="0">
              <a:latin typeface="Sylfae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643" y="1703389"/>
            <a:ext cx="1920406" cy="243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368" y="2066650"/>
            <a:ext cx="1920406" cy="243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33800" y="990600"/>
            <a:ext cx="1905000" cy="16764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latin typeface="Sylfaen" pitchFamily="18" charset="0"/>
              </a:rPr>
              <a:t>Participate()</a:t>
            </a:r>
          </a:p>
        </p:txBody>
      </p:sp>
      <p:sp>
        <p:nvSpPr>
          <p:cNvPr id="10" name="TextBox 8"/>
          <p:cNvSpPr txBox="1"/>
          <p:nvPr/>
        </p:nvSpPr>
        <p:spPr>
          <a:xfrm>
            <a:off x="3941540" y="1143000"/>
            <a:ext cx="1417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Sylfaen" pitchFamily="18" charset="0"/>
              </a:rPr>
              <a:t>&lt;&lt;boundary&gt;&gt;</a:t>
            </a:r>
          </a:p>
          <a:p>
            <a:pPr algn="ctr"/>
            <a:r>
              <a:rPr lang="en-US" sz="1600" dirty="0" smtClean="0">
                <a:latin typeface="Sylfaen" pitchFamily="18" charset="0"/>
              </a:rPr>
              <a:t>Response UI</a:t>
            </a:r>
            <a:endParaRPr lang="en-US" sz="1600" dirty="0">
              <a:latin typeface="Sylfaen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727775"/>
            <a:ext cx="1920406" cy="243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096581"/>
            <a:ext cx="1920406" cy="2438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092942" y="990600"/>
            <a:ext cx="2057400" cy="19896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092942" y="1676400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92942" y="2149235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33892" y="1108502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&lt;&lt;control&gt;&gt;</a:t>
            </a:r>
          </a:p>
          <a:p>
            <a:pPr algn="ctr"/>
            <a:r>
              <a:rPr lang="en-US" sz="1600" dirty="0" err="1" smtClean="0">
                <a:latin typeface="Sylfaen" pitchFamily="18" charset="0"/>
              </a:rPr>
              <a:t>EntertainManager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45342" y="1524000"/>
            <a:ext cx="184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1600" dirty="0">
              <a:latin typeface="Sylfae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01545" y="2149235"/>
            <a:ext cx="1640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Sylfaen" pitchFamily="18" charset="0"/>
              </a:rPr>
              <a:t>initiateEvent</a:t>
            </a:r>
            <a:r>
              <a:rPr lang="en-US" sz="1600" dirty="0" smtClean="0">
                <a:latin typeface="Sylfaen" pitchFamily="18" charset="0"/>
              </a:rPr>
              <a:t>()</a:t>
            </a:r>
          </a:p>
          <a:p>
            <a:r>
              <a:rPr lang="en-US" sz="1600" dirty="0" smtClean="0">
                <a:latin typeface="Sylfaen" pitchFamily="18" charset="0"/>
              </a:rPr>
              <a:t> </a:t>
            </a:r>
            <a:r>
              <a:rPr lang="en-US" sz="1600" dirty="0" err="1">
                <a:latin typeface="Sylfaen" pitchFamily="18" charset="0"/>
              </a:rPr>
              <a:t>showEventList</a:t>
            </a:r>
            <a:r>
              <a:rPr lang="en-US" sz="1600" dirty="0" smtClean="0">
                <a:latin typeface="Sylfaen" pitchFamily="18" charset="0"/>
              </a:rPr>
              <a:t>()</a:t>
            </a:r>
          </a:p>
          <a:p>
            <a:r>
              <a:rPr lang="en-US" sz="1600" dirty="0" err="1" smtClean="0">
                <a:latin typeface="Sylfaen" pitchFamily="18" charset="0"/>
              </a:rPr>
              <a:t>getResponse</a:t>
            </a:r>
            <a:r>
              <a:rPr lang="en-US" sz="1600" dirty="0" smtClean="0">
                <a:latin typeface="Sylfaen" pitchFamily="18" charset="0"/>
              </a:rPr>
              <a:t>()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77740" y="3048000"/>
            <a:ext cx="2057400" cy="19812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38999" y="3072825"/>
            <a:ext cx="1899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&lt;&lt;entity&gt;&gt;</a:t>
            </a:r>
          </a:p>
          <a:p>
            <a:pPr algn="ctr"/>
            <a:r>
              <a:rPr lang="en-US" sz="1600" dirty="0" smtClean="0">
                <a:latin typeface="Sylfaen" pitchFamily="18" charset="0"/>
              </a:rPr>
              <a:t>Entertainment Stuff</a:t>
            </a:r>
            <a:endParaRPr lang="en-US" sz="1600" dirty="0">
              <a:latin typeface="Sylfaen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877740" y="3657600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877740" y="4267200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58740" y="4419600"/>
            <a:ext cx="1132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ylfaen" pitchFamily="18" charset="0"/>
              </a:rPr>
              <a:t> </a:t>
            </a:r>
            <a:r>
              <a:rPr lang="en-US" sz="1600" dirty="0" err="1">
                <a:latin typeface="Sylfaen" pitchFamily="18" charset="0"/>
              </a:rPr>
              <a:t>getEvent</a:t>
            </a:r>
            <a:r>
              <a:rPr lang="en-US" sz="1600" dirty="0">
                <a:latin typeface="Sylfaen" pitchFamily="18" charset="0"/>
              </a:rPr>
              <a:t>()</a:t>
            </a:r>
          </a:p>
          <a:p>
            <a:r>
              <a:rPr lang="en-US" sz="1600" dirty="0" err="1">
                <a:latin typeface="Sylfaen" pitchFamily="18" charset="0"/>
              </a:rPr>
              <a:t>getResult</a:t>
            </a:r>
            <a:r>
              <a:rPr lang="en-US" sz="1600" dirty="0">
                <a:latin typeface="Sylfaen" pitchFamily="18" charset="0"/>
              </a:rPr>
              <a:t>()</a:t>
            </a:r>
          </a:p>
          <a:p>
            <a:endParaRPr lang="en-US" sz="1600" dirty="0">
              <a:latin typeface="Sylfae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82540" y="3657600"/>
            <a:ext cx="148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ylfaen" pitchFamily="18" charset="0"/>
              </a:rPr>
              <a:t>   </a:t>
            </a:r>
            <a:r>
              <a:rPr lang="en-US" sz="1600" dirty="0" err="1" smtClean="0">
                <a:latin typeface="Sylfaen" pitchFamily="18" charset="0"/>
              </a:rPr>
              <a:t>StuffID</a:t>
            </a:r>
            <a:endParaRPr lang="en-US" sz="1600" dirty="0" smtClean="0">
              <a:latin typeface="Sylfaen" pitchFamily="18" charset="0"/>
            </a:endParaRPr>
          </a:p>
          <a:p>
            <a:r>
              <a:rPr lang="en-US" sz="1600" dirty="0" smtClean="0">
                <a:latin typeface="Sylfaen" pitchFamily="18" charset="0"/>
              </a:rPr>
              <a:t>         …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16642" y="3048000"/>
            <a:ext cx="2057400" cy="19812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75446" y="3072825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Sylfaen" pitchFamily="18" charset="0"/>
              </a:rPr>
              <a:t>&lt;&lt;entity&gt;&gt;</a:t>
            </a:r>
          </a:p>
          <a:p>
            <a:pPr algn="ctr"/>
            <a:r>
              <a:rPr lang="en-US" sz="1600" dirty="0" smtClean="0">
                <a:latin typeface="Sylfaen" pitchFamily="18" charset="0"/>
              </a:rPr>
              <a:t>Response</a:t>
            </a:r>
            <a:endParaRPr lang="en-US" sz="1600" dirty="0">
              <a:latin typeface="Sylfaen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216642" y="3657600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216642" y="4267200"/>
            <a:ext cx="2081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97642" y="4343400"/>
            <a:ext cx="1535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Sylfaen" pitchFamily="18" charset="0"/>
              </a:rPr>
              <a:t>storeResponse</a:t>
            </a:r>
            <a:r>
              <a:rPr lang="en-US" sz="1600" dirty="0">
                <a:latin typeface="Sylfaen" pitchFamily="18" charset="0"/>
              </a:rPr>
              <a:t>()</a:t>
            </a:r>
          </a:p>
          <a:p>
            <a:r>
              <a:rPr lang="en-US" sz="1600" dirty="0" err="1">
                <a:latin typeface="Sylfaen" pitchFamily="18" charset="0"/>
              </a:rPr>
              <a:t>getResponse</a:t>
            </a:r>
            <a:r>
              <a:rPr lang="en-US" sz="1600" dirty="0">
                <a:latin typeface="Sylfaen" pitchFamily="18" charset="0"/>
              </a:rPr>
              <a:t>()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21442" y="3657600"/>
            <a:ext cx="148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ylfaen" pitchFamily="18" charset="0"/>
              </a:rPr>
              <a:t>   </a:t>
            </a:r>
            <a:r>
              <a:rPr lang="en-US" sz="1600" dirty="0" err="1" smtClean="0">
                <a:latin typeface="Sylfaen" pitchFamily="18" charset="0"/>
              </a:rPr>
              <a:t>eventID</a:t>
            </a:r>
            <a:endParaRPr lang="en-US" sz="1600" dirty="0" smtClean="0">
              <a:latin typeface="Sylfaen" pitchFamily="18" charset="0"/>
            </a:endParaRPr>
          </a:p>
          <a:p>
            <a:r>
              <a:rPr lang="en-US" sz="1600" dirty="0" smtClean="0">
                <a:latin typeface="Sylfaen" pitchFamily="18" charset="0"/>
              </a:rPr>
              <a:t>         …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57400" y="5105400"/>
            <a:ext cx="506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ylfaen" pitchFamily="18" charset="0"/>
              </a:rPr>
              <a:t>Fig: Class Diagram for Entertain Use Case</a:t>
            </a:r>
            <a:endParaRPr lang="en-US" sz="1600" dirty="0">
              <a:latin typeface="Sylfae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F2AE-B496-49CC-97B0-0C08FB7DFE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7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493</TotalTime>
  <Words>694</Words>
  <Application>Microsoft Office PowerPoint</Application>
  <PresentationFormat>On-screen Show (4:3)</PresentationFormat>
  <Paragraphs>339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Executive</vt:lpstr>
      <vt:lpstr>Sports Club Automation System</vt:lpstr>
      <vt:lpstr>Topics</vt:lpstr>
      <vt:lpstr>Subsystems </vt:lpstr>
      <vt:lpstr>Communication Use Case</vt:lpstr>
      <vt:lpstr>PowerPoint Presentation</vt:lpstr>
      <vt:lpstr>Login Use Case</vt:lpstr>
      <vt:lpstr>PowerPoint Presentation</vt:lpstr>
      <vt:lpstr>Entertain Use Case</vt:lpstr>
      <vt:lpstr>PowerPoint Presentation</vt:lpstr>
      <vt:lpstr>Squad Selection Use Case</vt:lpstr>
      <vt:lpstr>PowerPoint Presentation</vt:lpstr>
      <vt:lpstr>Product Booking Use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Online Store Subsystem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Sabbir Ahmad</dc:creator>
  <cp:lastModifiedBy>Sabbir Ahmad</cp:lastModifiedBy>
  <cp:revision>141</cp:revision>
  <dcterms:created xsi:type="dcterms:W3CDTF">2014-02-22T16:16:59Z</dcterms:created>
  <dcterms:modified xsi:type="dcterms:W3CDTF">2014-02-28T16:46:42Z</dcterms:modified>
</cp:coreProperties>
</file>