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9"/>
  </p:notesMasterIdLst>
  <p:sldIdLst>
    <p:sldId id="327" r:id="rId3"/>
    <p:sldId id="272" r:id="rId4"/>
    <p:sldId id="273" r:id="rId5"/>
    <p:sldId id="274" r:id="rId6"/>
    <p:sldId id="257" r:id="rId7"/>
    <p:sldId id="258" r:id="rId8"/>
    <p:sldId id="259" r:id="rId9"/>
    <p:sldId id="264" r:id="rId10"/>
    <p:sldId id="265" r:id="rId11"/>
    <p:sldId id="261" r:id="rId12"/>
    <p:sldId id="266" r:id="rId13"/>
    <p:sldId id="267" r:id="rId14"/>
    <p:sldId id="262" r:id="rId15"/>
    <p:sldId id="268" r:id="rId16"/>
    <p:sldId id="269" r:id="rId17"/>
    <p:sldId id="263" r:id="rId18"/>
    <p:sldId id="270" r:id="rId19"/>
    <p:sldId id="271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40C6D-35A2-42AC-A1C0-D131152311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BE9A-F369-4A41-9DE2-75AC96EE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2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BE9A-F369-4A41-9DE2-75AC96EE8D11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ED85-AE87-4B28-AAED-BC272030BFAE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E110-A46C-45A1-8978-DF33990D6543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50D0-C888-489E-A631-675FCA00C3AD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6D80-DF9A-4082-9EA0-22AD5B61CBF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5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507-5B41-4F1C-8DA9-C5B29F7360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8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1AC4-1C2E-44DC-8C41-2976045914D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2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846-3C10-4FEF-89AF-9F029D14683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6DD9-A9D7-4B57-9170-CD3B28802B2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1C2B-E065-4329-A14A-E071D481A79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91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9C4B-9D76-451B-96E8-BC8F54DFEB2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5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C33-48A1-4EC6-BBFF-FE11C53D28E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7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D75B-D512-4502-9559-F02E6DBA6C7A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ED5D-1F2A-415B-BB96-E3CC88AF8C8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7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1808-EB52-4F97-886B-C6B29D4EA60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76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AC9-0F9A-4608-A3EE-E22179918C1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E6C5-DEC2-4BDF-B29E-27861A2DCAF5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AD2-0347-46D8-90EA-206E97D30F1B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7892-DD46-495D-B48F-3227722D3144}" type="datetime1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6F29-804B-488D-8B7A-52F07CFBD0D4}" type="datetime1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300-E28A-446A-8AD2-BA366FF36CE9}" type="datetime1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219-324A-4E4A-ACFB-A64B9AAE0A06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2CED-7C8A-4163-9932-2777C9A5A313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77F4479-8891-4204-A767-8C6482F5F695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D1336D3-CB19-416E-B67B-8CED14761832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7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sz="6600" dirty="0" smtClean="0"/>
              <a:t>Sports Club Automation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2971800" cy="1219200"/>
          </a:xfrm>
        </p:spPr>
        <p:txBody>
          <a:bodyPr>
            <a:normAutofit/>
          </a:bodyPr>
          <a:lstStyle/>
          <a:p>
            <a:r>
              <a:rPr lang="en-US" dirty="0"/>
              <a:t>ISD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CSE A1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323080"/>
            <a:ext cx="2895600" cy="230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>
                    <a:tint val="75000"/>
                  </a:prstClr>
                </a:solidFill>
              </a:rPr>
              <a:t>Group: 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1005007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1005010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1.2 Club Communication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943350"/>
              </p:ext>
            </p:extLst>
          </p:nvPr>
        </p:nvGraphicFramePr>
        <p:xfrm>
          <a:off x="457200" y="2209800"/>
          <a:ext cx="8229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1.2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CH, PLR,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CH, PLR,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0081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Actors can communicate with one another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by mobile &amp; mail service according to their domain of access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Anyone of  </a:t>
                      </a: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CH, PLR,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356242"/>
              </p:ext>
            </p:extLst>
          </p:nvPr>
        </p:nvGraphicFramePr>
        <p:xfrm>
          <a:off x="457200" y="2209800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Access</a:t>
                      </a:r>
                      <a:r>
                        <a:rPr lang="en-US" baseline="0" dirty="0" smtClean="0"/>
                        <a:t> personal account to view events, schedule, activities and send messages or 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System uses database</a:t>
                      </a:r>
                      <a:r>
                        <a:rPr lang="en-US" baseline="0" dirty="0" smtClean="0"/>
                        <a:t> to get information of members upon 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 Messages or mail is sent</a:t>
                      </a:r>
                      <a:r>
                        <a:rPr lang="en-US" baseline="0" dirty="0" smtClean="0"/>
                        <a:t> to appropriate personnel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Notifies sender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Sender receives confirmation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use-case(1.2)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8229600" cy="36115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a message or mail is sent or logged out from account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latin typeface="+mn-lt"/>
              </a:rPr>
              <a:t>GUI for personal account, information, sending message or mail </a:t>
            </a:r>
            <a:r>
              <a:rPr lang="en-US" dirty="0">
                <a:latin typeface="+mn-lt"/>
              </a:rPr>
              <a:t> will be provided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1.3 Notification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307677"/>
              </p:ext>
            </p:extLst>
          </p:nvPr>
        </p:nvGraphicFramePr>
        <p:xfrm>
          <a:off x="457200" y="2133600"/>
          <a:ext cx="8229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1.3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CH, PLR,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TME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0081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Actors are notified by the system via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mobile and mail of messages, events and activities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TME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58945"/>
              </p:ext>
            </p:extLst>
          </p:nvPr>
        </p:nvGraphicFramePr>
        <p:xfrm>
          <a:off x="457200" y="22098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System sends notification to accounts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Receives notification through mobile or after</a:t>
                      </a:r>
                      <a:r>
                        <a:rPr lang="en-US" baseline="0" dirty="0" smtClean="0"/>
                        <a:t> logging into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use-case(1.3)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599"/>
            <a:ext cx="8229600" cy="2895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actor receives notification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latin typeface="+mn-lt"/>
              </a:rPr>
              <a:t>Notification will be shown in GUI in the personal account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1.4 Complaint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090245"/>
              </p:ext>
            </p:extLst>
          </p:nvPr>
        </p:nvGraphicFramePr>
        <p:xfrm>
          <a:off x="457200" y="2285999"/>
          <a:ext cx="8229600" cy="3581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1.4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Medium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MGR, CH, PLR,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7084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PLR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and STF can complain to CH, MGR; CH, MGR can complain to BRD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MGR, CH, PLR, STF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22309"/>
              </p:ext>
            </p:extLst>
          </p:nvPr>
        </p:nvGraphicFramePr>
        <p:xfrm>
          <a:off x="457200" y="2209800"/>
          <a:ext cx="8229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Write complain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2. Submit complain to CH, MGR or BRD according to their access of permission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Sends</a:t>
                      </a:r>
                      <a:r>
                        <a:rPr lang="en-US" baseline="0" dirty="0" smtClean="0"/>
                        <a:t> the complain to requested actor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r>
                        <a:rPr lang="en-US" baseline="0" dirty="0" smtClean="0"/>
                        <a:t> Confirms complainer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use-case(1.4)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401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a complaint is sent to appropriate personnel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Authority takes suitable steps for the complaint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latin typeface="+mn-lt"/>
              </a:rPr>
              <a:t>GUI to write and submit complaint will be provided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600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Subsystems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895600"/>
          </a:xfrm>
        </p:spPr>
        <p:txBody>
          <a:bodyPr/>
          <a:lstStyle/>
          <a:p>
            <a:r>
              <a:rPr lang="en-US" dirty="0" smtClean="0"/>
              <a:t>Communication 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Social Interaction</a:t>
            </a:r>
          </a:p>
          <a:p>
            <a:r>
              <a:rPr lang="en-US" dirty="0" smtClean="0"/>
              <a:t>Team Management</a:t>
            </a:r>
          </a:p>
          <a:p>
            <a:r>
              <a:rPr lang="en-US" dirty="0" smtClean="0"/>
              <a:t>Online 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2</a:t>
            </a:r>
            <a:r>
              <a:rPr lang="en-US" sz="3600" dirty="0" smtClean="0"/>
              <a:t>. Registration Subsystem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722670"/>
              </p:ext>
            </p:extLst>
          </p:nvPr>
        </p:nvGraphicFramePr>
        <p:xfrm>
          <a:off x="457200" y="2057400"/>
          <a:ext cx="8305800" cy="240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94"/>
                <a:gridCol w="2076450"/>
                <a:gridCol w="2460978"/>
                <a:gridCol w="2460978"/>
              </a:tblGrid>
              <a:tr h="6281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Use-Case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 Actors and Roles</a:t>
                      </a:r>
                      <a:endParaRPr lang="en-US" sz="1400" dirty="0"/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registration</a:t>
                      </a:r>
                      <a:r>
                        <a:rPr lang="en-US" sz="1400" baseline="0" dirty="0" smtClean="0"/>
                        <a:t> by players or fans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PLR, </a:t>
                      </a:r>
                      <a:r>
                        <a:rPr lang="en-US" sz="1400" baseline="0" dirty="0" smtClean="0"/>
                        <a:t>FN registers </a:t>
                      </a:r>
                      <a:endParaRPr lang="en-US" sz="1400" dirty="0"/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Confirmation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 confirms registration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</a:t>
                      </a:r>
                      <a:r>
                        <a:rPr lang="en-US" sz="1400" baseline="0" dirty="0" smtClean="0"/>
                        <a:t> confirm or reject registration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sz="3600" dirty="0"/>
              <a:t>Use-Case Diagram of </a:t>
            </a:r>
            <a:r>
              <a:rPr lang="en-US" sz="3600" dirty="0" smtClean="0"/>
              <a:t>Registration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40" y="1600200"/>
            <a:ext cx="6884319" cy="4525963"/>
          </a:xfrm>
        </p:spPr>
      </p:pic>
    </p:spTree>
    <p:extLst>
      <p:ext uri="{BB962C8B-B14F-4D97-AF65-F5344CB8AC3E}">
        <p14:creationId xmlns:p14="http://schemas.microsoft.com/office/powerpoint/2010/main" val="18796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2</a:t>
            </a:r>
            <a:r>
              <a:rPr lang="en-US" sz="3600" dirty="0" smtClean="0"/>
              <a:t>.1 Registration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207377"/>
              </p:ext>
            </p:extLst>
          </p:nvPr>
        </p:nvGraphicFramePr>
        <p:xfrm>
          <a:off x="457200" y="2133600"/>
          <a:ext cx="8229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2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.1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latin typeface="+mn-lt"/>
                          <a:ea typeface="+mn-ea"/>
                        </a:rPr>
                        <a:t>ADMIN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latin typeface="+mn-lt"/>
                          <a:ea typeface="+mn-ea"/>
                        </a:rPr>
                        <a:t>PLR,</a:t>
                      </a:r>
                      <a:r>
                        <a:rPr lang="en-US" sz="1800" kern="1200" baseline="0" dirty="0" smtClean="0">
                          <a:latin typeface="+mn-lt"/>
                          <a:ea typeface="+mn-ea"/>
                        </a:rPr>
                        <a:t> FN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78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PLR, FN register and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request goes to ADMIN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PLR,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FN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143482"/>
              </p:ext>
            </p:extLst>
          </p:nvPr>
        </p:nvGraphicFramePr>
        <p:xfrm>
          <a:off x="457200" y="22098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PLR, FN registers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Request is sent to 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ADMIN receives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use-case(2.1)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oncludes when ADMIN receives request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Registration data is saved to system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latin typeface="+mn-lt"/>
              </a:rPr>
              <a:t>GUI will be provided to Player or fan for registration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2.2 Confirmation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767870"/>
              </p:ext>
            </p:extLst>
          </p:nvPr>
        </p:nvGraphicFramePr>
        <p:xfrm>
          <a:off x="457200" y="2133600"/>
          <a:ext cx="8229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2.2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PLR, FN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ADMIN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78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ADMIN confirms (accepts or rejects) registration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ADMIN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369984"/>
              </p:ext>
            </p:extLst>
          </p:nvPr>
        </p:nvGraphicFramePr>
        <p:xfrm>
          <a:off x="457200" y="22098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ADMIN confirms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Confirmation</a:t>
                      </a:r>
                      <a:r>
                        <a:rPr lang="en-US" baseline="0" dirty="0" smtClean="0"/>
                        <a:t> data is saved to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Confirmation is sent to requester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use-case(2.2)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confirmation is sent to requester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registration phase ends</a:t>
            </a: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3</a:t>
            </a:r>
            <a:r>
              <a:rPr lang="en-US" dirty="0" smtClean="0"/>
              <a:t>. </a:t>
            </a:r>
            <a:r>
              <a:rPr lang="en-US" sz="3600" dirty="0" smtClean="0"/>
              <a:t>Social Interaction System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992069"/>
              </p:ext>
            </p:extLst>
          </p:nvPr>
        </p:nvGraphicFramePr>
        <p:xfrm>
          <a:off x="457200" y="2209800"/>
          <a:ext cx="8229600" cy="2795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057400"/>
                <a:gridCol w="2362200"/>
                <a:gridCol w="2514600"/>
              </a:tblGrid>
              <a:tr h="633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Use-Case ID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Name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 Actors and Roles</a:t>
                      </a:r>
                      <a:endParaRPr lang="en-US" sz="1400" dirty="0"/>
                    </a:p>
                  </a:txBody>
                  <a:tcPr/>
                </a:tc>
              </a:tr>
              <a:tr h="6336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 into member account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FAN can log into personal account via internet</a:t>
                      </a:r>
                      <a:endParaRPr lang="en-US" sz="1400" dirty="0"/>
                    </a:p>
                  </a:txBody>
                  <a:tcPr/>
                </a:tc>
              </a:tr>
              <a:tr h="8945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Entertainment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Entertainment</a:t>
                      </a:r>
                      <a:r>
                        <a:rPr lang="en-US" sz="1400" baseline="0" dirty="0" smtClean="0"/>
                        <a:t> facilities for supporters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 may</a:t>
                      </a:r>
                      <a:r>
                        <a:rPr lang="en-US" sz="1400" baseline="0" dirty="0" smtClean="0"/>
                        <a:t> provide options for entertainment and FAN can use them</a:t>
                      </a:r>
                      <a:endParaRPr lang="en-US" sz="1400" dirty="0"/>
                    </a:p>
                  </a:txBody>
                  <a:tcPr/>
                </a:tc>
              </a:tr>
              <a:tr h="6336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</a:t>
                      </a:r>
                      <a:r>
                        <a:rPr lang="en-US" sz="1400" baseline="0" dirty="0" smtClean="0"/>
                        <a:t> w</a:t>
                      </a:r>
                      <a:r>
                        <a:rPr lang="en-US" sz="1400" dirty="0" smtClean="0"/>
                        <a:t>ebsite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 website after winner selection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 will update website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000" dirty="0" smtClean="0"/>
              <a:t>Use-Case Diagram of Social Interaction System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736379" cy="4953000"/>
          </a:xfrm>
        </p:spPr>
      </p:pic>
    </p:spTree>
    <p:extLst>
      <p:ext uri="{BB962C8B-B14F-4D97-AF65-F5344CB8AC3E}">
        <p14:creationId xmlns:p14="http://schemas.microsoft.com/office/powerpoint/2010/main" val="5464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Actors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Management Board </a:t>
            </a:r>
          </a:p>
          <a:p>
            <a:r>
              <a:rPr lang="en-US" dirty="0" smtClean="0"/>
              <a:t>Manager</a:t>
            </a:r>
          </a:p>
          <a:p>
            <a:r>
              <a:rPr lang="en-US" dirty="0" smtClean="0"/>
              <a:t>Coach</a:t>
            </a:r>
          </a:p>
          <a:p>
            <a:r>
              <a:rPr lang="en-US" dirty="0" smtClean="0"/>
              <a:t>Stuff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Fan</a:t>
            </a:r>
          </a:p>
          <a:p>
            <a:r>
              <a:rPr lang="en-US" dirty="0" smtClean="0"/>
              <a:t>Finance Manager</a:t>
            </a:r>
          </a:p>
          <a:p>
            <a:r>
              <a:rPr lang="en-US" dirty="0" smtClean="0"/>
              <a:t>Online Product Manager</a:t>
            </a:r>
          </a:p>
          <a:p>
            <a:r>
              <a:rPr lang="en-US" dirty="0" smtClean="0"/>
              <a:t>Warehouse Manager</a:t>
            </a:r>
          </a:p>
          <a:p>
            <a:r>
              <a:rPr lang="en-US" dirty="0" smtClean="0"/>
              <a:t>Buyer</a:t>
            </a:r>
          </a:p>
          <a:p>
            <a:r>
              <a:rPr lang="en-US" dirty="0" smtClean="0"/>
              <a:t>Admin</a:t>
            </a:r>
          </a:p>
          <a:p>
            <a:r>
              <a:rPr lang="en-US" dirty="0" smtClean="0"/>
              <a:t>Public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3.1 </a:t>
            </a:r>
            <a:r>
              <a:rPr lang="en-US" sz="3600" dirty="0" smtClean="0"/>
              <a:t>Login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646260"/>
              </p:ext>
            </p:extLst>
          </p:nvPr>
        </p:nvGraphicFramePr>
        <p:xfrm>
          <a:off x="381000" y="2438400"/>
          <a:ext cx="8229600" cy="2653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3.1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313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FAN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ADMIN, FAN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FAN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can log into their personal account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ADMIN,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FAN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22860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Attempt</a:t>
                      </a:r>
                      <a:r>
                        <a:rPr lang="en-US" baseline="0" dirty="0" smtClean="0"/>
                        <a:t> to log in to system from 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Verification</a:t>
                      </a:r>
                      <a:r>
                        <a:rPr lang="en-US" baseline="0" dirty="0" smtClean="0"/>
                        <a:t> and log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Show</a:t>
                      </a:r>
                      <a:r>
                        <a:rPr lang="en-US" baseline="0" dirty="0" smtClean="0"/>
                        <a:t> account to actor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Access</a:t>
                      </a:r>
                      <a:r>
                        <a:rPr lang="en-US" baseline="0" dirty="0" smtClean="0"/>
                        <a:t> entertainment section of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</a:t>
            </a:r>
            <a:r>
              <a:rPr lang="en-US" sz="3200" dirty="0" smtClean="0"/>
              <a:t>use-case(3.1) </a:t>
            </a:r>
            <a:r>
              <a:rPr lang="en-US" sz="3200" dirty="0" smtClean="0"/>
              <a:t>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logged into account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show actor the options he may participate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latin typeface="+mn-lt"/>
              </a:rPr>
              <a:t>GUI will be provided in the website to log in and for participation in different game or contest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3.2 </a:t>
            </a:r>
            <a:r>
              <a:rPr lang="en-US" sz="3600" dirty="0" smtClean="0"/>
              <a:t>Entertainment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289919"/>
              </p:ext>
            </p:extLst>
          </p:nvPr>
        </p:nvGraphicFramePr>
        <p:xfrm>
          <a:off x="381000" y="2514600"/>
          <a:ext cx="8229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3.2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FAN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ADMIN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ADMIN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will provide different options for entertainment, FAN can be entertained 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ADMIN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22860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 Participate</a:t>
                      </a:r>
                      <a:r>
                        <a:rPr lang="en-US" baseline="0" dirty="0" smtClean="0"/>
                        <a:t> in quiz, voting 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baseline="0" dirty="0" smtClean="0"/>
                        <a:t> Update data for different contest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 Check time to</a:t>
                      </a:r>
                      <a:r>
                        <a:rPr lang="en-US" baseline="0" dirty="0" smtClean="0"/>
                        <a:t> stop game </a:t>
                      </a:r>
                      <a:r>
                        <a:rPr lang="en-US" baseline="0" smtClean="0"/>
                        <a:t>or contest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Announce</a:t>
                      </a:r>
                      <a:r>
                        <a:rPr lang="en-US" baseline="0" dirty="0" smtClean="0"/>
                        <a:t> winner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</a:t>
            </a:r>
            <a:r>
              <a:rPr lang="en-US" sz="3200" dirty="0" smtClean="0"/>
              <a:t>use-case(3.2) </a:t>
            </a:r>
            <a:r>
              <a:rPr lang="en-US" sz="3200" dirty="0" smtClean="0"/>
              <a:t>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57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winner of contest or game is announced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Update database and website to publish winner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</a:t>
            </a:r>
            <a:r>
              <a:rPr lang="en-US" dirty="0" smtClean="0">
                <a:latin typeface="+mn-lt"/>
              </a:rPr>
              <a:t> A section in website to publish winner’s info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3.3 </a:t>
            </a:r>
            <a:r>
              <a:rPr lang="en-US" sz="3600" dirty="0" smtClean="0"/>
              <a:t>Update Website 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453831"/>
              </p:ext>
            </p:extLst>
          </p:nvPr>
        </p:nvGraphicFramePr>
        <p:xfrm>
          <a:off x="457200" y="25146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3.3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PUBLIC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 will update website </a:t>
                      </a:r>
                      <a:endParaRPr lang="en-US" dirty="0"/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ADMIN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77425"/>
              </p:ext>
            </p:extLst>
          </p:nvPr>
        </p:nvGraphicFramePr>
        <p:xfrm>
          <a:off x="381000" y="2286000"/>
          <a:ext cx="8229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Update database after match-day, new fan</a:t>
                      </a:r>
                      <a:r>
                        <a:rPr lang="en-US" baseline="0" dirty="0" smtClean="0"/>
                        <a:t> member addition, winner of game 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Updates</a:t>
                      </a:r>
                      <a:r>
                        <a:rPr lang="en-US" baseline="0" dirty="0" smtClean="0"/>
                        <a:t> website from database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</a:t>
            </a:r>
            <a:r>
              <a:rPr lang="en-US" sz="3200" dirty="0" smtClean="0"/>
              <a:t>use-case(3.3) </a:t>
            </a:r>
            <a:r>
              <a:rPr lang="en-US" sz="3200" dirty="0" smtClean="0"/>
              <a:t>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362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admin updates website</a:t>
            </a:r>
          </a:p>
          <a:p>
            <a:endParaRPr lang="en-US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</a:t>
            </a:r>
            <a:r>
              <a:rPr lang="en-US" dirty="0" smtClean="0">
                <a:latin typeface="+mn-lt"/>
              </a:rPr>
              <a:t> GUI for admin to publish news in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4</a:t>
            </a:r>
            <a:r>
              <a:rPr lang="en-US" sz="3600" dirty="0" smtClean="0"/>
              <a:t>. Team Management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206822"/>
              </p:ext>
            </p:extLst>
          </p:nvPr>
        </p:nvGraphicFramePr>
        <p:xfrm>
          <a:off x="457200" y="2057400"/>
          <a:ext cx="8305800" cy="3916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94"/>
                <a:gridCol w="2076450"/>
                <a:gridCol w="2460978"/>
                <a:gridCol w="2460978"/>
              </a:tblGrid>
              <a:tr h="6281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Use-Case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 Actors and Roles</a:t>
                      </a:r>
                      <a:endParaRPr lang="en-US" sz="1400" dirty="0"/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Register</a:t>
                      </a:r>
                      <a:r>
                        <a:rPr lang="en-US" sz="1400" baseline="0" dirty="0" smtClean="0"/>
                        <a:t> team members in the transfer window and assign task to staff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MGR</a:t>
                      </a:r>
                      <a:r>
                        <a:rPr lang="en-US" sz="1400" baseline="0" dirty="0" smtClean="0"/>
                        <a:t> to register PLR and  assign task to  STF</a:t>
                      </a:r>
                      <a:endParaRPr lang="en-US" sz="1400" dirty="0"/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Squad</a:t>
                      </a:r>
                      <a:r>
                        <a:rPr lang="en-US" sz="1400" baseline="0" dirty="0" smtClean="0"/>
                        <a:t> selection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Selection</a:t>
                      </a:r>
                      <a:r>
                        <a:rPr lang="en-US" sz="1400" baseline="0" dirty="0" smtClean="0"/>
                        <a:t> of squad of 20 members before match-day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MGR,CH</a:t>
                      </a:r>
                      <a:r>
                        <a:rPr lang="en-US" sz="1400" baseline="0" dirty="0" smtClean="0"/>
                        <a:t> to select squad</a:t>
                      </a:r>
                      <a:endParaRPr lang="en-US" sz="1400" dirty="0"/>
                    </a:p>
                  </a:txBody>
                  <a:tcPr/>
                </a:tc>
              </a:tr>
              <a:tr h="6281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Accessing</a:t>
                      </a:r>
                      <a:r>
                        <a:rPr lang="en-US" sz="1400" baseline="0" dirty="0" smtClean="0"/>
                        <a:t> data of players and staff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MGR,CH,STF</a:t>
                      </a:r>
                      <a:r>
                        <a:rPr lang="en-US" sz="1400" baseline="0" dirty="0" smtClean="0"/>
                        <a:t> can access data of PLR, STF</a:t>
                      </a:r>
                      <a:endParaRPr lang="en-US" sz="1400" dirty="0" smtClean="0"/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Schedule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Managing schedule for training and others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BRD, MGR,CH</a:t>
                      </a:r>
                      <a:r>
                        <a:rPr lang="en-US" sz="1400" baseline="0" dirty="0" smtClean="0"/>
                        <a:t> will determine schedule and PLR,STF will be informed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Actors Glossary </a:t>
            </a:r>
            <a:endParaRPr lang="en-US" sz="4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173798"/>
              </p:ext>
            </p:extLst>
          </p:nvPr>
        </p:nvGraphicFramePr>
        <p:xfrm>
          <a:off x="1143000" y="1600200"/>
          <a:ext cx="6629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Short-key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MGR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Finance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FMGR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Product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PMGR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Warehouse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WMGR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Public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sz="3000" dirty="0" smtClean="0"/>
              <a:t>Use-Case Diagram of Team Management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72" y="1143000"/>
            <a:ext cx="6015428" cy="5244858"/>
          </a:xfrm>
        </p:spPr>
      </p:pic>
    </p:spTree>
    <p:extLst>
      <p:ext uri="{BB962C8B-B14F-4D97-AF65-F5344CB8AC3E}">
        <p14:creationId xmlns:p14="http://schemas.microsoft.com/office/powerpoint/2010/main" val="25515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4</a:t>
            </a:r>
            <a:r>
              <a:rPr lang="en-US" sz="3600" dirty="0" smtClean="0"/>
              <a:t>.1 Registration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772847"/>
              </p:ext>
            </p:extLst>
          </p:nvPr>
        </p:nvGraphicFramePr>
        <p:xfrm>
          <a:off x="457200" y="2133600"/>
          <a:ext cx="8229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4.1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PLR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MGR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78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MGR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would complete registration process of PLR and assign task to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MGR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782617"/>
              </p:ext>
            </p:extLst>
          </p:nvPr>
        </p:nvGraphicFramePr>
        <p:xfrm>
          <a:off x="457200" y="22098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Registration form</a:t>
                      </a:r>
                      <a:r>
                        <a:rPr lang="en-US" baseline="0" dirty="0" smtClean="0"/>
                        <a:t> of a player is 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Update database</a:t>
                      </a:r>
                      <a:r>
                        <a:rPr lang="en-US" baseline="0" dirty="0" smtClean="0"/>
                        <a:t> with the players info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Documentation of the use-case(4.1)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Conclusion: concludes when database is updated with players’ info</a:t>
            </a: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20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4</a:t>
            </a:r>
            <a:r>
              <a:rPr lang="en-US" sz="3600" dirty="0" smtClean="0"/>
              <a:t>.2 Squad Selection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699422"/>
              </p:ext>
            </p:extLst>
          </p:nvPr>
        </p:nvGraphicFramePr>
        <p:xfrm>
          <a:off x="457200" y="2209800"/>
          <a:ext cx="8229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4.2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PLR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MGR, CH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0081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MGR,CH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select squad for next match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MGR, CH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22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808530"/>
              </p:ext>
            </p:extLst>
          </p:nvPr>
        </p:nvGraphicFramePr>
        <p:xfrm>
          <a:off x="457200" y="22098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Access</a:t>
                      </a:r>
                      <a:r>
                        <a:rPr lang="en-US" baseline="0" dirty="0" smtClean="0"/>
                        <a:t> Database and select players for next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Update database</a:t>
                      </a:r>
                      <a:r>
                        <a:rPr lang="en-US" baseline="0" dirty="0" smtClean="0"/>
                        <a:t> with selected squad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8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use-case(4.2)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database is updated with selected players </a:t>
            </a: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</a:t>
            </a:r>
            <a:r>
              <a:rPr lang="en-US" dirty="0" smtClean="0">
                <a:latin typeface="+mn-lt"/>
              </a:rPr>
              <a:t> GUI for all players list and to select squad will be provided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84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4</a:t>
            </a:r>
            <a:r>
              <a:rPr lang="en-US" sz="3600" dirty="0" smtClean="0"/>
              <a:t>.3 Evaluation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547442"/>
              </p:ext>
            </p:extLst>
          </p:nvPr>
        </p:nvGraphicFramePr>
        <p:xfrm>
          <a:off x="457200" y="2133600"/>
          <a:ext cx="8229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4.3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High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STF, PLR, CH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MGR,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CH, BRD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0081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Retrieving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data from database about players condition, progress and updating weekly evaluation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MGR,</a:t>
                      </a:r>
                      <a:r>
                        <a:rPr lang="en-US" sz="1800" baseline="0" dirty="0" smtClean="0"/>
                        <a:t> CH, BRD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27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02418"/>
              </p:ext>
            </p:extLst>
          </p:nvPr>
        </p:nvGraphicFramePr>
        <p:xfrm>
          <a:off x="457200" y="22098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Requests</a:t>
                      </a:r>
                      <a:r>
                        <a:rPr lang="en-US" baseline="0" dirty="0" smtClean="0"/>
                        <a:t> to view data about particular youth 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System sends data about that player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 player according to performance</a:t>
                      </a:r>
                      <a:r>
                        <a:rPr lang="en-US" baseline="0" dirty="0" smtClean="0"/>
                        <a:t> and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System send</a:t>
                      </a:r>
                      <a:r>
                        <a:rPr lang="en-US" baseline="0" dirty="0" smtClean="0"/>
                        <a:t>s evaluation to players account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66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use-case(4.3)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51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system sends information to players account</a:t>
            </a: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GUI will be provided for weekly evaluation</a:t>
            </a:r>
            <a:endParaRPr lang="en-US" b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1. Communication Subsystem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87179"/>
              </p:ext>
            </p:extLst>
          </p:nvPr>
        </p:nvGraphicFramePr>
        <p:xfrm>
          <a:off x="457200" y="2057400"/>
          <a:ext cx="8305800" cy="3916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94"/>
                <a:gridCol w="2076450"/>
                <a:gridCol w="2460978"/>
                <a:gridCol w="2460978"/>
              </a:tblGrid>
              <a:tr h="6281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Use-Case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 Actors and Roles</a:t>
                      </a:r>
                      <a:endParaRPr lang="en-US" sz="1400" dirty="0"/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 into member account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BRD, MGR,</a:t>
                      </a:r>
                      <a:r>
                        <a:rPr lang="en-US" sz="1400" baseline="0" dirty="0" smtClean="0"/>
                        <a:t> CH, PLR, STF can log into system via internet or mobile app</a:t>
                      </a:r>
                      <a:endParaRPr lang="en-US" sz="1400" dirty="0"/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Club</a:t>
                      </a:r>
                      <a:r>
                        <a:rPr lang="en-US" sz="1400" baseline="0" dirty="0" smtClean="0"/>
                        <a:t> Communication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Communicate between club members, send messages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BRD, MGR,</a:t>
                      </a:r>
                      <a:r>
                        <a:rPr lang="en-US" sz="1400" baseline="0" dirty="0" smtClean="0"/>
                        <a:t> CH, PLR, STF can contact with one another</a:t>
                      </a:r>
                      <a:endParaRPr lang="en-US" sz="1400" dirty="0"/>
                    </a:p>
                  </a:txBody>
                  <a:tcPr/>
                </a:tc>
              </a:tr>
              <a:tr h="6281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Notification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Notify members of different events and activities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BRD, MGR,</a:t>
                      </a:r>
                      <a:r>
                        <a:rPr lang="en-US" sz="1400" baseline="0" dirty="0" smtClean="0"/>
                        <a:t> CH, PLR, STF are notified different events</a:t>
                      </a:r>
                      <a:endParaRPr lang="en-US" sz="1400" dirty="0" smtClean="0"/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Complain to coach, manager or 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MGR,</a:t>
                      </a:r>
                      <a:r>
                        <a:rPr lang="en-US" sz="1400" baseline="0" dirty="0" smtClean="0"/>
                        <a:t> CH, PLR, STF can complain to respective higher ranks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4.4 Schedule Management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412053"/>
              </p:ext>
            </p:extLst>
          </p:nvPr>
        </p:nvGraphicFramePr>
        <p:xfrm>
          <a:off x="457200" y="2285999"/>
          <a:ext cx="8229600" cy="3581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4.4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CH, MGR,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PLR,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PLR,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7084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MGR,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CH manage schedule for PLR,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BRD,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PLR, MGR</a:t>
                      </a:r>
                      <a:endParaRPr lang="en-US" sz="1800" kern="100" dirty="0" smtClean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35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41564"/>
              </p:ext>
            </p:extLst>
          </p:nvPr>
        </p:nvGraphicFramePr>
        <p:xfrm>
          <a:off x="457200" y="22098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Update</a:t>
                      </a:r>
                      <a:r>
                        <a:rPr lang="en-US" baseline="0" dirty="0" smtClean="0"/>
                        <a:t>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System notifies the change in actor’s account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8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use-case(4.4)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system notifies changes in player account</a:t>
            </a: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1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5. Online Store Subsystem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940883"/>
              </p:ext>
            </p:extLst>
          </p:nvPr>
        </p:nvGraphicFramePr>
        <p:xfrm>
          <a:off x="457200" y="2057400"/>
          <a:ext cx="8305800" cy="4078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94"/>
                <a:gridCol w="2076450"/>
                <a:gridCol w="2460978"/>
                <a:gridCol w="2460978"/>
              </a:tblGrid>
              <a:tr h="6281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Use-Case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 Actors and Roles</a:t>
                      </a:r>
                      <a:endParaRPr lang="en-US" sz="1400" dirty="0"/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</a:t>
                      </a:r>
                      <a:r>
                        <a:rPr lang="en-US" sz="1400" baseline="0" dirty="0" smtClean="0"/>
                        <a:t> Product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Updating</a:t>
                      </a:r>
                      <a:r>
                        <a:rPr lang="en-US" sz="1400" baseline="0" dirty="0" smtClean="0"/>
                        <a:t> product information: price, quantity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WMGR</a:t>
                      </a:r>
                      <a:r>
                        <a:rPr lang="en-US" sz="1400" baseline="0" dirty="0" smtClean="0"/>
                        <a:t> and PMGR updates product information</a:t>
                      </a:r>
                      <a:endParaRPr lang="en-US" sz="1400" dirty="0"/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View Product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Shows available product</a:t>
                      </a:r>
                      <a:r>
                        <a:rPr lang="en-US" sz="1400" baseline="0" dirty="0" smtClean="0"/>
                        <a:t>s in the online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Buyers can view products</a:t>
                      </a:r>
                      <a:r>
                        <a:rPr lang="en-US" sz="1400" baseline="0" dirty="0" smtClean="0"/>
                        <a:t> in the store</a:t>
                      </a:r>
                      <a:endParaRPr lang="en-US" sz="1400" dirty="0"/>
                    </a:p>
                  </a:txBody>
                  <a:tcPr/>
                </a:tc>
              </a:tr>
              <a:tr h="6281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Booking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Booking for products,</a:t>
                      </a:r>
                      <a:r>
                        <a:rPr lang="en-US" sz="1400" baseline="0" dirty="0" smtClean="0"/>
                        <a:t> includes fancy club products and tickets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Buyers can book products or tickets</a:t>
                      </a:r>
                    </a:p>
                  </a:txBody>
                  <a:tcPr/>
                </a:tc>
              </a:tr>
              <a:tr h="8867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Confirmation or cancelation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Confirmation</a:t>
                      </a:r>
                      <a:r>
                        <a:rPr lang="en-US" sz="1400" baseline="0" dirty="0" smtClean="0"/>
                        <a:t> or cancelation of booking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WMGR or PMGR confirms booking. After certain amount</a:t>
                      </a:r>
                      <a:r>
                        <a:rPr lang="en-US" sz="1400" baseline="0" dirty="0" smtClean="0"/>
                        <a:t> of time booking is cancelled.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sz="3000" dirty="0" smtClean="0"/>
              <a:t>Use-Case Diagram of Online Store Subsystem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88" y="1143000"/>
            <a:ext cx="6425512" cy="5294429"/>
          </a:xfrm>
        </p:spPr>
      </p:pic>
    </p:spTree>
    <p:extLst>
      <p:ext uri="{BB962C8B-B14F-4D97-AF65-F5344CB8AC3E}">
        <p14:creationId xmlns:p14="http://schemas.microsoft.com/office/powerpoint/2010/main" val="18822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5.1 Update Product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406240"/>
              </p:ext>
            </p:extLst>
          </p:nvPr>
        </p:nvGraphicFramePr>
        <p:xfrm>
          <a:off x="457200" y="2133600"/>
          <a:ext cx="8229600" cy="274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5.1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WMGR, PMGR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21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Actors can update information of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products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WMGR, PMGR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557546"/>
              </p:ext>
            </p:extLst>
          </p:nvPr>
        </p:nvGraphicFramePr>
        <p:xfrm>
          <a:off x="457200" y="22098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Updates information</a:t>
                      </a:r>
                      <a:r>
                        <a:rPr lang="en-US" baseline="0" dirty="0" smtClean="0"/>
                        <a:t> of 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Stores</a:t>
                      </a:r>
                      <a:r>
                        <a:rPr lang="en-US" baseline="0" dirty="0" smtClean="0"/>
                        <a:t> information in product database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use-case(5.1)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10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product information is updated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Shows updated information in the View Product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latin typeface="+mn-lt"/>
              </a:rPr>
              <a:t>GUI will be provided to update information of products 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91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5</a:t>
            </a:r>
            <a:r>
              <a:rPr lang="en-US" sz="3600" dirty="0" smtClean="0"/>
              <a:t>.2 View Product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995615"/>
              </p:ext>
            </p:extLst>
          </p:nvPr>
        </p:nvGraphicFramePr>
        <p:xfrm>
          <a:off x="457200" y="2209800"/>
          <a:ext cx="8229600" cy="342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5.2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BYR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BYR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70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BYR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can view available products and tickets from store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BYR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087254"/>
              </p:ext>
            </p:extLst>
          </p:nvPr>
        </p:nvGraphicFramePr>
        <p:xfrm>
          <a:off x="457200" y="22098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BYR requests to view product in the online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Shows available products form product database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534400" cy="1600200"/>
          </a:xfrm>
        </p:spPr>
        <p:txBody>
          <a:bodyPr/>
          <a:lstStyle/>
          <a:p>
            <a:r>
              <a:rPr lang="en-US" sz="3000" dirty="0" smtClean="0"/>
              <a:t>Use-Case Diagram of Communication Subsystem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08" y="1143000"/>
            <a:ext cx="5995891" cy="5393327"/>
          </a:xfrm>
        </p:spPr>
      </p:pic>
    </p:spTree>
    <p:extLst>
      <p:ext uri="{BB962C8B-B14F-4D97-AF65-F5344CB8AC3E}">
        <p14:creationId xmlns:p14="http://schemas.microsoft.com/office/powerpoint/2010/main" val="12806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use-case(5.2)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</a:t>
            </a:r>
            <a:r>
              <a:rPr lang="en-US" dirty="0" smtClean="0">
                <a:latin typeface="+mn-lt"/>
              </a:rPr>
              <a:t>: concludes when a buyer books products or leaves the store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 </a:t>
            </a:r>
            <a:r>
              <a:rPr lang="en-US" dirty="0" smtClean="0">
                <a:latin typeface="+mn-lt"/>
              </a:rPr>
              <a:t>If buyer books a product, then information is sent to Product Manager and Warehouse Manager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latin typeface="+mn-lt"/>
              </a:rPr>
              <a:t>GUI of online store will be provided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5.3 Product Booking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698390"/>
              </p:ext>
            </p:extLst>
          </p:nvPr>
        </p:nvGraphicFramePr>
        <p:xfrm>
          <a:off x="457200" y="2133600"/>
          <a:ext cx="8229600" cy="3197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5.3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BYR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BYR,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PMGR, WMGR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1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BYR can book products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or tickets online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TME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9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724088"/>
              </p:ext>
            </p:extLst>
          </p:nvPr>
        </p:nvGraphicFramePr>
        <p:xfrm>
          <a:off x="457200" y="22098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Views</a:t>
                      </a:r>
                      <a:r>
                        <a:rPr lang="en-US" baseline="0" dirty="0" smtClean="0"/>
                        <a:t> and books product or ticket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Sends information to PMGR, WMGR about booking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Confirms buyer about the booking</a:t>
                      </a:r>
                      <a:r>
                        <a:rPr lang="en-US" baseline="0" dirty="0" smtClean="0"/>
                        <a:t> status.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937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use-case(5.3)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41637"/>
            <a:ext cx="8229600" cy="29257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system confirms about booking</a:t>
            </a: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send information to PMGR and WMGR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90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5</a:t>
            </a:r>
            <a:r>
              <a:rPr lang="en-US" sz="3600" dirty="0" smtClean="0"/>
              <a:t>.4 Confirmation 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280170"/>
              </p:ext>
            </p:extLst>
          </p:nvPr>
        </p:nvGraphicFramePr>
        <p:xfrm>
          <a:off x="457200" y="2285999"/>
          <a:ext cx="8229600" cy="369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5.4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latin typeface="+mn-lt"/>
                          <a:ea typeface="+mn-ea"/>
                        </a:rPr>
                        <a:t>BYR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PMGR, TIME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7084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PMGR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confirms about booking. After certain amount of time booking is cancelled and notified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78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PMGR, TIME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78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845841"/>
              </p:ext>
            </p:extLst>
          </p:nvPr>
        </p:nvGraphicFramePr>
        <p:xfrm>
          <a:off x="457200" y="22098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Checks availability and confirms and notifies PMGR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2. PMGR accepts confirmation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Sends</a:t>
                      </a:r>
                      <a:r>
                        <a:rPr lang="en-US" baseline="0" dirty="0" smtClean="0"/>
                        <a:t> confirmation to buyer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r>
                        <a:rPr lang="en-US" baseline="0" dirty="0" smtClean="0"/>
                        <a:t> Cancels booking if time is over(optional)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 Notifies buyer that booking is cancelled(optional)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1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sz="3200" dirty="0" smtClean="0"/>
              <a:t>Documentation of the use-case(5.4)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9237"/>
            <a:ext cx="8229600" cy="30019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booking product is bought or booking is cancelled</a:t>
            </a: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Notify buyer about booking confirmation/cancelation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1.1 Login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764762"/>
              </p:ext>
            </p:extLst>
          </p:nvPr>
        </p:nvGraphicFramePr>
        <p:xfrm>
          <a:off x="457200" y="2133600"/>
          <a:ext cx="8229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Define route and price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Use-Case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1.1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SimSun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Primary Business 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CH, PLR,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Primary System Actor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CH, PLR,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78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Actors can log in to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account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 in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the </a:t>
                      </a: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system via</a:t>
                      </a:r>
                      <a:r>
                        <a:rPr lang="en-US" sz="1800" kern="100" baseline="0" dirty="0" smtClean="0">
                          <a:latin typeface="Times New Roman"/>
                          <a:ea typeface="SimSun"/>
                        </a:rPr>
                        <a:t> internet or mobile app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4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</a:rPr>
                        <a:t>Trigger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SimSun"/>
                        </a:rPr>
                        <a:t>Anyone of  </a:t>
                      </a:r>
                      <a:r>
                        <a:rPr lang="en-US" sz="1800" dirty="0" smtClean="0"/>
                        <a:t>BRD, MGR,</a:t>
                      </a:r>
                      <a:r>
                        <a:rPr lang="en-US" sz="1800" baseline="0" dirty="0" smtClean="0"/>
                        <a:t> CH, PLR, STF</a:t>
                      </a:r>
                      <a:endParaRPr lang="en-US" sz="18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27501"/>
              </p:ext>
            </p:extLst>
          </p:nvPr>
        </p:nvGraphicFramePr>
        <p:xfrm>
          <a:off x="457200" y="22098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Attempt</a:t>
                      </a:r>
                      <a:r>
                        <a:rPr lang="en-US" baseline="0" dirty="0" smtClean="0"/>
                        <a:t> to log in to system from internet or mobile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Verification</a:t>
                      </a:r>
                      <a:r>
                        <a:rPr lang="en-US" baseline="0" dirty="0" smtClean="0"/>
                        <a:t> and log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Show</a:t>
                      </a:r>
                      <a:r>
                        <a:rPr lang="en-US" baseline="0" dirty="0" smtClean="0"/>
                        <a:t> account to actor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Access</a:t>
                      </a:r>
                      <a:r>
                        <a:rPr lang="en-US" baseline="0" dirty="0" smtClean="0"/>
                        <a:t> personal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Documentation of the use-case(1.1) course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2211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Conclusion:</a:t>
            </a:r>
            <a:r>
              <a:rPr lang="en-US" dirty="0" smtClean="0">
                <a:latin typeface="+mn-lt"/>
              </a:rPr>
              <a:t> concludes when logged into account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Post-condition:</a:t>
            </a:r>
            <a:r>
              <a:rPr lang="en-US" dirty="0" smtClean="0">
                <a:latin typeface="+mn-lt"/>
              </a:rPr>
              <a:t> show actor the respective personal account to access communication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issues: </a:t>
            </a:r>
            <a:r>
              <a:rPr lang="en-US" dirty="0" smtClean="0">
                <a:latin typeface="+mn-lt"/>
              </a:rPr>
              <a:t>GUI will be provided in the website to log in, a Mobile app will be provided to log in from mobile devices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553</TotalTime>
  <Words>2413</Words>
  <Application>Microsoft Office PowerPoint</Application>
  <PresentationFormat>On-screen Show (4:3)</PresentationFormat>
  <Paragraphs>675</Paragraphs>
  <Slides>66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Executive</vt:lpstr>
      <vt:lpstr>1_Executive</vt:lpstr>
      <vt:lpstr>Sports Club Automation System</vt:lpstr>
      <vt:lpstr>Subsystems </vt:lpstr>
      <vt:lpstr>Actors</vt:lpstr>
      <vt:lpstr>Actors Glossary </vt:lpstr>
      <vt:lpstr>1. Communication Subsystem</vt:lpstr>
      <vt:lpstr>Use-Case Diagram of Communication Subsystem</vt:lpstr>
      <vt:lpstr>1.1 Login</vt:lpstr>
      <vt:lpstr>Typical course of events</vt:lpstr>
      <vt:lpstr>Documentation of the use-case(1.1) course of events</vt:lpstr>
      <vt:lpstr>1.2 Club Communication</vt:lpstr>
      <vt:lpstr>Typical course of events</vt:lpstr>
      <vt:lpstr>Documentation of the use-case(1.2) course of events</vt:lpstr>
      <vt:lpstr>1.3 Notification</vt:lpstr>
      <vt:lpstr>Typical course of events</vt:lpstr>
      <vt:lpstr>Documentation of the use-case(1.3) course of events</vt:lpstr>
      <vt:lpstr>1.4 Complaint</vt:lpstr>
      <vt:lpstr>Typical course of events</vt:lpstr>
      <vt:lpstr>Documentation of the use-case(1.4) course of events</vt:lpstr>
      <vt:lpstr>THANK YOU</vt:lpstr>
      <vt:lpstr>2. Registration Subsystem</vt:lpstr>
      <vt:lpstr>Use-Case Diagram of Registration</vt:lpstr>
      <vt:lpstr>2.1 Registration</vt:lpstr>
      <vt:lpstr>Typical course of events</vt:lpstr>
      <vt:lpstr>Documentation of the use-case(2.1) course of events</vt:lpstr>
      <vt:lpstr>2.2 Confirmation</vt:lpstr>
      <vt:lpstr>Typical course of events</vt:lpstr>
      <vt:lpstr>Documentation of the use-case(2.2) course of events</vt:lpstr>
      <vt:lpstr>3. Social Interaction System</vt:lpstr>
      <vt:lpstr>Use-Case Diagram of Social Interaction System</vt:lpstr>
      <vt:lpstr>3.1 Login</vt:lpstr>
      <vt:lpstr>Typical course of events</vt:lpstr>
      <vt:lpstr>Documentation of the use-case(3.1) course of events</vt:lpstr>
      <vt:lpstr>3.2 Entertainment</vt:lpstr>
      <vt:lpstr>Typical course of events</vt:lpstr>
      <vt:lpstr>Documentation of the use-case(3.2) course of events</vt:lpstr>
      <vt:lpstr>3.3 Update Website </vt:lpstr>
      <vt:lpstr>Typical course of events</vt:lpstr>
      <vt:lpstr>Documentation of the use-case(3.3) course of events</vt:lpstr>
      <vt:lpstr>4. Team Management</vt:lpstr>
      <vt:lpstr>Use-Case Diagram of Team Management</vt:lpstr>
      <vt:lpstr>4.1 Registration</vt:lpstr>
      <vt:lpstr>Typical course of events</vt:lpstr>
      <vt:lpstr>Documentation of the use-case(4.1) course of events</vt:lpstr>
      <vt:lpstr>4.2 Squad Selection</vt:lpstr>
      <vt:lpstr>Typical course of events</vt:lpstr>
      <vt:lpstr>Documentation of the use-case(4.2) course of events</vt:lpstr>
      <vt:lpstr>4.3 Evaluation</vt:lpstr>
      <vt:lpstr>Typical course of events</vt:lpstr>
      <vt:lpstr>Documentation of the use-case(4.3) course of events</vt:lpstr>
      <vt:lpstr>4.4 Schedule Management</vt:lpstr>
      <vt:lpstr>Typical course of events</vt:lpstr>
      <vt:lpstr>Documentation of the use-case(4.4) course of events</vt:lpstr>
      <vt:lpstr>5. Online Store Subsystem</vt:lpstr>
      <vt:lpstr>Use-Case Diagram of Online Store Subsystem</vt:lpstr>
      <vt:lpstr>5.1 Update Product</vt:lpstr>
      <vt:lpstr>Typical course of events</vt:lpstr>
      <vt:lpstr>Documentation of the use-case(5.1) course of events</vt:lpstr>
      <vt:lpstr>5.2 View Product</vt:lpstr>
      <vt:lpstr>Typical course of events</vt:lpstr>
      <vt:lpstr>Documentation of the use-case(5.2) course of events</vt:lpstr>
      <vt:lpstr>5.3 Product Booking</vt:lpstr>
      <vt:lpstr>Typical course of events</vt:lpstr>
      <vt:lpstr>Documentation of the use-case(5.3) course of events</vt:lpstr>
      <vt:lpstr>5.4 Confirmation </vt:lpstr>
      <vt:lpstr>Typical course of events</vt:lpstr>
      <vt:lpstr>Documentation of the use-case(5.4) course of 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Sabbir Ahmad</dc:creator>
  <cp:lastModifiedBy>Sabbir Ahmad</cp:lastModifiedBy>
  <cp:revision>186</cp:revision>
  <dcterms:created xsi:type="dcterms:W3CDTF">2014-02-01T13:56:09Z</dcterms:created>
  <dcterms:modified xsi:type="dcterms:W3CDTF">2014-02-28T14:24:25Z</dcterms:modified>
</cp:coreProperties>
</file>