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notesMasterIdLst>
    <p:notesMasterId r:id="rId45"/>
  </p:notesMasterIdLst>
  <p:sldIdLst>
    <p:sldId id="280" r:id="rId4"/>
    <p:sldId id="281" r:id="rId5"/>
    <p:sldId id="282" r:id="rId6"/>
    <p:sldId id="279" r:id="rId7"/>
    <p:sldId id="275" r:id="rId8"/>
    <p:sldId id="276" r:id="rId9"/>
    <p:sldId id="277" r:id="rId10"/>
    <p:sldId id="278" r:id="rId11"/>
    <p:sldId id="306" r:id="rId12"/>
    <p:sldId id="307" r:id="rId13"/>
    <p:sldId id="308" r:id="rId14"/>
    <p:sldId id="283" r:id="rId15"/>
    <p:sldId id="265" r:id="rId16"/>
    <p:sldId id="300" r:id="rId17"/>
    <p:sldId id="309" r:id="rId18"/>
    <p:sldId id="301" r:id="rId19"/>
    <p:sldId id="302" r:id="rId20"/>
    <p:sldId id="303" r:id="rId21"/>
    <p:sldId id="304" r:id="rId22"/>
    <p:sldId id="305" r:id="rId23"/>
    <p:sldId id="312" r:id="rId24"/>
    <p:sldId id="269" r:id="rId25"/>
    <p:sldId id="270" r:id="rId26"/>
    <p:sldId id="310" r:id="rId27"/>
    <p:sldId id="311" r:id="rId28"/>
    <p:sldId id="259" r:id="rId29"/>
    <p:sldId id="260" r:id="rId30"/>
    <p:sldId id="261" r:id="rId31"/>
    <p:sldId id="262" r:id="rId32"/>
    <p:sldId id="263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D1CE-AE4E-45A1-B7DD-02053AD00EB4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C730-40BD-4896-A23B-6533227E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C730-40BD-4896-A23B-6533227E2750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2955-A05B-4ACD-A8F4-754C804821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4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1419-2297-4337-AEF9-28E22D2F84F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0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1C88-A4B3-46B8-A77F-8465268BB8B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97D-78A5-42D8-9A0C-A793F81D1D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A2F2-4A4E-4D46-B7FF-AB64D2D81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5398-A4F9-4009-B498-8AC14406FC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1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88F5-62ED-4A25-8BCF-E4B989A694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4489-9FBC-4762-B288-560369AFB4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5443-9511-4792-966C-C6A59E47F5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55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40CB-78F3-4A96-836C-2811E5FE50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8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C0CD-C006-4930-8452-996152D3F2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2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4AC-EFAF-4BD0-9CAC-70B86CCD315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2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87E8-416B-4918-B438-ACC193F73C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8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4DE8-8038-465E-B724-510127DD2E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61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4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986-2F51-4FE6-8FA1-3F88548702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97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B05-4899-49A3-8B29-FC0BB398EF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8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F6B1-FF5F-43D1-AD25-F164BD29CD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08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E1C1-C584-4896-8F28-E5F92FAFCF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4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AFDA-A5FB-49CE-9456-7AC5C5870C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5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C4BF-1F0D-4975-94D4-674668B024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37BF-AD18-4491-BCF1-0CE745D830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39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0DB6-52B0-498D-AFEF-B4E32EBA2E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4FE7-F960-48CF-92AC-3C24100B820D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0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2E9A-EAF5-47F5-A8D0-5FD61F6B33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8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DCB2-57AD-467F-B94B-3FA6A5F7AF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59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7E5-F07D-4D68-BC46-B6ED668253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12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3AD2-51DD-45B1-BA4A-E94A48377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3331-6177-4087-A075-1ECF8CF522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C2D-49E4-4F02-9C1E-C4AB8CFF431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6DD9-BCBD-41A4-9BA6-122D571DB9A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33B-5068-4518-ABC8-2088708F571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4040-4A4A-473A-A812-5B33F122897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32B-3818-46CB-B1C2-85A5E87CD05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2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BF91566-58A6-4FD4-8B6D-959599106A3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F64D-48A4-479C-9C4C-DB4CA04B19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CD88-2F71-439C-AA15-C065588EC8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5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74256"/>
              </p:ext>
            </p:extLst>
          </p:nvPr>
        </p:nvGraphicFramePr>
        <p:xfrm>
          <a:off x="533400" y="14478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ClubID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58711"/>
              </p:ext>
            </p:extLst>
          </p:nvPr>
        </p:nvGraphicFramePr>
        <p:xfrm>
          <a:off x="4800600" y="14478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Competition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Competition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3566160"/>
          <a:ext cx="32004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Participates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Club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Competition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Match Information Database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914400"/>
          <a:ext cx="3657600" cy="2560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Match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MatchID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Competition</a:t>
                      </a:r>
                      <a:r>
                        <a:rPr lang="en-US" baseline="0" dirty="0" err="1" smtClean="0"/>
                        <a:t>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(6)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Opponent ID (</a:t>
                      </a:r>
                      <a:r>
                        <a:rPr lang="en-US" dirty="0" err="1" smtClean="0"/>
                        <a:t>fk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962400"/>
          <a:ext cx="32004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Official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OfficialID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41148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Conducted_by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MatchID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Official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1"/>
          </a:xfrm>
        </p:spPr>
        <p:txBody>
          <a:bodyPr/>
          <a:lstStyle/>
          <a:p>
            <a:r>
              <a:rPr lang="en-US" sz="6000" dirty="0" smtClean="0"/>
              <a:t>Triggers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43502"/>
              </p:ext>
            </p:extLst>
          </p:nvPr>
        </p:nvGraphicFramePr>
        <p:xfrm>
          <a:off x="968991" y="1342410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DELETE_PLAYER_INFO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DELETE on PLAYER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1789"/>
              </p:ext>
            </p:extLst>
          </p:nvPr>
        </p:nvGraphicFramePr>
        <p:xfrm>
          <a:off x="982639" y="2147627"/>
          <a:ext cx="7535233" cy="3895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363107"/>
                <a:gridCol w="3550087"/>
              </a:tblGrid>
              <a:tr h="5819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148760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633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DELETE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ID, Goal, Card, Match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Played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Statistics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Delete the entire row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associated with the player in the player statistics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-381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Enforce Deletion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Update Attribute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7651"/>
              </p:ext>
            </p:extLst>
          </p:nvPr>
        </p:nvGraphicFramePr>
        <p:xfrm>
          <a:off x="900751" y="1533482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UPDATE_BOOKING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UPDATE on BOOKING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40591"/>
              </p:ext>
            </p:extLst>
          </p:nvPr>
        </p:nvGraphicFramePr>
        <p:xfrm>
          <a:off x="914399" y="2338700"/>
          <a:ext cx="7535233" cy="3625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5"/>
                <a:gridCol w="3468199"/>
              </a:tblGrid>
              <a:tr h="47266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0754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5164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UPDATE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END_DATE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BOOKING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Set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END_DATE=DATE+</a:t>
                      </a:r>
                    </a:p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BOOKING_PERIOD</a:t>
                      </a:r>
                      <a:br>
                        <a:rPr lang="en-US" baseline="0" dirty="0" smtClean="0">
                          <a:latin typeface="Cambria" pitchFamily="18" charset="0"/>
                        </a:rPr>
                      </a:br>
                      <a:r>
                        <a:rPr lang="en-US" baseline="0" dirty="0" smtClean="0">
                          <a:latin typeface="Cambria" pitchFamily="18" charset="0"/>
                        </a:rPr>
                        <a:t>in the BOOKING Table.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4" y="81888"/>
            <a:ext cx="756086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Prevent Change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35296"/>
              </p:ext>
            </p:extLst>
          </p:nvPr>
        </p:nvGraphicFramePr>
        <p:xfrm>
          <a:off x="900751" y="1533482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UPDATE_SCHEDULE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BEFORE UPDATE on SCHEDULE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64207"/>
              </p:ext>
            </p:extLst>
          </p:nvPr>
        </p:nvGraphicFramePr>
        <p:xfrm>
          <a:off x="914399" y="2338700"/>
          <a:ext cx="7535233" cy="3625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5"/>
                <a:gridCol w="3468199"/>
              </a:tblGrid>
              <a:tr h="47266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0754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5164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UPDATE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SCHEDULE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Prevent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update if there is a conflicting schedule and redirect</a:t>
                      </a:r>
                      <a:br>
                        <a:rPr lang="en-US" baseline="0" dirty="0" smtClean="0">
                          <a:latin typeface="Cambria" pitchFamily="18" charset="0"/>
                        </a:rPr>
                      </a:br>
                      <a:r>
                        <a:rPr lang="en-US" baseline="0" dirty="0" smtClean="0">
                          <a:latin typeface="Cambria" pitchFamily="18" charset="0"/>
                        </a:rPr>
                        <a:t>to the conflicting row to enforce user to change it or keep both unchanged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1"/>
          </a:xfrm>
        </p:spPr>
        <p:txBody>
          <a:bodyPr/>
          <a:lstStyle/>
          <a:p>
            <a:r>
              <a:rPr lang="en-US" sz="6000" dirty="0" smtClean="0"/>
              <a:t>Procedures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32967"/>
              </p:ext>
            </p:extLst>
          </p:nvPr>
        </p:nvGraphicFramePr>
        <p:xfrm>
          <a:off x="533400" y="1854200"/>
          <a:ext cx="8001000" cy="2739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List_Member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8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 member executes this function when he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wants to send a message, notification or complain from his account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Member_list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Member,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SendMessageUI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8550"/>
              </p:ext>
            </p:extLst>
          </p:nvPr>
        </p:nvGraphicFramePr>
        <p:xfrm>
          <a:off x="533400" y="48387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Select members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Member_list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shown in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user interface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 fetched from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user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selects member from MEMBER, then he writes message in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SendMessageUI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and sends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F81BD">
                    <a:lumMod val="75000"/>
                  </a:srgbClr>
                </a:solidFill>
              </a:rPr>
              <a:t>Listing of Members</a:t>
            </a:r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85694"/>
              </p:ext>
            </p:extLst>
          </p:nvPr>
        </p:nvGraphicFramePr>
        <p:xfrm>
          <a:off x="533400" y="1986320"/>
          <a:ext cx="8001000" cy="2204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Login_Account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6536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This function is executed when a person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wants to sign in to account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UserID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Password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Member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Account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LoginUI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31765"/>
              </p:ext>
            </p:extLst>
          </p:nvPr>
        </p:nvGraphicFramePr>
        <p:xfrm>
          <a:off x="533400" y="47371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Members enters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UserID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and Password in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LoginUI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user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enters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UserID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and Password and then system logs into his account if information is correct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F81BD">
                    <a:lumMod val="75000"/>
                  </a:srgbClr>
                </a:solidFill>
              </a:rPr>
              <a:t>Account Login</a:t>
            </a:r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05469"/>
              </p:ext>
            </p:extLst>
          </p:nvPr>
        </p:nvGraphicFramePr>
        <p:xfrm>
          <a:off x="533400" y="1854200"/>
          <a:ext cx="8001000" cy="2509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List_Event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8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Admin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executes this function when an event is to be initiated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Event_list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EntertainUI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EntertainmentStuff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13767"/>
              </p:ext>
            </p:extLst>
          </p:nvPr>
        </p:nvGraphicFramePr>
        <p:xfrm>
          <a:off x="533400" y="48387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Admin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</a:t>
                      </a:r>
                      <a:r>
                        <a:rPr lang="en-US" dirty="0" smtClean="0">
                          <a:latin typeface="Cambria" pitchFamily="18" charset="0"/>
                        </a:rPr>
                        <a:t>elects event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Event_list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shown in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EntertainUI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 fetched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EntertainmentStuff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Admin enters in the user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interface and then gets the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Event_list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and then he selects and initiates it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F81BD">
                    <a:lumMod val="75000"/>
                  </a:srgbClr>
                </a:solidFill>
              </a:rPr>
              <a:t>Listing of Events</a:t>
            </a:r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B811-E473-43C6-A656-59838B1C81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5353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ER Diagram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Triggers</a:t>
            </a:r>
          </a:p>
          <a:p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Procedures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667000"/>
            <a:ext cx="5742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solidFill>
                  <a:srgbClr val="2F5897"/>
                </a:solidFill>
              </a:rPr>
              <a:t>Thank You</a:t>
            </a:r>
            <a:endParaRPr lang="en-US" sz="9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92422"/>
            <a:ext cx="7356143" cy="93141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Enforce Insertion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04361"/>
              </p:ext>
            </p:extLst>
          </p:nvPr>
        </p:nvGraphicFramePr>
        <p:xfrm>
          <a:off x="900751" y="1533482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INSERT_PLAYER_INFO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INSERT on PLAYER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36619"/>
              </p:ext>
            </p:extLst>
          </p:nvPr>
        </p:nvGraphicFramePr>
        <p:xfrm>
          <a:off x="914399" y="2338699"/>
          <a:ext cx="7535233" cy="3895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363107"/>
                <a:gridCol w="3550087"/>
              </a:tblGrid>
              <a:tr h="5819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148760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633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INSERT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ID, Goal, Card, Match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Played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Statistics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Insert a row with attribute value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‘null’ associated with the player in the player statistics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1396"/>
              </p:ext>
            </p:extLst>
          </p:nvPr>
        </p:nvGraphicFramePr>
        <p:xfrm>
          <a:off x="968991" y="1342410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DELETE_EVENT_INFO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DELETE on MATCH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2985"/>
              </p:ext>
            </p:extLst>
          </p:nvPr>
        </p:nvGraphicFramePr>
        <p:xfrm>
          <a:off x="982639" y="2147629"/>
          <a:ext cx="753523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4"/>
                <a:gridCol w="3468200"/>
              </a:tblGrid>
              <a:tr h="31702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81044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0985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DELETE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Time, Goal Scorer ID, Goal Scorer Name, Assist Player ID, Player Name, Player Id, Card type</a:t>
                      </a: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GOAL,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CARD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Delete the entire row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associated with the player in the GOAL and</a:t>
                      </a:r>
                    </a:p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CARD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023582" y="201350"/>
            <a:ext cx="7356143" cy="931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Enforce Deletion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92422"/>
            <a:ext cx="7356143" cy="93141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Enforce Insertion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454"/>
              </p:ext>
            </p:extLst>
          </p:nvPr>
        </p:nvGraphicFramePr>
        <p:xfrm>
          <a:off x="900751" y="1533482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INSERT_EVENT_INFO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INSERT on MATCH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77003"/>
              </p:ext>
            </p:extLst>
          </p:nvPr>
        </p:nvGraphicFramePr>
        <p:xfrm>
          <a:off x="914399" y="2338700"/>
          <a:ext cx="753523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5"/>
                <a:gridCol w="3468199"/>
              </a:tblGrid>
              <a:tr h="27471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02277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819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INSERT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Time, Goal Scorer ID, Goal Scorer Name, Assist Player ID, Player Name, Player Id, Card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GOAL,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CARD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Insert a row with attribute value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‘null’ associated with the player in the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GOAL,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CARD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47519"/>
              </p:ext>
            </p:extLst>
          </p:nvPr>
        </p:nvGraphicFramePr>
        <p:xfrm>
          <a:off x="968991" y="1342410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DELETE_PLAYER_PERFORMANCE_INFO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DELETE on MATCH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18956"/>
              </p:ext>
            </p:extLst>
          </p:nvPr>
        </p:nvGraphicFramePr>
        <p:xfrm>
          <a:off x="982639" y="2147627"/>
          <a:ext cx="7535233" cy="451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4"/>
                <a:gridCol w="3468200"/>
              </a:tblGrid>
              <a:tr h="54830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1401658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2394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DELETE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Player ID, Goal, Card,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 Minutes Played,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Total Pass,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Assists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Performance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Delete the entire row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associated with the player in the player performance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023582" y="201350"/>
            <a:ext cx="7356143" cy="931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Enforce Deletion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92422"/>
            <a:ext cx="7356143" cy="93141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Enforce Insertion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12970"/>
              </p:ext>
            </p:extLst>
          </p:nvPr>
        </p:nvGraphicFramePr>
        <p:xfrm>
          <a:off x="900751" y="1533482"/>
          <a:ext cx="75608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396"/>
                <a:gridCol w="455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Trigger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INSERT_PLAYER_PERFORMANCE_INFO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AFTER INSERT on MATCH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55415"/>
              </p:ext>
            </p:extLst>
          </p:nvPr>
        </p:nvGraphicFramePr>
        <p:xfrm>
          <a:off x="914399" y="2338699"/>
          <a:ext cx="7535233" cy="4081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43"/>
                <a:gridCol w="1304196"/>
                <a:gridCol w="1444995"/>
                <a:gridCol w="3468199"/>
              </a:tblGrid>
              <a:tr h="5819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148760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Commands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Attributes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Tables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633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INSERT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Player ID, Goal, Card,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 Minutes Played,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Total Pass,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Player </a:t>
                      </a: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Performance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mbria" pitchFamily="18" charset="0"/>
                      </a:endParaRPr>
                    </a:p>
                    <a:p>
                      <a:r>
                        <a:rPr lang="en-US" dirty="0" smtClean="0">
                          <a:latin typeface="Cambria" pitchFamily="18" charset="0"/>
                        </a:rPr>
                        <a:t>Insert a row with attribute value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‘null’ associated with the player in the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Player Performance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table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7898"/>
              </p:ext>
            </p:extLst>
          </p:nvPr>
        </p:nvGraphicFramePr>
        <p:xfrm>
          <a:off x="533400" y="1854200"/>
          <a:ext cx="8001000" cy="2509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List_Player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8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Manager executes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this function when he selects players for squad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AuthorizedID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Player_list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Player,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SquadSelectionUI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13645"/>
              </p:ext>
            </p:extLst>
          </p:nvPr>
        </p:nvGraphicFramePr>
        <p:xfrm>
          <a:off x="533400" y="48387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Manager selects player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Player_list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shown in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SquadSelectionUI</a:t>
                      </a:r>
                      <a:endParaRPr lang="en-US" dirty="0" smtClean="0">
                        <a:latin typeface="Cambria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 fetched from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manager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selects player from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Player_list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, then he selects players and adds to squad for a match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Listing of Players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5056"/>
              </p:ext>
            </p:extLst>
          </p:nvPr>
        </p:nvGraphicFramePr>
        <p:xfrm>
          <a:off x="533400" y="1930400"/>
          <a:ext cx="8001000" cy="2761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List_Product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8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User or admin executes this function when he needs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to see the products or update information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AuthorizedID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Product_list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Product,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ProductBookUI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UpdateProductUI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4516"/>
              </p:ext>
            </p:extLst>
          </p:nvPr>
        </p:nvGraphicFramePr>
        <p:xfrm>
          <a:off x="533400" y="49149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User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or admin s</a:t>
                      </a:r>
                      <a:r>
                        <a:rPr lang="en-US" dirty="0" smtClean="0">
                          <a:latin typeface="Cambria" pitchFamily="18" charset="0"/>
                        </a:rPr>
                        <a:t>elect products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Product_list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shown in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interface fetched from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user or admin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selects product from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Product_list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, then he selects product for booking or updating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Listing of Products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54031"/>
              </p:ext>
            </p:extLst>
          </p:nvPr>
        </p:nvGraphicFramePr>
        <p:xfrm>
          <a:off x="533400" y="1905000"/>
          <a:ext cx="8001000" cy="2280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Register_Application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29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When a player or fan applies for membership,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this function is executed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Application request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Application_form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RegistrationUI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ApplicationData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55578"/>
              </p:ext>
            </p:extLst>
          </p:nvPr>
        </p:nvGraphicFramePr>
        <p:xfrm>
          <a:off x="533400" y="46863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Requests for application form in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RegistrationUI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Player or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fan enters information in the form and then it is sent to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ApplicationData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and saved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62137"/>
              </p:ext>
            </p:extLst>
          </p:nvPr>
        </p:nvGraphicFramePr>
        <p:xfrm>
          <a:off x="533400" y="1778000"/>
          <a:ext cx="8001000" cy="2280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Application_verification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29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This function is executed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when admin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verifies the applied members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AuthorizedID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Applied_list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RegistrationUI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ApplicationData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20967"/>
              </p:ext>
            </p:extLst>
          </p:nvPr>
        </p:nvGraphicFramePr>
        <p:xfrm>
          <a:off x="533400" y="4762500"/>
          <a:ext cx="8001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Admin select applied members from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Applied_list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fetched from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ApplicationData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admin selects applied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members and then confirms membership or rejects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Listing of Applied 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1"/>
          </a:xfrm>
        </p:spPr>
        <p:txBody>
          <a:bodyPr/>
          <a:lstStyle/>
          <a:p>
            <a:r>
              <a:rPr lang="en-US" sz="6000" dirty="0" smtClean="0"/>
              <a:t>ER Diagrams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6207"/>
              </p:ext>
            </p:extLst>
          </p:nvPr>
        </p:nvGraphicFramePr>
        <p:xfrm>
          <a:off x="533400" y="1752600"/>
          <a:ext cx="8001000" cy="2465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0500"/>
                <a:gridCol w="4000500"/>
              </a:tblGrid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Procedure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Name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Schedule_list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29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Time of Execution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mbria" pitchFamily="18" charset="0"/>
                        </a:rPr>
                        <a:t>This function is executed w</a:t>
                      </a:r>
                      <a:r>
                        <a:rPr lang="en-US" dirty="0" smtClean="0">
                          <a:latin typeface="Cambria" pitchFamily="18" charset="0"/>
                        </a:rPr>
                        <a:t>hen a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member wants to see schedule or authorized person wants to update it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Input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AuthorizedID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Output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Schedule_list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8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Apply on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itchFamily="18" charset="0"/>
                        </a:rPr>
                        <a:t>ScheduleData</a:t>
                      </a:r>
                      <a:r>
                        <a:rPr lang="en-US" dirty="0" smtClean="0">
                          <a:latin typeface="Cambria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ScheduleManagementUI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60093"/>
              </p:ext>
            </p:extLst>
          </p:nvPr>
        </p:nvGraphicFramePr>
        <p:xfrm>
          <a:off x="533400" y="4737100"/>
          <a:ext cx="8001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Actions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Remarks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member can view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Schedule_list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in user interface fetched from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ScheduleData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.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First, view request is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performed by a member and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Schedule_list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is shown. An authorized person can change the schedule.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Listing of Schedule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2072640"/>
          <a:ext cx="3657600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smtClean="0"/>
                        <a:t>Venue </a:t>
                      </a:r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Club </a:t>
                      </a:r>
                      <a:r>
                        <a:rPr lang="en-US" baseline="0" dirty="0" smtClean="0"/>
                        <a:t>ID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number(7)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752600"/>
          <a:ext cx="3200400" cy="2926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Player</a:t>
                      </a:r>
                      <a:r>
                        <a:rPr lang="en-US" b="1" baseline="0" dirty="0" smtClean="0"/>
                        <a:t> Performance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MatchID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Player</a:t>
                      </a:r>
                      <a:r>
                        <a:rPr lang="en-US" baseline="0" dirty="0" err="1" smtClean="0"/>
                        <a:t>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Assists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Passes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914400"/>
          <a:ext cx="36576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MatchID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505200"/>
          <a:ext cx="3200400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Goal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GoalScoredID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AssistPlayerID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Scorer</a:t>
                      </a:r>
                      <a:r>
                        <a:rPr lang="en-US" baseline="0" dirty="0" err="1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AssistName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3581400"/>
          <a:ext cx="32004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err="1" smtClean="0"/>
                        <a:t>PlayerID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PlayerName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CardType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8496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ClubID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540" y="38862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Committee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CommitteeID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ClubID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981200"/>
          <a:ext cx="3200400" cy="2926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Employee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Name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char(6)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Employee Database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462" y="158496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Player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jersey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8471" y="3886200"/>
          <a:ext cx="3200400" cy="10972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Coach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41562"/>
          <a:ext cx="3200400" cy="10972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Designation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45248" y="3857899"/>
          <a:ext cx="3200400" cy="10972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Committee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Memebr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Designation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06133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TeamID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1144" y="3219987"/>
          <a:ext cx="3200400" cy="2560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Player </a:t>
                      </a:r>
                      <a:r>
                        <a:rPr lang="en-US" b="1" dirty="0" err="1" smtClean="0"/>
                        <a:t>Statstics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PlayerID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MatchPlayed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Assists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YellowCard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RedCards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197420"/>
          <a:ext cx="3200400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Contract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ContractID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err="1" smtClean="0"/>
                        <a:t>StartDate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err="1" smtClean="0"/>
                        <a:t>EndDate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number(7)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3111" y="3910152"/>
          <a:ext cx="32004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Schedule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ScheduleID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err="1" smtClean="0"/>
                        <a:t>StartTime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err="1" smtClean="0"/>
                        <a:t>EndTime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Task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13859" y="1807035"/>
          <a:ext cx="3200400" cy="10972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User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UserID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88699" y="3494309"/>
          <a:ext cx="3200400" cy="2103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Message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MessageID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Reciepent</a:t>
                      </a:r>
                      <a:r>
                        <a:rPr lang="en-US" baseline="0" dirty="0" err="1" smtClean="0"/>
                        <a:t>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07201" y="3489955"/>
          <a:ext cx="3200400" cy="2103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Complain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ComplainID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Reciepent</a:t>
                      </a:r>
                      <a:r>
                        <a:rPr lang="en-US" baseline="0" dirty="0" err="1" smtClean="0"/>
                        <a:t>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Communication Database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15924"/>
              </p:ext>
            </p:extLst>
          </p:nvPr>
        </p:nvGraphicFramePr>
        <p:xfrm>
          <a:off x="685800" y="26670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Fan</a:t>
                      </a:r>
                      <a:r>
                        <a:rPr lang="en-US" b="1" baseline="0" dirty="0" smtClean="0"/>
                        <a:t> Club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FanClubID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61990" y="2438391"/>
          <a:ext cx="3200400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FanID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Name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Address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Contact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Fan Club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7518"/>
              </p:ext>
            </p:extLst>
          </p:nvPr>
        </p:nvGraphicFramePr>
        <p:xfrm>
          <a:off x="978755" y="9906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5799"/>
              </p:ext>
            </p:extLst>
          </p:nvPr>
        </p:nvGraphicFramePr>
        <p:xfrm>
          <a:off x="988699" y="2847693"/>
          <a:ext cx="3200401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004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Online</a:t>
                      </a:r>
                      <a:r>
                        <a:rPr lang="en-US" b="1" baseline="0" dirty="0" smtClean="0"/>
                        <a:t> Voting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15989"/>
              </p:ext>
            </p:extLst>
          </p:nvPr>
        </p:nvGraphicFramePr>
        <p:xfrm>
          <a:off x="5226133" y="2804150"/>
          <a:ext cx="3200401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004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Quiz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09188"/>
              </p:ext>
            </p:extLst>
          </p:nvPr>
        </p:nvGraphicFramePr>
        <p:xfrm>
          <a:off x="5216188" y="1025434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Participate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FanID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90974"/>
              </p:ext>
            </p:extLst>
          </p:nvPr>
        </p:nvGraphicFramePr>
        <p:xfrm>
          <a:off x="2895600" y="3962400"/>
          <a:ext cx="3200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Winner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EventID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FanID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88784"/>
              </p:ext>
            </p:extLst>
          </p:nvPr>
        </p:nvGraphicFramePr>
        <p:xfrm>
          <a:off x="2057400" y="1371600"/>
          <a:ext cx="5181601" cy="402336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00200"/>
                <a:gridCol w="1600201"/>
              </a:tblGrid>
              <a:tr h="365761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Account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baseline="0" dirty="0" err="1" smtClean="0"/>
                        <a:t>EmailID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UserID</a:t>
                      </a:r>
                      <a:r>
                        <a:rPr lang="en-US" u="sng" dirty="0" smtClean="0"/>
                        <a:t>(</a:t>
                      </a:r>
                      <a:r>
                        <a:rPr lang="en-US" u="sng" dirty="0" err="1" smtClean="0"/>
                        <a:t>fk</a:t>
                      </a:r>
                      <a:r>
                        <a:rPr lang="en-US" u="sng" dirty="0" smtClean="0"/>
                        <a:t>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HouseNo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PoliceStation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PostOffice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081909" y="1351739"/>
            <a:ext cx="879777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lowchart: Decision 56"/>
          <p:cNvSpPr/>
          <p:nvPr/>
        </p:nvSpPr>
        <p:spPr>
          <a:xfrm>
            <a:off x="2434899" y="1232157"/>
            <a:ext cx="946428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72341" y="1351739"/>
            <a:ext cx="975309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Committee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>
            <a:stCxn id="57" idx="3"/>
            <a:endCxn id="58" idx="1"/>
          </p:cNvCxnSpPr>
          <p:nvPr/>
        </p:nvCxnSpPr>
        <p:spPr>
          <a:xfrm>
            <a:off x="3381328" y="1538482"/>
            <a:ext cx="391013" cy="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0" name="Straight Arrow Connector 59"/>
          <p:cNvCxnSpPr>
            <a:stCxn id="57" idx="1"/>
            <a:endCxn id="56" idx="3"/>
          </p:cNvCxnSpPr>
          <p:nvPr/>
        </p:nvCxnSpPr>
        <p:spPr>
          <a:xfrm flipH="1">
            <a:off x="1961687" y="1538481"/>
            <a:ext cx="473214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Flowchart: Decision 60"/>
          <p:cNvSpPr/>
          <p:nvPr/>
        </p:nvSpPr>
        <p:spPr>
          <a:xfrm>
            <a:off x="3772341" y="2163108"/>
            <a:ext cx="975309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smtClean="0">
                <a:solidFill>
                  <a:sysClr val="windowText" lastClr="000000"/>
                </a:solidFill>
                <a:latin typeface="Calibri"/>
              </a:rPr>
              <a:t>Hires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>
            <a:stCxn id="61" idx="0"/>
            <a:endCxn id="58" idx="2"/>
          </p:cNvCxnSpPr>
          <p:nvPr/>
        </p:nvCxnSpPr>
        <p:spPr>
          <a:xfrm flipV="1">
            <a:off x="4259995" y="1725227"/>
            <a:ext cx="0" cy="43788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3785670" y="3213640"/>
            <a:ext cx="975309" cy="36614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Employee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Straight Connector 63"/>
          <p:cNvCxnSpPr>
            <a:stCxn id="61" idx="2"/>
            <a:endCxn id="63" idx="0"/>
          </p:cNvCxnSpPr>
          <p:nvPr/>
        </p:nvCxnSpPr>
        <p:spPr>
          <a:xfrm>
            <a:off x="4259995" y="2775758"/>
            <a:ext cx="13329" cy="43788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5" name="Down Arrow 64"/>
          <p:cNvSpPr/>
          <p:nvPr/>
        </p:nvSpPr>
        <p:spPr>
          <a:xfrm>
            <a:off x="4084206" y="3579785"/>
            <a:ext cx="351578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Elbow Connector 28"/>
          <p:cNvCxnSpPr>
            <a:stCxn id="65" idx="3"/>
            <a:endCxn id="70" idx="0"/>
          </p:cNvCxnSpPr>
          <p:nvPr/>
        </p:nvCxnSpPr>
        <p:spPr>
          <a:xfrm>
            <a:off x="4435785" y="3784378"/>
            <a:ext cx="581254" cy="44321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Elbow Connector 28"/>
          <p:cNvCxnSpPr>
            <a:stCxn id="65" idx="1"/>
            <a:endCxn id="68" idx="0"/>
          </p:cNvCxnSpPr>
          <p:nvPr/>
        </p:nvCxnSpPr>
        <p:spPr>
          <a:xfrm rot="10800000" flipV="1">
            <a:off x="2933948" y="3784379"/>
            <a:ext cx="1150261" cy="4465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595559" y="4230899"/>
            <a:ext cx="676773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9855" y="4237718"/>
            <a:ext cx="676773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Coach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78652" y="4227594"/>
            <a:ext cx="676773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Staff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Elbow Connector 28"/>
          <p:cNvCxnSpPr>
            <a:endCxn id="72" idx="0"/>
          </p:cNvCxnSpPr>
          <p:nvPr/>
        </p:nvCxnSpPr>
        <p:spPr>
          <a:xfrm>
            <a:off x="4455780" y="3784378"/>
            <a:ext cx="2641935" cy="43500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6624642" y="4219388"/>
            <a:ext cx="946146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Committee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Flowchart: Decision 72"/>
          <p:cNvSpPr/>
          <p:nvPr/>
        </p:nvSpPr>
        <p:spPr>
          <a:xfrm>
            <a:off x="7097573" y="1232157"/>
            <a:ext cx="946428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traight Connector 73"/>
          <p:cNvCxnSpPr>
            <a:stCxn id="73" idx="2"/>
            <a:endCxn id="72" idx="3"/>
          </p:cNvCxnSpPr>
          <p:nvPr/>
        </p:nvCxnSpPr>
        <p:spPr>
          <a:xfrm>
            <a:off x="7570787" y="1844807"/>
            <a:ext cx="0" cy="256132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5" name="Flowchart: Decision 74"/>
          <p:cNvSpPr/>
          <p:nvPr/>
        </p:nvSpPr>
        <p:spPr>
          <a:xfrm>
            <a:off x="2460729" y="5631753"/>
            <a:ext cx="946428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Plays For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29574" y="5745702"/>
            <a:ext cx="676773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>
            <a:stCxn id="68" idx="2"/>
            <a:endCxn id="75" idx="0"/>
          </p:cNvCxnSpPr>
          <p:nvPr/>
        </p:nvCxnSpPr>
        <p:spPr>
          <a:xfrm flipH="1">
            <a:off x="2933945" y="4604385"/>
            <a:ext cx="2" cy="102736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8" name="Straight Connector 77"/>
          <p:cNvCxnSpPr>
            <a:stCxn id="75" idx="3"/>
            <a:endCxn id="76" idx="1"/>
          </p:cNvCxnSpPr>
          <p:nvPr/>
        </p:nvCxnSpPr>
        <p:spPr>
          <a:xfrm flipV="1">
            <a:off x="3407158" y="5932445"/>
            <a:ext cx="322415" cy="563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9" name="Flowchart: Decision 78"/>
          <p:cNvSpPr/>
          <p:nvPr/>
        </p:nvSpPr>
        <p:spPr>
          <a:xfrm>
            <a:off x="3407017" y="4925733"/>
            <a:ext cx="1321888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Coaches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Flowchart: Decision 79"/>
          <p:cNvSpPr/>
          <p:nvPr/>
        </p:nvSpPr>
        <p:spPr>
          <a:xfrm>
            <a:off x="4504475" y="5623981"/>
            <a:ext cx="1081632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70" idx="2"/>
            <a:endCxn id="80" idx="0"/>
          </p:cNvCxnSpPr>
          <p:nvPr/>
        </p:nvCxnSpPr>
        <p:spPr>
          <a:xfrm rot="16200000" flipH="1">
            <a:off x="4519713" y="5098404"/>
            <a:ext cx="1022902" cy="2825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2" name="Straight Connector 81"/>
          <p:cNvCxnSpPr>
            <a:stCxn id="69" idx="2"/>
            <a:endCxn id="79" idx="0"/>
          </p:cNvCxnSpPr>
          <p:nvPr/>
        </p:nvCxnSpPr>
        <p:spPr>
          <a:xfrm>
            <a:off x="4058242" y="4611203"/>
            <a:ext cx="9719" cy="31453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3" name="Straight Connector 82"/>
          <p:cNvCxnSpPr>
            <a:stCxn id="79" idx="2"/>
            <a:endCxn id="76" idx="0"/>
          </p:cNvCxnSpPr>
          <p:nvPr/>
        </p:nvCxnSpPr>
        <p:spPr>
          <a:xfrm>
            <a:off x="4067961" y="5538383"/>
            <a:ext cx="0" cy="20731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Straight Arrow Connector 83"/>
          <p:cNvCxnSpPr>
            <a:stCxn id="86" idx="3"/>
            <a:endCxn id="68" idx="1"/>
          </p:cNvCxnSpPr>
          <p:nvPr/>
        </p:nvCxnSpPr>
        <p:spPr>
          <a:xfrm flipV="1">
            <a:off x="2171410" y="4417641"/>
            <a:ext cx="424151" cy="96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/>
          <p:cNvCxnSpPr>
            <a:stCxn id="87" idx="2"/>
            <a:endCxn id="100" idx="0"/>
          </p:cNvCxnSpPr>
          <p:nvPr/>
        </p:nvCxnSpPr>
        <p:spPr>
          <a:xfrm rot="16200000" flipH="1">
            <a:off x="989711" y="5210336"/>
            <a:ext cx="1067292" cy="132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Flowchart: Decision 85"/>
          <p:cNvSpPr/>
          <p:nvPr/>
        </p:nvSpPr>
        <p:spPr>
          <a:xfrm>
            <a:off x="867486" y="4126414"/>
            <a:ext cx="1303923" cy="601726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Flowchart: Decision 86"/>
          <p:cNvSpPr/>
          <p:nvPr/>
        </p:nvSpPr>
        <p:spPr>
          <a:xfrm>
            <a:off x="989170" y="4183069"/>
            <a:ext cx="1055118" cy="500251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8" name="Elbow Connector 28"/>
          <p:cNvCxnSpPr>
            <a:stCxn id="65" idx="2"/>
            <a:endCxn id="69" idx="0"/>
          </p:cNvCxnSpPr>
          <p:nvPr/>
        </p:nvCxnSpPr>
        <p:spPr>
          <a:xfrm rot="5400000">
            <a:off x="4020652" y="3998374"/>
            <a:ext cx="276932" cy="2017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9" name="Elbow Connector 28"/>
          <p:cNvCxnSpPr>
            <a:stCxn id="92" idx="1"/>
            <a:endCxn id="76" idx="2"/>
          </p:cNvCxnSpPr>
          <p:nvPr/>
        </p:nvCxnSpPr>
        <p:spPr>
          <a:xfrm rot="10800000">
            <a:off x="4067964" y="6119190"/>
            <a:ext cx="1346813" cy="35628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5569771" y="4212137"/>
            <a:ext cx="777002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1" name="Elbow Connector 28"/>
          <p:cNvCxnSpPr>
            <a:stCxn id="90" idx="0"/>
            <a:endCxn id="65" idx="3"/>
          </p:cNvCxnSpPr>
          <p:nvPr/>
        </p:nvCxnSpPr>
        <p:spPr>
          <a:xfrm rot="16200000" flipV="1">
            <a:off x="4983152" y="3237014"/>
            <a:ext cx="427757" cy="152248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92" name="Flowchart: Decision 91"/>
          <p:cNvSpPr/>
          <p:nvPr/>
        </p:nvSpPr>
        <p:spPr>
          <a:xfrm>
            <a:off x="5414774" y="6169152"/>
            <a:ext cx="1056864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92"/>
          <p:cNvCxnSpPr>
            <a:stCxn id="92" idx="0"/>
            <a:endCxn id="90" idx="2"/>
          </p:cNvCxnSpPr>
          <p:nvPr/>
        </p:nvCxnSpPr>
        <p:spPr>
          <a:xfrm rot="5400000" flipH="1" flipV="1">
            <a:off x="5158973" y="5369854"/>
            <a:ext cx="1583530" cy="1506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4" name="Straight Connector 93"/>
          <p:cNvCxnSpPr>
            <a:stCxn id="80" idx="1"/>
            <a:endCxn id="76" idx="3"/>
          </p:cNvCxnSpPr>
          <p:nvPr/>
        </p:nvCxnSpPr>
        <p:spPr>
          <a:xfrm rot="10800000" flipV="1">
            <a:off x="4406347" y="5930306"/>
            <a:ext cx="98126" cy="213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95" name="Straight Connector 94"/>
          <p:cNvCxnSpPr>
            <a:stCxn id="58" idx="3"/>
            <a:endCxn id="73" idx="1"/>
          </p:cNvCxnSpPr>
          <p:nvPr/>
        </p:nvCxnSpPr>
        <p:spPr>
          <a:xfrm flipV="1">
            <a:off x="4747650" y="1538482"/>
            <a:ext cx="2349923" cy="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96" name="Flowchart: Decision 95"/>
          <p:cNvSpPr/>
          <p:nvPr/>
        </p:nvSpPr>
        <p:spPr>
          <a:xfrm>
            <a:off x="2273609" y="3103143"/>
            <a:ext cx="1299418" cy="601726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2408812" y="3169827"/>
            <a:ext cx="1041069" cy="464600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97333" y="3229480"/>
            <a:ext cx="824197" cy="38291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Contract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30845" y="5807151"/>
            <a:ext cx="804751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70291" y="5750612"/>
            <a:ext cx="919387" cy="469215"/>
          </a:xfrm>
          <a:prstGeom prst="rect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38743" y="3172873"/>
            <a:ext cx="919387" cy="469215"/>
          </a:xfrm>
          <a:prstGeom prst="rect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Arrow Connector 101"/>
          <p:cNvCxnSpPr>
            <a:stCxn id="96" idx="3"/>
            <a:endCxn id="63" idx="1"/>
          </p:cNvCxnSpPr>
          <p:nvPr/>
        </p:nvCxnSpPr>
        <p:spPr>
          <a:xfrm flipV="1">
            <a:off x="3573028" y="3396712"/>
            <a:ext cx="212645" cy="72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>
            <a:stCxn id="96" idx="1"/>
            <a:endCxn id="101" idx="3"/>
          </p:cNvCxnSpPr>
          <p:nvPr/>
        </p:nvCxnSpPr>
        <p:spPr>
          <a:xfrm rot="10800000" flipV="1">
            <a:off x="1958133" y="3404006"/>
            <a:ext cx="315478" cy="34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6890543" y="5638888"/>
            <a:ext cx="946146" cy="3734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lowchart: Decision 104"/>
          <p:cNvSpPr/>
          <p:nvPr/>
        </p:nvSpPr>
        <p:spPr>
          <a:xfrm>
            <a:off x="6180929" y="4819323"/>
            <a:ext cx="1056864" cy="612648"/>
          </a:xfrm>
          <a:prstGeom prst="flowChartDecision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Elbow Connector 28"/>
          <p:cNvCxnSpPr>
            <a:stCxn id="104" idx="0"/>
            <a:endCxn id="105" idx="3"/>
          </p:cNvCxnSpPr>
          <p:nvPr/>
        </p:nvCxnSpPr>
        <p:spPr>
          <a:xfrm rot="16200000" flipV="1">
            <a:off x="7044088" y="5319355"/>
            <a:ext cx="513239" cy="1258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07" name="Straight Arrow Connector 106"/>
          <p:cNvCxnSpPr>
            <a:stCxn id="105" idx="0"/>
            <a:endCxn id="90" idx="2"/>
          </p:cNvCxnSpPr>
          <p:nvPr/>
        </p:nvCxnSpPr>
        <p:spPr>
          <a:xfrm rot="16200000" flipV="1">
            <a:off x="6216967" y="4326929"/>
            <a:ext cx="233701" cy="7510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Title 7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ERD for Employee &amp;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9694"/>
              </p:ext>
            </p:extLst>
          </p:nvPr>
        </p:nvGraphicFramePr>
        <p:xfrm>
          <a:off x="4953000" y="1295400"/>
          <a:ext cx="36576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ItemID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ItemName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ArrivalDate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61460"/>
              </p:ext>
            </p:extLst>
          </p:nvPr>
        </p:nvGraphicFramePr>
        <p:xfrm>
          <a:off x="762000" y="1143000"/>
          <a:ext cx="3657600" cy="2560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Booking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BookingID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BuyStatus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3CD-B002-4812-A040-8D816593C5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29626"/>
              </p:ext>
            </p:extLst>
          </p:nvPr>
        </p:nvGraphicFramePr>
        <p:xfrm>
          <a:off x="5029200" y="3672840"/>
          <a:ext cx="3200400" cy="1127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16002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Contains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OrderID</a:t>
                      </a:r>
                      <a:r>
                        <a:rPr lang="en-US" u="sng" dirty="0" smtClean="0"/>
                        <a:t>(FK)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ItemID</a:t>
                      </a:r>
                      <a:r>
                        <a:rPr lang="en-US" u="sng" dirty="0" smtClean="0"/>
                        <a:t>(FK)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1411"/>
              </p:ext>
            </p:extLst>
          </p:nvPr>
        </p:nvGraphicFramePr>
        <p:xfrm>
          <a:off x="838200" y="3672840"/>
          <a:ext cx="3200400" cy="1127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2600"/>
                <a:gridCol w="14478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Manages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EmployeeID</a:t>
                      </a:r>
                      <a:r>
                        <a:rPr lang="en-US" u="sng" dirty="0" smtClean="0"/>
                        <a:t>(FK)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ItemID</a:t>
                      </a:r>
                      <a:r>
                        <a:rPr lang="en-US" u="sng" dirty="0" smtClean="0"/>
                        <a:t>(FK)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char(20)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69163"/>
              </p:ext>
            </p:extLst>
          </p:nvPr>
        </p:nvGraphicFramePr>
        <p:xfrm>
          <a:off x="2743200" y="1356360"/>
          <a:ext cx="36576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81200"/>
                <a:gridCol w="16764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EmployeeAccount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EmployeeID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EmployeeType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EmployeeSalary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5088"/>
            <a:ext cx="875292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ERD for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2790" y="3040377"/>
            <a:ext cx="1367062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482666" y="2546162"/>
            <a:ext cx="1324995" cy="50509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6339" y="2578817"/>
            <a:ext cx="1367062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505200" y="3821967"/>
            <a:ext cx="1383588" cy="50509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makes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5354" y="3906875"/>
            <a:ext cx="1367062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rot="10800000" flipV="1">
            <a:off x="2609854" y="2798710"/>
            <a:ext cx="872813" cy="4321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rot="10800000">
            <a:off x="2609856" y="3230877"/>
            <a:ext cx="895346" cy="8436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 flipV="1">
            <a:off x="4807661" y="2769317"/>
            <a:ext cx="1108680" cy="29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4888788" y="4074515"/>
            <a:ext cx="103656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ERD for Communication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ERD for Fan Club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188772"/>
            <a:ext cx="5432425" cy="536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998207" y="2842533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8207" y="2257426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</a:t>
            </a:r>
            <a:r>
              <a:rPr lang="en-US" sz="1200" dirty="0" smtClean="0">
                <a:solidFill>
                  <a:schemeClr val="tx1"/>
                </a:solidFill>
              </a:rPr>
              <a:t>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1917" y="3756933"/>
            <a:ext cx="117837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</a:t>
            </a:r>
            <a:r>
              <a:rPr lang="en-US" sz="1200" dirty="0" smtClean="0">
                <a:solidFill>
                  <a:schemeClr val="tx1"/>
                </a:solidFill>
              </a:rPr>
              <a:t>ser </a:t>
            </a: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ccount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055356" y="4061733"/>
            <a:ext cx="571500" cy="5715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422" y="4976133"/>
            <a:ext cx="130628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Buyer Account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7803" y="4987019"/>
            <a:ext cx="1170219" cy="3701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Account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4842101" y="4852307"/>
            <a:ext cx="779690" cy="63409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anages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2896957" y="2105026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Makes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6046" y="2257426"/>
            <a:ext cx="876300" cy="23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Booking</a:t>
            </a:r>
          </a:p>
        </p:txBody>
      </p:sp>
      <p:sp>
        <p:nvSpPr>
          <p:cNvPr id="13" name="Diamond 12"/>
          <p:cNvSpPr/>
          <p:nvPr/>
        </p:nvSpPr>
        <p:spPr>
          <a:xfrm>
            <a:off x="4812846" y="2045759"/>
            <a:ext cx="838200" cy="65193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7600" y="2262264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5" name="Elbow Connector 14"/>
          <p:cNvCxnSpPr>
            <a:stCxn id="7" idx="2"/>
            <a:endCxn id="8" idx="0"/>
          </p:cNvCxnSpPr>
          <p:nvPr/>
        </p:nvCxnSpPr>
        <p:spPr>
          <a:xfrm rot="5400000">
            <a:off x="1766885" y="4401912"/>
            <a:ext cx="342900" cy="805542"/>
          </a:xfrm>
          <a:prstGeom prst="bentConnector3">
            <a:avLst>
              <a:gd name="adj1" fmla="val -71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9" idx="0"/>
          </p:cNvCxnSpPr>
          <p:nvPr/>
        </p:nvCxnSpPr>
        <p:spPr>
          <a:xfrm rot="16200000" flipH="1">
            <a:off x="2590116" y="4384222"/>
            <a:ext cx="353786" cy="851807"/>
          </a:xfrm>
          <a:prstGeom prst="bentConnector3">
            <a:avLst>
              <a:gd name="adj1" fmla="val -8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2341107" y="337593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2"/>
          </p:cNvCxnSpPr>
          <p:nvPr/>
        </p:nvCxnSpPr>
        <p:spPr>
          <a:xfrm flipV="1">
            <a:off x="2341107" y="2486026"/>
            <a:ext cx="0" cy="35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1" idx="1"/>
          </p:cNvCxnSpPr>
          <p:nvPr/>
        </p:nvCxnSpPr>
        <p:spPr>
          <a:xfrm>
            <a:off x="2684007" y="2371726"/>
            <a:ext cx="212950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3582757" y="2371726"/>
            <a:ext cx="163289" cy="241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4" idx="1"/>
          </p:cNvCxnSpPr>
          <p:nvPr/>
        </p:nvCxnSpPr>
        <p:spPr>
          <a:xfrm>
            <a:off x="5651046" y="2371726"/>
            <a:ext cx="1816554" cy="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12" idx="3"/>
          </p:cNvCxnSpPr>
          <p:nvPr/>
        </p:nvCxnSpPr>
        <p:spPr>
          <a:xfrm flipH="1">
            <a:off x="4622346" y="2371726"/>
            <a:ext cx="190500" cy="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10" idx="1"/>
          </p:cNvCxnSpPr>
          <p:nvPr/>
        </p:nvCxnSpPr>
        <p:spPr>
          <a:xfrm flipV="1">
            <a:off x="3778022" y="5169354"/>
            <a:ext cx="1064079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</p:cNvCxnSpPr>
          <p:nvPr/>
        </p:nvCxnSpPr>
        <p:spPr>
          <a:xfrm>
            <a:off x="7810500" y="2490864"/>
            <a:ext cx="0" cy="268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3"/>
          </p:cNvCxnSpPr>
          <p:nvPr/>
        </p:nvCxnSpPr>
        <p:spPr>
          <a:xfrm flipH="1" flipV="1">
            <a:off x="5621791" y="5169354"/>
            <a:ext cx="2188709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ERD for Product Booking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1"/>
          </a:xfrm>
        </p:spPr>
        <p:txBody>
          <a:bodyPr/>
          <a:lstStyle/>
          <a:p>
            <a:r>
              <a:rPr lang="en-US" sz="6000" dirty="0" smtClean="0"/>
              <a:t>Schema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1482</Words>
  <Application>Microsoft Office PowerPoint</Application>
  <PresentationFormat>On-screen Show (4:3)</PresentationFormat>
  <Paragraphs>772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Executive</vt:lpstr>
      <vt:lpstr>1_Office Theme</vt:lpstr>
      <vt:lpstr>2_Office Theme</vt:lpstr>
      <vt:lpstr>Sports Club Automation System</vt:lpstr>
      <vt:lpstr>Topics</vt:lpstr>
      <vt:lpstr>ER Diagrams</vt:lpstr>
      <vt:lpstr>PowerPoint Presentation</vt:lpstr>
      <vt:lpstr>PowerPoint Presentation</vt:lpstr>
      <vt:lpstr>ERD for Communication</vt:lpstr>
      <vt:lpstr>ERD for Fan Club</vt:lpstr>
      <vt:lpstr>ERD for Product Booking</vt:lpstr>
      <vt:lpstr>Schema</vt:lpstr>
      <vt:lpstr>Match Information Database</vt:lpstr>
      <vt:lpstr>PowerPoint Presentation</vt:lpstr>
      <vt:lpstr>Triggers</vt:lpstr>
      <vt:lpstr>PowerPoint Presentation</vt:lpstr>
      <vt:lpstr>Update Attribute</vt:lpstr>
      <vt:lpstr>Prevent Change</vt:lpstr>
      <vt:lpstr>Procedures</vt:lpstr>
      <vt:lpstr>PowerPoint Presentation</vt:lpstr>
      <vt:lpstr>PowerPoint Presentation</vt:lpstr>
      <vt:lpstr>PowerPoint Presentation</vt:lpstr>
      <vt:lpstr>PowerPoint Presentation</vt:lpstr>
      <vt:lpstr>Enforce Insertion</vt:lpstr>
      <vt:lpstr>PowerPoint Presentation</vt:lpstr>
      <vt:lpstr>Enforce Insertion</vt:lpstr>
      <vt:lpstr>PowerPoint Presentation</vt:lpstr>
      <vt:lpstr>Enforce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Database</vt:lpstr>
      <vt:lpstr>PowerPoint Presentation</vt:lpstr>
      <vt:lpstr>PowerPoint Presentation</vt:lpstr>
      <vt:lpstr>Communication Database</vt:lpstr>
      <vt:lpstr>Fan Club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Sabbir Ahmad</cp:lastModifiedBy>
  <cp:revision>217</cp:revision>
  <dcterms:created xsi:type="dcterms:W3CDTF">2014-03-08T14:59:06Z</dcterms:created>
  <dcterms:modified xsi:type="dcterms:W3CDTF">2014-03-09T18:15:16Z</dcterms:modified>
</cp:coreProperties>
</file>