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rvo" panose="020B0604020202020204" charset="0"/>
      <p:regular r:id="rId20"/>
      <p:bold r:id="rId21"/>
      <p:italic r:id="rId22"/>
      <p:boldItalic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1001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8c3a695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8c3a6956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78c3a695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78c3a6956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4ed73a7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4ed73a7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65850" y="54500"/>
            <a:ext cx="27723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</a:rPr>
              <a:t>DevOps</a:t>
            </a:r>
            <a:endParaRPr sz="5800">
              <a:solidFill>
                <a:schemeClr val="dk1"/>
              </a:solidFill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3025"/>
            <a:ext cx="9144000" cy="41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820550" y="354850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Things We are Going to Talk About</a:t>
            </a:r>
            <a:endParaRPr dirty="0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1.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What is DevOps?</a:t>
            </a:r>
            <a:endParaRPr sz="200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2.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Why DevOps?</a:t>
            </a:r>
            <a:endParaRPr sz="200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3.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DevOps Phases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214" name="Google Shape;214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4.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DevOps Tools</a:t>
            </a:r>
            <a:endParaRPr sz="2000"/>
          </a:p>
        </p:txBody>
      </p:sp>
      <p:sp>
        <p:nvSpPr>
          <p:cNvPr id="216" name="Google Shape;216;p13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5.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DevOps Advantages</a:t>
            </a:r>
            <a:endParaRPr sz="2000"/>
          </a:p>
        </p:txBody>
      </p:sp>
      <p:grpSp>
        <p:nvGrpSpPr>
          <p:cNvPr id="217" name="Google Shape;217;p13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218" name="Google Shape;218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5" name="Google Shape;2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239" y="354850"/>
            <a:ext cx="1808486" cy="76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>
            <a:spLocks noGrp="1"/>
          </p:cNvSpPr>
          <p:nvPr>
            <p:ph type="body" idx="2"/>
          </p:nvPr>
        </p:nvSpPr>
        <p:spPr>
          <a:xfrm>
            <a:off x="5596799" y="2992875"/>
            <a:ext cx="25122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6.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Challenges of DevOps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is DevOps?</a:t>
            </a:r>
            <a:endParaRPr sz="2200"/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293675" y="1856850"/>
            <a:ext cx="5393100" cy="15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▰"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DevOps = Development + Operations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Char char="▰"/>
            </a:pPr>
            <a:r>
              <a:rPr lang="en" sz="15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DevOps is a combination of development and operations. It is the practice of working together to ensure the quality and stability of software systems.</a:t>
            </a:r>
            <a:endParaRPr sz="15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234" name="Google Shape;234;p1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35" name="Google Shape;235;p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9" name="Google Shape;2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489" y="211050"/>
            <a:ext cx="1808486" cy="7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750" y="1214800"/>
            <a:ext cx="2604400" cy="313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325" y="3188925"/>
            <a:ext cx="3873050" cy="17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Why DevOps?</a:t>
            </a:r>
            <a:endParaRPr sz="2200"/>
          </a:p>
        </p:txBody>
      </p:sp>
      <p:sp>
        <p:nvSpPr>
          <p:cNvPr id="257" name="Google Shape;257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8" name="Google Shape;258;p15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59" name="Google Shape;259;p1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3" name="Google Shape;2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489" y="211050"/>
            <a:ext cx="1808486" cy="7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325" y="1219350"/>
            <a:ext cx="7371925" cy="34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DevOps Phases</a:t>
            </a:r>
            <a:endParaRPr sz="2200"/>
          </a:p>
        </p:txBody>
      </p:sp>
      <p:sp>
        <p:nvSpPr>
          <p:cNvPr id="280" name="Google Shape;280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81" name="Google Shape;281;p16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82" name="Google Shape;282;p1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489" y="211050"/>
            <a:ext cx="1808486" cy="76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" y="1322975"/>
            <a:ext cx="5878350" cy="2781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6"/>
          <p:cNvGrpSpPr/>
          <p:nvPr/>
        </p:nvGrpSpPr>
        <p:grpSpPr>
          <a:xfrm rot="-5400000">
            <a:off x="6089143" y="2498219"/>
            <a:ext cx="2806035" cy="617314"/>
            <a:chOff x="3042485" y="5594633"/>
            <a:chExt cx="2159652" cy="510557"/>
          </a:xfrm>
        </p:grpSpPr>
        <p:sp>
          <p:nvSpPr>
            <p:cNvPr id="299" name="Google Shape;299;p16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6"/>
          <p:cNvSpPr/>
          <p:nvPr/>
        </p:nvSpPr>
        <p:spPr>
          <a:xfrm>
            <a:off x="5943775" y="1385675"/>
            <a:ext cx="1239724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1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6"/>
          <p:cNvSpPr/>
          <p:nvPr/>
        </p:nvSpPr>
        <p:spPr>
          <a:xfrm flipH="1">
            <a:off x="7784975" y="1749500"/>
            <a:ext cx="1153450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45818E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6072675" y="2109700"/>
            <a:ext cx="1110827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6"/>
          <p:cNvSpPr/>
          <p:nvPr/>
        </p:nvSpPr>
        <p:spPr>
          <a:xfrm flipH="1">
            <a:off x="7800826" y="2450800"/>
            <a:ext cx="1239724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6072675" y="2833725"/>
            <a:ext cx="1110827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6"/>
          <p:cNvSpPr/>
          <p:nvPr/>
        </p:nvSpPr>
        <p:spPr>
          <a:xfrm flipH="1">
            <a:off x="7800826" y="3149325"/>
            <a:ext cx="1239724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6072675" y="3528850"/>
            <a:ext cx="1110827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6"/>
          <p:cNvSpPr/>
          <p:nvPr/>
        </p:nvSpPr>
        <p:spPr>
          <a:xfrm flipH="1">
            <a:off x="7800826" y="3892913"/>
            <a:ext cx="1239724" cy="315600"/>
          </a:xfrm>
          <a:custGeom>
            <a:avLst/>
            <a:gdLst/>
            <a:ahLst/>
            <a:cxnLst/>
            <a:rect l="l" t="t" r="r" b="b"/>
            <a:pathLst>
              <a:path w="1658" h="384" extrusionOk="0">
                <a:moveTo>
                  <a:pt x="1553" y="384"/>
                </a:moveTo>
                <a:cubicBezTo>
                  <a:pt x="1556" y="384"/>
                  <a:pt x="1560" y="382"/>
                  <a:pt x="1561" y="379"/>
                </a:cubicBezTo>
                <a:cubicBezTo>
                  <a:pt x="1657" y="196"/>
                  <a:pt x="1657" y="196"/>
                  <a:pt x="1657" y="196"/>
                </a:cubicBezTo>
                <a:cubicBezTo>
                  <a:pt x="1658" y="194"/>
                  <a:pt x="1658" y="190"/>
                  <a:pt x="1657" y="187"/>
                </a:cubicBezTo>
                <a:cubicBezTo>
                  <a:pt x="1561" y="5"/>
                  <a:pt x="1561" y="5"/>
                  <a:pt x="1561" y="5"/>
                </a:cubicBezTo>
                <a:cubicBezTo>
                  <a:pt x="1560" y="2"/>
                  <a:pt x="1556" y="0"/>
                  <a:pt x="1553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7"/>
                  <a:pt x="3" y="14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94" y="187"/>
                  <a:pt x="94" y="187"/>
                  <a:pt x="94" y="187"/>
                </a:cubicBezTo>
                <a:cubicBezTo>
                  <a:pt x="196" y="384"/>
                  <a:pt x="196" y="384"/>
                  <a:pt x="196" y="384"/>
                </a:cubicBezTo>
                <a:lnTo>
                  <a:pt x="1553" y="38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 sz="1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Tools</a:t>
            </a: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29" name="Google Shape;329;p1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6" name="Google Shape;3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0" y="1310000"/>
            <a:ext cx="7011576" cy="37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3489" y="211050"/>
            <a:ext cx="1808486" cy="7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3" name="Google Shape;343;p18"/>
          <p:cNvGrpSpPr/>
          <p:nvPr/>
        </p:nvGrpSpPr>
        <p:grpSpPr>
          <a:xfrm rot="10800000">
            <a:off x="2642253" y="984163"/>
            <a:ext cx="6336745" cy="728090"/>
            <a:chOff x="-1535283" y="1697018"/>
            <a:chExt cx="11346007" cy="1658141"/>
          </a:xfrm>
        </p:grpSpPr>
        <p:sp>
          <p:nvSpPr>
            <p:cNvPr id="344" name="Google Shape;344;p18"/>
            <p:cNvSpPr/>
            <p:nvPr/>
          </p:nvSpPr>
          <p:spPr>
            <a:xfrm rot="10800000" flipH="1">
              <a:off x="-308877" y="1697018"/>
              <a:ext cx="101196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rvo"/>
                  <a:ea typeface="Arvo"/>
                  <a:cs typeface="Arvo"/>
                  <a:sym typeface="Arvo"/>
                </a:rPr>
                <a:t>Time Taken to create and deliver software is  reduced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47" name="Google Shape;347;p18"/>
          <p:cNvGrpSpPr/>
          <p:nvPr/>
        </p:nvGrpSpPr>
        <p:grpSpPr>
          <a:xfrm rot="10800000">
            <a:off x="1177732" y="2010564"/>
            <a:ext cx="6477258" cy="725781"/>
            <a:chOff x="-308895" y="1287960"/>
            <a:chExt cx="10260190" cy="1652883"/>
          </a:xfrm>
        </p:grpSpPr>
        <p:sp>
          <p:nvSpPr>
            <p:cNvPr id="348" name="Google Shape;348;p18"/>
            <p:cNvSpPr/>
            <p:nvPr/>
          </p:nvSpPr>
          <p:spPr>
            <a:xfrm rot="10800000" flipH="1">
              <a:off x="-308895" y="1697039"/>
              <a:ext cx="90195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rvo"/>
                  <a:ea typeface="Arvo"/>
                  <a:cs typeface="Arvo"/>
                  <a:sym typeface="Arvo"/>
                </a:rPr>
                <a:t>Complexity of maintaining an application is reduced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51" name="Google Shape;351;p18"/>
          <p:cNvGrpSpPr/>
          <p:nvPr/>
        </p:nvGrpSpPr>
        <p:grpSpPr>
          <a:xfrm rot="10800000">
            <a:off x="2337613" y="2736338"/>
            <a:ext cx="6641385" cy="728081"/>
            <a:chOff x="-1535283" y="1697039"/>
            <a:chExt cx="10245889" cy="1658121"/>
          </a:xfrm>
        </p:grpSpPr>
        <p:sp>
          <p:nvSpPr>
            <p:cNvPr id="352" name="Google Shape;352;p18"/>
            <p:cNvSpPr/>
            <p:nvPr/>
          </p:nvSpPr>
          <p:spPr>
            <a:xfrm rot="10800000" flipH="1">
              <a:off x="-308895" y="1697039"/>
              <a:ext cx="90195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rvo"/>
                  <a:ea typeface="Arvo"/>
                  <a:cs typeface="Arvo"/>
                  <a:sym typeface="Arvo"/>
                </a:rPr>
                <a:t>Improved collaboration between developers and operations team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55" name="Google Shape;355;p18"/>
          <p:cNvGrpSpPr/>
          <p:nvPr/>
        </p:nvGrpSpPr>
        <p:grpSpPr>
          <a:xfrm rot="10800000">
            <a:off x="739122" y="3787363"/>
            <a:ext cx="6687459" cy="728081"/>
            <a:chOff x="-311983" y="1549574"/>
            <a:chExt cx="10255267" cy="1658121"/>
          </a:xfrm>
        </p:grpSpPr>
        <p:sp>
          <p:nvSpPr>
            <p:cNvPr id="356" name="Google Shape;356;p18"/>
            <p:cNvSpPr/>
            <p:nvPr/>
          </p:nvSpPr>
          <p:spPr>
            <a:xfrm rot="10800000" flipH="1">
              <a:off x="-311983" y="1963892"/>
              <a:ext cx="9019500" cy="124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rvo"/>
                  <a:ea typeface="Arvo"/>
                  <a:cs typeface="Arvo"/>
                  <a:sym typeface="Arvo"/>
                </a:rPr>
                <a:t>Continuous integration and delivery ensure faster time to market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8699476" y="1549574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 rot="10800000" flipH="1">
              <a:off x="8699483" y="1963895"/>
              <a:ext cx="1243800" cy="12438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59" name="Google Shape;359;p18"/>
          <p:cNvGrpSpPr/>
          <p:nvPr/>
        </p:nvGrpSpPr>
        <p:grpSpPr>
          <a:xfrm>
            <a:off x="2022083" y="1156446"/>
            <a:ext cx="554714" cy="555822"/>
            <a:chOff x="6649150" y="309350"/>
            <a:chExt cx="395800" cy="395800"/>
          </a:xfrm>
        </p:grpSpPr>
        <p:sp>
          <p:nvSpPr>
            <p:cNvPr id="360" name="Google Shape;360;p1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8"/>
          <p:cNvGrpSpPr/>
          <p:nvPr/>
        </p:nvGrpSpPr>
        <p:grpSpPr>
          <a:xfrm>
            <a:off x="7810024" y="2010691"/>
            <a:ext cx="459704" cy="502693"/>
            <a:chOff x="2583100" y="2973775"/>
            <a:chExt cx="461550" cy="437200"/>
          </a:xfrm>
        </p:grpSpPr>
        <p:sp>
          <p:nvSpPr>
            <p:cNvPr id="384" name="Google Shape;384;p1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8"/>
          <p:cNvGrpSpPr/>
          <p:nvPr/>
        </p:nvGrpSpPr>
        <p:grpSpPr>
          <a:xfrm>
            <a:off x="1824516" y="2914319"/>
            <a:ext cx="197558" cy="502696"/>
            <a:chOff x="3384375" y="2267500"/>
            <a:chExt cx="203375" cy="507825"/>
          </a:xfrm>
        </p:grpSpPr>
        <p:sp>
          <p:nvSpPr>
            <p:cNvPr id="387" name="Google Shape;387;p1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2022064" y="2914318"/>
            <a:ext cx="197558" cy="502696"/>
            <a:chOff x="3384375" y="2267500"/>
            <a:chExt cx="203375" cy="507825"/>
          </a:xfrm>
        </p:grpSpPr>
        <p:sp>
          <p:nvSpPr>
            <p:cNvPr id="390" name="Google Shape;390;p1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18"/>
          <p:cNvGrpSpPr/>
          <p:nvPr/>
        </p:nvGrpSpPr>
        <p:grpSpPr>
          <a:xfrm>
            <a:off x="7617983" y="3787285"/>
            <a:ext cx="386663" cy="555804"/>
            <a:chOff x="655600" y="3183978"/>
            <a:chExt cx="490627" cy="720234"/>
          </a:xfrm>
        </p:grpSpPr>
        <p:sp>
          <p:nvSpPr>
            <p:cNvPr id="393" name="Google Shape;393;p1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18"/>
          <p:cNvSpPr txBox="1">
            <a:spLocks noGrp="1"/>
          </p:cNvSpPr>
          <p:nvPr>
            <p:ph type="title" idx="4294967295"/>
          </p:nvPr>
        </p:nvSpPr>
        <p:spPr>
          <a:xfrm>
            <a:off x="2281100" y="168675"/>
            <a:ext cx="24549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DevOps Advantages</a:t>
            </a:r>
            <a:endParaRPr sz="2200">
              <a:solidFill>
                <a:schemeClr val="dk1"/>
              </a:solidFill>
            </a:endParaRPr>
          </a:p>
        </p:txBody>
      </p:sp>
      <p:grpSp>
        <p:nvGrpSpPr>
          <p:cNvPr id="399" name="Google Shape;399;p18"/>
          <p:cNvGrpSpPr/>
          <p:nvPr/>
        </p:nvGrpSpPr>
        <p:grpSpPr>
          <a:xfrm>
            <a:off x="4848517" y="367172"/>
            <a:ext cx="423867" cy="369206"/>
            <a:chOff x="1278900" y="2333250"/>
            <a:chExt cx="381175" cy="381175"/>
          </a:xfrm>
        </p:grpSpPr>
        <p:sp>
          <p:nvSpPr>
            <p:cNvPr id="400" name="Google Shape;400;p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4" name="Google Shape;4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839" y="63050"/>
            <a:ext cx="1808486" cy="7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10" name="Google Shape;410;p19"/>
          <p:cNvSpPr/>
          <p:nvPr/>
        </p:nvSpPr>
        <p:spPr>
          <a:xfrm flipH="1">
            <a:off x="1314001" y="1720525"/>
            <a:ext cx="6105000" cy="54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Product and service complexity hinders </a:t>
            </a:r>
            <a:r>
              <a:rPr lang="en" smtClean="0">
                <a:latin typeface="Arvo"/>
                <a:ea typeface="Arvo"/>
                <a:cs typeface="Arvo"/>
                <a:sym typeface="Arvo"/>
              </a:rPr>
              <a:t>agile </a:t>
            </a:r>
            <a:r>
              <a:rPr lang="en">
                <a:latin typeface="Arvo"/>
                <a:ea typeface="Arvo"/>
                <a:cs typeface="Arvo"/>
                <a:sym typeface="Arvo"/>
              </a:rPr>
              <a:t>service delivery</a:t>
            </a: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11" name="Google Shape;411;p19"/>
          <p:cNvSpPr/>
          <p:nvPr/>
        </p:nvSpPr>
        <p:spPr>
          <a:xfrm flipH="1">
            <a:off x="1314000" y="2391825"/>
            <a:ext cx="6105000" cy="54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Complex downstream systems cannot handle  agile workrate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12" name="Google Shape;412;p19"/>
          <p:cNvSpPr/>
          <p:nvPr/>
        </p:nvSpPr>
        <p:spPr>
          <a:xfrm flipH="1">
            <a:off x="1314150" y="3101625"/>
            <a:ext cx="6198600" cy="54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Failed changes cause unacceptable system-wide outages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13" name="Google Shape;413;p19"/>
          <p:cNvSpPr txBox="1">
            <a:spLocks noGrp="1"/>
          </p:cNvSpPr>
          <p:nvPr>
            <p:ph type="title" idx="4294967295"/>
          </p:nvPr>
        </p:nvSpPr>
        <p:spPr>
          <a:xfrm>
            <a:off x="2281100" y="168675"/>
            <a:ext cx="2734200" cy="6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Challenges of DevOps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14" name="Google Shape;4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839" y="63050"/>
            <a:ext cx="1808486" cy="76620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9"/>
          <p:cNvSpPr/>
          <p:nvPr/>
        </p:nvSpPr>
        <p:spPr>
          <a:xfrm flipH="1">
            <a:off x="1292850" y="1001725"/>
            <a:ext cx="6105000" cy="54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Complex and dispersed silos make collaboration more difficult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16" name="Google Shape;416;p19"/>
          <p:cNvGrpSpPr/>
          <p:nvPr/>
        </p:nvGrpSpPr>
        <p:grpSpPr>
          <a:xfrm rot="-5400000">
            <a:off x="5891405" y="2330471"/>
            <a:ext cx="3460987" cy="606281"/>
            <a:chOff x="3111130" y="5664711"/>
            <a:chExt cx="899939" cy="594160"/>
          </a:xfrm>
        </p:grpSpPr>
        <p:sp>
          <p:nvSpPr>
            <p:cNvPr id="417" name="Google Shape;417;p1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6324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19"/>
          <p:cNvSpPr/>
          <p:nvPr/>
        </p:nvSpPr>
        <p:spPr>
          <a:xfrm flipH="1">
            <a:off x="1292850" y="3781925"/>
            <a:ext cx="6144900" cy="54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Security, audit, and compliance are roadblocks to collaboration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33" name="Google Shape;433;p19"/>
          <p:cNvGrpSpPr/>
          <p:nvPr/>
        </p:nvGrpSpPr>
        <p:grpSpPr>
          <a:xfrm>
            <a:off x="5015295" y="294364"/>
            <a:ext cx="338788" cy="361811"/>
            <a:chOff x="2623275" y="2333250"/>
            <a:chExt cx="381175" cy="381175"/>
          </a:xfrm>
        </p:grpSpPr>
        <p:sp>
          <p:nvSpPr>
            <p:cNvPr id="434" name="Google Shape;434;p1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444" name="Google Shape;444;p20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</p:txBody>
      </p:sp>
      <p:grpSp>
        <p:nvGrpSpPr>
          <p:cNvPr id="445" name="Google Shape;445;p20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46" name="Google Shape;446;p2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175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Roboto Condensed</vt:lpstr>
      <vt:lpstr>Calibri</vt:lpstr>
      <vt:lpstr>Arvo</vt:lpstr>
      <vt:lpstr>Roboto Condensed Light</vt:lpstr>
      <vt:lpstr>Salerio template</vt:lpstr>
      <vt:lpstr>DevOps</vt:lpstr>
      <vt:lpstr>Things We are Going to Talk About</vt:lpstr>
      <vt:lpstr>What is DevOps?</vt:lpstr>
      <vt:lpstr>Why DevOps?</vt:lpstr>
      <vt:lpstr>DevOps Phases</vt:lpstr>
      <vt:lpstr>DevOps Tools</vt:lpstr>
      <vt:lpstr>DevOps Advantages</vt:lpstr>
      <vt:lpstr>Challenges of DevOps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cp:lastModifiedBy>kc</cp:lastModifiedBy>
  <cp:revision>4</cp:revision>
  <dcterms:modified xsi:type="dcterms:W3CDTF">2022-12-22T18:31:44Z</dcterms:modified>
</cp:coreProperties>
</file>