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ibre Franklin" panose="020B0604020202020204" charset="0"/>
      <p:regular r:id="rId14"/>
      <p:bold r:id="rId15"/>
      <p:italic r:id="rId16"/>
      <p:boldItalic r:id="rId17"/>
    </p:embeddedFont>
    <p:embeddedFont>
      <p:font typeface="Catamaran" panose="020B0604020202020204" charset="0"/>
      <p:regular r:id="rId18"/>
      <p:bold r:id="rId19"/>
    </p:embeddedFont>
    <p:embeddedFont>
      <p:font typeface="Libre Franklin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736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b620b17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b620b17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e0f0f45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e0f0f45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4e0f0f45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4e0f0f45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e0f0f45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e0f0f45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e0f0f45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4e0f0f45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4e0f0f454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4e0f0f454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4e0f0f454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4e0f0f454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7057689" flipH="1">
            <a:off x="4749232" y="3482137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593356" flipH="1">
            <a:off x="4530915" y="1856236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rot="-3742311" flipH="1">
            <a:off x="3418556" y="1971064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-10206644" flipH="1">
            <a:off x="2197290" y="2209309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2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idx="3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4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5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idx="6" hasCustomPrompt="1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7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_1_1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7_1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 rot="5400000" flipH="1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 rot="-5400000" flipH="1">
            <a:off x="802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9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7927565" flipH="1">
            <a:off x="2252299" y="2285486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/>
          <p:nvPr/>
        </p:nvSpPr>
        <p:spPr>
          <a:xfrm rot="-5399499" flipH="1">
            <a:off x="3783294" y="1696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 flipH="1">
            <a:off x="7043794" y="3484328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-9064387" flipH="1">
            <a:off x="5647909" y="4453399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-376090" flipH="1">
            <a:off x="4281592" y="1689367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 rot="-10799393" flipH="1">
            <a:off x="1464075" y="-3417"/>
            <a:ext cx="8496300" cy="19980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 rot="-3767358" flipH="1">
            <a:off x="7404303" y="1083032"/>
            <a:ext cx="726276" cy="302833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9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 rot="2527565" flipH="1">
            <a:off x="7280976" y="2523020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ubTitle" idx="1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/>
          <p:nvPr/>
        </p:nvSpPr>
        <p:spPr>
          <a:xfrm rot="5400454" flipH="1">
            <a:off x="-1715103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7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2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3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882000" cy="2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subTitle" idx="1"/>
          </p:nvPr>
        </p:nvSpPr>
        <p:spPr>
          <a:xfrm>
            <a:off x="547075" y="1966925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Friendly Website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44" name="Google Shape;244;p37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of SEO</a:t>
            </a:r>
            <a:endParaRPr/>
          </a:p>
        </p:txBody>
      </p:sp>
      <p:sp>
        <p:nvSpPr>
          <p:cNvPr id="673" name="Google Shape;673;p47"/>
          <p:cNvSpPr txBox="1"/>
          <p:nvPr/>
        </p:nvSpPr>
        <p:spPr>
          <a:xfrm>
            <a:off x="1740750" y="1631325"/>
            <a:ext cx="5698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Seo helps to ensure that a site is accessible to a search engine and improves the chances that the site will be found by the search engine.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It is common practice for Internet users to not click through pages and pages of search results, so where a site  ranks in a search is essential for directing more traffic toward the site. The higher a website naturally ranks in organic results of a search, the greater the chance that  site will be visited by a user.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>
            <a:spLocks noGrp="1"/>
          </p:cNvSpPr>
          <p:nvPr>
            <p:ph type="title"/>
          </p:nvPr>
        </p:nvSpPr>
        <p:spPr>
          <a:xfrm>
            <a:off x="1014900" y="633250"/>
            <a:ext cx="810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9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9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9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541" name="Google Shape;541;p39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is SEO</a:t>
            </a: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4"/>
          </p:nvPr>
        </p:nvSpPr>
        <p:spPr>
          <a:xfrm>
            <a:off x="6063950" y="36381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Need of SEO</a:t>
            </a:r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5"/>
          </p:nvPr>
        </p:nvSpPr>
        <p:spPr>
          <a:xfrm>
            <a:off x="3492150" y="1913250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Types of SEO</a:t>
            </a:r>
            <a:endParaRPr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6"/>
          </p:nvPr>
        </p:nvSpPr>
        <p:spPr>
          <a:xfrm>
            <a:off x="6074150" y="1913250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SEO TOOLS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7"/>
          </p:nvPr>
        </p:nvSpPr>
        <p:spPr>
          <a:xfrm>
            <a:off x="486875" y="3490425"/>
            <a:ext cx="23283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SEO Techniques &amp; Strategy</a:t>
            </a:r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subTitle" idx="8"/>
          </p:nvPr>
        </p:nvSpPr>
        <p:spPr>
          <a:xfrm>
            <a:off x="3492150" y="3539625"/>
            <a:ext cx="21597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Advantages &amp; Disadvantages</a:t>
            </a:r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title" idx="9"/>
          </p:nvPr>
        </p:nvSpPr>
        <p:spPr>
          <a:xfrm>
            <a:off x="33793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title" idx="14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title" idx="15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title" idx="16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is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SEO?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4576525" y="801950"/>
            <a:ext cx="45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  <a:t>SEO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stands for “search engine optimization.” It is the process of getting traffic from the “free”, “organic”, “editorial” or “natural”search results on search engines.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62" name="Google Shape;5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75" y="2115850"/>
            <a:ext cx="5026345" cy="29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SEO</a:t>
            </a:r>
            <a:endParaRPr/>
          </a:p>
        </p:txBody>
      </p:sp>
      <p:pic>
        <p:nvPicPr>
          <p:cNvPr id="568" name="Google Shape;5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25" y="1409300"/>
            <a:ext cx="5865350" cy="3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"/>
          <p:cNvSpPr txBox="1">
            <a:spLocks noGrp="1"/>
          </p:cNvSpPr>
          <p:nvPr>
            <p:ph type="title"/>
          </p:nvPr>
        </p:nvSpPr>
        <p:spPr>
          <a:xfrm>
            <a:off x="522000" y="287875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Tools</a:t>
            </a:r>
            <a:endParaRPr/>
          </a:p>
        </p:txBody>
      </p:sp>
      <p:sp>
        <p:nvSpPr>
          <p:cNvPr id="574" name="Google Shape;574;p42"/>
          <p:cNvSpPr txBox="1"/>
          <p:nvPr/>
        </p:nvSpPr>
        <p:spPr>
          <a:xfrm>
            <a:off x="4890300" y="1526963"/>
            <a:ext cx="239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SEM Rush Rocks</a:t>
            </a:r>
            <a:endParaRPr sz="1900"/>
          </a:p>
        </p:txBody>
      </p:sp>
      <p:sp>
        <p:nvSpPr>
          <p:cNvPr id="575" name="Google Shape;575;p42"/>
          <p:cNvSpPr txBox="1"/>
          <p:nvPr/>
        </p:nvSpPr>
        <p:spPr>
          <a:xfrm>
            <a:off x="2294025" y="2172900"/>
            <a:ext cx="1695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3002F"/>
                </a:solidFill>
              </a:rPr>
              <a:t>      KWFinder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4927350" y="2772425"/>
            <a:ext cx="189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3002F"/>
                </a:solidFill>
              </a:rPr>
              <a:t>Moz Pro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7" name="Google Shape;577;p42"/>
          <p:cNvSpPr txBox="1"/>
          <p:nvPr/>
        </p:nvSpPr>
        <p:spPr>
          <a:xfrm>
            <a:off x="2662000" y="3351625"/>
            <a:ext cx="128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3002F"/>
                </a:solidFill>
              </a:rPr>
              <a:t>      Ahrefs</a:t>
            </a:r>
            <a:endParaRPr sz="1900">
              <a:solidFill>
                <a:srgbClr val="03002F"/>
              </a:solidFill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4890300" y="4017875"/>
            <a:ext cx="175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3002F"/>
                </a:solidFill>
              </a:rPr>
              <a:t>Ubersuggest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79" name="Google Shape;579;p42"/>
          <p:cNvGrpSpPr/>
          <p:nvPr/>
        </p:nvGrpSpPr>
        <p:grpSpPr>
          <a:xfrm rot="-5400000">
            <a:off x="2860398" y="2581830"/>
            <a:ext cx="3114603" cy="945219"/>
            <a:chOff x="1808063" y="4294338"/>
            <a:chExt cx="3370782" cy="721817"/>
          </a:xfrm>
        </p:grpSpPr>
        <p:sp>
          <p:nvSpPr>
            <p:cNvPr id="580" name="Google Shape;580;p42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" name="Google Shape;5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750" y="1302500"/>
            <a:ext cx="972450" cy="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650" y="2052138"/>
            <a:ext cx="1283100" cy="71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053" y="2724575"/>
            <a:ext cx="11393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5525" y="3297275"/>
            <a:ext cx="1038426" cy="5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6650" y="4017875"/>
            <a:ext cx="894174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3"/>
          <p:cNvSpPr txBox="1">
            <a:spLocks noGrp="1"/>
          </p:cNvSpPr>
          <p:nvPr>
            <p:ph type="title"/>
          </p:nvPr>
        </p:nvSpPr>
        <p:spPr>
          <a:xfrm>
            <a:off x="522000" y="287875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Techniques</a:t>
            </a:r>
            <a:endParaRPr/>
          </a:p>
        </p:txBody>
      </p:sp>
      <p:sp>
        <p:nvSpPr>
          <p:cNvPr id="600" name="Google Shape;600;p43"/>
          <p:cNvSpPr txBox="1"/>
          <p:nvPr/>
        </p:nvSpPr>
        <p:spPr>
          <a:xfrm>
            <a:off x="2045175" y="15467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Adult your site Framework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1" name="Google Shape;601;p43"/>
          <p:cNvSpPr txBox="1"/>
          <p:nvPr/>
        </p:nvSpPr>
        <p:spPr>
          <a:xfrm>
            <a:off x="2082125" y="2044588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Data research via end user value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2" name="Google Shape;602;p43"/>
          <p:cNvSpPr txBox="1"/>
          <p:nvPr/>
        </p:nvSpPr>
        <p:spPr>
          <a:xfrm>
            <a:off x="2045175" y="259795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Create more optimized landing pages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3" name="Google Shape;603;p43"/>
          <p:cNvSpPr txBox="1"/>
          <p:nvPr/>
        </p:nvSpPr>
        <p:spPr>
          <a:xfrm>
            <a:off x="2045175" y="3232713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Make your site responsive and mobile-friendly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4" name="Google Shape;604;p43"/>
          <p:cNvSpPr txBox="1"/>
          <p:nvPr/>
        </p:nvSpPr>
        <p:spPr>
          <a:xfrm>
            <a:off x="2082125" y="38323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Spy and Target competitor’s live keywords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605" name="Google Shape;605;p43"/>
          <p:cNvGrpSpPr/>
          <p:nvPr/>
        </p:nvGrpSpPr>
        <p:grpSpPr>
          <a:xfrm>
            <a:off x="1724350" y="1546678"/>
            <a:ext cx="357775" cy="378039"/>
            <a:chOff x="1767475" y="1477350"/>
            <a:chExt cx="475575" cy="466600"/>
          </a:xfrm>
        </p:grpSpPr>
        <p:sp>
          <p:nvSpPr>
            <p:cNvPr id="606" name="Google Shape;606;p43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3"/>
          <p:cNvGrpSpPr/>
          <p:nvPr/>
        </p:nvGrpSpPr>
        <p:grpSpPr>
          <a:xfrm>
            <a:off x="1765750" y="2055678"/>
            <a:ext cx="357775" cy="378039"/>
            <a:chOff x="1767475" y="1477350"/>
            <a:chExt cx="475575" cy="466600"/>
          </a:xfrm>
        </p:grpSpPr>
        <p:sp>
          <p:nvSpPr>
            <p:cNvPr id="610" name="Google Shape;610;p43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3"/>
          <p:cNvGrpSpPr/>
          <p:nvPr/>
        </p:nvGrpSpPr>
        <p:grpSpPr>
          <a:xfrm>
            <a:off x="1724350" y="2597953"/>
            <a:ext cx="357775" cy="378039"/>
            <a:chOff x="1767475" y="1477350"/>
            <a:chExt cx="475575" cy="466600"/>
          </a:xfrm>
        </p:grpSpPr>
        <p:sp>
          <p:nvSpPr>
            <p:cNvPr id="614" name="Google Shape;614;p43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3"/>
          <p:cNvGrpSpPr/>
          <p:nvPr/>
        </p:nvGrpSpPr>
        <p:grpSpPr>
          <a:xfrm>
            <a:off x="1724350" y="3243803"/>
            <a:ext cx="357775" cy="378039"/>
            <a:chOff x="1767475" y="1477350"/>
            <a:chExt cx="475575" cy="466600"/>
          </a:xfrm>
        </p:grpSpPr>
        <p:sp>
          <p:nvSpPr>
            <p:cNvPr id="618" name="Google Shape;618;p43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43"/>
          <p:cNvGrpSpPr/>
          <p:nvPr/>
        </p:nvGrpSpPr>
        <p:grpSpPr>
          <a:xfrm>
            <a:off x="1765750" y="3843403"/>
            <a:ext cx="357775" cy="378039"/>
            <a:chOff x="1767475" y="1477350"/>
            <a:chExt cx="475575" cy="466600"/>
          </a:xfrm>
        </p:grpSpPr>
        <p:sp>
          <p:nvSpPr>
            <p:cNvPr id="622" name="Google Shape;622;p43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>
            <a:spLocks noGrp="1"/>
          </p:cNvSpPr>
          <p:nvPr>
            <p:ph type="title"/>
          </p:nvPr>
        </p:nvSpPr>
        <p:spPr>
          <a:xfrm>
            <a:off x="522000" y="287875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Strategy</a:t>
            </a:r>
            <a:endParaRPr/>
          </a:p>
        </p:txBody>
      </p:sp>
      <p:sp>
        <p:nvSpPr>
          <p:cNvPr id="630" name="Google Shape;630;p44"/>
          <p:cNvSpPr txBox="1"/>
          <p:nvPr/>
        </p:nvSpPr>
        <p:spPr>
          <a:xfrm>
            <a:off x="2045175" y="1546750"/>
            <a:ext cx="489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Define your target audience and their interests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1" name="Google Shape;631;p44"/>
          <p:cNvSpPr txBox="1"/>
          <p:nvPr/>
        </p:nvSpPr>
        <p:spPr>
          <a:xfrm>
            <a:off x="2082125" y="2044588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Start creating recommendations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2" name="Google Shape;632;p44"/>
          <p:cNvSpPr txBox="1"/>
          <p:nvPr/>
        </p:nvSpPr>
        <p:spPr>
          <a:xfrm>
            <a:off x="2045175" y="259795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Categorized keyword research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3" name="Google Shape;633;p44"/>
          <p:cNvSpPr txBox="1"/>
          <p:nvPr/>
        </p:nvSpPr>
        <p:spPr>
          <a:xfrm>
            <a:off x="2045175" y="3232713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Define Competitors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4" name="Google Shape;634;p44"/>
          <p:cNvSpPr txBox="1"/>
          <p:nvPr/>
        </p:nvSpPr>
        <p:spPr>
          <a:xfrm>
            <a:off x="2082125" y="38323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Prioritize and Summerize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635" name="Google Shape;635;p44"/>
          <p:cNvGrpSpPr/>
          <p:nvPr/>
        </p:nvGrpSpPr>
        <p:grpSpPr>
          <a:xfrm>
            <a:off x="1724350" y="1546678"/>
            <a:ext cx="357775" cy="378039"/>
            <a:chOff x="1767475" y="1477350"/>
            <a:chExt cx="475575" cy="466600"/>
          </a:xfrm>
        </p:grpSpPr>
        <p:sp>
          <p:nvSpPr>
            <p:cNvPr id="636" name="Google Shape;636;p44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4"/>
          <p:cNvGrpSpPr/>
          <p:nvPr/>
        </p:nvGrpSpPr>
        <p:grpSpPr>
          <a:xfrm>
            <a:off x="1765750" y="2055678"/>
            <a:ext cx="357775" cy="378039"/>
            <a:chOff x="1767475" y="1477350"/>
            <a:chExt cx="475575" cy="466600"/>
          </a:xfrm>
        </p:grpSpPr>
        <p:sp>
          <p:nvSpPr>
            <p:cNvPr id="640" name="Google Shape;640;p44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4"/>
          <p:cNvGrpSpPr/>
          <p:nvPr/>
        </p:nvGrpSpPr>
        <p:grpSpPr>
          <a:xfrm>
            <a:off x="1724350" y="2597953"/>
            <a:ext cx="357775" cy="378039"/>
            <a:chOff x="1767475" y="1477350"/>
            <a:chExt cx="475575" cy="466600"/>
          </a:xfrm>
        </p:grpSpPr>
        <p:sp>
          <p:nvSpPr>
            <p:cNvPr id="644" name="Google Shape;644;p44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44"/>
          <p:cNvGrpSpPr/>
          <p:nvPr/>
        </p:nvGrpSpPr>
        <p:grpSpPr>
          <a:xfrm>
            <a:off x="1724350" y="3243803"/>
            <a:ext cx="357775" cy="378039"/>
            <a:chOff x="1767475" y="1477350"/>
            <a:chExt cx="475575" cy="466600"/>
          </a:xfrm>
        </p:grpSpPr>
        <p:sp>
          <p:nvSpPr>
            <p:cNvPr id="648" name="Google Shape;648;p44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4"/>
          <p:cNvGrpSpPr/>
          <p:nvPr/>
        </p:nvGrpSpPr>
        <p:grpSpPr>
          <a:xfrm>
            <a:off x="1765750" y="3843403"/>
            <a:ext cx="357775" cy="378039"/>
            <a:chOff x="1767475" y="1477350"/>
            <a:chExt cx="475575" cy="466600"/>
          </a:xfrm>
        </p:grpSpPr>
        <p:sp>
          <p:nvSpPr>
            <p:cNvPr id="652" name="Google Shape;652;p44"/>
            <p:cNvSpPr/>
            <p:nvPr/>
          </p:nvSpPr>
          <p:spPr>
            <a:xfrm>
              <a:off x="1767475" y="1477350"/>
              <a:ext cx="419125" cy="316050"/>
            </a:xfrm>
            <a:custGeom>
              <a:avLst/>
              <a:gdLst/>
              <a:ahLst/>
              <a:cxnLst/>
              <a:rect l="l" t="t" r="r" b="b"/>
              <a:pathLst>
                <a:path w="16765" h="12642" extrusionOk="0">
                  <a:moveTo>
                    <a:pt x="9490" y="1"/>
                  </a:moveTo>
                  <a:cubicBezTo>
                    <a:pt x="9461" y="1"/>
                    <a:pt x="9432" y="1"/>
                    <a:pt x="9403" y="1"/>
                  </a:cubicBezTo>
                  <a:cubicBezTo>
                    <a:pt x="6909" y="26"/>
                    <a:pt x="4579" y="1029"/>
                    <a:pt x="2839" y="2809"/>
                  </a:cubicBezTo>
                  <a:cubicBezTo>
                    <a:pt x="1593" y="4087"/>
                    <a:pt x="737" y="5679"/>
                    <a:pt x="377" y="7427"/>
                  </a:cubicBezTo>
                  <a:cubicBezTo>
                    <a:pt x="24" y="9120"/>
                    <a:pt x="142" y="10869"/>
                    <a:pt x="729" y="12500"/>
                  </a:cubicBezTo>
                  <a:cubicBezTo>
                    <a:pt x="761" y="12587"/>
                    <a:pt x="848" y="12641"/>
                    <a:pt x="942" y="12641"/>
                  </a:cubicBezTo>
                  <a:cubicBezTo>
                    <a:pt x="972" y="12641"/>
                    <a:pt x="996" y="12641"/>
                    <a:pt x="1019" y="12626"/>
                  </a:cubicBezTo>
                  <a:cubicBezTo>
                    <a:pt x="1138" y="12587"/>
                    <a:pt x="1200" y="12453"/>
                    <a:pt x="1160" y="12337"/>
                  </a:cubicBezTo>
                  <a:cubicBezTo>
                    <a:pt x="1" y="9105"/>
                    <a:pt x="769" y="5577"/>
                    <a:pt x="3161" y="3131"/>
                  </a:cubicBezTo>
                  <a:cubicBezTo>
                    <a:pt x="4896" y="1351"/>
                    <a:pt x="7203" y="459"/>
                    <a:pt x="9512" y="459"/>
                  </a:cubicBezTo>
                  <a:cubicBezTo>
                    <a:pt x="11751" y="459"/>
                    <a:pt x="13992" y="1298"/>
                    <a:pt x="15714" y="2982"/>
                  </a:cubicBezTo>
                  <a:lnTo>
                    <a:pt x="15972" y="3240"/>
                  </a:lnTo>
                  <a:lnTo>
                    <a:pt x="14625" y="3257"/>
                  </a:lnTo>
                  <a:cubicBezTo>
                    <a:pt x="14499" y="3257"/>
                    <a:pt x="14397" y="3366"/>
                    <a:pt x="14405" y="3492"/>
                  </a:cubicBezTo>
                  <a:cubicBezTo>
                    <a:pt x="14405" y="3616"/>
                    <a:pt x="14506" y="3718"/>
                    <a:pt x="14632" y="3718"/>
                  </a:cubicBezTo>
                  <a:lnTo>
                    <a:pt x="16537" y="3695"/>
                  </a:lnTo>
                  <a:cubicBezTo>
                    <a:pt x="16601" y="3695"/>
                    <a:pt x="16655" y="3663"/>
                    <a:pt x="16702" y="3624"/>
                  </a:cubicBezTo>
                  <a:cubicBezTo>
                    <a:pt x="16742" y="3586"/>
                    <a:pt x="16764" y="3522"/>
                    <a:pt x="16764" y="3460"/>
                  </a:cubicBezTo>
                  <a:lnTo>
                    <a:pt x="16742" y="1554"/>
                  </a:lnTo>
                  <a:cubicBezTo>
                    <a:pt x="16742" y="1429"/>
                    <a:pt x="16638" y="1328"/>
                    <a:pt x="16514" y="1328"/>
                  </a:cubicBezTo>
                  <a:lnTo>
                    <a:pt x="16507" y="1328"/>
                  </a:lnTo>
                  <a:cubicBezTo>
                    <a:pt x="16380" y="1328"/>
                    <a:pt x="16279" y="1437"/>
                    <a:pt x="16286" y="1563"/>
                  </a:cubicBezTo>
                  <a:lnTo>
                    <a:pt x="16301" y="2910"/>
                  </a:lnTo>
                  <a:lnTo>
                    <a:pt x="16036" y="2660"/>
                  </a:lnTo>
                  <a:cubicBezTo>
                    <a:pt x="14277" y="940"/>
                    <a:pt x="11951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1823950" y="1627850"/>
              <a:ext cx="419100" cy="316100"/>
            </a:xfrm>
            <a:custGeom>
              <a:avLst/>
              <a:gdLst/>
              <a:ahLst/>
              <a:cxnLst/>
              <a:rect l="l" t="t" r="r" b="b"/>
              <a:pathLst>
                <a:path w="16764" h="12644" extrusionOk="0">
                  <a:moveTo>
                    <a:pt x="15818" y="0"/>
                  </a:moveTo>
                  <a:cubicBezTo>
                    <a:pt x="15793" y="0"/>
                    <a:pt x="15768" y="4"/>
                    <a:pt x="15744" y="12"/>
                  </a:cubicBezTo>
                  <a:cubicBezTo>
                    <a:pt x="15627" y="59"/>
                    <a:pt x="15565" y="191"/>
                    <a:pt x="15603" y="310"/>
                  </a:cubicBezTo>
                  <a:cubicBezTo>
                    <a:pt x="16764" y="3541"/>
                    <a:pt x="15996" y="7069"/>
                    <a:pt x="13604" y="9516"/>
                  </a:cubicBezTo>
                  <a:cubicBezTo>
                    <a:pt x="11863" y="11294"/>
                    <a:pt x="9558" y="12188"/>
                    <a:pt x="7253" y="12188"/>
                  </a:cubicBezTo>
                  <a:cubicBezTo>
                    <a:pt x="5017" y="12188"/>
                    <a:pt x="2776" y="11341"/>
                    <a:pt x="1050" y="9664"/>
                  </a:cubicBezTo>
                  <a:lnTo>
                    <a:pt x="783" y="9405"/>
                  </a:lnTo>
                  <a:lnTo>
                    <a:pt x="2132" y="9390"/>
                  </a:lnTo>
                  <a:cubicBezTo>
                    <a:pt x="2258" y="9390"/>
                    <a:pt x="2368" y="9280"/>
                    <a:pt x="2360" y="9154"/>
                  </a:cubicBezTo>
                  <a:cubicBezTo>
                    <a:pt x="2360" y="9033"/>
                    <a:pt x="2265" y="8934"/>
                    <a:pt x="2139" y="8934"/>
                  </a:cubicBezTo>
                  <a:cubicBezTo>
                    <a:pt x="2134" y="8934"/>
                    <a:pt x="2129" y="8934"/>
                    <a:pt x="2125" y="8934"/>
                  </a:cubicBezTo>
                  <a:lnTo>
                    <a:pt x="228" y="8951"/>
                  </a:lnTo>
                  <a:cubicBezTo>
                    <a:pt x="102" y="8951"/>
                    <a:pt x="0" y="9060"/>
                    <a:pt x="0" y="9186"/>
                  </a:cubicBezTo>
                  <a:lnTo>
                    <a:pt x="23" y="11091"/>
                  </a:lnTo>
                  <a:cubicBezTo>
                    <a:pt x="23" y="11217"/>
                    <a:pt x="124" y="11318"/>
                    <a:pt x="250" y="11318"/>
                  </a:cubicBezTo>
                  <a:lnTo>
                    <a:pt x="258" y="11318"/>
                  </a:lnTo>
                  <a:cubicBezTo>
                    <a:pt x="384" y="11318"/>
                    <a:pt x="486" y="11209"/>
                    <a:pt x="486" y="11083"/>
                  </a:cubicBezTo>
                  <a:lnTo>
                    <a:pt x="471" y="9726"/>
                  </a:lnTo>
                  <a:lnTo>
                    <a:pt x="728" y="9986"/>
                  </a:lnTo>
                  <a:cubicBezTo>
                    <a:pt x="2486" y="11702"/>
                    <a:pt x="4799" y="12643"/>
                    <a:pt x="7253" y="12643"/>
                  </a:cubicBezTo>
                  <a:lnTo>
                    <a:pt x="7362" y="12643"/>
                  </a:lnTo>
                  <a:cubicBezTo>
                    <a:pt x="9855" y="12621"/>
                    <a:pt x="12185" y="11616"/>
                    <a:pt x="13926" y="9836"/>
                  </a:cubicBezTo>
                  <a:cubicBezTo>
                    <a:pt x="15179" y="8558"/>
                    <a:pt x="16026" y="6958"/>
                    <a:pt x="16395" y="5218"/>
                  </a:cubicBezTo>
                  <a:cubicBezTo>
                    <a:pt x="16741" y="3524"/>
                    <a:pt x="16622" y="1776"/>
                    <a:pt x="16043" y="144"/>
                  </a:cubicBezTo>
                  <a:cubicBezTo>
                    <a:pt x="16005" y="57"/>
                    <a:pt x="15914" y="0"/>
                    <a:pt x="158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1846850" y="1570900"/>
              <a:ext cx="301725" cy="279325"/>
            </a:xfrm>
            <a:custGeom>
              <a:avLst/>
              <a:gdLst/>
              <a:ahLst/>
              <a:cxnLst/>
              <a:rect l="l" t="t" r="r" b="b"/>
              <a:pathLst>
                <a:path w="12069" h="11173" extrusionOk="0">
                  <a:moveTo>
                    <a:pt x="4878" y="674"/>
                  </a:moveTo>
                  <a:cubicBezTo>
                    <a:pt x="4596" y="926"/>
                    <a:pt x="4346" y="1255"/>
                    <a:pt x="4118" y="1639"/>
                  </a:cubicBezTo>
                  <a:cubicBezTo>
                    <a:pt x="3836" y="2125"/>
                    <a:pt x="3616" y="2689"/>
                    <a:pt x="3459" y="3308"/>
                  </a:cubicBezTo>
                  <a:lnTo>
                    <a:pt x="1741" y="3308"/>
                  </a:lnTo>
                  <a:cubicBezTo>
                    <a:pt x="2276" y="2243"/>
                    <a:pt x="3185" y="1349"/>
                    <a:pt x="4376" y="855"/>
                  </a:cubicBezTo>
                  <a:cubicBezTo>
                    <a:pt x="4541" y="785"/>
                    <a:pt x="4705" y="721"/>
                    <a:pt x="4878" y="674"/>
                  </a:cubicBezTo>
                  <a:close/>
                  <a:moveTo>
                    <a:pt x="6250" y="478"/>
                  </a:moveTo>
                  <a:lnTo>
                    <a:pt x="6250" y="3316"/>
                  </a:lnTo>
                  <a:lnTo>
                    <a:pt x="3937" y="3316"/>
                  </a:lnTo>
                  <a:cubicBezTo>
                    <a:pt x="4361" y="1733"/>
                    <a:pt x="5215" y="619"/>
                    <a:pt x="6250" y="478"/>
                  </a:cubicBezTo>
                  <a:close/>
                  <a:moveTo>
                    <a:pt x="6706" y="478"/>
                  </a:moveTo>
                  <a:cubicBezTo>
                    <a:pt x="7741" y="627"/>
                    <a:pt x="8595" y="1733"/>
                    <a:pt x="9018" y="3316"/>
                  </a:cubicBezTo>
                  <a:lnTo>
                    <a:pt x="6706" y="3316"/>
                  </a:lnTo>
                  <a:lnTo>
                    <a:pt x="6706" y="478"/>
                  </a:lnTo>
                  <a:close/>
                  <a:moveTo>
                    <a:pt x="8219" y="823"/>
                  </a:moveTo>
                  <a:lnTo>
                    <a:pt x="8219" y="823"/>
                  </a:lnTo>
                  <a:cubicBezTo>
                    <a:pt x="9387" y="1278"/>
                    <a:pt x="10358" y="2157"/>
                    <a:pt x="10932" y="3316"/>
                  </a:cubicBezTo>
                  <a:lnTo>
                    <a:pt x="9489" y="3316"/>
                  </a:lnTo>
                  <a:cubicBezTo>
                    <a:pt x="9333" y="2689"/>
                    <a:pt x="9112" y="2125"/>
                    <a:pt x="8830" y="1639"/>
                  </a:cubicBezTo>
                  <a:cubicBezTo>
                    <a:pt x="8650" y="1325"/>
                    <a:pt x="8446" y="1050"/>
                    <a:pt x="8219" y="823"/>
                  </a:cubicBezTo>
                  <a:close/>
                  <a:moveTo>
                    <a:pt x="3358" y="3771"/>
                  </a:moveTo>
                  <a:cubicBezTo>
                    <a:pt x="3247" y="4343"/>
                    <a:pt x="3192" y="4963"/>
                    <a:pt x="3192" y="5591"/>
                  </a:cubicBezTo>
                  <a:cubicBezTo>
                    <a:pt x="3192" y="6218"/>
                    <a:pt x="3247" y="6829"/>
                    <a:pt x="3373" y="7409"/>
                  </a:cubicBezTo>
                  <a:lnTo>
                    <a:pt x="1538" y="7409"/>
                  </a:lnTo>
                  <a:cubicBezTo>
                    <a:pt x="1083" y="6195"/>
                    <a:pt x="1115" y="4908"/>
                    <a:pt x="1546" y="3771"/>
                  </a:cubicBezTo>
                  <a:close/>
                  <a:moveTo>
                    <a:pt x="6243" y="3771"/>
                  </a:moveTo>
                  <a:lnTo>
                    <a:pt x="6243" y="7409"/>
                  </a:lnTo>
                  <a:lnTo>
                    <a:pt x="3843" y="7409"/>
                  </a:lnTo>
                  <a:cubicBezTo>
                    <a:pt x="3717" y="6829"/>
                    <a:pt x="3655" y="6210"/>
                    <a:pt x="3655" y="5591"/>
                  </a:cubicBezTo>
                  <a:cubicBezTo>
                    <a:pt x="3655" y="4947"/>
                    <a:pt x="3710" y="4336"/>
                    <a:pt x="3828" y="3771"/>
                  </a:cubicBezTo>
                  <a:close/>
                  <a:moveTo>
                    <a:pt x="9120" y="3771"/>
                  </a:moveTo>
                  <a:cubicBezTo>
                    <a:pt x="9239" y="4336"/>
                    <a:pt x="9301" y="4947"/>
                    <a:pt x="9301" y="5591"/>
                  </a:cubicBezTo>
                  <a:cubicBezTo>
                    <a:pt x="9301" y="6210"/>
                    <a:pt x="9229" y="6829"/>
                    <a:pt x="9105" y="7409"/>
                  </a:cubicBezTo>
                  <a:lnTo>
                    <a:pt x="6706" y="7409"/>
                  </a:lnTo>
                  <a:lnTo>
                    <a:pt x="6706" y="3771"/>
                  </a:lnTo>
                  <a:close/>
                  <a:moveTo>
                    <a:pt x="11120" y="3771"/>
                  </a:moveTo>
                  <a:cubicBezTo>
                    <a:pt x="11574" y="4947"/>
                    <a:pt x="11574" y="6225"/>
                    <a:pt x="11128" y="7409"/>
                  </a:cubicBezTo>
                  <a:lnTo>
                    <a:pt x="9575" y="7409"/>
                  </a:lnTo>
                  <a:cubicBezTo>
                    <a:pt x="9692" y="6829"/>
                    <a:pt x="9756" y="6210"/>
                    <a:pt x="9756" y="5591"/>
                  </a:cubicBezTo>
                  <a:cubicBezTo>
                    <a:pt x="9756" y="4955"/>
                    <a:pt x="9692" y="4343"/>
                    <a:pt x="9583" y="3771"/>
                  </a:cubicBezTo>
                  <a:close/>
                  <a:moveTo>
                    <a:pt x="10932" y="7864"/>
                  </a:moveTo>
                  <a:cubicBezTo>
                    <a:pt x="10383" y="8978"/>
                    <a:pt x="9457" y="9848"/>
                    <a:pt x="8298" y="10326"/>
                  </a:cubicBezTo>
                  <a:cubicBezTo>
                    <a:pt x="8251" y="10350"/>
                    <a:pt x="8204" y="10365"/>
                    <a:pt x="8157" y="10390"/>
                  </a:cubicBezTo>
                  <a:cubicBezTo>
                    <a:pt x="8399" y="10130"/>
                    <a:pt x="8635" y="9825"/>
                    <a:pt x="8838" y="9456"/>
                  </a:cubicBezTo>
                  <a:cubicBezTo>
                    <a:pt x="9105" y="8986"/>
                    <a:pt x="9316" y="8444"/>
                    <a:pt x="9474" y="7864"/>
                  </a:cubicBezTo>
                  <a:close/>
                  <a:moveTo>
                    <a:pt x="3482" y="7864"/>
                  </a:moveTo>
                  <a:cubicBezTo>
                    <a:pt x="3640" y="8444"/>
                    <a:pt x="3851" y="8986"/>
                    <a:pt x="4118" y="9456"/>
                  </a:cubicBezTo>
                  <a:cubicBezTo>
                    <a:pt x="4361" y="9895"/>
                    <a:pt x="4643" y="10249"/>
                    <a:pt x="4940" y="10531"/>
                  </a:cubicBezTo>
                  <a:cubicBezTo>
                    <a:pt x="3561" y="10138"/>
                    <a:pt x="2392" y="9182"/>
                    <a:pt x="1741" y="7864"/>
                  </a:cubicBezTo>
                  <a:close/>
                  <a:moveTo>
                    <a:pt x="6250" y="7864"/>
                  </a:moveTo>
                  <a:lnTo>
                    <a:pt x="6250" y="10695"/>
                  </a:lnTo>
                  <a:cubicBezTo>
                    <a:pt x="5607" y="10601"/>
                    <a:pt x="4995" y="10091"/>
                    <a:pt x="4517" y="9229"/>
                  </a:cubicBezTo>
                  <a:cubicBezTo>
                    <a:pt x="4289" y="8830"/>
                    <a:pt x="4111" y="8367"/>
                    <a:pt x="3969" y="7864"/>
                  </a:cubicBezTo>
                  <a:close/>
                  <a:moveTo>
                    <a:pt x="8986" y="7864"/>
                  </a:moveTo>
                  <a:cubicBezTo>
                    <a:pt x="8845" y="8367"/>
                    <a:pt x="8657" y="8830"/>
                    <a:pt x="8439" y="9229"/>
                  </a:cubicBezTo>
                  <a:cubicBezTo>
                    <a:pt x="7951" y="10091"/>
                    <a:pt x="7340" y="10601"/>
                    <a:pt x="6706" y="10695"/>
                  </a:cubicBezTo>
                  <a:lnTo>
                    <a:pt x="6706" y="7864"/>
                  </a:lnTo>
                  <a:close/>
                  <a:moveTo>
                    <a:pt x="6337" y="0"/>
                  </a:moveTo>
                  <a:cubicBezTo>
                    <a:pt x="5599" y="0"/>
                    <a:pt x="4886" y="149"/>
                    <a:pt x="4205" y="431"/>
                  </a:cubicBezTo>
                  <a:cubicBezTo>
                    <a:pt x="1350" y="1607"/>
                    <a:pt x="1" y="4878"/>
                    <a:pt x="1177" y="7723"/>
                  </a:cubicBezTo>
                  <a:cubicBezTo>
                    <a:pt x="2048" y="9818"/>
                    <a:pt x="4071" y="11173"/>
                    <a:pt x="6337" y="11173"/>
                  </a:cubicBezTo>
                  <a:lnTo>
                    <a:pt x="6500" y="11173"/>
                  </a:lnTo>
                  <a:cubicBezTo>
                    <a:pt x="6557" y="11173"/>
                    <a:pt x="6595" y="11173"/>
                    <a:pt x="6651" y="11165"/>
                  </a:cubicBezTo>
                  <a:cubicBezTo>
                    <a:pt x="7278" y="11135"/>
                    <a:pt x="7889" y="10994"/>
                    <a:pt x="8476" y="10749"/>
                  </a:cubicBezTo>
                  <a:cubicBezTo>
                    <a:pt x="9850" y="10185"/>
                    <a:pt x="10923" y="9103"/>
                    <a:pt x="11497" y="7731"/>
                  </a:cubicBezTo>
                  <a:cubicBezTo>
                    <a:pt x="12069" y="6359"/>
                    <a:pt x="12069" y="4838"/>
                    <a:pt x="11497" y="3450"/>
                  </a:cubicBezTo>
                  <a:cubicBezTo>
                    <a:pt x="10673" y="1466"/>
                    <a:pt x="8798" y="149"/>
                    <a:pt x="6681" y="15"/>
                  </a:cubicBezTo>
                  <a:cubicBezTo>
                    <a:pt x="6612" y="8"/>
                    <a:pt x="6548" y="8"/>
                    <a:pt x="6478" y="8"/>
                  </a:cubicBezTo>
                  <a:lnTo>
                    <a:pt x="6453" y="8"/>
                  </a:lnTo>
                  <a:cubicBezTo>
                    <a:pt x="6416" y="8"/>
                    <a:pt x="6376" y="0"/>
                    <a:pt x="6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5" name="Google Shape;6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50" y="1817050"/>
            <a:ext cx="2419375" cy="241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"/>
          <p:cNvSpPr txBox="1">
            <a:spLocks noGrp="1"/>
          </p:cNvSpPr>
          <p:nvPr>
            <p:ph type="title"/>
          </p:nvPr>
        </p:nvSpPr>
        <p:spPr>
          <a:xfrm>
            <a:off x="522000" y="164525"/>
            <a:ext cx="8100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Advantages</a:t>
            </a:r>
            <a:endParaRPr/>
          </a:p>
        </p:txBody>
      </p:sp>
      <p:pic>
        <p:nvPicPr>
          <p:cNvPr id="661" name="Google Shape;6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0" y="1000675"/>
            <a:ext cx="6416331" cy="3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 txBox="1">
            <a:spLocks noGrp="1"/>
          </p:cNvSpPr>
          <p:nvPr>
            <p:ph type="title"/>
          </p:nvPr>
        </p:nvSpPr>
        <p:spPr>
          <a:xfrm>
            <a:off x="522000" y="164525"/>
            <a:ext cx="8100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Disadvantages</a:t>
            </a:r>
            <a:endParaRPr/>
          </a:p>
        </p:txBody>
      </p:sp>
      <p:sp>
        <p:nvSpPr>
          <p:cNvPr id="667" name="Google Shape;667;p46"/>
          <p:cNvSpPr txBox="1"/>
          <p:nvPr/>
        </p:nvSpPr>
        <p:spPr>
          <a:xfrm>
            <a:off x="2330625" y="1477150"/>
            <a:ext cx="5464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937"/>
              </a:buClr>
              <a:buSzPts val="1700"/>
              <a:buChar char="●"/>
            </a:pPr>
            <a:r>
              <a:rPr lang="en-GB" sz="1700">
                <a:solidFill>
                  <a:srgbClr val="1F2937"/>
                </a:solidFill>
                <a:highlight>
                  <a:srgbClr val="FFFFFF"/>
                </a:highlight>
              </a:rPr>
              <a:t>Results are not instant</a:t>
            </a:r>
            <a:endParaRPr sz="17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700"/>
              <a:buChar char="●"/>
            </a:pPr>
            <a:r>
              <a:rPr lang="en-GB" sz="1700">
                <a:solidFill>
                  <a:srgbClr val="1F2937"/>
                </a:solidFill>
                <a:highlight>
                  <a:srgbClr val="FFFFFF"/>
                </a:highlight>
              </a:rPr>
              <a:t>SEO competition</a:t>
            </a:r>
            <a:endParaRPr sz="17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700"/>
              <a:buChar char="●"/>
            </a:pPr>
            <a:r>
              <a:rPr lang="en-GB" sz="1700">
                <a:solidFill>
                  <a:srgbClr val="1F2937"/>
                </a:solidFill>
                <a:highlight>
                  <a:srgbClr val="FFFFFF"/>
                </a:highlight>
              </a:rPr>
              <a:t>Search penalty &amp; algorithm updates</a:t>
            </a:r>
            <a:endParaRPr sz="17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700"/>
              <a:buChar char="●"/>
            </a:pPr>
            <a:r>
              <a:rPr lang="en-GB" sz="1700">
                <a:solidFill>
                  <a:srgbClr val="1F2937"/>
                </a:solidFill>
                <a:highlight>
                  <a:srgbClr val="FFFFFF"/>
                </a:highlight>
              </a:rPr>
              <a:t>There is no secret technique</a:t>
            </a:r>
            <a:endParaRPr sz="17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700"/>
              <a:buChar char="●"/>
            </a:pPr>
            <a:r>
              <a:rPr lang="en-GB" sz="1700">
                <a:solidFill>
                  <a:srgbClr val="1F2937"/>
                </a:solidFill>
                <a:highlight>
                  <a:srgbClr val="FFFFFF"/>
                </a:highlight>
              </a:rPr>
              <a:t>Learning SEO is important for the business.</a:t>
            </a:r>
            <a:endParaRPr sz="17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Libre Franklin</vt:lpstr>
      <vt:lpstr>Catamaran</vt:lpstr>
      <vt:lpstr>Libre Franklin Medium</vt:lpstr>
      <vt:lpstr>Be Vietnam</vt:lpstr>
      <vt:lpstr>Isometric SEO Strategy by Slidesgo</vt:lpstr>
      <vt:lpstr> SEO  </vt:lpstr>
      <vt:lpstr>Table of Contents</vt:lpstr>
      <vt:lpstr>What is SEO?</vt:lpstr>
      <vt:lpstr>Types of SEO</vt:lpstr>
      <vt:lpstr>SEO Tools</vt:lpstr>
      <vt:lpstr>SEO Techniques</vt:lpstr>
      <vt:lpstr>SEO Strategy</vt:lpstr>
      <vt:lpstr>SEO Advantages</vt:lpstr>
      <vt:lpstr>SEO Disadvantages</vt:lpstr>
      <vt:lpstr>Need of SEO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SEO  </dc:title>
  <cp:lastModifiedBy>kc</cp:lastModifiedBy>
  <cp:revision>1</cp:revision>
  <dcterms:modified xsi:type="dcterms:W3CDTF">2022-12-22T18:21:15Z</dcterms:modified>
</cp:coreProperties>
</file>