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Work Sans Medium"/>
      <p:regular r:id="rId17"/>
      <p:bold r:id="rId18"/>
      <p:italic r:id="rId19"/>
      <p:boldItalic r:id="rId20"/>
    </p:embeddedFont>
    <p:embeddedFont>
      <p:font typeface="Space Grotesk Medium"/>
      <p:regular r:id="rId21"/>
      <p:bold r:id="rId22"/>
    </p:embeddedFont>
    <p:embeddedFont>
      <p:font typeface="Space Grotesk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Medium-boldItalic.fntdata"/><Relationship Id="rId11" Type="http://schemas.openxmlformats.org/officeDocument/2006/relationships/slide" Target="slides/slide7.xml"/><Relationship Id="rId22" Type="http://schemas.openxmlformats.org/officeDocument/2006/relationships/font" Target="fonts/SpaceGroteskMedium-bold.fntdata"/><Relationship Id="rId10" Type="http://schemas.openxmlformats.org/officeDocument/2006/relationships/slide" Target="slides/slide6.xml"/><Relationship Id="rId21" Type="http://schemas.openxmlformats.org/officeDocument/2006/relationships/font" Target="fonts/SpaceGroteskMedium-regular.fntdata"/><Relationship Id="rId13" Type="http://schemas.openxmlformats.org/officeDocument/2006/relationships/font" Target="fonts/Raleway-bold.fntdata"/><Relationship Id="rId24" Type="http://schemas.openxmlformats.org/officeDocument/2006/relationships/font" Target="fonts/SpaceGrotesk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SpaceGrotes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WorkSansMedium-regular.fntdata"/><Relationship Id="rId16" Type="http://schemas.openxmlformats.org/officeDocument/2006/relationships/font" Target="fonts/BebasNeue-regular.fntdata"/><Relationship Id="rId5" Type="http://schemas.openxmlformats.org/officeDocument/2006/relationships/slide" Target="slides/slide1.xml"/><Relationship Id="rId19" Type="http://schemas.openxmlformats.org/officeDocument/2006/relationships/font" Target="fonts/WorkSansMedium-italic.fntdata"/><Relationship Id="rId6" Type="http://schemas.openxmlformats.org/officeDocument/2006/relationships/slide" Target="slides/slide2.xml"/><Relationship Id="rId18" Type="http://schemas.openxmlformats.org/officeDocument/2006/relationships/font" Target="fonts/WorkSans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d2ac156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d2ac156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e6262ca4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e6262ca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6262ca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6262ca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d8910c851_1_20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d8910c851_1_20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f18b49f3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f18b49f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6850" y="1207200"/>
            <a:ext cx="4658100" cy="22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099" y="3526825"/>
            <a:ext cx="4629900" cy="40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715100" y="1366350"/>
            <a:ext cx="4866300" cy="151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715100" y="3063775"/>
            <a:ext cx="4866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43" name="Google Shape;43;p11"/>
          <p:cNvCxnSpPr/>
          <p:nvPr/>
        </p:nvCxnSpPr>
        <p:spPr>
          <a:xfrm>
            <a:off x="760800" y="4608500"/>
            <a:ext cx="762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hasCustomPrompt="1" idx="2" type="title"/>
          </p:nvPr>
        </p:nvSpPr>
        <p:spPr>
          <a:xfrm>
            <a:off x="2300188" y="1399427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hasCustomPrompt="1" idx="3" type="title"/>
          </p:nvPr>
        </p:nvSpPr>
        <p:spPr>
          <a:xfrm>
            <a:off x="6109113" y="139942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hasCustomPrompt="1" idx="4" type="title"/>
          </p:nvPr>
        </p:nvSpPr>
        <p:spPr>
          <a:xfrm>
            <a:off x="2300188" y="251804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hasCustomPrompt="1" idx="5" type="title"/>
          </p:nvPr>
        </p:nvSpPr>
        <p:spPr>
          <a:xfrm>
            <a:off x="6109113" y="2518039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6" type="title"/>
          </p:nvPr>
        </p:nvSpPr>
        <p:spPr>
          <a:xfrm>
            <a:off x="2300188" y="362751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7" type="title"/>
          </p:nvPr>
        </p:nvSpPr>
        <p:spPr>
          <a:xfrm>
            <a:off x="6109113" y="362751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067338" y="1923219"/>
            <a:ext cx="3200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1067338" y="3041835"/>
            <a:ext cx="3200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9" type="subTitle"/>
          </p:nvPr>
        </p:nvSpPr>
        <p:spPr>
          <a:xfrm>
            <a:off x="1067338" y="4151307"/>
            <a:ext cx="3200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3" type="subTitle"/>
          </p:nvPr>
        </p:nvSpPr>
        <p:spPr>
          <a:xfrm>
            <a:off x="4876263" y="1918879"/>
            <a:ext cx="3200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4" type="subTitle"/>
          </p:nvPr>
        </p:nvSpPr>
        <p:spPr>
          <a:xfrm>
            <a:off x="4890963" y="3037495"/>
            <a:ext cx="3171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5" type="subTitle"/>
          </p:nvPr>
        </p:nvSpPr>
        <p:spPr>
          <a:xfrm>
            <a:off x="4887963" y="4146967"/>
            <a:ext cx="3177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5594200" y="1717503"/>
            <a:ext cx="28347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5594209" y="535000"/>
            <a:ext cx="28347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725000" y="1717500"/>
            <a:ext cx="5153400" cy="18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1600"/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715100" y="1467072"/>
            <a:ext cx="3584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2" type="subTitle"/>
          </p:nvPr>
        </p:nvSpPr>
        <p:spPr>
          <a:xfrm>
            <a:off x="715100" y="2004852"/>
            <a:ext cx="35844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3" type="subTitle"/>
          </p:nvPr>
        </p:nvSpPr>
        <p:spPr>
          <a:xfrm>
            <a:off x="715100" y="3580802"/>
            <a:ext cx="35844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4" type="subTitle"/>
          </p:nvPr>
        </p:nvSpPr>
        <p:spPr>
          <a:xfrm>
            <a:off x="4844500" y="2000980"/>
            <a:ext cx="35844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5" type="subTitle"/>
          </p:nvPr>
        </p:nvSpPr>
        <p:spPr>
          <a:xfrm>
            <a:off x="715100" y="3043022"/>
            <a:ext cx="3584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6" type="subTitle"/>
          </p:nvPr>
        </p:nvSpPr>
        <p:spPr>
          <a:xfrm>
            <a:off x="4844500" y="1466578"/>
            <a:ext cx="3584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2390625" y="1698275"/>
            <a:ext cx="5609100" cy="40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2" type="subTitle"/>
          </p:nvPr>
        </p:nvSpPr>
        <p:spPr>
          <a:xfrm>
            <a:off x="2390625" y="2896143"/>
            <a:ext cx="5609100" cy="40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3" type="subTitle"/>
          </p:nvPr>
        </p:nvSpPr>
        <p:spPr>
          <a:xfrm>
            <a:off x="2390625" y="4094002"/>
            <a:ext cx="5609100" cy="40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4" type="subTitle"/>
          </p:nvPr>
        </p:nvSpPr>
        <p:spPr>
          <a:xfrm>
            <a:off x="2390625" y="1191691"/>
            <a:ext cx="56091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5" type="subTitle"/>
          </p:nvPr>
        </p:nvSpPr>
        <p:spPr>
          <a:xfrm>
            <a:off x="2390625" y="2389551"/>
            <a:ext cx="56091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6" type="subTitle"/>
          </p:nvPr>
        </p:nvSpPr>
        <p:spPr>
          <a:xfrm>
            <a:off x="2390625" y="3587420"/>
            <a:ext cx="56091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872400" y="1197577"/>
            <a:ext cx="3410100" cy="66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2" type="subTitle"/>
          </p:nvPr>
        </p:nvSpPr>
        <p:spPr>
          <a:xfrm>
            <a:off x="872400" y="1863703"/>
            <a:ext cx="34101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3" type="subTitle"/>
          </p:nvPr>
        </p:nvSpPr>
        <p:spPr>
          <a:xfrm>
            <a:off x="4860900" y="1863703"/>
            <a:ext cx="34107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4" type="subTitle"/>
          </p:nvPr>
        </p:nvSpPr>
        <p:spPr>
          <a:xfrm>
            <a:off x="872400" y="3558203"/>
            <a:ext cx="34101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5" type="subTitle"/>
          </p:nvPr>
        </p:nvSpPr>
        <p:spPr>
          <a:xfrm>
            <a:off x="4860900" y="3558203"/>
            <a:ext cx="34107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6" type="subTitle"/>
          </p:nvPr>
        </p:nvSpPr>
        <p:spPr>
          <a:xfrm>
            <a:off x="872400" y="2892203"/>
            <a:ext cx="3410100" cy="66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7" type="subTitle"/>
          </p:nvPr>
        </p:nvSpPr>
        <p:spPr>
          <a:xfrm>
            <a:off x="4860900" y="1197577"/>
            <a:ext cx="3410700" cy="66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8" type="subTitle"/>
          </p:nvPr>
        </p:nvSpPr>
        <p:spPr>
          <a:xfrm>
            <a:off x="4860900" y="2892153"/>
            <a:ext cx="3410700" cy="66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subTitle"/>
          </p:nvPr>
        </p:nvSpPr>
        <p:spPr>
          <a:xfrm>
            <a:off x="717225" y="1836524"/>
            <a:ext cx="2487300" cy="96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2" type="subTitle"/>
          </p:nvPr>
        </p:nvSpPr>
        <p:spPr>
          <a:xfrm>
            <a:off x="3328350" y="1836538"/>
            <a:ext cx="2487300" cy="96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3" type="subTitle"/>
          </p:nvPr>
        </p:nvSpPr>
        <p:spPr>
          <a:xfrm>
            <a:off x="5934390" y="1836538"/>
            <a:ext cx="2487300" cy="96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4" type="subTitle"/>
          </p:nvPr>
        </p:nvSpPr>
        <p:spPr>
          <a:xfrm>
            <a:off x="717225" y="3514050"/>
            <a:ext cx="2487300" cy="96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5" type="subTitle"/>
          </p:nvPr>
        </p:nvSpPr>
        <p:spPr>
          <a:xfrm>
            <a:off x="3328650" y="3514052"/>
            <a:ext cx="2486700" cy="96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6" type="subTitle"/>
          </p:nvPr>
        </p:nvSpPr>
        <p:spPr>
          <a:xfrm>
            <a:off x="5937390" y="3514052"/>
            <a:ext cx="2481300" cy="96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7" type="subTitle"/>
          </p:nvPr>
        </p:nvSpPr>
        <p:spPr>
          <a:xfrm>
            <a:off x="717225" y="1306525"/>
            <a:ext cx="24873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8" type="subTitle"/>
          </p:nvPr>
        </p:nvSpPr>
        <p:spPr>
          <a:xfrm>
            <a:off x="3328650" y="1306528"/>
            <a:ext cx="24867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9" type="subTitle"/>
          </p:nvPr>
        </p:nvSpPr>
        <p:spPr>
          <a:xfrm>
            <a:off x="5934390" y="1306528"/>
            <a:ext cx="24873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3" type="subTitle"/>
          </p:nvPr>
        </p:nvSpPr>
        <p:spPr>
          <a:xfrm>
            <a:off x="717225" y="2985116"/>
            <a:ext cx="24873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4" type="subTitle"/>
          </p:nvPr>
        </p:nvSpPr>
        <p:spPr>
          <a:xfrm>
            <a:off x="3328650" y="2985118"/>
            <a:ext cx="24867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5" type="subTitle"/>
          </p:nvPr>
        </p:nvSpPr>
        <p:spPr>
          <a:xfrm>
            <a:off x="5934840" y="2985119"/>
            <a:ext cx="24864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760800" y="4608500"/>
            <a:ext cx="762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3"/>
          <p:cNvSpPr txBox="1"/>
          <p:nvPr>
            <p:ph type="title"/>
          </p:nvPr>
        </p:nvSpPr>
        <p:spPr>
          <a:xfrm>
            <a:off x="3265625" y="2474775"/>
            <a:ext cx="51633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4800" y="1258775"/>
            <a:ext cx="1089900" cy="692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1"/>
          <p:cNvCxnSpPr/>
          <p:nvPr/>
        </p:nvCxnSpPr>
        <p:spPr>
          <a:xfrm>
            <a:off x="760800" y="4608500"/>
            <a:ext cx="762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1"/>
          <p:cNvSpPr txBox="1"/>
          <p:nvPr>
            <p:ph type="ctrTitle"/>
          </p:nvPr>
        </p:nvSpPr>
        <p:spPr>
          <a:xfrm>
            <a:off x="4042825" y="535000"/>
            <a:ext cx="43833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4042925" y="1700400"/>
            <a:ext cx="43833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 rot="10800000">
            <a:off x="76198" y="4341817"/>
            <a:ext cx="914400" cy="72096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  <p:sp>
        <p:nvSpPr>
          <p:cNvPr id="113" name="Google Shape;113;p22"/>
          <p:cNvSpPr/>
          <p:nvPr/>
        </p:nvSpPr>
        <p:spPr>
          <a:xfrm>
            <a:off x="8156448" y="80713"/>
            <a:ext cx="914400" cy="72096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3"/>
          <p:cNvCxnSpPr/>
          <p:nvPr/>
        </p:nvCxnSpPr>
        <p:spPr>
          <a:xfrm>
            <a:off x="760800" y="4608500"/>
            <a:ext cx="762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34789"/>
            <a:ext cx="77040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16136" y="2305425"/>
            <a:ext cx="30357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992164" y="2305425"/>
            <a:ext cx="30357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16136" y="3171225"/>
            <a:ext cx="30357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993064" y="3171225"/>
            <a:ext cx="30339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720000" y="1448225"/>
            <a:ext cx="41091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9" name="Google Shape;29;p7"/>
          <p:cNvSpPr/>
          <p:nvPr>
            <p:ph idx="2" type="pic"/>
          </p:nvPr>
        </p:nvSpPr>
        <p:spPr>
          <a:xfrm>
            <a:off x="5631000" y="0"/>
            <a:ext cx="3513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2" name="Google Shape;32;p8"/>
          <p:cNvCxnSpPr/>
          <p:nvPr/>
        </p:nvCxnSpPr>
        <p:spPr>
          <a:xfrm>
            <a:off x="760800" y="4608500"/>
            <a:ext cx="762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6" name="Google Shape;36;p9"/>
          <p:cNvCxnSpPr/>
          <p:nvPr/>
        </p:nvCxnSpPr>
        <p:spPr>
          <a:xfrm>
            <a:off x="760800" y="4608500"/>
            <a:ext cx="762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931500" y="4104800"/>
            <a:ext cx="7281000" cy="503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5993600" y="167575"/>
            <a:ext cx="2638025" cy="20769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  <p:sp>
        <p:nvSpPr>
          <p:cNvPr id="121" name="Google Shape;121;p24"/>
          <p:cNvSpPr txBox="1"/>
          <p:nvPr/>
        </p:nvSpPr>
        <p:spPr>
          <a:xfrm>
            <a:off x="260575" y="490263"/>
            <a:ext cx="5345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Space Grotesk Medium"/>
                <a:ea typeface="Space Grotesk Medium"/>
                <a:cs typeface="Space Grotesk Medium"/>
                <a:sym typeface="Space Grotesk Medium"/>
              </a:rPr>
              <a:t>Detecting Biases in Newspapers using</a:t>
            </a:r>
            <a:endParaRPr sz="2700"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Natural Language Processing</a:t>
            </a:r>
            <a:endParaRPr b="1" sz="27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387525" y="2160437"/>
            <a:ext cx="3468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12169"/>
                </a:solidFill>
                <a:latin typeface="Space Grotesk"/>
                <a:ea typeface="Space Grotesk"/>
                <a:cs typeface="Space Grotesk"/>
                <a:sym typeface="Space Grotesk"/>
              </a:rPr>
              <a:t>Submitted By:</a:t>
            </a:r>
            <a:endParaRPr b="1">
              <a:solidFill>
                <a:srgbClr val="01216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1216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1216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Syeda Jannatul Ferdous [20301067]</a:t>
            </a:r>
            <a:endParaRPr>
              <a:solidFill>
                <a:srgbClr val="01216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1216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Purobi Paromita [20301214]</a:t>
            </a:r>
            <a:endParaRPr>
              <a:solidFill>
                <a:srgbClr val="01216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1216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Puspita Das [20301246]</a:t>
            </a:r>
            <a:endParaRPr>
              <a:solidFill>
                <a:srgbClr val="01216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1216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Sabbir Bin Abdul Latif [23341056]</a:t>
            </a:r>
            <a:endParaRPr>
              <a:solidFill>
                <a:srgbClr val="01216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1216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1216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16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Submitted To:</a:t>
            </a:r>
            <a:endParaRPr>
              <a:solidFill>
                <a:srgbClr val="01216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16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Annajiat Alim Rasel</a:t>
            </a:r>
            <a:endParaRPr>
              <a:solidFill>
                <a:srgbClr val="01216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16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Senior Lecturer, Department of CSE</a:t>
            </a:r>
            <a:endParaRPr>
              <a:solidFill>
                <a:srgbClr val="01216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16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BRAC University</a:t>
            </a:r>
            <a:endParaRPr>
              <a:solidFill>
                <a:srgbClr val="012169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5162725" y="4143712"/>
            <a:ext cx="34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2169"/>
                </a:solidFill>
                <a:latin typeface="Space Grotesk"/>
                <a:ea typeface="Space Grotesk"/>
                <a:cs typeface="Space Grotesk"/>
                <a:sym typeface="Space Grotesk"/>
              </a:rPr>
              <a:t>RA: Adib Muhammad Amit</a:t>
            </a:r>
            <a:endParaRPr b="1">
              <a:solidFill>
                <a:srgbClr val="01216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2169"/>
                </a:solidFill>
                <a:latin typeface="Space Grotesk"/>
                <a:ea typeface="Space Grotesk"/>
                <a:cs typeface="Space Grotesk"/>
                <a:sym typeface="Space Grotesk"/>
              </a:rPr>
              <a:t>ST: Farah Binta Haque</a:t>
            </a:r>
            <a:endParaRPr b="1">
              <a:solidFill>
                <a:srgbClr val="01216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6856509" y="3172125"/>
            <a:ext cx="1775100" cy="640200"/>
          </a:xfrm>
          <a:prstGeom prst="roundRect">
            <a:avLst>
              <a:gd fmla="val 2876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6856513" y="3168975"/>
            <a:ext cx="177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Section: 01</a:t>
            </a:r>
            <a:endParaRPr b="1" sz="15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Group: 12</a:t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712340" y="667250"/>
            <a:ext cx="1766677" cy="78633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Space Grotesk"/>
              </a:rPr>
              <a:t>Why</a:t>
            </a:r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632050" y="1356483"/>
            <a:ext cx="51204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Unbiased news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is so important</a:t>
            </a:r>
            <a:endParaRPr sz="2600"/>
          </a:p>
        </p:txBody>
      </p:sp>
      <p:sp>
        <p:nvSpPr>
          <p:cNvPr id="132" name="Google Shape;132;p25"/>
          <p:cNvSpPr/>
          <p:nvPr/>
        </p:nvSpPr>
        <p:spPr>
          <a:xfrm>
            <a:off x="6716975" y="3141225"/>
            <a:ext cx="2089875" cy="1645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  <p:sp>
        <p:nvSpPr>
          <p:cNvPr id="133" name="Google Shape;133;p25"/>
          <p:cNvSpPr txBox="1"/>
          <p:nvPr/>
        </p:nvSpPr>
        <p:spPr>
          <a:xfrm>
            <a:off x="777325" y="2620100"/>
            <a:ext cx="46389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 Medium"/>
              <a:buChar char="➔"/>
            </a:pPr>
            <a:r>
              <a:rPr lang="en" sz="16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What is</a:t>
            </a:r>
            <a:r>
              <a:rPr lang="en" sz="16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 media bias.</a:t>
            </a:r>
            <a:endParaRPr sz="16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 Medium"/>
              <a:buChar char="➔"/>
            </a:pPr>
            <a:r>
              <a:rPr lang="en" sz="16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Importance of unbiased news in society.</a:t>
            </a:r>
            <a:endParaRPr sz="16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Space Grotesk Medium"/>
              <a:buChar char="➔"/>
            </a:pPr>
            <a:r>
              <a:rPr lang="en" sz="16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Introduction to NLP as a solution.</a:t>
            </a:r>
            <a:endParaRPr sz="1600"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91400" y="597425"/>
            <a:ext cx="390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Literature Survey on Media Bias and NLP</a:t>
            </a:r>
            <a:endParaRPr sz="2800"/>
          </a:p>
        </p:txBody>
      </p:sp>
      <p:sp>
        <p:nvSpPr>
          <p:cNvPr id="139" name="Google Shape;139;p26"/>
          <p:cNvSpPr txBox="1"/>
          <p:nvPr>
            <p:ph idx="4294967295" type="body"/>
          </p:nvPr>
        </p:nvSpPr>
        <p:spPr>
          <a:xfrm>
            <a:off x="616725" y="1902057"/>
            <a:ext cx="4117800" cy="21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AutoNum type="arabicPeriod"/>
            </a:pPr>
            <a:r>
              <a:rPr lang="en"/>
              <a:t>Q</a:t>
            </a:r>
            <a:r>
              <a:rPr lang="en"/>
              <a:t>uantitative measure in legislative speeches of bias (Groseclose and Milyo, 2005).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AutoNum type="arabicPeriod"/>
            </a:pPr>
            <a:r>
              <a:rPr lang="en"/>
              <a:t>L</a:t>
            </a:r>
            <a:r>
              <a:rPr lang="en"/>
              <a:t>inguistic characteristics of news articles to measure media bias (Gentzkow and Shapiro, 2010).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AutoNum type="arabicPeriod"/>
            </a:pPr>
            <a:r>
              <a:rPr lang="en"/>
              <a:t>S</a:t>
            </a:r>
            <a:r>
              <a:rPr lang="en"/>
              <a:t>entiment analysis and text classifications.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Space Grotesk"/>
              <a:buAutoNum type="arabicPeriod"/>
            </a:pPr>
            <a:r>
              <a:rPr lang="en"/>
              <a:t>Gaps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11692" r="12824" t="0"/>
          <a:stretch/>
        </p:blipFill>
        <p:spPr>
          <a:xfrm>
            <a:off x="4915050" y="925250"/>
            <a:ext cx="3722400" cy="3142500"/>
          </a:xfrm>
          <a:prstGeom prst="roundRect">
            <a:avLst>
              <a:gd fmla="val 841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Concept and Methodology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 flipH="1">
            <a:off x="720000" y="1857048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Collecting Dataset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 flipH="1">
            <a:off x="2683900" y="1857048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Preprocessing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 flipH="1">
            <a:off x="4644258" y="1857052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Sentiment analysis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 flipH="1">
            <a:off x="6611700" y="1857048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Text Classification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 flipH="1">
            <a:off x="719990" y="376212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TF-IDF Vectorization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 flipH="1">
            <a:off x="2683897" y="3762123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Model Training and Testing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 flipH="1">
            <a:off x="4647803" y="3762123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Evaluation Metrics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 flipH="1">
            <a:off x="6611710" y="3762123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Analyzing </a:t>
            </a:r>
            <a:r>
              <a:rPr lang="en"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Results</a:t>
            </a:r>
            <a:endParaRPr sz="1200">
              <a:solidFill>
                <a:schemeClr val="dk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1513332" y="1411253"/>
            <a:ext cx="228600" cy="217200"/>
          </a:xfrm>
          <a:prstGeom prst="roundRect">
            <a:avLst>
              <a:gd fmla="val 2876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1513332" y="3316328"/>
            <a:ext cx="228600" cy="217200"/>
          </a:xfrm>
          <a:prstGeom prst="roundRect">
            <a:avLst>
              <a:gd fmla="val 2876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3479292" y="1411253"/>
            <a:ext cx="228600" cy="217200"/>
          </a:xfrm>
          <a:prstGeom prst="roundRect">
            <a:avLst>
              <a:gd fmla="val 2876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3479292" y="3316328"/>
            <a:ext cx="228600" cy="217200"/>
          </a:xfrm>
          <a:prstGeom prst="roundRect">
            <a:avLst>
              <a:gd fmla="val 2876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5436108" y="1411253"/>
            <a:ext cx="228600" cy="217200"/>
          </a:xfrm>
          <a:prstGeom prst="roundRect">
            <a:avLst>
              <a:gd fmla="val 2876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5436108" y="3316328"/>
            <a:ext cx="228600" cy="217200"/>
          </a:xfrm>
          <a:prstGeom prst="roundRect">
            <a:avLst>
              <a:gd fmla="val 2876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7402068" y="1411253"/>
            <a:ext cx="228600" cy="217200"/>
          </a:xfrm>
          <a:prstGeom prst="roundRect">
            <a:avLst>
              <a:gd fmla="val 2876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7402068" y="3316328"/>
            <a:ext cx="228600" cy="217200"/>
          </a:xfrm>
          <a:prstGeom prst="roundRect">
            <a:avLst>
              <a:gd fmla="val 2876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62" name="Google Shape;162;p27"/>
          <p:cNvCxnSpPr>
            <a:stCxn id="154" idx="3"/>
            <a:endCxn id="156" idx="1"/>
          </p:cNvCxnSpPr>
          <p:nvPr/>
        </p:nvCxnSpPr>
        <p:spPr>
          <a:xfrm>
            <a:off x="1741932" y="1519853"/>
            <a:ext cx="1737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7"/>
          <p:cNvCxnSpPr>
            <a:stCxn id="156" idx="3"/>
            <a:endCxn id="158" idx="1"/>
          </p:cNvCxnSpPr>
          <p:nvPr/>
        </p:nvCxnSpPr>
        <p:spPr>
          <a:xfrm>
            <a:off x="3707892" y="1519853"/>
            <a:ext cx="172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7"/>
          <p:cNvCxnSpPr>
            <a:stCxn id="158" idx="3"/>
            <a:endCxn id="160" idx="1"/>
          </p:cNvCxnSpPr>
          <p:nvPr/>
        </p:nvCxnSpPr>
        <p:spPr>
          <a:xfrm>
            <a:off x="5664708" y="1519853"/>
            <a:ext cx="1737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7"/>
          <p:cNvCxnSpPr>
            <a:stCxn id="155" idx="3"/>
            <a:endCxn id="157" idx="1"/>
          </p:cNvCxnSpPr>
          <p:nvPr/>
        </p:nvCxnSpPr>
        <p:spPr>
          <a:xfrm>
            <a:off x="1741932" y="3424928"/>
            <a:ext cx="1737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7"/>
          <p:cNvCxnSpPr>
            <a:stCxn id="157" idx="3"/>
            <a:endCxn id="159" idx="1"/>
          </p:cNvCxnSpPr>
          <p:nvPr/>
        </p:nvCxnSpPr>
        <p:spPr>
          <a:xfrm>
            <a:off x="3707892" y="3424928"/>
            <a:ext cx="1728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7"/>
          <p:cNvCxnSpPr>
            <a:stCxn id="159" idx="3"/>
            <a:endCxn id="161" idx="1"/>
          </p:cNvCxnSpPr>
          <p:nvPr/>
        </p:nvCxnSpPr>
        <p:spPr>
          <a:xfrm>
            <a:off x="5664708" y="3424928"/>
            <a:ext cx="1737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7"/>
          <p:cNvCxnSpPr>
            <a:stCxn id="160" idx="3"/>
            <a:endCxn id="155" idx="1"/>
          </p:cNvCxnSpPr>
          <p:nvPr/>
        </p:nvCxnSpPr>
        <p:spPr>
          <a:xfrm flipH="1">
            <a:off x="1513368" y="1519853"/>
            <a:ext cx="6117300" cy="1905000"/>
          </a:xfrm>
          <a:prstGeom prst="bentConnector5">
            <a:avLst>
              <a:gd fmla="val -13091" name="adj1"/>
              <a:gd fmla="val 55023" name="adj2"/>
              <a:gd fmla="val 112849" name="adj3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715100" y="1467072"/>
            <a:ext cx="35844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in media watchdogs</a:t>
            </a:r>
            <a:endParaRPr/>
          </a:p>
        </p:txBody>
      </p:sp>
      <p:sp>
        <p:nvSpPr>
          <p:cNvPr id="174" name="Google Shape;174;p28"/>
          <p:cNvSpPr txBox="1"/>
          <p:nvPr>
            <p:ph idx="6" type="subTitle"/>
          </p:nvPr>
        </p:nvSpPr>
        <p:spPr>
          <a:xfrm>
            <a:off x="4844500" y="1466578"/>
            <a:ext cx="35844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j</a:t>
            </a:r>
            <a:r>
              <a:rPr lang="en"/>
              <a:t>ournalism</a:t>
            </a:r>
            <a:endParaRPr/>
          </a:p>
        </p:txBody>
      </p:sp>
      <p:sp>
        <p:nvSpPr>
          <p:cNvPr id="175" name="Google Shape;17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76" name="Google Shape;176;p28"/>
          <p:cNvSpPr txBox="1"/>
          <p:nvPr>
            <p:ph idx="2" type="subTitle"/>
          </p:nvPr>
        </p:nvSpPr>
        <p:spPr>
          <a:xfrm>
            <a:off x="715100" y="2004852"/>
            <a:ext cx="35844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mitigate m</a:t>
            </a:r>
            <a:r>
              <a:rPr lang="en"/>
              <a:t>edia biases and creating a healthy and </a:t>
            </a:r>
            <a:r>
              <a:rPr lang="en"/>
              <a:t>democratic</a:t>
            </a:r>
            <a:r>
              <a:rPr lang="en"/>
              <a:t> society where false news will no longer exists.</a:t>
            </a:r>
            <a:endParaRPr/>
          </a:p>
        </p:txBody>
      </p:sp>
      <p:sp>
        <p:nvSpPr>
          <p:cNvPr id="177" name="Google Shape;177;p28"/>
          <p:cNvSpPr txBox="1"/>
          <p:nvPr>
            <p:ph idx="4" type="subTitle"/>
          </p:nvPr>
        </p:nvSpPr>
        <p:spPr>
          <a:xfrm>
            <a:off x="4844500" y="2000980"/>
            <a:ext cx="35844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Journalists can employ our model as a check for unintentional biases in their work while reporting</a:t>
            </a:r>
            <a:endParaRPr/>
          </a:p>
        </p:txBody>
      </p:sp>
      <p:cxnSp>
        <p:nvCxnSpPr>
          <p:cNvPr id="178" name="Google Shape;178;p28"/>
          <p:cNvCxnSpPr/>
          <p:nvPr/>
        </p:nvCxnSpPr>
        <p:spPr>
          <a:xfrm>
            <a:off x="728311" y="1923457"/>
            <a:ext cx="357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8"/>
          <p:cNvCxnSpPr/>
          <p:nvPr/>
        </p:nvCxnSpPr>
        <p:spPr>
          <a:xfrm>
            <a:off x="4844500" y="1923457"/>
            <a:ext cx="357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8"/>
          <p:cNvSpPr/>
          <p:nvPr/>
        </p:nvSpPr>
        <p:spPr>
          <a:xfrm>
            <a:off x="6314553" y="3126200"/>
            <a:ext cx="2089875" cy="1645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/>
          <p:nvPr/>
        </p:nvSpPr>
        <p:spPr>
          <a:xfrm>
            <a:off x="2326150" y="3083056"/>
            <a:ext cx="682800" cy="640200"/>
          </a:xfrm>
          <a:prstGeom prst="roundRect">
            <a:avLst>
              <a:gd fmla="val 2876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6132552" y="3083056"/>
            <a:ext cx="682800" cy="640200"/>
          </a:xfrm>
          <a:prstGeom prst="roundRect">
            <a:avLst>
              <a:gd fmla="val 2876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6132552" y="1541292"/>
            <a:ext cx="682800" cy="640200"/>
          </a:xfrm>
          <a:prstGeom prst="roundRect">
            <a:avLst>
              <a:gd fmla="val 2876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88" name="Google Shape;18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Next Steps</a:t>
            </a:r>
            <a:endParaRPr/>
          </a:p>
        </p:txBody>
      </p:sp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1067338" y="2163836"/>
            <a:ext cx="3200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importance</a:t>
            </a:r>
            <a:endParaRPr/>
          </a:p>
        </p:txBody>
      </p:sp>
      <p:sp>
        <p:nvSpPr>
          <p:cNvPr id="190" name="Google Shape;190;p29"/>
          <p:cNvSpPr txBox="1"/>
          <p:nvPr>
            <p:ph idx="8" type="subTitle"/>
          </p:nvPr>
        </p:nvSpPr>
        <p:spPr>
          <a:xfrm>
            <a:off x="1067338" y="3699505"/>
            <a:ext cx="3200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91" name="Google Shape;191;p29"/>
          <p:cNvSpPr txBox="1"/>
          <p:nvPr>
            <p:ph idx="13" type="subTitle"/>
          </p:nvPr>
        </p:nvSpPr>
        <p:spPr>
          <a:xfrm>
            <a:off x="4876263" y="2159497"/>
            <a:ext cx="3200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Challenges and Solutions</a:t>
            </a:r>
            <a:endParaRPr/>
          </a:p>
        </p:txBody>
      </p:sp>
      <p:sp>
        <p:nvSpPr>
          <p:cNvPr id="192" name="Google Shape;192;p29"/>
          <p:cNvSpPr txBox="1"/>
          <p:nvPr>
            <p:ph idx="14" type="subTitle"/>
          </p:nvPr>
        </p:nvSpPr>
        <p:spPr>
          <a:xfrm>
            <a:off x="4890963" y="3695165"/>
            <a:ext cx="3171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research directions</a:t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2326150" y="1541292"/>
            <a:ext cx="682800" cy="640200"/>
          </a:xfrm>
          <a:prstGeom prst="roundRect">
            <a:avLst>
              <a:gd fmla="val 2876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94" name="Google Shape;194;p29"/>
          <p:cNvSpPr txBox="1"/>
          <p:nvPr>
            <p:ph idx="2" type="title"/>
          </p:nvPr>
        </p:nvSpPr>
        <p:spPr>
          <a:xfrm>
            <a:off x="2300188" y="164004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01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5" name="Google Shape;195;p29"/>
          <p:cNvSpPr txBox="1"/>
          <p:nvPr>
            <p:ph idx="3" type="title"/>
          </p:nvPr>
        </p:nvSpPr>
        <p:spPr>
          <a:xfrm>
            <a:off x="6109113" y="16400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6" name="Google Shape;196;p29"/>
          <p:cNvSpPr txBox="1"/>
          <p:nvPr>
            <p:ph idx="4" type="title"/>
          </p:nvPr>
        </p:nvSpPr>
        <p:spPr>
          <a:xfrm>
            <a:off x="2300188" y="317571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7" name="Google Shape;197;p29"/>
          <p:cNvSpPr txBox="1"/>
          <p:nvPr>
            <p:ph idx="5" type="title"/>
          </p:nvPr>
        </p:nvSpPr>
        <p:spPr>
          <a:xfrm>
            <a:off x="6109113" y="317570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04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ctrTitle"/>
          </p:nvPr>
        </p:nvSpPr>
        <p:spPr>
          <a:xfrm>
            <a:off x="4114925" y="2043600"/>
            <a:ext cx="43833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753200" y="187025"/>
            <a:ext cx="2713991" cy="2136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Space Grotesk"/>
              </a:rPr>
              <a:t>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oops Media Agency by Slidesgo">
  <a:themeElements>
    <a:clrScheme name="Simple Light">
      <a:dk1>
        <a:srgbClr val="000000"/>
      </a:dk1>
      <a:lt1>
        <a:srgbClr val="174ED8"/>
      </a:lt1>
      <a:dk2>
        <a:srgbClr val="EFEFE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