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ebas Neue"/>
      <p:regular r:id="rId16"/>
    </p:embeddedFont>
    <p:embeddedFont>
      <p:font typeface="Albert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lbertSans-regular.fntdata"/><Relationship Id="rId16" Type="http://schemas.openxmlformats.org/officeDocument/2006/relationships/font" Target="fonts/BebasNeue-regular.fntdata"/><Relationship Id="rId5" Type="http://schemas.openxmlformats.org/officeDocument/2006/relationships/slide" Target="slides/slide1.xml"/><Relationship Id="rId19" Type="http://schemas.openxmlformats.org/officeDocument/2006/relationships/font" Target="fonts/AlbertSans-italic.fntdata"/><Relationship Id="rId6" Type="http://schemas.openxmlformats.org/officeDocument/2006/relationships/slide" Target="slides/slide2.xml"/><Relationship Id="rId18" Type="http://schemas.openxmlformats.org/officeDocument/2006/relationships/font" Target="fonts/Alber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df7c832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df7c832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3a81a1191a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3a81a1191a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3a81a1191a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3a81a1191a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df7c8325a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df7c8325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a81a119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a81a119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a81a119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a81a119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a81a1191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3a81a1191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ea1908b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ea1908b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ea1908be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ea1908b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3a81a1191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3a81a1191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3a81a1191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3a81a1191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5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715100" y="1164438"/>
            <a:ext cx="7713900" cy="11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715100" y="2265263"/>
            <a:ext cx="77139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hasCustomPrompt="1" type="title"/>
          </p:nvPr>
        </p:nvSpPr>
        <p:spPr>
          <a:xfrm>
            <a:off x="715100" y="11992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"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715100" y="17230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715100" y="22468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715100" y="27706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715100" y="32944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715100" y="38182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5" type="subTitle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151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subTitle"/>
          </p:nvPr>
        </p:nvSpPr>
        <p:spPr>
          <a:xfrm>
            <a:off x="7151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3" type="subTitle"/>
          </p:nvPr>
        </p:nvSpPr>
        <p:spPr>
          <a:xfrm>
            <a:off x="3328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4" type="subTitle"/>
          </p:nvPr>
        </p:nvSpPr>
        <p:spPr>
          <a:xfrm>
            <a:off x="3328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5" type="subTitle"/>
          </p:nvPr>
        </p:nvSpPr>
        <p:spPr>
          <a:xfrm>
            <a:off x="5942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6" type="subTitle"/>
          </p:nvPr>
        </p:nvSpPr>
        <p:spPr>
          <a:xfrm>
            <a:off x="5942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961444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2" type="subTitle"/>
          </p:nvPr>
        </p:nvSpPr>
        <p:spPr>
          <a:xfrm>
            <a:off x="961444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3" type="subTitle"/>
          </p:nvPr>
        </p:nvSpPr>
        <p:spPr>
          <a:xfrm>
            <a:off x="961444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4" type="subTitle"/>
          </p:nvPr>
        </p:nvSpPr>
        <p:spPr>
          <a:xfrm>
            <a:off x="961444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5" type="subTitle"/>
          </p:nvPr>
        </p:nvSpPr>
        <p:spPr>
          <a:xfrm>
            <a:off x="4818356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6" type="subTitle"/>
          </p:nvPr>
        </p:nvSpPr>
        <p:spPr>
          <a:xfrm>
            <a:off x="4818356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7" type="subTitle"/>
          </p:nvPr>
        </p:nvSpPr>
        <p:spPr>
          <a:xfrm>
            <a:off x="4818356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8" type="subTitle"/>
          </p:nvPr>
        </p:nvSpPr>
        <p:spPr>
          <a:xfrm>
            <a:off x="4818356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7151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2" type="subTitle"/>
          </p:nvPr>
        </p:nvSpPr>
        <p:spPr>
          <a:xfrm>
            <a:off x="7151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3" type="subTitle"/>
          </p:nvPr>
        </p:nvSpPr>
        <p:spPr>
          <a:xfrm>
            <a:off x="7151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4" type="subTitle"/>
          </p:nvPr>
        </p:nvSpPr>
        <p:spPr>
          <a:xfrm>
            <a:off x="7151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5" type="subTitle"/>
          </p:nvPr>
        </p:nvSpPr>
        <p:spPr>
          <a:xfrm>
            <a:off x="332895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6" type="subTitle"/>
          </p:nvPr>
        </p:nvSpPr>
        <p:spPr>
          <a:xfrm>
            <a:off x="332895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7" type="subTitle"/>
          </p:nvPr>
        </p:nvSpPr>
        <p:spPr>
          <a:xfrm>
            <a:off x="332895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8" type="subTitle"/>
          </p:nvPr>
        </p:nvSpPr>
        <p:spPr>
          <a:xfrm>
            <a:off x="332895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9" type="subTitle"/>
          </p:nvPr>
        </p:nvSpPr>
        <p:spPr>
          <a:xfrm>
            <a:off x="59428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3" type="subTitle"/>
          </p:nvPr>
        </p:nvSpPr>
        <p:spPr>
          <a:xfrm>
            <a:off x="59428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4" type="subTitle"/>
          </p:nvPr>
        </p:nvSpPr>
        <p:spPr>
          <a:xfrm>
            <a:off x="59428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5" type="subTitle"/>
          </p:nvPr>
        </p:nvSpPr>
        <p:spPr>
          <a:xfrm>
            <a:off x="59428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hasCustomPrompt="1" type="title"/>
          </p:nvPr>
        </p:nvSpPr>
        <p:spPr>
          <a:xfrm>
            <a:off x="715100" y="8316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715100" y="14661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715100" y="20208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715100" y="26553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4" type="title"/>
          </p:nvPr>
        </p:nvSpPr>
        <p:spPr>
          <a:xfrm>
            <a:off x="715100" y="32100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5" type="subTitle"/>
          </p:nvPr>
        </p:nvSpPr>
        <p:spPr>
          <a:xfrm>
            <a:off x="715100" y="38445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0025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ctrTitle"/>
          </p:nvPr>
        </p:nvSpPr>
        <p:spPr>
          <a:xfrm>
            <a:off x="1225400" y="649438"/>
            <a:ext cx="28362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225400" y="1623838"/>
            <a:ext cx="28362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428100" y="399900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0" name="Google Shape;150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3" name="Google Shape;153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0" name="Google Shape;160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3" name="Google Shape;163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rect b="b" l="l" r="r" t="t"/>
                <a:pathLst>
                  <a:path extrusionOk="0" h="3498" w="4915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rect b="b" l="l" r="r" t="t"/>
                <a:pathLst>
                  <a:path extrusionOk="0" h="2774" w="6365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rect b="b" l="l" r="r" t="t"/>
                <a:pathLst>
                  <a:path extrusionOk="0" h="6365" w="10587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" name="Google Shape;168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1" name="Google Shape;171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15100" y="980700"/>
            <a:ext cx="38568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15100" y="1797300"/>
            <a:ext cx="3856800" cy="236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4894575" y="966150"/>
            <a:ext cx="3211200" cy="32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5123186" y="737423"/>
            <a:ext cx="3211436" cy="3211451"/>
            <a:chOff x="1190500" y="238125"/>
            <a:chExt cx="5237175" cy="5237200"/>
          </a:xfrm>
        </p:grpSpPr>
        <p:sp>
          <p:nvSpPr>
            <p:cNvPr id="181" name="Google Shape;181;p23"/>
            <p:cNvSpPr/>
            <p:nvPr/>
          </p:nvSpPr>
          <p:spPr>
            <a:xfrm>
              <a:off x="1190500" y="238125"/>
              <a:ext cx="5237175" cy="5237200"/>
            </a:xfrm>
            <a:custGeom>
              <a:rect b="b" l="l" r="r" t="t"/>
              <a:pathLst>
                <a:path extrusionOk="0" h="209488" w="209487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732050" y="779675"/>
              <a:ext cx="4154050" cy="4154075"/>
            </a:xfrm>
            <a:custGeom>
              <a:rect b="b" l="l" r="r" t="t"/>
              <a:pathLst>
                <a:path extrusionOk="0" h="166163" w="166162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297475" y="1345125"/>
              <a:ext cx="3023200" cy="3023200"/>
            </a:xfrm>
            <a:custGeom>
              <a:rect b="b" l="l" r="r" t="t"/>
              <a:pathLst>
                <a:path extrusionOk="0" h="120928" w="120928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3"/>
          <p:cNvSpPr/>
          <p:nvPr/>
        </p:nvSpPr>
        <p:spPr>
          <a:xfrm>
            <a:off x="5367450" y="1389375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type="ctrTitle"/>
          </p:nvPr>
        </p:nvSpPr>
        <p:spPr>
          <a:xfrm>
            <a:off x="736050" y="745425"/>
            <a:ext cx="4160400" cy="14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DetectGPT: </a:t>
            </a:r>
            <a:r>
              <a:rPr lang="en" sz="2300"/>
              <a:t>Zero-Shot Machine-Generated Text Detection using Probability Curvature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186" name="Google Shape;186;p23"/>
          <p:cNvSpPr txBox="1"/>
          <p:nvPr>
            <p:ph idx="1" type="subTitle"/>
          </p:nvPr>
        </p:nvSpPr>
        <p:spPr>
          <a:xfrm>
            <a:off x="736050" y="2248887"/>
            <a:ext cx="34689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Submitted By: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Sabbir Bin Abdul Latif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ID: 23341067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Section: 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Submitted To: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Annajiat Alim Rasel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Lecturer, Department of CSE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BRAC University</a:t>
            </a:r>
            <a:endParaRPr/>
          </a:p>
        </p:txBody>
      </p:sp>
      <p:grpSp>
        <p:nvGrpSpPr>
          <p:cNvPr id="187" name="Google Shape;187;p23"/>
          <p:cNvGrpSpPr/>
          <p:nvPr/>
        </p:nvGrpSpPr>
        <p:grpSpPr>
          <a:xfrm>
            <a:off x="5573410" y="1630071"/>
            <a:ext cx="2311092" cy="1426206"/>
            <a:chOff x="-3367025" y="741238"/>
            <a:chExt cx="2445600" cy="1509213"/>
          </a:xfrm>
        </p:grpSpPr>
        <p:sp>
          <p:nvSpPr>
            <p:cNvPr id="188" name="Google Shape;188;p23"/>
            <p:cNvSpPr/>
            <p:nvPr/>
          </p:nvSpPr>
          <p:spPr>
            <a:xfrm>
              <a:off x="-3367025" y="2092050"/>
              <a:ext cx="2445600" cy="158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-3275975" y="741238"/>
              <a:ext cx="2263500" cy="1350300"/>
            </a:xfrm>
            <a:prstGeom prst="roundRect">
              <a:avLst>
                <a:gd fmla="val 246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-3275925" y="2036775"/>
              <a:ext cx="2263378" cy="55521"/>
            </a:xfrm>
            <a:custGeom>
              <a:rect b="b" l="l" r="r" t="t"/>
              <a:pathLst>
                <a:path extrusionOk="0" h="3582" w="170403">
                  <a:moveTo>
                    <a:pt x="0" y="0"/>
                  </a:moveTo>
                  <a:lnTo>
                    <a:pt x="0" y="3582"/>
                  </a:lnTo>
                  <a:lnTo>
                    <a:pt x="170403" y="3582"/>
                  </a:lnTo>
                  <a:lnTo>
                    <a:pt x="170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-3197975" y="848338"/>
              <a:ext cx="2107500" cy="11361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-3197975" y="847650"/>
              <a:ext cx="2107500" cy="1584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3"/>
          <p:cNvGrpSpPr/>
          <p:nvPr/>
        </p:nvGrpSpPr>
        <p:grpSpPr>
          <a:xfrm>
            <a:off x="5978124" y="1287952"/>
            <a:ext cx="1500980" cy="1426055"/>
            <a:chOff x="6520459" y="-2363338"/>
            <a:chExt cx="1969532" cy="1871217"/>
          </a:xfrm>
        </p:grpSpPr>
        <p:sp>
          <p:nvSpPr>
            <p:cNvPr id="194" name="Google Shape;194;p23"/>
            <p:cNvSpPr/>
            <p:nvPr/>
          </p:nvSpPr>
          <p:spPr>
            <a:xfrm>
              <a:off x="6520459" y="-2363338"/>
              <a:ext cx="1969532" cy="1871217"/>
            </a:xfrm>
            <a:custGeom>
              <a:rect b="b" l="l" r="r" t="t"/>
              <a:pathLst>
                <a:path extrusionOk="0" h="140958" w="148364">
                  <a:moveTo>
                    <a:pt x="57509" y="0"/>
                  </a:moveTo>
                  <a:cubicBezTo>
                    <a:pt x="57349" y="0"/>
                    <a:pt x="57188" y="2"/>
                    <a:pt x="57026" y="6"/>
                  </a:cubicBezTo>
                  <a:cubicBezTo>
                    <a:pt x="46803" y="232"/>
                    <a:pt x="39270" y="6842"/>
                    <a:pt x="37039" y="14016"/>
                  </a:cubicBezTo>
                  <a:cubicBezTo>
                    <a:pt x="37039" y="14016"/>
                    <a:pt x="16155" y="19276"/>
                    <a:pt x="21576" y="41595"/>
                  </a:cubicBezTo>
                  <a:cubicBezTo>
                    <a:pt x="21576" y="41595"/>
                    <a:pt x="1" y="50122"/>
                    <a:pt x="9461" y="78898"/>
                  </a:cubicBezTo>
                  <a:cubicBezTo>
                    <a:pt x="9461" y="78898"/>
                    <a:pt x="1543" y="92735"/>
                    <a:pt x="5475" y="105202"/>
                  </a:cubicBezTo>
                  <a:cubicBezTo>
                    <a:pt x="9719" y="118650"/>
                    <a:pt x="19186" y="123854"/>
                    <a:pt x="19186" y="123854"/>
                  </a:cubicBezTo>
                  <a:cubicBezTo>
                    <a:pt x="19186" y="123854"/>
                    <a:pt x="19977" y="137126"/>
                    <a:pt x="34648" y="140274"/>
                  </a:cubicBezTo>
                  <a:cubicBezTo>
                    <a:pt x="36816" y="140739"/>
                    <a:pt x="38958" y="140958"/>
                    <a:pt x="41033" y="140958"/>
                  </a:cubicBezTo>
                  <a:cubicBezTo>
                    <a:pt x="51491" y="140958"/>
                    <a:pt x="60280" y="135394"/>
                    <a:pt x="62408" y="127680"/>
                  </a:cubicBezTo>
                  <a:cubicBezTo>
                    <a:pt x="62408" y="127680"/>
                    <a:pt x="62408" y="127680"/>
                    <a:pt x="62409" y="127680"/>
                  </a:cubicBezTo>
                  <a:cubicBezTo>
                    <a:pt x="62495" y="127680"/>
                    <a:pt x="70237" y="127666"/>
                    <a:pt x="74182" y="122737"/>
                  </a:cubicBezTo>
                  <a:cubicBezTo>
                    <a:pt x="78130" y="127666"/>
                    <a:pt x="85872" y="127680"/>
                    <a:pt x="85958" y="127680"/>
                  </a:cubicBezTo>
                  <a:cubicBezTo>
                    <a:pt x="85959" y="127680"/>
                    <a:pt x="85959" y="127680"/>
                    <a:pt x="85959" y="127680"/>
                  </a:cubicBezTo>
                  <a:cubicBezTo>
                    <a:pt x="88087" y="135394"/>
                    <a:pt x="96876" y="140958"/>
                    <a:pt x="107334" y="140958"/>
                  </a:cubicBezTo>
                  <a:cubicBezTo>
                    <a:pt x="109410" y="140958"/>
                    <a:pt x="111551" y="140739"/>
                    <a:pt x="113719" y="140274"/>
                  </a:cubicBezTo>
                  <a:cubicBezTo>
                    <a:pt x="128390" y="137126"/>
                    <a:pt x="129182" y="123854"/>
                    <a:pt x="129182" y="123854"/>
                  </a:cubicBezTo>
                  <a:cubicBezTo>
                    <a:pt x="129182" y="123854"/>
                    <a:pt x="138648" y="118650"/>
                    <a:pt x="142892" y="105202"/>
                  </a:cubicBezTo>
                  <a:cubicBezTo>
                    <a:pt x="146825" y="92735"/>
                    <a:pt x="138907" y="78898"/>
                    <a:pt x="138907" y="78898"/>
                  </a:cubicBezTo>
                  <a:cubicBezTo>
                    <a:pt x="148364" y="50122"/>
                    <a:pt x="126791" y="41595"/>
                    <a:pt x="126791" y="41595"/>
                  </a:cubicBezTo>
                  <a:cubicBezTo>
                    <a:pt x="132212" y="19276"/>
                    <a:pt x="111326" y="14016"/>
                    <a:pt x="111326" y="14016"/>
                  </a:cubicBezTo>
                  <a:cubicBezTo>
                    <a:pt x="109095" y="6842"/>
                    <a:pt x="101564" y="232"/>
                    <a:pt x="91341" y="6"/>
                  </a:cubicBezTo>
                  <a:cubicBezTo>
                    <a:pt x="91179" y="2"/>
                    <a:pt x="91018" y="0"/>
                    <a:pt x="90858" y="0"/>
                  </a:cubicBezTo>
                  <a:cubicBezTo>
                    <a:pt x="79725" y="0"/>
                    <a:pt x="74182" y="8595"/>
                    <a:pt x="74182" y="8595"/>
                  </a:cubicBezTo>
                  <a:cubicBezTo>
                    <a:pt x="74182" y="8595"/>
                    <a:pt x="68642" y="0"/>
                    <a:pt x="5750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7505225" y="-2363338"/>
              <a:ext cx="984766" cy="1871217"/>
            </a:xfrm>
            <a:custGeom>
              <a:rect b="b" l="l" r="r" t="t"/>
              <a:pathLst>
                <a:path extrusionOk="0" h="140958" w="74182">
                  <a:moveTo>
                    <a:pt x="16676" y="0"/>
                  </a:moveTo>
                  <a:cubicBezTo>
                    <a:pt x="5543" y="0"/>
                    <a:pt x="0" y="8595"/>
                    <a:pt x="0" y="8595"/>
                  </a:cubicBezTo>
                  <a:lnTo>
                    <a:pt x="0" y="122739"/>
                  </a:lnTo>
                  <a:cubicBezTo>
                    <a:pt x="3948" y="127666"/>
                    <a:pt x="11690" y="127680"/>
                    <a:pt x="11776" y="127680"/>
                  </a:cubicBezTo>
                  <a:cubicBezTo>
                    <a:pt x="11777" y="127680"/>
                    <a:pt x="11777" y="127680"/>
                    <a:pt x="11777" y="127680"/>
                  </a:cubicBezTo>
                  <a:cubicBezTo>
                    <a:pt x="13905" y="135394"/>
                    <a:pt x="22694" y="140958"/>
                    <a:pt x="33150" y="140958"/>
                  </a:cubicBezTo>
                  <a:cubicBezTo>
                    <a:pt x="35226" y="140958"/>
                    <a:pt x="37367" y="140739"/>
                    <a:pt x="39535" y="140274"/>
                  </a:cubicBezTo>
                  <a:cubicBezTo>
                    <a:pt x="54208" y="137126"/>
                    <a:pt x="55000" y="123854"/>
                    <a:pt x="55000" y="123854"/>
                  </a:cubicBezTo>
                  <a:cubicBezTo>
                    <a:pt x="55000" y="123854"/>
                    <a:pt x="64466" y="118650"/>
                    <a:pt x="68710" y="105202"/>
                  </a:cubicBezTo>
                  <a:cubicBezTo>
                    <a:pt x="72643" y="92735"/>
                    <a:pt x="64725" y="78898"/>
                    <a:pt x="64725" y="78898"/>
                  </a:cubicBezTo>
                  <a:cubicBezTo>
                    <a:pt x="74182" y="50122"/>
                    <a:pt x="52609" y="41595"/>
                    <a:pt x="52609" y="41595"/>
                  </a:cubicBezTo>
                  <a:cubicBezTo>
                    <a:pt x="58030" y="19276"/>
                    <a:pt x="37144" y="14016"/>
                    <a:pt x="37144" y="14016"/>
                  </a:cubicBezTo>
                  <a:cubicBezTo>
                    <a:pt x="34913" y="6842"/>
                    <a:pt x="27382" y="232"/>
                    <a:pt x="17159" y="6"/>
                  </a:cubicBezTo>
                  <a:cubicBezTo>
                    <a:pt x="16997" y="2"/>
                    <a:pt x="16836" y="0"/>
                    <a:pt x="166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23"/>
          <p:cNvGrpSpPr/>
          <p:nvPr/>
        </p:nvGrpSpPr>
        <p:grpSpPr>
          <a:xfrm>
            <a:off x="6393122" y="1020048"/>
            <a:ext cx="671666" cy="1052456"/>
            <a:chOff x="4572004" y="-1734319"/>
            <a:chExt cx="753157" cy="1180147"/>
          </a:xfrm>
        </p:grpSpPr>
        <p:sp>
          <p:nvSpPr>
            <p:cNvPr id="197" name="Google Shape;197;p23"/>
            <p:cNvSpPr/>
            <p:nvPr/>
          </p:nvSpPr>
          <p:spPr>
            <a:xfrm>
              <a:off x="4797599" y="-744920"/>
              <a:ext cx="301993" cy="190748"/>
            </a:xfrm>
            <a:custGeom>
              <a:rect b="b" l="l" r="r" t="t"/>
              <a:pathLst>
                <a:path extrusionOk="0" h="14369" w="22749">
                  <a:moveTo>
                    <a:pt x="1" y="0"/>
                  </a:moveTo>
                  <a:lnTo>
                    <a:pt x="1" y="2993"/>
                  </a:lnTo>
                  <a:cubicBezTo>
                    <a:pt x="1" y="9275"/>
                    <a:pt x="5092" y="14369"/>
                    <a:pt x="11373" y="14369"/>
                  </a:cubicBezTo>
                  <a:cubicBezTo>
                    <a:pt x="17655" y="14369"/>
                    <a:pt x="22749" y="9275"/>
                    <a:pt x="22749" y="2993"/>
                  </a:cubicBezTo>
                  <a:lnTo>
                    <a:pt x="227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72004" y="-1734319"/>
              <a:ext cx="753157" cy="938835"/>
            </a:xfrm>
            <a:custGeom>
              <a:rect b="b" l="l" r="r" t="t"/>
              <a:pathLst>
                <a:path extrusionOk="0" h="70722" w="56735">
                  <a:moveTo>
                    <a:pt x="28368" y="1"/>
                  </a:moveTo>
                  <a:cubicBezTo>
                    <a:pt x="28153" y="1"/>
                    <a:pt x="27937" y="3"/>
                    <a:pt x="27721" y="8"/>
                  </a:cubicBezTo>
                  <a:cubicBezTo>
                    <a:pt x="12224" y="354"/>
                    <a:pt x="0" y="12867"/>
                    <a:pt x="0" y="28368"/>
                  </a:cubicBezTo>
                  <a:cubicBezTo>
                    <a:pt x="0" y="36702"/>
                    <a:pt x="3596" y="44193"/>
                    <a:pt x="9319" y="49381"/>
                  </a:cubicBezTo>
                  <a:cubicBezTo>
                    <a:pt x="13238" y="52933"/>
                    <a:pt x="15525" y="57934"/>
                    <a:pt x="15525" y="63221"/>
                  </a:cubicBezTo>
                  <a:lnTo>
                    <a:pt x="15525" y="70721"/>
                  </a:lnTo>
                  <a:lnTo>
                    <a:pt x="41210" y="70721"/>
                  </a:lnTo>
                  <a:lnTo>
                    <a:pt x="41210" y="63221"/>
                  </a:lnTo>
                  <a:cubicBezTo>
                    <a:pt x="41210" y="57934"/>
                    <a:pt x="43500" y="52930"/>
                    <a:pt x="47418" y="49379"/>
                  </a:cubicBezTo>
                  <a:cubicBezTo>
                    <a:pt x="53139" y="44191"/>
                    <a:pt x="56735" y="36702"/>
                    <a:pt x="56735" y="28368"/>
                  </a:cubicBezTo>
                  <a:cubicBezTo>
                    <a:pt x="56735" y="12701"/>
                    <a:pt x="44035" y="1"/>
                    <a:pt x="283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830229" y="-1239613"/>
              <a:ext cx="236733" cy="392568"/>
            </a:xfrm>
            <a:custGeom>
              <a:rect b="b" l="l" r="r" t="t"/>
              <a:pathLst>
                <a:path extrusionOk="0" h="29572" w="17833">
                  <a:moveTo>
                    <a:pt x="705" y="1"/>
                  </a:moveTo>
                  <a:cubicBezTo>
                    <a:pt x="604" y="1"/>
                    <a:pt x="501" y="23"/>
                    <a:pt x="407" y="70"/>
                  </a:cubicBezTo>
                  <a:cubicBezTo>
                    <a:pt x="146" y="202"/>
                    <a:pt x="0" y="486"/>
                    <a:pt x="47" y="774"/>
                  </a:cubicBezTo>
                  <a:lnTo>
                    <a:pt x="4549" y="29008"/>
                  </a:lnTo>
                  <a:cubicBezTo>
                    <a:pt x="4601" y="29335"/>
                    <a:pt x="4879" y="29571"/>
                    <a:pt x="5201" y="29571"/>
                  </a:cubicBezTo>
                  <a:cubicBezTo>
                    <a:pt x="5238" y="29571"/>
                    <a:pt x="5275" y="29568"/>
                    <a:pt x="5313" y="29562"/>
                  </a:cubicBezTo>
                  <a:cubicBezTo>
                    <a:pt x="5678" y="29504"/>
                    <a:pt x="5927" y="29163"/>
                    <a:pt x="5867" y="28798"/>
                  </a:cubicBezTo>
                  <a:lnTo>
                    <a:pt x="1678" y="2533"/>
                  </a:lnTo>
                  <a:lnTo>
                    <a:pt x="1678" y="2533"/>
                  </a:lnTo>
                  <a:cubicBezTo>
                    <a:pt x="1997" y="2725"/>
                    <a:pt x="2367" y="2819"/>
                    <a:pt x="2739" y="2819"/>
                  </a:cubicBezTo>
                  <a:cubicBezTo>
                    <a:pt x="3299" y="2819"/>
                    <a:pt x="3862" y="2606"/>
                    <a:pt x="4263" y="2191"/>
                  </a:cubicBezTo>
                  <a:cubicBezTo>
                    <a:pt x="4407" y="2043"/>
                    <a:pt x="4608" y="1968"/>
                    <a:pt x="4809" y="1968"/>
                  </a:cubicBezTo>
                  <a:cubicBezTo>
                    <a:pt x="5009" y="1968"/>
                    <a:pt x="5210" y="2043"/>
                    <a:pt x="5355" y="2191"/>
                  </a:cubicBezTo>
                  <a:cubicBezTo>
                    <a:pt x="5754" y="2604"/>
                    <a:pt x="6289" y="2831"/>
                    <a:pt x="6861" y="2831"/>
                  </a:cubicBezTo>
                  <a:cubicBezTo>
                    <a:pt x="7434" y="2831"/>
                    <a:pt x="7969" y="2604"/>
                    <a:pt x="8368" y="2191"/>
                  </a:cubicBezTo>
                  <a:cubicBezTo>
                    <a:pt x="8513" y="2043"/>
                    <a:pt x="8713" y="1968"/>
                    <a:pt x="8914" y="1968"/>
                  </a:cubicBezTo>
                  <a:cubicBezTo>
                    <a:pt x="9115" y="1968"/>
                    <a:pt x="9316" y="2043"/>
                    <a:pt x="9460" y="2191"/>
                  </a:cubicBezTo>
                  <a:cubicBezTo>
                    <a:pt x="9465" y="2196"/>
                    <a:pt x="9469" y="2201"/>
                    <a:pt x="9474" y="2208"/>
                  </a:cubicBezTo>
                  <a:cubicBezTo>
                    <a:pt x="9871" y="2610"/>
                    <a:pt x="10418" y="2811"/>
                    <a:pt x="10965" y="2811"/>
                  </a:cubicBezTo>
                  <a:cubicBezTo>
                    <a:pt x="11520" y="2811"/>
                    <a:pt x="12075" y="2605"/>
                    <a:pt x="12474" y="2191"/>
                  </a:cubicBezTo>
                  <a:cubicBezTo>
                    <a:pt x="12619" y="2042"/>
                    <a:pt x="12819" y="1967"/>
                    <a:pt x="13020" y="1967"/>
                  </a:cubicBezTo>
                  <a:cubicBezTo>
                    <a:pt x="13221" y="1967"/>
                    <a:pt x="13422" y="2042"/>
                    <a:pt x="13568" y="2194"/>
                  </a:cubicBezTo>
                  <a:cubicBezTo>
                    <a:pt x="13969" y="2608"/>
                    <a:pt x="14533" y="2821"/>
                    <a:pt x="15092" y="2821"/>
                  </a:cubicBezTo>
                  <a:cubicBezTo>
                    <a:pt x="15465" y="2821"/>
                    <a:pt x="15835" y="2726"/>
                    <a:pt x="16155" y="2533"/>
                  </a:cubicBezTo>
                  <a:lnTo>
                    <a:pt x="16155" y="2533"/>
                  </a:lnTo>
                  <a:lnTo>
                    <a:pt x="11966" y="28798"/>
                  </a:lnTo>
                  <a:cubicBezTo>
                    <a:pt x="11906" y="29163"/>
                    <a:pt x="12156" y="29504"/>
                    <a:pt x="12520" y="29562"/>
                  </a:cubicBezTo>
                  <a:cubicBezTo>
                    <a:pt x="12555" y="29569"/>
                    <a:pt x="12589" y="29571"/>
                    <a:pt x="12626" y="29571"/>
                  </a:cubicBezTo>
                  <a:cubicBezTo>
                    <a:pt x="12947" y="29571"/>
                    <a:pt x="13231" y="29338"/>
                    <a:pt x="13284" y="29008"/>
                  </a:cubicBezTo>
                  <a:lnTo>
                    <a:pt x="17787" y="774"/>
                  </a:lnTo>
                  <a:cubicBezTo>
                    <a:pt x="17833" y="486"/>
                    <a:pt x="17687" y="202"/>
                    <a:pt x="17427" y="70"/>
                  </a:cubicBezTo>
                  <a:cubicBezTo>
                    <a:pt x="17332" y="23"/>
                    <a:pt x="17230" y="1"/>
                    <a:pt x="17129" y="1"/>
                  </a:cubicBezTo>
                  <a:cubicBezTo>
                    <a:pt x="16952" y="1"/>
                    <a:pt x="16778" y="71"/>
                    <a:pt x="16649" y="204"/>
                  </a:cubicBezTo>
                  <a:lnTo>
                    <a:pt x="15620" y="1264"/>
                  </a:lnTo>
                  <a:cubicBezTo>
                    <a:pt x="15475" y="1414"/>
                    <a:pt x="15275" y="1489"/>
                    <a:pt x="15074" y="1489"/>
                  </a:cubicBezTo>
                  <a:cubicBezTo>
                    <a:pt x="14874" y="1489"/>
                    <a:pt x="14672" y="1414"/>
                    <a:pt x="14526" y="1261"/>
                  </a:cubicBezTo>
                  <a:cubicBezTo>
                    <a:pt x="14126" y="851"/>
                    <a:pt x="13573" y="645"/>
                    <a:pt x="13020" y="645"/>
                  </a:cubicBezTo>
                  <a:cubicBezTo>
                    <a:pt x="12467" y="645"/>
                    <a:pt x="11913" y="851"/>
                    <a:pt x="11514" y="1264"/>
                  </a:cubicBezTo>
                  <a:cubicBezTo>
                    <a:pt x="11370" y="1412"/>
                    <a:pt x="11169" y="1487"/>
                    <a:pt x="10968" y="1487"/>
                  </a:cubicBezTo>
                  <a:cubicBezTo>
                    <a:pt x="10767" y="1487"/>
                    <a:pt x="10565" y="1412"/>
                    <a:pt x="10420" y="1264"/>
                  </a:cubicBezTo>
                  <a:lnTo>
                    <a:pt x="10406" y="1250"/>
                  </a:lnTo>
                  <a:cubicBezTo>
                    <a:pt x="10010" y="847"/>
                    <a:pt x="9463" y="646"/>
                    <a:pt x="8916" y="646"/>
                  </a:cubicBezTo>
                  <a:cubicBezTo>
                    <a:pt x="8362" y="646"/>
                    <a:pt x="7808" y="852"/>
                    <a:pt x="7408" y="1264"/>
                  </a:cubicBezTo>
                  <a:cubicBezTo>
                    <a:pt x="7264" y="1413"/>
                    <a:pt x="7064" y="1488"/>
                    <a:pt x="6863" y="1488"/>
                  </a:cubicBezTo>
                  <a:cubicBezTo>
                    <a:pt x="6661" y="1488"/>
                    <a:pt x="6459" y="1413"/>
                    <a:pt x="6315" y="1264"/>
                  </a:cubicBezTo>
                  <a:cubicBezTo>
                    <a:pt x="5917" y="852"/>
                    <a:pt x="5363" y="647"/>
                    <a:pt x="4810" y="647"/>
                  </a:cubicBezTo>
                  <a:cubicBezTo>
                    <a:pt x="4256" y="647"/>
                    <a:pt x="3701" y="853"/>
                    <a:pt x="3303" y="1264"/>
                  </a:cubicBezTo>
                  <a:cubicBezTo>
                    <a:pt x="3159" y="1412"/>
                    <a:pt x="2958" y="1487"/>
                    <a:pt x="2757" y="1487"/>
                  </a:cubicBezTo>
                  <a:cubicBezTo>
                    <a:pt x="2556" y="1487"/>
                    <a:pt x="2356" y="1412"/>
                    <a:pt x="2211" y="1264"/>
                  </a:cubicBezTo>
                  <a:lnTo>
                    <a:pt x="1184" y="204"/>
                  </a:lnTo>
                  <a:cubicBezTo>
                    <a:pt x="1057" y="71"/>
                    <a:pt x="882" y="1"/>
                    <a:pt x="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650738" y="-1651230"/>
              <a:ext cx="306732" cy="306745"/>
            </a:xfrm>
            <a:custGeom>
              <a:rect b="b" l="l" r="r" t="t"/>
              <a:pathLst>
                <a:path extrusionOk="0" h="23107" w="23106">
                  <a:moveTo>
                    <a:pt x="22436" y="1"/>
                  </a:moveTo>
                  <a:cubicBezTo>
                    <a:pt x="10064" y="1"/>
                    <a:pt x="0" y="10067"/>
                    <a:pt x="0" y="22439"/>
                  </a:cubicBezTo>
                  <a:cubicBezTo>
                    <a:pt x="0" y="22809"/>
                    <a:pt x="298" y="23106"/>
                    <a:pt x="667" y="23106"/>
                  </a:cubicBezTo>
                  <a:cubicBezTo>
                    <a:pt x="1036" y="23106"/>
                    <a:pt x="1334" y="22809"/>
                    <a:pt x="1334" y="22439"/>
                  </a:cubicBezTo>
                  <a:cubicBezTo>
                    <a:pt x="1334" y="10804"/>
                    <a:pt x="10801" y="1337"/>
                    <a:pt x="22436" y="1337"/>
                  </a:cubicBezTo>
                  <a:cubicBezTo>
                    <a:pt x="22806" y="1337"/>
                    <a:pt x="23106" y="1039"/>
                    <a:pt x="23106" y="670"/>
                  </a:cubicBezTo>
                  <a:cubicBezTo>
                    <a:pt x="23106" y="301"/>
                    <a:pt x="22806" y="1"/>
                    <a:pt x="22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745800" y="-812925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745800" y="-777637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4745800" y="-742200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745800" y="-706912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5809339" y="2134549"/>
            <a:ext cx="554809" cy="554809"/>
            <a:chOff x="5724800" y="2169125"/>
            <a:chExt cx="587100" cy="587100"/>
          </a:xfrm>
        </p:grpSpPr>
        <p:sp>
          <p:nvSpPr>
            <p:cNvPr id="206" name="Google Shape;206;p23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3"/>
          <p:cNvGrpSpPr/>
          <p:nvPr/>
        </p:nvGrpSpPr>
        <p:grpSpPr>
          <a:xfrm>
            <a:off x="7093701" y="1809399"/>
            <a:ext cx="554810" cy="554809"/>
            <a:chOff x="6810900" y="2169125"/>
            <a:chExt cx="587100" cy="587100"/>
          </a:xfrm>
        </p:grpSpPr>
        <p:sp>
          <p:nvSpPr>
            <p:cNvPr id="210" name="Google Shape;210;p23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23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213" name="Google Shape;213;p23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rect b="b" l="l" r="r" t="t"/>
                <a:pathLst>
                  <a:path extrusionOk="0" h="4916" w="5073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rect b="b" l="l" r="r" t="t"/>
                <a:pathLst>
                  <a:path extrusionOk="0" h="9958" w="9925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" name="Google Shape;215;p23"/>
          <p:cNvGrpSpPr/>
          <p:nvPr/>
        </p:nvGrpSpPr>
        <p:grpSpPr>
          <a:xfrm>
            <a:off x="6752849" y="2677876"/>
            <a:ext cx="1326801" cy="733850"/>
            <a:chOff x="6879411" y="2843985"/>
            <a:chExt cx="1404319" cy="776643"/>
          </a:xfrm>
        </p:grpSpPr>
        <p:grpSp>
          <p:nvGrpSpPr>
            <p:cNvPr id="216" name="Google Shape;216;p23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217" name="Google Shape;217;p23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rect b="b" l="l" r="r" t="t"/>
                <a:pathLst>
                  <a:path extrusionOk="0" h="11958" w="133649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rect b="b" l="l" r="r" t="t"/>
                <a:pathLst>
                  <a:path extrusionOk="0" h="61955" w="133649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rect b="b" l="l" r="r" t="t"/>
                <a:pathLst>
                  <a:path extrusionOk="0" h="3768" w="3767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23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223" name="Google Shape;223;p23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rect b="b" l="l" r="r" t="t"/>
                <a:pathLst>
                  <a:path extrusionOk="0" h="8231" w="3428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rect b="b" l="l" r="r" t="t"/>
                <a:pathLst>
                  <a:path extrusionOk="0" h="10570" w="3389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rect b="b" l="l" r="r" t="t"/>
                <a:pathLst>
                  <a:path extrusionOk="0" h="12913" w="3388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26" name="Google Shape;226;p23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fmla="val 1727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3"/>
          <p:cNvSpPr/>
          <p:nvPr/>
        </p:nvSpPr>
        <p:spPr>
          <a:xfrm>
            <a:off x="5171475" y="3552124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8052500" y="2148700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8079650" y="22592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6258250" y="3305825"/>
            <a:ext cx="105900" cy="1059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5852075" y="15059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7884500" y="8946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 txBox="1"/>
          <p:nvPr>
            <p:ph idx="1" type="subTitle"/>
          </p:nvPr>
        </p:nvSpPr>
        <p:spPr>
          <a:xfrm>
            <a:off x="4942875" y="3943337"/>
            <a:ext cx="3468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RA: </a:t>
            </a:r>
            <a:r>
              <a:rPr lang="en"/>
              <a:t>Adib Muhammad Amit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ST: </a:t>
            </a:r>
            <a:r>
              <a:rPr lang="en"/>
              <a:t>Farah Binta Haque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"/>
          <p:cNvSpPr txBox="1"/>
          <p:nvPr>
            <p:ph type="title"/>
          </p:nvPr>
        </p:nvSpPr>
        <p:spPr>
          <a:xfrm>
            <a:off x="715100" y="687400"/>
            <a:ext cx="7713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Directions and Conclusion</a:t>
            </a:r>
            <a:endParaRPr sz="2400"/>
          </a:p>
        </p:txBody>
      </p:sp>
      <p:sp>
        <p:nvSpPr>
          <p:cNvPr id="466" name="Google Shape;466;p32"/>
          <p:cNvSpPr txBox="1"/>
          <p:nvPr/>
        </p:nvSpPr>
        <p:spPr>
          <a:xfrm>
            <a:off x="4572000" y="1199200"/>
            <a:ext cx="3857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Improvements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7" name="Google Shape;467;p32"/>
          <p:cNvSpPr txBox="1"/>
          <p:nvPr/>
        </p:nvSpPr>
        <p:spPr>
          <a:xfrm>
            <a:off x="4572000" y="1631560"/>
            <a:ext cx="385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Potential improvements and expansions of DetectGPT.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>
            <a:off x="4572000" y="2276620"/>
            <a:ext cx="3857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Impact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4572000" y="2708980"/>
            <a:ext cx="385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Broader impact on the field of text generation and detection.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>
            <a:off x="4572000" y="3354040"/>
            <a:ext cx="3857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Remarks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4572000" y="3786400"/>
            <a:ext cx="385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Concluding remarks on the importance of such detection tools.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1092200" y="1354675"/>
            <a:ext cx="3102900" cy="310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/>
          <p:nvPr/>
        </p:nvSpPr>
        <p:spPr>
          <a:xfrm>
            <a:off x="1356800" y="1883799"/>
            <a:ext cx="2573700" cy="257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1865450" y="2901198"/>
            <a:ext cx="1556400" cy="1556400"/>
          </a:xfrm>
          <a:prstGeom prst="ellipse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>
            <p:ph type="ctrTitle"/>
          </p:nvPr>
        </p:nvSpPr>
        <p:spPr>
          <a:xfrm>
            <a:off x="1225400" y="2084538"/>
            <a:ext cx="28362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80" name="Google Shape;480;p33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481" name="Google Shape;481;p33"/>
            <p:cNvSpPr/>
            <p:nvPr/>
          </p:nvSpPr>
          <p:spPr>
            <a:xfrm>
              <a:off x="1190500" y="238125"/>
              <a:ext cx="5237175" cy="5237200"/>
            </a:xfrm>
            <a:custGeom>
              <a:rect b="b" l="l" r="r" t="t"/>
              <a:pathLst>
                <a:path extrusionOk="0" h="209488" w="209487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732050" y="779675"/>
              <a:ext cx="4154050" cy="4154075"/>
            </a:xfrm>
            <a:custGeom>
              <a:rect b="b" l="l" r="r" t="t"/>
              <a:pathLst>
                <a:path extrusionOk="0" h="166163" w="166162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297475" y="1345125"/>
              <a:ext cx="3023200" cy="3023200"/>
            </a:xfrm>
            <a:custGeom>
              <a:rect b="b" l="l" r="r" t="t"/>
              <a:pathLst>
                <a:path extrusionOk="0" h="120928" w="120928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3"/>
          <p:cNvGrpSpPr/>
          <p:nvPr/>
        </p:nvGrpSpPr>
        <p:grpSpPr>
          <a:xfrm>
            <a:off x="5513969" y="1435837"/>
            <a:ext cx="554700" cy="554700"/>
            <a:chOff x="1221094" y="1533487"/>
            <a:chExt cx="554700" cy="554700"/>
          </a:xfrm>
        </p:grpSpPr>
        <p:sp>
          <p:nvSpPr>
            <p:cNvPr id="485" name="Google Shape;485;p33"/>
            <p:cNvSpPr/>
            <p:nvPr/>
          </p:nvSpPr>
          <p:spPr>
            <a:xfrm>
              <a:off x="1221094" y="1533487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288144" y="1600535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" name="Google Shape;487;p33"/>
            <p:cNvGrpSpPr/>
            <p:nvPr/>
          </p:nvGrpSpPr>
          <p:grpSpPr>
            <a:xfrm>
              <a:off x="1376326" y="1673263"/>
              <a:ext cx="244237" cy="244216"/>
              <a:chOff x="4628325" y="3599825"/>
              <a:chExt cx="295400" cy="295375"/>
            </a:xfrm>
          </p:grpSpPr>
          <p:sp>
            <p:nvSpPr>
              <p:cNvPr id="488" name="Google Shape;488;p33"/>
              <p:cNvSpPr/>
              <p:nvPr/>
            </p:nvSpPr>
            <p:spPr>
              <a:xfrm>
                <a:off x="4679525" y="3686450"/>
                <a:ext cx="17350" cy="86675"/>
              </a:xfrm>
              <a:custGeom>
                <a:rect b="b" l="l" r="r" t="t"/>
                <a:pathLst>
                  <a:path extrusionOk="0" h="3467" w="694">
                    <a:moveTo>
                      <a:pt x="0" y="1"/>
                    </a:moveTo>
                    <a:lnTo>
                      <a:pt x="0" y="3466"/>
                    </a:lnTo>
                    <a:lnTo>
                      <a:pt x="694" y="3466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4854375" y="3686450"/>
                <a:ext cx="18150" cy="86675"/>
              </a:xfrm>
              <a:custGeom>
                <a:rect b="b" l="l" r="r" t="t"/>
                <a:pathLst>
                  <a:path extrusionOk="0" h="3467" w="726">
                    <a:moveTo>
                      <a:pt x="1" y="1"/>
                    </a:moveTo>
                    <a:lnTo>
                      <a:pt x="1" y="3466"/>
                    </a:lnTo>
                    <a:lnTo>
                      <a:pt x="725" y="3466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4679525" y="3790425"/>
                <a:ext cx="17350" cy="104000"/>
              </a:xfrm>
              <a:custGeom>
                <a:rect b="b" l="l" r="r" t="t"/>
                <a:pathLst>
                  <a:path extrusionOk="0" h="4160" w="694">
                    <a:moveTo>
                      <a:pt x="0" y="0"/>
                    </a:moveTo>
                    <a:lnTo>
                      <a:pt x="0" y="4159"/>
                    </a:lnTo>
                    <a:lnTo>
                      <a:pt x="694" y="415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4854375" y="3790425"/>
                <a:ext cx="18150" cy="104000"/>
              </a:xfrm>
              <a:custGeom>
                <a:rect b="b" l="l" r="r" t="t"/>
                <a:pathLst>
                  <a:path extrusionOk="0" h="4160" w="726">
                    <a:moveTo>
                      <a:pt x="1" y="0"/>
                    </a:moveTo>
                    <a:lnTo>
                      <a:pt x="1" y="4159"/>
                    </a:lnTo>
                    <a:lnTo>
                      <a:pt x="725" y="4159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4628325" y="3686450"/>
                <a:ext cx="34675" cy="86675"/>
              </a:xfrm>
              <a:custGeom>
                <a:rect b="b" l="l" r="r" t="t"/>
                <a:pathLst>
                  <a:path extrusionOk="0" h="3467" w="1387">
                    <a:moveTo>
                      <a:pt x="1009" y="1"/>
                    </a:moveTo>
                    <a:cubicBezTo>
                      <a:pt x="442" y="1"/>
                      <a:pt x="1" y="442"/>
                      <a:pt x="1" y="1009"/>
                    </a:cubicBezTo>
                    <a:lnTo>
                      <a:pt x="1" y="2049"/>
                    </a:lnTo>
                    <a:cubicBezTo>
                      <a:pt x="1" y="2427"/>
                      <a:pt x="158" y="2773"/>
                      <a:pt x="442" y="3025"/>
                    </a:cubicBezTo>
                    <a:cubicBezTo>
                      <a:pt x="662" y="3340"/>
                      <a:pt x="1009" y="3466"/>
                      <a:pt x="1387" y="3466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4714975" y="3686450"/>
                <a:ext cx="122100" cy="86675"/>
              </a:xfrm>
              <a:custGeom>
                <a:rect b="b" l="l" r="r" t="t"/>
                <a:pathLst>
                  <a:path extrusionOk="0" h="3467" w="4884">
                    <a:moveTo>
                      <a:pt x="0" y="1"/>
                    </a:moveTo>
                    <a:lnTo>
                      <a:pt x="0" y="3466"/>
                    </a:lnTo>
                    <a:lnTo>
                      <a:pt x="4883" y="3466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4889025" y="3777825"/>
                <a:ext cx="34700" cy="117375"/>
              </a:xfrm>
              <a:custGeom>
                <a:rect b="b" l="l" r="r" t="t"/>
                <a:pathLst>
                  <a:path extrusionOk="0" h="4695" w="1388">
                    <a:moveTo>
                      <a:pt x="1387" y="0"/>
                    </a:moveTo>
                    <a:cubicBezTo>
                      <a:pt x="977" y="315"/>
                      <a:pt x="505" y="504"/>
                      <a:pt x="1" y="504"/>
                    </a:cubicBezTo>
                    <a:lnTo>
                      <a:pt x="1" y="4695"/>
                    </a:lnTo>
                    <a:lnTo>
                      <a:pt x="347" y="4695"/>
                    </a:lnTo>
                    <a:cubicBezTo>
                      <a:pt x="946" y="4695"/>
                      <a:pt x="1387" y="4222"/>
                      <a:pt x="1387" y="3655"/>
                    </a:cubicBez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4628325" y="3777825"/>
                <a:ext cx="34675" cy="116600"/>
              </a:xfrm>
              <a:custGeom>
                <a:rect b="b" l="l" r="r" t="t"/>
                <a:pathLst>
                  <a:path extrusionOk="0" h="4664" w="1387">
                    <a:moveTo>
                      <a:pt x="1" y="0"/>
                    </a:moveTo>
                    <a:lnTo>
                      <a:pt x="1" y="3655"/>
                    </a:lnTo>
                    <a:cubicBezTo>
                      <a:pt x="1" y="4222"/>
                      <a:pt x="442" y="4663"/>
                      <a:pt x="1009" y="4663"/>
                    </a:cubicBezTo>
                    <a:lnTo>
                      <a:pt x="1387" y="4663"/>
                    </a:lnTo>
                    <a:lnTo>
                      <a:pt x="1387" y="504"/>
                    </a:lnTo>
                    <a:cubicBezTo>
                      <a:pt x="851" y="504"/>
                      <a:pt x="379" y="315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4766950" y="37904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694" y="568"/>
                      <a:pt x="694" y="347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4889025" y="3686450"/>
                <a:ext cx="34700" cy="86675"/>
              </a:xfrm>
              <a:custGeom>
                <a:rect b="b" l="l" r="r" t="t"/>
                <a:pathLst>
                  <a:path extrusionOk="0" h="3467" w="1388">
                    <a:moveTo>
                      <a:pt x="1" y="1"/>
                    </a:moveTo>
                    <a:lnTo>
                      <a:pt x="1" y="3466"/>
                    </a:lnTo>
                    <a:cubicBezTo>
                      <a:pt x="347" y="3466"/>
                      <a:pt x="662" y="3340"/>
                      <a:pt x="946" y="3088"/>
                    </a:cubicBezTo>
                    <a:cubicBezTo>
                      <a:pt x="1229" y="2836"/>
                      <a:pt x="1387" y="2458"/>
                      <a:pt x="1387" y="2080"/>
                    </a:cubicBezTo>
                    <a:lnTo>
                      <a:pt x="1387" y="1040"/>
                    </a:lnTo>
                    <a:cubicBezTo>
                      <a:pt x="1387" y="442"/>
                      <a:pt x="914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4714975" y="3790425"/>
                <a:ext cx="122100" cy="104000"/>
              </a:xfrm>
              <a:custGeom>
                <a:rect b="b" l="l" r="r" t="t"/>
                <a:pathLst>
                  <a:path extrusionOk="0" h="4160" w="4884">
                    <a:moveTo>
                      <a:pt x="0" y="0"/>
                    </a:moveTo>
                    <a:lnTo>
                      <a:pt x="0" y="4159"/>
                    </a:lnTo>
                    <a:lnTo>
                      <a:pt x="4883" y="4159"/>
                    </a:lnTo>
                    <a:lnTo>
                      <a:pt x="4883" y="0"/>
                    </a:lnTo>
                    <a:lnTo>
                      <a:pt x="3466" y="0"/>
                    </a:lnTo>
                    <a:lnTo>
                      <a:pt x="3466" y="347"/>
                    </a:lnTo>
                    <a:cubicBezTo>
                      <a:pt x="3466" y="946"/>
                      <a:pt x="2993" y="1387"/>
                      <a:pt x="2426" y="1387"/>
                    </a:cubicBezTo>
                    <a:cubicBezTo>
                      <a:pt x="1827" y="1387"/>
                      <a:pt x="1418" y="914"/>
                      <a:pt x="1418" y="347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4714175" y="3599825"/>
                <a:ext cx="122100" cy="69325"/>
              </a:xfrm>
              <a:custGeom>
                <a:rect b="b" l="l" r="r" t="t"/>
                <a:pathLst>
                  <a:path extrusionOk="0" h="2773" w="4884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lnTo>
                      <a:pt x="1" y="2773"/>
                    </a:lnTo>
                    <a:lnTo>
                      <a:pt x="1355" y="2773"/>
                    </a:lnTo>
                    <a:lnTo>
                      <a:pt x="1355" y="2426"/>
                    </a:lnTo>
                    <a:cubicBezTo>
                      <a:pt x="1355" y="1828"/>
                      <a:pt x="1828" y="1418"/>
                      <a:pt x="2395" y="1418"/>
                    </a:cubicBezTo>
                    <a:cubicBezTo>
                      <a:pt x="2994" y="1418"/>
                      <a:pt x="3403" y="1891"/>
                      <a:pt x="3403" y="2426"/>
                    </a:cubicBezTo>
                    <a:lnTo>
                      <a:pt x="3403" y="2773"/>
                    </a:lnTo>
                    <a:lnTo>
                      <a:pt x="4884" y="2773"/>
                    </a:lnTo>
                    <a:lnTo>
                      <a:pt x="4884" y="2426"/>
                    </a:ln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0" name="Google Shape;500;p33"/>
          <p:cNvGrpSpPr/>
          <p:nvPr/>
        </p:nvGrpSpPr>
        <p:grpSpPr>
          <a:xfrm>
            <a:off x="5330743" y="2188704"/>
            <a:ext cx="2001014" cy="1106717"/>
            <a:chOff x="6879411" y="2843985"/>
            <a:chExt cx="1404319" cy="776643"/>
          </a:xfrm>
        </p:grpSpPr>
        <p:grpSp>
          <p:nvGrpSpPr>
            <p:cNvPr id="501" name="Google Shape;501;p33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rect b="b" l="l" r="r" t="t"/>
                <a:pathLst>
                  <a:path extrusionOk="0" h="11958" w="133649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rect b="b" l="l" r="r" t="t"/>
                <a:pathLst>
                  <a:path extrusionOk="0" h="61955" w="133649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rect b="b" l="l" r="r" t="t"/>
                <a:pathLst>
                  <a:path extrusionOk="0" h="3768" w="3767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33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508" name="Google Shape;508;p33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rect b="b" l="l" r="r" t="t"/>
                <a:pathLst>
                  <a:path extrusionOk="0" h="8231" w="3428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9" name="Google Shape;509;p33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rect b="b" l="l" r="r" t="t"/>
                <a:pathLst>
                  <a:path extrusionOk="0" h="10570" w="3389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rect b="b" l="l" r="r" t="t"/>
                <a:pathLst>
                  <a:path extrusionOk="0" h="12913" w="3388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11" name="Google Shape;511;p33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fmla="val 1727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3"/>
          <p:cNvGrpSpPr/>
          <p:nvPr/>
        </p:nvGrpSpPr>
        <p:grpSpPr>
          <a:xfrm>
            <a:off x="6343074" y="1848076"/>
            <a:ext cx="1326801" cy="733850"/>
            <a:chOff x="6879411" y="2843985"/>
            <a:chExt cx="1404319" cy="776643"/>
          </a:xfrm>
        </p:grpSpPr>
        <p:grpSp>
          <p:nvGrpSpPr>
            <p:cNvPr id="514" name="Google Shape;514;p33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515" name="Google Shape;515;p33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rect b="b" l="l" r="r" t="t"/>
                <a:pathLst>
                  <a:path extrusionOk="0" h="11958" w="133649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rect b="b" l="l" r="r" t="t"/>
                <a:pathLst>
                  <a:path extrusionOk="0" h="61955" w="133649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rect b="b" l="l" r="r" t="t"/>
                <a:pathLst>
                  <a:path extrusionOk="0" h="3768" w="3767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33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rect b="b" l="l" r="r" t="t"/>
                <a:pathLst>
                  <a:path extrusionOk="0" h="8231" w="3428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rect b="b" l="l" r="r" t="t"/>
                <a:pathLst>
                  <a:path extrusionOk="0" h="10570" w="3389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rect b="b" l="l" r="r" t="t"/>
                <a:pathLst>
                  <a:path extrusionOk="0" h="12913" w="3388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24" name="Google Shape;524;p33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fmla="val 1727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3"/>
          <p:cNvGrpSpPr/>
          <p:nvPr/>
        </p:nvGrpSpPr>
        <p:grpSpPr>
          <a:xfrm>
            <a:off x="7127022" y="2927041"/>
            <a:ext cx="835711" cy="835711"/>
            <a:chOff x="4818747" y="4959641"/>
            <a:chExt cx="835711" cy="835711"/>
          </a:xfrm>
        </p:grpSpPr>
        <p:grpSp>
          <p:nvGrpSpPr>
            <p:cNvPr id="527" name="Google Shape;527;p33"/>
            <p:cNvGrpSpPr/>
            <p:nvPr/>
          </p:nvGrpSpPr>
          <p:grpSpPr>
            <a:xfrm>
              <a:off x="4818747" y="4959641"/>
              <a:ext cx="835711" cy="835711"/>
              <a:chOff x="4818747" y="4959641"/>
              <a:chExt cx="835711" cy="835711"/>
            </a:xfrm>
          </p:grpSpPr>
          <p:sp>
            <p:nvSpPr>
              <p:cNvPr id="528" name="Google Shape;528;p33"/>
              <p:cNvSpPr/>
              <p:nvPr/>
            </p:nvSpPr>
            <p:spPr>
              <a:xfrm>
                <a:off x="4818747" y="4959641"/>
                <a:ext cx="835711" cy="835711"/>
              </a:xfrm>
              <a:prstGeom prst="ellipse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4919765" y="5060655"/>
                <a:ext cx="633676" cy="633676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33"/>
            <p:cNvGrpSpPr/>
            <p:nvPr/>
          </p:nvGrpSpPr>
          <p:grpSpPr>
            <a:xfrm>
              <a:off x="5112076" y="5184686"/>
              <a:ext cx="249059" cy="385628"/>
              <a:chOff x="-47839250" y="3569100"/>
              <a:chExt cx="193775" cy="3001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-47786475" y="3657325"/>
                <a:ext cx="51225" cy="51200"/>
              </a:xfrm>
              <a:custGeom>
                <a:rect b="b" l="l" r="r" t="t"/>
                <a:pathLst>
                  <a:path extrusionOk="0" h="2048" w="2049">
                    <a:moveTo>
                      <a:pt x="1072" y="0"/>
                    </a:moveTo>
                    <a:cubicBezTo>
                      <a:pt x="473" y="0"/>
                      <a:pt x="1" y="473"/>
                      <a:pt x="1" y="1071"/>
                    </a:cubicBezTo>
                    <a:cubicBezTo>
                      <a:pt x="1" y="1544"/>
                      <a:pt x="284" y="1890"/>
                      <a:pt x="725" y="2048"/>
                    </a:cubicBezTo>
                    <a:lnTo>
                      <a:pt x="725" y="1071"/>
                    </a:lnTo>
                    <a:cubicBezTo>
                      <a:pt x="725" y="882"/>
                      <a:pt x="883" y="725"/>
                      <a:pt x="1072" y="725"/>
                    </a:cubicBezTo>
                    <a:lnTo>
                      <a:pt x="2048" y="725"/>
                    </a:lnTo>
                    <a:cubicBezTo>
                      <a:pt x="1891" y="315"/>
                      <a:pt x="1513" y="0"/>
                      <a:pt x="1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-47751025" y="36927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0" y="1"/>
                    </a:moveTo>
                    <a:lnTo>
                      <a:pt x="0" y="631"/>
                    </a:lnTo>
                    <a:cubicBezTo>
                      <a:pt x="315" y="536"/>
                      <a:pt x="504" y="284"/>
                      <a:pt x="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-47838450" y="3569100"/>
                <a:ext cx="192975" cy="35475"/>
              </a:xfrm>
              <a:custGeom>
                <a:rect b="b" l="l" r="r" t="t"/>
                <a:pathLst>
                  <a:path extrusionOk="0" h="1419" w="7719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lnTo>
                      <a:pt x="7719" y="1418"/>
                    </a:lnTo>
                    <a:lnTo>
                      <a:pt x="7719" y="347"/>
                    </a:lnTo>
                    <a:cubicBezTo>
                      <a:pt x="7719" y="158"/>
                      <a:pt x="7561" y="1"/>
                      <a:pt x="73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-47751025" y="3691975"/>
                <a:ext cx="53575" cy="53575"/>
              </a:xfrm>
              <a:custGeom>
                <a:rect b="b" l="l" r="r" t="t"/>
                <a:pathLst>
                  <a:path extrusionOk="0" h="2143" w="2143">
                    <a:moveTo>
                      <a:pt x="1386" y="0"/>
                    </a:moveTo>
                    <a:cubicBezTo>
                      <a:pt x="1229" y="662"/>
                      <a:pt x="725" y="1229"/>
                      <a:pt x="0" y="1387"/>
                    </a:cubicBezTo>
                    <a:lnTo>
                      <a:pt x="0" y="2143"/>
                    </a:lnTo>
                    <a:lnTo>
                      <a:pt x="2143" y="2143"/>
                    </a:lnTo>
                    <a:lnTo>
                      <a:pt x="21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-47839250" y="3621875"/>
                <a:ext cx="193000" cy="159125"/>
              </a:xfrm>
              <a:custGeom>
                <a:rect b="b" l="l" r="r" t="t"/>
                <a:pathLst>
                  <a:path extrusionOk="0" h="6365" w="7720">
                    <a:moveTo>
                      <a:pt x="3183" y="725"/>
                    </a:moveTo>
                    <a:cubicBezTo>
                      <a:pt x="4033" y="725"/>
                      <a:pt x="4758" y="1324"/>
                      <a:pt x="4915" y="2143"/>
                    </a:cubicBezTo>
                    <a:lnTo>
                      <a:pt x="6018" y="2143"/>
                    </a:lnTo>
                    <a:cubicBezTo>
                      <a:pt x="6207" y="2143"/>
                      <a:pt x="6365" y="2300"/>
                      <a:pt x="6365" y="2489"/>
                    </a:cubicBezTo>
                    <a:lnTo>
                      <a:pt x="6365" y="5293"/>
                    </a:lnTo>
                    <a:cubicBezTo>
                      <a:pt x="6365" y="5482"/>
                      <a:pt x="6207" y="5640"/>
                      <a:pt x="6018" y="5640"/>
                    </a:cubicBezTo>
                    <a:lnTo>
                      <a:pt x="3214" y="5640"/>
                    </a:lnTo>
                    <a:cubicBezTo>
                      <a:pt x="3025" y="5640"/>
                      <a:pt x="2868" y="5482"/>
                      <a:pt x="2868" y="5293"/>
                    </a:cubicBezTo>
                    <a:lnTo>
                      <a:pt x="2868" y="4191"/>
                    </a:lnTo>
                    <a:cubicBezTo>
                      <a:pt x="2080" y="4033"/>
                      <a:pt x="1450" y="3308"/>
                      <a:pt x="1450" y="2458"/>
                    </a:cubicBezTo>
                    <a:cubicBezTo>
                      <a:pt x="1418" y="1513"/>
                      <a:pt x="2206" y="725"/>
                      <a:pt x="3183" y="725"/>
                    </a:cubicBezTo>
                    <a:close/>
                    <a:moveTo>
                      <a:pt x="1" y="0"/>
                    </a:moveTo>
                    <a:lnTo>
                      <a:pt x="1" y="6364"/>
                    </a:lnTo>
                    <a:lnTo>
                      <a:pt x="7719" y="6364"/>
                    </a:lnTo>
                    <a:lnTo>
                      <a:pt x="77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-47839250" y="3799075"/>
                <a:ext cx="193000" cy="70125"/>
              </a:xfrm>
              <a:custGeom>
                <a:rect b="b" l="l" r="r" t="t"/>
                <a:pathLst>
                  <a:path extrusionOk="0" h="2805" w="7720">
                    <a:moveTo>
                      <a:pt x="4600" y="663"/>
                    </a:moveTo>
                    <a:cubicBezTo>
                      <a:pt x="4789" y="663"/>
                      <a:pt x="4947" y="820"/>
                      <a:pt x="4947" y="1041"/>
                    </a:cubicBezTo>
                    <a:cubicBezTo>
                      <a:pt x="4947" y="1230"/>
                      <a:pt x="4789" y="1387"/>
                      <a:pt x="4600" y="1387"/>
                    </a:cubicBezTo>
                    <a:lnTo>
                      <a:pt x="3183" y="1387"/>
                    </a:lnTo>
                    <a:cubicBezTo>
                      <a:pt x="2994" y="1387"/>
                      <a:pt x="2836" y="1230"/>
                      <a:pt x="2836" y="1041"/>
                    </a:cubicBezTo>
                    <a:cubicBezTo>
                      <a:pt x="2836" y="852"/>
                      <a:pt x="2994" y="663"/>
                      <a:pt x="3183" y="663"/>
                    </a:cubicBezTo>
                    <a:close/>
                    <a:moveTo>
                      <a:pt x="1" y="1"/>
                    </a:moveTo>
                    <a:lnTo>
                      <a:pt x="1" y="2458"/>
                    </a:lnTo>
                    <a:cubicBezTo>
                      <a:pt x="1" y="2647"/>
                      <a:pt x="158" y="2805"/>
                      <a:pt x="347" y="2805"/>
                    </a:cubicBezTo>
                    <a:lnTo>
                      <a:pt x="7341" y="2805"/>
                    </a:lnTo>
                    <a:cubicBezTo>
                      <a:pt x="7562" y="2805"/>
                      <a:pt x="7719" y="2647"/>
                      <a:pt x="7719" y="2458"/>
                    </a:cubicBezTo>
                    <a:lnTo>
                      <a:pt x="77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7" name="Google Shape;537;p33"/>
          <p:cNvSpPr/>
          <p:nvPr/>
        </p:nvSpPr>
        <p:spPr>
          <a:xfrm>
            <a:off x="5622113" y="31855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5809013" y="33527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6972288" y="1623850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4894575" y="10908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7589250" y="39435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715100" y="980700"/>
            <a:ext cx="3993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DetectGPT</a:t>
            </a:r>
            <a:endParaRPr sz="2400"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715100" y="1797300"/>
            <a:ext cx="38568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Overview of increasing usage of LLMs like GPT-3, PaLM, and ChatGPT.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Challenges in detecting LLM-generated text.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➔"/>
            </a:pPr>
            <a:r>
              <a:rPr lang="en" sz="1400"/>
              <a:t>DetectGPT: A zero-shot detection method using probability curvature.</a:t>
            </a:r>
            <a:endParaRPr sz="1400"/>
          </a:p>
        </p:txBody>
      </p:sp>
      <p:pic>
        <p:nvPicPr>
          <p:cNvPr id="241" name="Google Shape;241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4894575" y="966150"/>
            <a:ext cx="3211200" cy="3211200"/>
          </a:xfrm>
          <a:prstGeom prst="ellipse">
            <a:avLst/>
          </a:prstGeom>
        </p:spPr>
      </p:pic>
      <p:sp>
        <p:nvSpPr>
          <p:cNvPr id="242" name="Google Shape;242;p24"/>
          <p:cNvSpPr/>
          <p:nvPr/>
        </p:nvSpPr>
        <p:spPr>
          <a:xfrm>
            <a:off x="8064975" y="129180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5173900" y="3552650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7325900" y="109020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5173900" y="380557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715100" y="770400"/>
            <a:ext cx="4228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Challenge of Detecting LLM-Generated Text</a:t>
            </a:r>
            <a:endParaRPr sz="2400"/>
          </a:p>
        </p:txBody>
      </p:sp>
      <p:sp>
        <p:nvSpPr>
          <p:cNvPr id="251" name="Google Shape;251;p25"/>
          <p:cNvSpPr txBox="1"/>
          <p:nvPr>
            <p:ph idx="1" type="subTitle"/>
          </p:nvPr>
        </p:nvSpPr>
        <p:spPr>
          <a:xfrm>
            <a:off x="715100" y="2111075"/>
            <a:ext cx="24861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Fluency</a:t>
            </a:r>
            <a:endParaRPr/>
          </a:p>
        </p:txBody>
      </p:sp>
      <p:sp>
        <p:nvSpPr>
          <p:cNvPr id="252" name="Google Shape;252;p25"/>
          <p:cNvSpPr txBox="1"/>
          <p:nvPr>
            <p:ph idx="2" type="subTitle"/>
          </p:nvPr>
        </p:nvSpPr>
        <p:spPr>
          <a:xfrm>
            <a:off x="715100" y="2528675"/>
            <a:ext cx="2486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LLMs' fluency in generating texts on various topics.</a:t>
            </a:r>
            <a:endParaRPr sz="1400"/>
          </a:p>
        </p:txBody>
      </p:sp>
      <p:sp>
        <p:nvSpPr>
          <p:cNvPr id="253" name="Google Shape;253;p25"/>
          <p:cNvSpPr txBox="1"/>
          <p:nvPr>
            <p:ph idx="3" type="subTitle"/>
          </p:nvPr>
        </p:nvSpPr>
        <p:spPr>
          <a:xfrm>
            <a:off x="3328800" y="2111075"/>
            <a:ext cx="24861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</a:t>
            </a:r>
            <a:endParaRPr/>
          </a:p>
        </p:txBody>
      </p:sp>
      <p:sp>
        <p:nvSpPr>
          <p:cNvPr id="254" name="Google Shape;254;p25"/>
          <p:cNvSpPr txBox="1"/>
          <p:nvPr>
            <p:ph idx="4" type="subTitle"/>
          </p:nvPr>
        </p:nvSpPr>
        <p:spPr>
          <a:xfrm>
            <a:off x="3328800" y="2528675"/>
            <a:ext cx="2486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Difficulty in distinguishing between human-written and LLM-generated texts.</a:t>
            </a:r>
            <a:endParaRPr sz="1400"/>
          </a:p>
        </p:txBody>
      </p:sp>
      <p:sp>
        <p:nvSpPr>
          <p:cNvPr id="255" name="Google Shape;255;p25"/>
          <p:cNvSpPr txBox="1"/>
          <p:nvPr>
            <p:ph idx="5" type="subTitle"/>
          </p:nvPr>
        </p:nvSpPr>
        <p:spPr>
          <a:xfrm>
            <a:off x="5942800" y="2111075"/>
            <a:ext cx="24861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Reliable</a:t>
            </a:r>
            <a:endParaRPr/>
          </a:p>
        </p:txBody>
      </p:sp>
      <p:sp>
        <p:nvSpPr>
          <p:cNvPr id="256" name="Google Shape;256;p25"/>
          <p:cNvSpPr txBox="1"/>
          <p:nvPr>
            <p:ph idx="6" type="subTitle"/>
          </p:nvPr>
        </p:nvSpPr>
        <p:spPr>
          <a:xfrm>
            <a:off x="5942800" y="2528675"/>
            <a:ext cx="2486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necessity for reliable detection methods.</a:t>
            </a:r>
            <a:endParaRPr sz="1400"/>
          </a:p>
        </p:txBody>
      </p:sp>
      <p:grpSp>
        <p:nvGrpSpPr>
          <p:cNvPr id="257" name="Google Shape;257;p25"/>
          <p:cNvGrpSpPr/>
          <p:nvPr/>
        </p:nvGrpSpPr>
        <p:grpSpPr>
          <a:xfrm>
            <a:off x="7185919" y="701962"/>
            <a:ext cx="554700" cy="554700"/>
            <a:chOff x="1221094" y="1533487"/>
            <a:chExt cx="554700" cy="554700"/>
          </a:xfrm>
        </p:grpSpPr>
        <p:sp>
          <p:nvSpPr>
            <p:cNvPr id="258" name="Google Shape;258;p25"/>
            <p:cNvSpPr/>
            <p:nvPr/>
          </p:nvSpPr>
          <p:spPr>
            <a:xfrm>
              <a:off x="1221094" y="1533487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288144" y="1600535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25"/>
            <p:cNvGrpSpPr/>
            <p:nvPr/>
          </p:nvGrpSpPr>
          <p:grpSpPr>
            <a:xfrm>
              <a:off x="1376326" y="1673263"/>
              <a:ext cx="244237" cy="244216"/>
              <a:chOff x="4628325" y="3599825"/>
              <a:chExt cx="295400" cy="295375"/>
            </a:xfrm>
          </p:grpSpPr>
          <p:sp>
            <p:nvSpPr>
              <p:cNvPr id="261" name="Google Shape;261;p25"/>
              <p:cNvSpPr/>
              <p:nvPr/>
            </p:nvSpPr>
            <p:spPr>
              <a:xfrm>
                <a:off x="4679525" y="3686450"/>
                <a:ext cx="17350" cy="86675"/>
              </a:xfrm>
              <a:custGeom>
                <a:rect b="b" l="l" r="r" t="t"/>
                <a:pathLst>
                  <a:path extrusionOk="0" h="3467" w="694">
                    <a:moveTo>
                      <a:pt x="0" y="1"/>
                    </a:moveTo>
                    <a:lnTo>
                      <a:pt x="0" y="3466"/>
                    </a:lnTo>
                    <a:lnTo>
                      <a:pt x="694" y="3466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4854375" y="3686450"/>
                <a:ext cx="18150" cy="86675"/>
              </a:xfrm>
              <a:custGeom>
                <a:rect b="b" l="l" r="r" t="t"/>
                <a:pathLst>
                  <a:path extrusionOk="0" h="3467" w="726">
                    <a:moveTo>
                      <a:pt x="1" y="1"/>
                    </a:moveTo>
                    <a:lnTo>
                      <a:pt x="1" y="3466"/>
                    </a:lnTo>
                    <a:lnTo>
                      <a:pt x="725" y="3466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4679525" y="3790425"/>
                <a:ext cx="17350" cy="104000"/>
              </a:xfrm>
              <a:custGeom>
                <a:rect b="b" l="l" r="r" t="t"/>
                <a:pathLst>
                  <a:path extrusionOk="0" h="4160" w="694">
                    <a:moveTo>
                      <a:pt x="0" y="0"/>
                    </a:moveTo>
                    <a:lnTo>
                      <a:pt x="0" y="4159"/>
                    </a:lnTo>
                    <a:lnTo>
                      <a:pt x="694" y="415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4854375" y="3790425"/>
                <a:ext cx="18150" cy="104000"/>
              </a:xfrm>
              <a:custGeom>
                <a:rect b="b" l="l" r="r" t="t"/>
                <a:pathLst>
                  <a:path extrusionOk="0" h="4160" w="726">
                    <a:moveTo>
                      <a:pt x="1" y="0"/>
                    </a:moveTo>
                    <a:lnTo>
                      <a:pt x="1" y="4159"/>
                    </a:lnTo>
                    <a:lnTo>
                      <a:pt x="725" y="4159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4628325" y="3686450"/>
                <a:ext cx="34675" cy="86675"/>
              </a:xfrm>
              <a:custGeom>
                <a:rect b="b" l="l" r="r" t="t"/>
                <a:pathLst>
                  <a:path extrusionOk="0" h="3467" w="1387">
                    <a:moveTo>
                      <a:pt x="1009" y="1"/>
                    </a:moveTo>
                    <a:cubicBezTo>
                      <a:pt x="442" y="1"/>
                      <a:pt x="1" y="442"/>
                      <a:pt x="1" y="1009"/>
                    </a:cubicBezTo>
                    <a:lnTo>
                      <a:pt x="1" y="2049"/>
                    </a:lnTo>
                    <a:cubicBezTo>
                      <a:pt x="1" y="2427"/>
                      <a:pt x="158" y="2773"/>
                      <a:pt x="442" y="3025"/>
                    </a:cubicBezTo>
                    <a:cubicBezTo>
                      <a:pt x="662" y="3340"/>
                      <a:pt x="1009" y="3466"/>
                      <a:pt x="1387" y="3466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4714975" y="3686450"/>
                <a:ext cx="122100" cy="86675"/>
              </a:xfrm>
              <a:custGeom>
                <a:rect b="b" l="l" r="r" t="t"/>
                <a:pathLst>
                  <a:path extrusionOk="0" h="3467" w="4884">
                    <a:moveTo>
                      <a:pt x="0" y="1"/>
                    </a:moveTo>
                    <a:lnTo>
                      <a:pt x="0" y="3466"/>
                    </a:lnTo>
                    <a:lnTo>
                      <a:pt x="4883" y="3466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4889025" y="3777825"/>
                <a:ext cx="34700" cy="117375"/>
              </a:xfrm>
              <a:custGeom>
                <a:rect b="b" l="l" r="r" t="t"/>
                <a:pathLst>
                  <a:path extrusionOk="0" h="4695" w="1388">
                    <a:moveTo>
                      <a:pt x="1387" y="0"/>
                    </a:moveTo>
                    <a:cubicBezTo>
                      <a:pt x="977" y="315"/>
                      <a:pt x="505" y="504"/>
                      <a:pt x="1" y="504"/>
                    </a:cubicBezTo>
                    <a:lnTo>
                      <a:pt x="1" y="4695"/>
                    </a:lnTo>
                    <a:lnTo>
                      <a:pt x="347" y="4695"/>
                    </a:lnTo>
                    <a:cubicBezTo>
                      <a:pt x="946" y="4695"/>
                      <a:pt x="1387" y="4222"/>
                      <a:pt x="1387" y="3655"/>
                    </a:cubicBez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4628325" y="3777825"/>
                <a:ext cx="34675" cy="116600"/>
              </a:xfrm>
              <a:custGeom>
                <a:rect b="b" l="l" r="r" t="t"/>
                <a:pathLst>
                  <a:path extrusionOk="0" h="4664" w="1387">
                    <a:moveTo>
                      <a:pt x="1" y="0"/>
                    </a:moveTo>
                    <a:lnTo>
                      <a:pt x="1" y="3655"/>
                    </a:lnTo>
                    <a:cubicBezTo>
                      <a:pt x="1" y="4222"/>
                      <a:pt x="442" y="4663"/>
                      <a:pt x="1009" y="4663"/>
                    </a:cubicBezTo>
                    <a:lnTo>
                      <a:pt x="1387" y="4663"/>
                    </a:lnTo>
                    <a:lnTo>
                      <a:pt x="1387" y="504"/>
                    </a:lnTo>
                    <a:cubicBezTo>
                      <a:pt x="851" y="504"/>
                      <a:pt x="379" y="315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4766950" y="37904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694" y="568"/>
                      <a:pt x="694" y="347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4889025" y="3686450"/>
                <a:ext cx="34700" cy="86675"/>
              </a:xfrm>
              <a:custGeom>
                <a:rect b="b" l="l" r="r" t="t"/>
                <a:pathLst>
                  <a:path extrusionOk="0" h="3467" w="1388">
                    <a:moveTo>
                      <a:pt x="1" y="1"/>
                    </a:moveTo>
                    <a:lnTo>
                      <a:pt x="1" y="3466"/>
                    </a:lnTo>
                    <a:cubicBezTo>
                      <a:pt x="347" y="3466"/>
                      <a:pt x="662" y="3340"/>
                      <a:pt x="946" y="3088"/>
                    </a:cubicBezTo>
                    <a:cubicBezTo>
                      <a:pt x="1229" y="2836"/>
                      <a:pt x="1387" y="2458"/>
                      <a:pt x="1387" y="2080"/>
                    </a:cubicBezTo>
                    <a:lnTo>
                      <a:pt x="1387" y="1040"/>
                    </a:lnTo>
                    <a:cubicBezTo>
                      <a:pt x="1387" y="442"/>
                      <a:pt x="914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4714975" y="3790425"/>
                <a:ext cx="122100" cy="104000"/>
              </a:xfrm>
              <a:custGeom>
                <a:rect b="b" l="l" r="r" t="t"/>
                <a:pathLst>
                  <a:path extrusionOk="0" h="4160" w="4884">
                    <a:moveTo>
                      <a:pt x="0" y="0"/>
                    </a:moveTo>
                    <a:lnTo>
                      <a:pt x="0" y="4159"/>
                    </a:lnTo>
                    <a:lnTo>
                      <a:pt x="4883" y="4159"/>
                    </a:lnTo>
                    <a:lnTo>
                      <a:pt x="4883" y="0"/>
                    </a:lnTo>
                    <a:lnTo>
                      <a:pt x="3466" y="0"/>
                    </a:lnTo>
                    <a:lnTo>
                      <a:pt x="3466" y="347"/>
                    </a:lnTo>
                    <a:cubicBezTo>
                      <a:pt x="3466" y="946"/>
                      <a:pt x="2993" y="1387"/>
                      <a:pt x="2426" y="1387"/>
                    </a:cubicBezTo>
                    <a:cubicBezTo>
                      <a:pt x="1827" y="1387"/>
                      <a:pt x="1418" y="914"/>
                      <a:pt x="1418" y="347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4714175" y="3599825"/>
                <a:ext cx="122100" cy="69325"/>
              </a:xfrm>
              <a:custGeom>
                <a:rect b="b" l="l" r="r" t="t"/>
                <a:pathLst>
                  <a:path extrusionOk="0" h="2773" w="4884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lnTo>
                      <a:pt x="1" y="2773"/>
                    </a:lnTo>
                    <a:lnTo>
                      <a:pt x="1355" y="2773"/>
                    </a:lnTo>
                    <a:lnTo>
                      <a:pt x="1355" y="2426"/>
                    </a:lnTo>
                    <a:cubicBezTo>
                      <a:pt x="1355" y="1828"/>
                      <a:pt x="1828" y="1418"/>
                      <a:pt x="2395" y="1418"/>
                    </a:cubicBezTo>
                    <a:cubicBezTo>
                      <a:pt x="2994" y="1418"/>
                      <a:pt x="3403" y="1891"/>
                      <a:pt x="3403" y="2426"/>
                    </a:cubicBezTo>
                    <a:lnTo>
                      <a:pt x="3403" y="2773"/>
                    </a:lnTo>
                    <a:lnTo>
                      <a:pt x="4884" y="2773"/>
                    </a:lnTo>
                    <a:lnTo>
                      <a:pt x="4884" y="2426"/>
                    </a:ln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3" name="Google Shape;273;p25"/>
          <p:cNvSpPr/>
          <p:nvPr/>
        </p:nvSpPr>
        <p:spPr>
          <a:xfrm>
            <a:off x="8004500" y="120956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8193150" y="13536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8034775" y="861725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type="title"/>
          </p:nvPr>
        </p:nvSpPr>
        <p:spPr>
          <a:xfrm>
            <a:off x="938725" y="815738"/>
            <a:ext cx="4169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Understanding DetectGPT's Core Mechanism</a:t>
            </a:r>
            <a:endParaRPr sz="2400"/>
          </a:p>
        </p:txBody>
      </p:sp>
      <p:sp>
        <p:nvSpPr>
          <p:cNvPr id="281" name="Google Shape;281;p26"/>
          <p:cNvSpPr txBox="1"/>
          <p:nvPr>
            <p:ph idx="2" type="subTitle"/>
          </p:nvPr>
        </p:nvSpPr>
        <p:spPr>
          <a:xfrm>
            <a:off x="1021550" y="1873375"/>
            <a:ext cx="4404300" cy="2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from LLMs tends to occupy negative curvature regions in the model’s probability function.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DetectGPT’s approach using log probabilities and random perturbations.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over existing methods: no separate classifier or dataset is needed.</a:t>
            </a:r>
            <a:endParaRPr sz="1400"/>
          </a:p>
        </p:txBody>
      </p:sp>
      <p:sp>
        <p:nvSpPr>
          <p:cNvPr id="282" name="Google Shape;282;p26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6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286" name="Google Shape;286;p26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26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289" name="Google Shape;289;p26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2" name="Google Shape;2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050" y="1913577"/>
            <a:ext cx="2802600" cy="2215500"/>
          </a:xfrm>
          <a:prstGeom prst="roundRect">
            <a:avLst>
              <a:gd fmla="val 905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idx="2" type="title"/>
          </p:nvPr>
        </p:nvSpPr>
        <p:spPr>
          <a:xfrm>
            <a:off x="715088" y="1613650"/>
            <a:ext cx="40662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→ Process of minor perturbations using another pre-trained model (e.g., T5).</a:t>
            </a:r>
            <a:endParaRPr sz="1700"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299" name="Google Shape;299;p27"/>
            <p:cNvSpPr/>
            <p:nvPr/>
          </p:nvSpPr>
          <p:spPr>
            <a:xfrm>
              <a:off x="1190500" y="238125"/>
              <a:ext cx="5237175" cy="5237200"/>
            </a:xfrm>
            <a:custGeom>
              <a:rect b="b" l="l" r="r" t="t"/>
              <a:pathLst>
                <a:path extrusionOk="0" h="209488" w="209487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732050" y="779675"/>
              <a:ext cx="4154050" cy="4154075"/>
            </a:xfrm>
            <a:custGeom>
              <a:rect b="b" l="l" r="r" t="t"/>
              <a:pathLst>
                <a:path extrusionOk="0" h="166163" w="166162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2297475" y="1345125"/>
              <a:ext cx="3023200" cy="3023200"/>
            </a:xfrm>
            <a:custGeom>
              <a:rect b="b" l="l" r="r" t="t"/>
              <a:pathLst>
                <a:path extrusionOk="0" h="120928" w="120928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7"/>
          <p:cNvGrpSpPr/>
          <p:nvPr/>
        </p:nvGrpSpPr>
        <p:grpSpPr>
          <a:xfrm>
            <a:off x="5362710" y="1899095"/>
            <a:ext cx="2170405" cy="1716179"/>
            <a:chOff x="-998762" y="5440800"/>
            <a:chExt cx="3730500" cy="2949775"/>
          </a:xfrm>
        </p:grpSpPr>
        <p:grpSp>
          <p:nvGrpSpPr>
            <p:cNvPr id="303" name="Google Shape;303;p27"/>
            <p:cNvGrpSpPr/>
            <p:nvPr/>
          </p:nvGrpSpPr>
          <p:grpSpPr>
            <a:xfrm>
              <a:off x="-998762" y="5440800"/>
              <a:ext cx="3730500" cy="2949775"/>
              <a:chOff x="2891013" y="7298175"/>
              <a:chExt cx="3730500" cy="2949775"/>
            </a:xfrm>
          </p:grpSpPr>
          <p:sp>
            <p:nvSpPr>
              <p:cNvPr id="304" name="Google Shape;304;p27"/>
              <p:cNvSpPr/>
              <p:nvPr/>
            </p:nvSpPr>
            <p:spPr>
              <a:xfrm>
                <a:off x="4358600" y="9467275"/>
                <a:ext cx="795375" cy="605125"/>
              </a:xfrm>
              <a:custGeom>
                <a:rect b="b" l="l" r="r" t="t"/>
                <a:pathLst>
                  <a:path extrusionOk="0" h="24205" w="31815">
                    <a:moveTo>
                      <a:pt x="1" y="1"/>
                    </a:moveTo>
                    <a:lnTo>
                      <a:pt x="1" y="24205"/>
                    </a:lnTo>
                    <a:lnTo>
                      <a:pt x="31815" y="24205"/>
                    </a:lnTo>
                    <a:lnTo>
                      <a:pt x="318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7"/>
              <p:cNvSpPr/>
              <p:nvPr/>
            </p:nvSpPr>
            <p:spPr>
              <a:xfrm>
                <a:off x="4358600" y="9467275"/>
                <a:ext cx="795375" cy="347300"/>
              </a:xfrm>
              <a:custGeom>
                <a:rect b="b" l="l" r="r" t="t"/>
                <a:pathLst>
                  <a:path extrusionOk="0" h="13892" w="31815">
                    <a:moveTo>
                      <a:pt x="1" y="1"/>
                    </a:moveTo>
                    <a:lnTo>
                      <a:pt x="1" y="13892"/>
                    </a:lnTo>
                    <a:lnTo>
                      <a:pt x="31815" y="13892"/>
                    </a:lnTo>
                    <a:lnTo>
                      <a:pt x="31815" y="1"/>
                    </a:lnTo>
                    <a:close/>
                  </a:path>
                </a:pathLst>
              </a:custGeom>
              <a:solidFill>
                <a:srgbClr val="012169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7"/>
              <p:cNvSpPr/>
              <p:nvPr/>
            </p:nvSpPr>
            <p:spPr>
              <a:xfrm>
                <a:off x="2891013" y="7298175"/>
                <a:ext cx="3730500" cy="2437800"/>
              </a:xfrm>
              <a:prstGeom prst="roundRect">
                <a:avLst>
                  <a:gd fmla="val 2204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7"/>
              <p:cNvSpPr/>
              <p:nvPr/>
            </p:nvSpPr>
            <p:spPr>
              <a:xfrm>
                <a:off x="4130313" y="10022650"/>
                <a:ext cx="1251900" cy="2253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27"/>
            <p:cNvSpPr/>
            <p:nvPr/>
          </p:nvSpPr>
          <p:spPr>
            <a:xfrm>
              <a:off x="788063" y="7598700"/>
              <a:ext cx="156850" cy="156825"/>
            </a:xfrm>
            <a:custGeom>
              <a:rect b="b" l="l" r="r" t="t"/>
              <a:pathLst>
                <a:path extrusionOk="0" h="6273" w="6274">
                  <a:moveTo>
                    <a:pt x="3135" y="0"/>
                  </a:moveTo>
                  <a:cubicBezTo>
                    <a:pt x="1406" y="0"/>
                    <a:pt x="1" y="1405"/>
                    <a:pt x="1" y="3138"/>
                  </a:cubicBezTo>
                  <a:cubicBezTo>
                    <a:pt x="1" y="4870"/>
                    <a:pt x="1406" y="6273"/>
                    <a:pt x="3135" y="6273"/>
                  </a:cubicBezTo>
                  <a:cubicBezTo>
                    <a:pt x="4868" y="6273"/>
                    <a:pt x="6273" y="4870"/>
                    <a:pt x="6273" y="3138"/>
                  </a:cubicBezTo>
                  <a:cubicBezTo>
                    <a:pt x="6273" y="1405"/>
                    <a:pt x="4868" y="0"/>
                    <a:pt x="3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-897911" y="5623685"/>
              <a:ext cx="3528900" cy="18594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7"/>
          <p:cNvGrpSpPr/>
          <p:nvPr/>
        </p:nvGrpSpPr>
        <p:grpSpPr>
          <a:xfrm>
            <a:off x="5941680" y="1528229"/>
            <a:ext cx="2001014" cy="1106717"/>
            <a:chOff x="6879411" y="2843985"/>
            <a:chExt cx="1404319" cy="776643"/>
          </a:xfrm>
        </p:grpSpPr>
        <p:grpSp>
          <p:nvGrpSpPr>
            <p:cNvPr id="311" name="Google Shape;311;p27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312" name="Google Shape;312;p27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rect b="b" l="l" r="r" t="t"/>
                <a:pathLst>
                  <a:path extrusionOk="0" h="11958" w="133649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7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rect b="b" l="l" r="r" t="t"/>
                <a:pathLst>
                  <a:path extrusionOk="0" h="61955" w="133649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7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7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7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rect b="b" l="l" r="r" t="t"/>
                <a:pathLst>
                  <a:path extrusionOk="0" h="3768" w="3767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27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318" name="Google Shape;318;p27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rect b="b" l="l" r="r" t="t"/>
                <a:pathLst>
                  <a:path extrusionOk="0" h="8231" w="3428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9" name="Google Shape;319;p27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rect b="b" l="l" r="r" t="t"/>
                <a:pathLst>
                  <a:path extrusionOk="0" h="10570" w="3389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0" name="Google Shape;320;p27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rect b="b" l="l" r="r" t="t"/>
                <a:pathLst>
                  <a:path extrusionOk="0" h="12913" w="3388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21" name="Google Shape;321;p27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fmla="val 1727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7"/>
          <p:cNvGrpSpPr/>
          <p:nvPr/>
        </p:nvGrpSpPr>
        <p:grpSpPr>
          <a:xfrm>
            <a:off x="5602407" y="2372324"/>
            <a:ext cx="554700" cy="554700"/>
            <a:chOff x="1221094" y="2847175"/>
            <a:chExt cx="554700" cy="554700"/>
          </a:xfrm>
        </p:grpSpPr>
        <p:sp>
          <p:nvSpPr>
            <p:cNvPr id="324" name="Google Shape;324;p27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27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27" name="Google Shape;327;p27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0" name="Google Shape;330;p27"/>
          <p:cNvGrpSpPr/>
          <p:nvPr/>
        </p:nvGrpSpPr>
        <p:grpSpPr>
          <a:xfrm>
            <a:off x="6522332" y="2201103"/>
            <a:ext cx="709315" cy="678881"/>
            <a:chOff x="7952500" y="-21825"/>
            <a:chExt cx="1163575" cy="1113650"/>
          </a:xfrm>
        </p:grpSpPr>
        <p:sp>
          <p:nvSpPr>
            <p:cNvPr id="331" name="Google Shape;331;p27"/>
            <p:cNvSpPr/>
            <p:nvPr/>
          </p:nvSpPr>
          <p:spPr>
            <a:xfrm>
              <a:off x="8641100" y="626200"/>
              <a:ext cx="248750" cy="248750"/>
            </a:xfrm>
            <a:custGeom>
              <a:rect b="b" l="l" r="r" t="t"/>
              <a:pathLst>
                <a:path extrusionOk="0" h="9950" w="9950">
                  <a:moveTo>
                    <a:pt x="3316" y="1"/>
                  </a:moveTo>
                  <a:lnTo>
                    <a:pt x="1" y="3316"/>
                  </a:lnTo>
                  <a:lnTo>
                    <a:pt x="6635" y="9950"/>
                  </a:lnTo>
                  <a:lnTo>
                    <a:pt x="9950" y="6635"/>
                  </a:lnTo>
                  <a:lnTo>
                    <a:pt x="331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7952500" y="-21825"/>
              <a:ext cx="912675" cy="831500"/>
            </a:xfrm>
            <a:custGeom>
              <a:rect b="b" l="l" r="r" t="t"/>
              <a:pathLst>
                <a:path extrusionOk="0" h="33260" w="36507">
                  <a:moveTo>
                    <a:pt x="18253" y="4661"/>
                  </a:moveTo>
                  <a:cubicBezTo>
                    <a:pt x="21316" y="4661"/>
                    <a:pt x="24379" y="5829"/>
                    <a:pt x="26715" y="8166"/>
                  </a:cubicBezTo>
                  <a:cubicBezTo>
                    <a:pt x="31391" y="12841"/>
                    <a:pt x="31391" y="20420"/>
                    <a:pt x="26715" y="25095"/>
                  </a:cubicBezTo>
                  <a:cubicBezTo>
                    <a:pt x="24379" y="27432"/>
                    <a:pt x="21316" y="28600"/>
                    <a:pt x="18253" y="28600"/>
                  </a:cubicBezTo>
                  <a:cubicBezTo>
                    <a:pt x="15190" y="28600"/>
                    <a:pt x="12126" y="27432"/>
                    <a:pt x="9789" y="25095"/>
                  </a:cubicBezTo>
                  <a:cubicBezTo>
                    <a:pt x="5116" y="20420"/>
                    <a:pt x="5116" y="12841"/>
                    <a:pt x="9789" y="8166"/>
                  </a:cubicBezTo>
                  <a:cubicBezTo>
                    <a:pt x="12126" y="5829"/>
                    <a:pt x="15190" y="4661"/>
                    <a:pt x="18253" y="4661"/>
                  </a:cubicBezTo>
                  <a:close/>
                  <a:moveTo>
                    <a:pt x="18254" y="1"/>
                  </a:moveTo>
                  <a:cubicBezTo>
                    <a:pt x="13998" y="1"/>
                    <a:pt x="9741" y="1625"/>
                    <a:pt x="6493" y="4873"/>
                  </a:cubicBezTo>
                  <a:cubicBezTo>
                    <a:pt x="0" y="11365"/>
                    <a:pt x="0" y="21896"/>
                    <a:pt x="6493" y="28388"/>
                  </a:cubicBezTo>
                  <a:cubicBezTo>
                    <a:pt x="9741" y="31636"/>
                    <a:pt x="13997" y="33260"/>
                    <a:pt x="18253" y="33260"/>
                  </a:cubicBezTo>
                  <a:cubicBezTo>
                    <a:pt x="22509" y="33260"/>
                    <a:pt x="26765" y="31636"/>
                    <a:pt x="30011" y="28388"/>
                  </a:cubicBezTo>
                  <a:cubicBezTo>
                    <a:pt x="36506" y="21896"/>
                    <a:pt x="36506" y="11365"/>
                    <a:pt x="30011" y="4870"/>
                  </a:cubicBezTo>
                  <a:cubicBezTo>
                    <a:pt x="26765" y="1624"/>
                    <a:pt x="22510" y="1"/>
                    <a:pt x="1825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8694150" y="679250"/>
              <a:ext cx="421925" cy="412575"/>
            </a:xfrm>
            <a:custGeom>
              <a:rect b="b" l="l" r="r" t="t"/>
              <a:pathLst>
                <a:path extrusionOk="0" h="16503" w="16877">
                  <a:moveTo>
                    <a:pt x="5430" y="1"/>
                  </a:moveTo>
                  <a:lnTo>
                    <a:pt x="1" y="5430"/>
                  </a:lnTo>
                  <a:lnTo>
                    <a:pt x="9953" y="15379"/>
                  </a:lnTo>
                  <a:cubicBezTo>
                    <a:pt x="10702" y="16128"/>
                    <a:pt x="11684" y="16502"/>
                    <a:pt x="12666" y="16502"/>
                  </a:cubicBezTo>
                  <a:cubicBezTo>
                    <a:pt x="13648" y="16502"/>
                    <a:pt x="14629" y="16128"/>
                    <a:pt x="15379" y="15379"/>
                  </a:cubicBezTo>
                  <a:cubicBezTo>
                    <a:pt x="16877" y="13880"/>
                    <a:pt x="16877" y="11451"/>
                    <a:pt x="15379" y="9953"/>
                  </a:cubicBezTo>
                  <a:lnTo>
                    <a:pt x="54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7"/>
          <p:cNvSpPr/>
          <p:nvPr/>
        </p:nvSpPr>
        <p:spPr>
          <a:xfrm>
            <a:off x="5001688" y="1163725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5450888" y="1466138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 txBox="1"/>
          <p:nvPr>
            <p:ph idx="2" type="title"/>
          </p:nvPr>
        </p:nvSpPr>
        <p:spPr>
          <a:xfrm>
            <a:off x="715088" y="2583238"/>
            <a:ext cx="40662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→ </a:t>
            </a:r>
            <a:r>
              <a:rPr b="0" lang="en" sz="1700"/>
              <a:t>Comparison of log probabilities between original and perturbed samples.</a:t>
            </a:r>
            <a:endParaRPr b="0" sz="1700"/>
          </a:p>
        </p:txBody>
      </p:sp>
      <p:sp>
        <p:nvSpPr>
          <p:cNvPr id="339" name="Google Shape;339;p27"/>
          <p:cNvSpPr txBox="1"/>
          <p:nvPr>
            <p:ph idx="2" type="title"/>
          </p:nvPr>
        </p:nvSpPr>
        <p:spPr>
          <a:xfrm>
            <a:off x="715088" y="3552850"/>
            <a:ext cx="4066200" cy="7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→ </a:t>
            </a:r>
            <a:r>
              <a:rPr b="0" lang="en" sz="1700"/>
              <a:t>Algorithmic steps involved in DetectGPT.</a:t>
            </a:r>
            <a:endParaRPr b="0" sz="1700"/>
          </a:p>
        </p:txBody>
      </p:sp>
      <p:sp>
        <p:nvSpPr>
          <p:cNvPr id="340" name="Google Shape;340;p27"/>
          <p:cNvSpPr txBox="1"/>
          <p:nvPr>
            <p:ph type="title"/>
          </p:nvPr>
        </p:nvSpPr>
        <p:spPr>
          <a:xfrm>
            <a:off x="715100" y="835850"/>
            <a:ext cx="4179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DetectGPT Methodology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idx="2" type="title"/>
          </p:nvPr>
        </p:nvSpPr>
        <p:spPr>
          <a:xfrm>
            <a:off x="715088" y="1613650"/>
            <a:ext cx="40662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→ Process of minor perturbations using another pre-trained model (e.g., T5).</a:t>
            </a:r>
            <a:endParaRPr b="0" sz="1700"/>
          </a:p>
        </p:txBody>
      </p:sp>
      <p:grpSp>
        <p:nvGrpSpPr>
          <p:cNvPr id="346" name="Google Shape;346;p28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347" name="Google Shape;347;p28"/>
            <p:cNvSpPr/>
            <p:nvPr/>
          </p:nvSpPr>
          <p:spPr>
            <a:xfrm>
              <a:off x="1190500" y="238125"/>
              <a:ext cx="5237175" cy="5237200"/>
            </a:xfrm>
            <a:custGeom>
              <a:rect b="b" l="l" r="r" t="t"/>
              <a:pathLst>
                <a:path extrusionOk="0" h="209488" w="209487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1732050" y="779675"/>
              <a:ext cx="4154050" cy="4154075"/>
            </a:xfrm>
            <a:custGeom>
              <a:rect b="b" l="l" r="r" t="t"/>
              <a:pathLst>
                <a:path extrusionOk="0" h="166163" w="166162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2297475" y="1345125"/>
              <a:ext cx="3023200" cy="3023200"/>
            </a:xfrm>
            <a:custGeom>
              <a:rect b="b" l="l" r="r" t="t"/>
              <a:pathLst>
                <a:path extrusionOk="0" h="120928" w="120928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8"/>
          <p:cNvGrpSpPr/>
          <p:nvPr/>
        </p:nvGrpSpPr>
        <p:grpSpPr>
          <a:xfrm>
            <a:off x="5362710" y="1899095"/>
            <a:ext cx="2170405" cy="1716179"/>
            <a:chOff x="-998762" y="5440800"/>
            <a:chExt cx="3730500" cy="2949775"/>
          </a:xfrm>
        </p:grpSpPr>
        <p:grpSp>
          <p:nvGrpSpPr>
            <p:cNvPr id="351" name="Google Shape;351;p28"/>
            <p:cNvGrpSpPr/>
            <p:nvPr/>
          </p:nvGrpSpPr>
          <p:grpSpPr>
            <a:xfrm>
              <a:off x="-998762" y="5440800"/>
              <a:ext cx="3730500" cy="2949775"/>
              <a:chOff x="2891013" y="7298175"/>
              <a:chExt cx="3730500" cy="2949775"/>
            </a:xfrm>
          </p:grpSpPr>
          <p:sp>
            <p:nvSpPr>
              <p:cNvPr id="352" name="Google Shape;352;p28"/>
              <p:cNvSpPr/>
              <p:nvPr/>
            </p:nvSpPr>
            <p:spPr>
              <a:xfrm>
                <a:off x="4358600" y="9467275"/>
                <a:ext cx="795375" cy="605125"/>
              </a:xfrm>
              <a:custGeom>
                <a:rect b="b" l="l" r="r" t="t"/>
                <a:pathLst>
                  <a:path extrusionOk="0" h="24205" w="31815">
                    <a:moveTo>
                      <a:pt x="1" y="1"/>
                    </a:moveTo>
                    <a:lnTo>
                      <a:pt x="1" y="24205"/>
                    </a:lnTo>
                    <a:lnTo>
                      <a:pt x="31815" y="24205"/>
                    </a:lnTo>
                    <a:lnTo>
                      <a:pt x="318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8"/>
              <p:cNvSpPr/>
              <p:nvPr/>
            </p:nvSpPr>
            <p:spPr>
              <a:xfrm>
                <a:off x="4358600" y="9467275"/>
                <a:ext cx="795375" cy="347300"/>
              </a:xfrm>
              <a:custGeom>
                <a:rect b="b" l="l" r="r" t="t"/>
                <a:pathLst>
                  <a:path extrusionOk="0" h="13892" w="31815">
                    <a:moveTo>
                      <a:pt x="1" y="1"/>
                    </a:moveTo>
                    <a:lnTo>
                      <a:pt x="1" y="13892"/>
                    </a:lnTo>
                    <a:lnTo>
                      <a:pt x="31815" y="13892"/>
                    </a:lnTo>
                    <a:lnTo>
                      <a:pt x="31815" y="1"/>
                    </a:lnTo>
                    <a:close/>
                  </a:path>
                </a:pathLst>
              </a:custGeom>
              <a:solidFill>
                <a:srgbClr val="012169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>
                <a:off x="2891013" y="7298175"/>
                <a:ext cx="3730500" cy="2437800"/>
              </a:xfrm>
              <a:prstGeom prst="roundRect">
                <a:avLst>
                  <a:gd fmla="val 2204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4130313" y="10022650"/>
                <a:ext cx="1251900" cy="2253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28"/>
            <p:cNvSpPr/>
            <p:nvPr/>
          </p:nvSpPr>
          <p:spPr>
            <a:xfrm>
              <a:off x="788063" y="7598700"/>
              <a:ext cx="156850" cy="156825"/>
            </a:xfrm>
            <a:custGeom>
              <a:rect b="b" l="l" r="r" t="t"/>
              <a:pathLst>
                <a:path extrusionOk="0" h="6273" w="6274">
                  <a:moveTo>
                    <a:pt x="3135" y="0"/>
                  </a:moveTo>
                  <a:cubicBezTo>
                    <a:pt x="1406" y="0"/>
                    <a:pt x="1" y="1405"/>
                    <a:pt x="1" y="3138"/>
                  </a:cubicBezTo>
                  <a:cubicBezTo>
                    <a:pt x="1" y="4870"/>
                    <a:pt x="1406" y="6273"/>
                    <a:pt x="3135" y="6273"/>
                  </a:cubicBezTo>
                  <a:cubicBezTo>
                    <a:pt x="4868" y="6273"/>
                    <a:pt x="6273" y="4870"/>
                    <a:pt x="6273" y="3138"/>
                  </a:cubicBezTo>
                  <a:cubicBezTo>
                    <a:pt x="6273" y="1405"/>
                    <a:pt x="4868" y="0"/>
                    <a:pt x="3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-897911" y="5623685"/>
              <a:ext cx="3528900" cy="18594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8"/>
          <p:cNvGrpSpPr/>
          <p:nvPr/>
        </p:nvGrpSpPr>
        <p:grpSpPr>
          <a:xfrm>
            <a:off x="5941680" y="1528229"/>
            <a:ext cx="2001014" cy="1106717"/>
            <a:chOff x="6879411" y="2843985"/>
            <a:chExt cx="1404319" cy="776643"/>
          </a:xfrm>
        </p:grpSpPr>
        <p:grpSp>
          <p:nvGrpSpPr>
            <p:cNvPr id="359" name="Google Shape;359;p28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360" name="Google Shape;360;p28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rect b="b" l="l" r="r" t="t"/>
                <a:pathLst>
                  <a:path extrusionOk="0" h="11958" w="133649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rect b="b" l="l" r="r" t="t"/>
                <a:pathLst>
                  <a:path extrusionOk="0" h="61955" w="133649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rect b="b" l="l" r="r" t="t"/>
                <a:pathLst>
                  <a:path extrusionOk="0" h="3768" w="3767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5" name="Google Shape;365;p28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366" name="Google Shape;366;p28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rect b="b" l="l" r="r" t="t"/>
                <a:pathLst>
                  <a:path extrusionOk="0" h="8231" w="3428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rect b="b" l="l" r="r" t="t"/>
                <a:pathLst>
                  <a:path extrusionOk="0" h="10570" w="3389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rect b="b" l="l" r="r" t="t"/>
                <a:pathLst>
                  <a:path extrusionOk="0" h="12913" w="3388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69" name="Google Shape;369;p28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fmla="val 1727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28"/>
          <p:cNvGrpSpPr/>
          <p:nvPr/>
        </p:nvGrpSpPr>
        <p:grpSpPr>
          <a:xfrm>
            <a:off x="5602407" y="2372324"/>
            <a:ext cx="554700" cy="554700"/>
            <a:chOff x="1221094" y="2847175"/>
            <a:chExt cx="554700" cy="554700"/>
          </a:xfrm>
        </p:grpSpPr>
        <p:sp>
          <p:nvSpPr>
            <p:cNvPr id="372" name="Google Shape;372;p28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" name="Google Shape;374;p28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75" name="Google Shape;375;p28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8" name="Google Shape;378;p28"/>
          <p:cNvGrpSpPr/>
          <p:nvPr/>
        </p:nvGrpSpPr>
        <p:grpSpPr>
          <a:xfrm>
            <a:off x="6522332" y="2201103"/>
            <a:ext cx="709315" cy="678881"/>
            <a:chOff x="7952500" y="-21825"/>
            <a:chExt cx="1163575" cy="1113650"/>
          </a:xfrm>
        </p:grpSpPr>
        <p:sp>
          <p:nvSpPr>
            <p:cNvPr id="379" name="Google Shape;379;p28"/>
            <p:cNvSpPr/>
            <p:nvPr/>
          </p:nvSpPr>
          <p:spPr>
            <a:xfrm>
              <a:off x="8641100" y="626200"/>
              <a:ext cx="248750" cy="248750"/>
            </a:xfrm>
            <a:custGeom>
              <a:rect b="b" l="l" r="r" t="t"/>
              <a:pathLst>
                <a:path extrusionOk="0" h="9950" w="9950">
                  <a:moveTo>
                    <a:pt x="3316" y="1"/>
                  </a:moveTo>
                  <a:lnTo>
                    <a:pt x="1" y="3316"/>
                  </a:lnTo>
                  <a:lnTo>
                    <a:pt x="6635" y="9950"/>
                  </a:lnTo>
                  <a:lnTo>
                    <a:pt x="9950" y="6635"/>
                  </a:lnTo>
                  <a:lnTo>
                    <a:pt x="331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7952500" y="-21825"/>
              <a:ext cx="912675" cy="831500"/>
            </a:xfrm>
            <a:custGeom>
              <a:rect b="b" l="l" r="r" t="t"/>
              <a:pathLst>
                <a:path extrusionOk="0" h="33260" w="36507">
                  <a:moveTo>
                    <a:pt x="18253" y="4661"/>
                  </a:moveTo>
                  <a:cubicBezTo>
                    <a:pt x="21316" y="4661"/>
                    <a:pt x="24379" y="5829"/>
                    <a:pt x="26715" y="8166"/>
                  </a:cubicBezTo>
                  <a:cubicBezTo>
                    <a:pt x="31391" y="12841"/>
                    <a:pt x="31391" y="20420"/>
                    <a:pt x="26715" y="25095"/>
                  </a:cubicBezTo>
                  <a:cubicBezTo>
                    <a:pt x="24379" y="27432"/>
                    <a:pt x="21316" y="28600"/>
                    <a:pt x="18253" y="28600"/>
                  </a:cubicBezTo>
                  <a:cubicBezTo>
                    <a:pt x="15190" y="28600"/>
                    <a:pt x="12126" y="27432"/>
                    <a:pt x="9789" y="25095"/>
                  </a:cubicBezTo>
                  <a:cubicBezTo>
                    <a:pt x="5116" y="20420"/>
                    <a:pt x="5116" y="12841"/>
                    <a:pt x="9789" y="8166"/>
                  </a:cubicBezTo>
                  <a:cubicBezTo>
                    <a:pt x="12126" y="5829"/>
                    <a:pt x="15190" y="4661"/>
                    <a:pt x="18253" y="4661"/>
                  </a:cubicBezTo>
                  <a:close/>
                  <a:moveTo>
                    <a:pt x="18254" y="1"/>
                  </a:moveTo>
                  <a:cubicBezTo>
                    <a:pt x="13998" y="1"/>
                    <a:pt x="9741" y="1625"/>
                    <a:pt x="6493" y="4873"/>
                  </a:cubicBezTo>
                  <a:cubicBezTo>
                    <a:pt x="0" y="11365"/>
                    <a:pt x="0" y="21896"/>
                    <a:pt x="6493" y="28388"/>
                  </a:cubicBezTo>
                  <a:cubicBezTo>
                    <a:pt x="9741" y="31636"/>
                    <a:pt x="13997" y="33260"/>
                    <a:pt x="18253" y="33260"/>
                  </a:cubicBezTo>
                  <a:cubicBezTo>
                    <a:pt x="22509" y="33260"/>
                    <a:pt x="26765" y="31636"/>
                    <a:pt x="30011" y="28388"/>
                  </a:cubicBezTo>
                  <a:cubicBezTo>
                    <a:pt x="36506" y="21896"/>
                    <a:pt x="36506" y="11365"/>
                    <a:pt x="30011" y="4870"/>
                  </a:cubicBezTo>
                  <a:cubicBezTo>
                    <a:pt x="26765" y="1624"/>
                    <a:pt x="22510" y="1"/>
                    <a:pt x="1825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8694150" y="679250"/>
              <a:ext cx="421925" cy="412575"/>
            </a:xfrm>
            <a:custGeom>
              <a:rect b="b" l="l" r="r" t="t"/>
              <a:pathLst>
                <a:path extrusionOk="0" h="16503" w="16877">
                  <a:moveTo>
                    <a:pt x="5430" y="1"/>
                  </a:moveTo>
                  <a:lnTo>
                    <a:pt x="1" y="5430"/>
                  </a:lnTo>
                  <a:lnTo>
                    <a:pt x="9953" y="15379"/>
                  </a:lnTo>
                  <a:cubicBezTo>
                    <a:pt x="10702" y="16128"/>
                    <a:pt x="11684" y="16502"/>
                    <a:pt x="12666" y="16502"/>
                  </a:cubicBezTo>
                  <a:cubicBezTo>
                    <a:pt x="13648" y="16502"/>
                    <a:pt x="14629" y="16128"/>
                    <a:pt x="15379" y="15379"/>
                  </a:cubicBezTo>
                  <a:cubicBezTo>
                    <a:pt x="16877" y="13880"/>
                    <a:pt x="16877" y="11451"/>
                    <a:pt x="15379" y="9953"/>
                  </a:cubicBezTo>
                  <a:lnTo>
                    <a:pt x="54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28"/>
          <p:cNvSpPr/>
          <p:nvPr/>
        </p:nvSpPr>
        <p:spPr>
          <a:xfrm>
            <a:off x="5001688" y="1163725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5450888" y="1466138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 txBox="1"/>
          <p:nvPr>
            <p:ph idx="2" type="title"/>
          </p:nvPr>
        </p:nvSpPr>
        <p:spPr>
          <a:xfrm>
            <a:off x="715088" y="2583238"/>
            <a:ext cx="40662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→ Comparison of log probabilities between original and perturbed samples.</a:t>
            </a:r>
            <a:endParaRPr sz="1700"/>
          </a:p>
        </p:txBody>
      </p:sp>
      <p:sp>
        <p:nvSpPr>
          <p:cNvPr id="387" name="Google Shape;387;p28"/>
          <p:cNvSpPr txBox="1"/>
          <p:nvPr>
            <p:ph idx="2" type="title"/>
          </p:nvPr>
        </p:nvSpPr>
        <p:spPr>
          <a:xfrm>
            <a:off x="715088" y="3552850"/>
            <a:ext cx="4066200" cy="7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→ Algorithmic steps involved in DetectGPT.</a:t>
            </a:r>
            <a:endParaRPr b="0" sz="1700"/>
          </a:p>
        </p:txBody>
      </p:sp>
      <p:sp>
        <p:nvSpPr>
          <p:cNvPr id="388" name="Google Shape;388;p28"/>
          <p:cNvSpPr txBox="1"/>
          <p:nvPr>
            <p:ph type="title"/>
          </p:nvPr>
        </p:nvSpPr>
        <p:spPr>
          <a:xfrm>
            <a:off x="715100" y="835850"/>
            <a:ext cx="4179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DetectGPT Methodology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idx="2" type="title"/>
          </p:nvPr>
        </p:nvSpPr>
        <p:spPr>
          <a:xfrm>
            <a:off x="715088" y="1613650"/>
            <a:ext cx="40662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→ Process of minor perturbations using another pre-trained model (e.g., T5).</a:t>
            </a:r>
            <a:endParaRPr b="0" sz="1700"/>
          </a:p>
        </p:txBody>
      </p:sp>
      <p:grpSp>
        <p:nvGrpSpPr>
          <p:cNvPr id="394" name="Google Shape;394;p29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395" name="Google Shape;395;p29"/>
            <p:cNvSpPr/>
            <p:nvPr/>
          </p:nvSpPr>
          <p:spPr>
            <a:xfrm>
              <a:off x="1190500" y="238125"/>
              <a:ext cx="5237175" cy="5237200"/>
            </a:xfrm>
            <a:custGeom>
              <a:rect b="b" l="l" r="r" t="t"/>
              <a:pathLst>
                <a:path extrusionOk="0" h="209488" w="209487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732050" y="779675"/>
              <a:ext cx="4154050" cy="4154075"/>
            </a:xfrm>
            <a:custGeom>
              <a:rect b="b" l="l" r="r" t="t"/>
              <a:pathLst>
                <a:path extrusionOk="0" h="166163" w="166162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2297475" y="1345125"/>
              <a:ext cx="3023200" cy="3023200"/>
            </a:xfrm>
            <a:custGeom>
              <a:rect b="b" l="l" r="r" t="t"/>
              <a:pathLst>
                <a:path extrusionOk="0" h="120928" w="120928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29"/>
          <p:cNvGrpSpPr/>
          <p:nvPr/>
        </p:nvGrpSpPr>
        <p:grpSpPr>
          <a:xfrm>
            <a:off x="5362710" y="1899095"/>
            <a:ext cx="2170405" cy="1716179"/>
            <a:chOff x="-998762" y="5440800"/>
            <a:chExt cx="3730500" cy="2949775"/>
          </a:xfrm>
        </p:grpSpPr>
        <p:grpSp>
          <p:nvGrpSpPr>
            <p:cNvPr id="399" name="Google Shape;399;p29"/>
            <p:cNvGrpSpPr/>
            <p:nvPr/>
          </p:nvGrpSpPr>
          <p:grpSpPr>
            <a:xfrm>
              <a:off x="-998762" y="5440800"/>
              <a:ext cx="3730500" cy="2949775"/>
              <a:chOff x="2891013" y="7298175"/>
              <a:chExt cx="3730500" cy="2949775"/>
            </a:xfrm>
          </p:grpSpPr>
          <p:sp>
            <p:nvSpPr>
              <p:cNvPr id="400" name="Google Shape;400;p29"/>
              <p:cNvSpPr/>
              <p:nvPr/>
            </p:nvSpPr>
            <p:spPr>
              <a:xfrm>
                <a:off x="4358600" y="9467275"/>
                <a:ext cx="795375" cy="605125"/>
              </a:xfrm>
              <a:custGeom>
                <a:rect b="b" l="l" r="r" t="t"/>
                <a:pathLst>
                  <a:path extrusionOk="0" h="24205" w="31815">
                    <a:moveTo>
                      <a:pt x="1" y="1"/>
                    </a:moveTo>
                    <a:lnTo>
                      <a:pt x="1" y="24205"/>
                    </a:lnTo>
                    <a:lnTo>
                      <a:pt x="31815" y="24205"/>
                    </a:lnTo>
                    <a:lnTo>
                      <a:pt x="318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>
                <a:off x="4358600" y="9467275"/>
                <a:ext cx="795375" cy="347300"/>
              </a:xfrm>
              <a:custGeom>
                <a:rect b="b" l="l" r="r" t="t"/>
                <a:pathLst>
                  <a:path extrusionOk="0" h="13892" w="31815">
                    <a:moveTo>
                      <a:pt x="1" y="1"/>
                    </a:moveTo>
                    <a:lnTo>
                      <a:pt x="1" y="13892"/>
                    </a:lnTo>
                    <a:lnTo>
                      <a:pt x="31815" y="13892"/>
                    </a:lnTo>
                    <a:lnTo>
                      <a:pt x="31815" y="1"/>
                    </a:lnTo>
                    <a:close/>
                  </a:path>
                </a:pathLst>
              </a:custGeom>
              <a:solidFill>
                <a:srgbClr val="012169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9"/>
              <p:cNvSpPr/>
              <p:nvPr/>
            </p:nvSpPr>
            <p:spPr>
              <a:xfrm>
                <a:off x="2891013" y="7298175"/>
                <a:ext cx="3730500" cy="2437800"/>
              </a:xfrm>
              <a:prstGeom prst="roundRect">
                <a:avLst>
                  <a:gd fmla="val 2204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4130313" y="10022650"/>
                <a:ext cx="1251900" cy="2253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4" name="Google Shape;404;p29"/>
            <p:cNvSpPr/>
            <p:nvPr/>
          </p:nvSpPr>
          <p:spPr>
            <a:xfrm>
              <a:off x="788063" y="7598700"/>
              <a:ext cx="156850" cy="156825"/>
            </a:xfrm>
            <a:custGeom>
              <a:rect b="b" l="l" r="r" t="t"/>
              <a:pathLst>
                <a:path extrusionOk="0" h="6273" w="6274">
                  <a:moveTo>
                    <a:pt x="3135" y="0"/>
                  </a:moveTo>
                  <a:cubicBezTo>
                    <a:pt x="1406" y="0"/>
                    <a:pt x="1" y="1405"/>
                    <a:pt x="1" y="3138"/>
                  </a:cubicBezTo>
                  <a:cubicBezTo>
                    <a:pt x="1" y="4870"/>
                    <a:pt x="1406" y="6273"/>
                    <a:pt x="3135" y="6273"/>
                  </a:cubicBezTo>
                  <a:cubicBezTo>
                    <a:pt x="4868" y="6273"/>
                    <a:pt x="6273" y="4870"/>
                    <a:pt x="6273" y="3138"/>
                  </a:cubicBezTo>
                  <a:cubicBezTo>
                    <a:pt x="6273" y="1405"/>
                    <a:pt x="4868" y="0"/>
                    <a:pt x="3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-897911" y="5623685"/>
              <a:ext cx="3528900" cy="18594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9"/>
          <p:cNvGrpSpPr/>
          <p:nvPr/>
        </p:nvGrpSpPr>
        <p:grpSpPr>
          <a:xfrm>
            <a:off x="5941680" y="1528229"/>
            <a:ext cx="2001014" cy="1106717"/>
            <a:chOff x="6879411" y="2843985"/>
            <a:chExt cx="1404319" cy="776643"/>
          </a:xfrm>
        </p:grpSpPr>
        <p:grpSp>
          <p:nvGrpSpPr>
            <p:cNvPr id="407" name="Google Shape;407;p29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408" name="Google Shape;408;p29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rect b="b" l="l" r="r" t="t"/>
                <a:pathLst>
                  <a:path extrusionOk="0" h="11958" w="133649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9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rect b="b" l="l" r="r" t="t"/>
                <a:pathLst>
                  <a:path extrusionOk="0" h="61955" w="133649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9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rect b="b" l="l" r="r" t="t"/>
                <a:pathLst>
                  <a:path extrusionOk="0" h="3768" w="3767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29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414" name="Google Shape;414;p29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rect b="b" l="l" r="r" t="t"/>
                <a:pathLst>
                  <a:path extrusionOk="0" h="8231" w="3428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rect b="b" l="l" r="r" t="t"/>
                <a:pathLst>
                  <a:path extrusionOk="0" h="10570" w="3389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rect b="b" l="l" r="r" t="t"/>
                <a:pathLst>
                  <a:path extrusionOk="0" h="12913" w="3388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417" name="Google Shape;417;p29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fmla="val 1727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29"/>
          <p:cNvGrpSpPr/>
          <p:nvPr/>
        </p:nvGrpSpPr>
        <p:grpSpPr>
          <a:xfrm>
            <a:off x="5602407" y="2372324"/>
            <a:ext cx="554700" cy="554700"/>
            <a:chOff x="1221094" y="2847175"/>
            <a:chExt cx="554700" cy="554700"/>
          </a:xfrm>
        </p:grpSpPr>
        <p:sp>
          <p:nvSpPr>
            <p:cNvPr id="420" name="Google Shape;420;p29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Google Shape;422;p29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423" name="Google Shape;423;p29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6" name="Google Shape;426;p29"/>
          <p:cNvGrpSpPr/>
          <p:nvPr/>
        </p:nvGrpSpPr>
        <p:grpSpPr>
          <a:xfrm>
            <a:off x="6522332" y="2201103"/>
            <a:ext cx="709315" cy="678881"/>
            <a:chOff x="7952500" y="-21825"/>
            <a:chExt cx="1163575" cy="1113650"/>
          </a:xfrm>
        </p:grpSpPr>
        <p:sp>
          <p:nvSpPr>
            <p:cNvPr id="427" name="Google Shape;427;p29"/>
            <p:cNvSpPr/>
            <p:nvPr/>
          </p:nvSpPr>
          <p:spPr>
            <a:xfrm>
              <a:off x="8641100" y="626200"/>
              <a:ext cx="248750" cy="248750"/>
            </a:xfrm>
            <a:custGeom>
              <a:rect b="b" l="l" r="r" t="t"/>
              <a:pathLst>
                <a:path extrusionOk="0" h="9950" w="9950">
                  <a:moveTo>
                    <a:pt x="3316" y="1"/>
                  </a:moveTo>
                  <a:lnTo>
                    <a:pt x="1" y="3316"/>
                  </a:lnTo>
                  <a:lnTo>
                    <a:pt x="6635" y="9950"/>
                  </a:lnTo>
                  <a:lnTo>
                    <a:pt x="9950" y="6635"/>
                  </a:lnTo>
                  <a:lnTo>
                    <a:pt x="331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52500" y="-21825"/>
              <a:ext cx="912675" cy="831500"/>
            </a:xfrm>
            <a:custGeom>
              <a:rect b="b" l="l" r="r" t="t"/>
              <a:pathLst>
                <a:path extrusionOk="0" h="33260" w="36507">
                  <a:moveTo>
                    <a:pt x="18253" y="4661"/>
                  </a:moveTo>
                  <a:cubicBezTo>
                    <a:pt x="21316" y="4661"/>
                    <a:pt x="24379" y="5829"/>
                    <a:pt x="26715" y="8166"/>
                  </a:cubicBezTo>
                  <a:cubicBezTo>
                    <a:pt x="31391" y="12841"/>
                    <a:pt x="31391" y="20420"/>
                    <a:pt x="26715" y="25095"/>
                  </a:cubicBezTo>
                  <a:cubicBezTo>
                    <a:pt x="24379" y="27432"/>
                    <a:pt x="21316" y="28600"/>
                    <a:pt x="18253" y="28600"/>
                  </a:cubicBezTo>
                  <a:cubicBezTo>
                    <a:pt x="15190" y="28600"/>
                    <a:pt x="12126" y="27432"/>
                    <a:pt x="9789" y="25095"/>
                  </a:cubicBezTo>
                  <a:cubicBezTo>
                    <a:pt x="5116" y="20420"/>
                    <a:pt x="5116" y="12841"/>
                    <a:pt x="9789" y="8166"/>
                  </a:cubicBezTo>
                  <a:cubicBezTo>
                    <a:pt x="12126" y="5829"/>
                    <a:pt x="15190" y="4661"/>
                    <a:pt x="18253" y="4661"/>
                  </a:cubicBezTo>
                  <a:close/>
                  <a:moveTo>
                    <a:pt x="18254" y="1"/>
                  </a:moveTo>
                  <a:cubicBezTo>
                    <a:pt x="13998" y="1"/>
                    <a:pt x="9741" y="1625"/>
                    <a:pt x="6493" y="4873"/>
                  </a:cubicBezTo>
                  <a:cubicBezTo>
                    <a:pt x="0" y="11365"/>
                    <a:pt x="0" y="21896"/>
                    <a:pt x="6493" y="28388"/>
                  </a:cubicBezTo>
                  <a:cubicBezTo>
                    <a:pt x="9741" y="31636"/>
                    <a:pt x="13997" y="33260"/>
                    <a:pt x="18253" y="33260"/>
                  </a:cubicBezTo>
                  <a:cubicBezTo>
                    <a:pt x="22509" y="33260"/>
                    <a:pt x="26765" y="31636"/>
                    <a:pt x="30011" y="28388"/>
                  </a:cubicBezTo>
                  <a:cubicBezTo>
                    <a:pt x="36506" y="21896"/>
                    <a:pt x="36506" y="11365"/>
                    <a:pt x="30011" y="4870"/>
                  </a:cubicBezTo>
                  <a:cubicBezTo>
                    <a:pt x="26765" y="1624"/>
                    <a:pt x="22510" y="1"/>
                    <a:pt x="1825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8694150" y="679250"/>
              <a:ext cx="421925" cy="412575"/>
            </a:xfrm>
            <a:custGeom>
              <a:rect b="b" l="l" r="r" t="t"/>
              <a:pathLst>
                <a:path extrusionOk="0" h="16503" w="16877">
                  <a:moveTo>
                    <a:pt x="5430" y="1"/>
                  </a:moveTo>
                  <a:lnTo>
                    <a:pt x="1" y="5430"/>
                  </a:lnTo>
                  <a:lnTo>
                    <a:pt x="9953" y="15379"/>
                  </a:lnTo>
                  <a:cubicBezTo>
                    <a:pt x="10702" y="16128"/>
                    <a:pt x="11684" y="16502"/>
                    <a:pt x="12666" y="16502"/>
                  </a:cubicBezTo>
                  <a:cubicBezTo>
                    <a:pt x="13648" y="16502"/>
                    <a:pt x="14629" y="16128"/>
                    <a:pt x="15379" y="15379"/>
                  </a:cubicBezTo>
                  <a:cubicBezTo>
                    <a:pt x="16877" y="13880"/>
                    <a:pt x="16877" y="11451"/>
                    <a:pt x="15379" y="9953"/>
                  </a:cubicBezTo>
                  <a:lnTo>
                    <a:pt x="543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29"/>
          <p:cNvSpPr/>
          <p:nvPr/>
        </p:nvSpPr>
        <p:spPr>
          <a:xfrm>
            <a:off x="5001688" y="1163725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5450888" y="1466138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7394025" y="31749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7602613" y="31749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 txBox="1"/>
          <p:nvPr>
            <p:ph idx="2" type="title"/>
          </p:nvPr>
        </p:nvSpPr>
        <p:spPr>
          <a:xfrm>
            <a:off x="715088" y="2583238"/>
            <a:ext cx="40662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→ Comparison of log probabilities between original and perturbed samples.</a:t>
            </a:r>
            <a:endParaRPr b="0" sz="1700"/>
          </a:p>
        </p:txBody>
      </p:sp>
      <p:sp>
        <p:nvSpPr>
          <p:cNvPr id="435" name="Google Shape;435;p29"/>
          <p:cNvSpPr txBox="1"/>
          <p:nvPr>
            <p:ph idx="2" type="title"/>
          </p:nvPr>
        </p:nvSpPr>
        <p:spPr>
          <a:xfrm>
            <a:off x="715088" y="3552850"/>
            <a:ext cx="4066200" cy="7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→ Algorithmic steps involved in DetectGPT.</a:t>
            </a:r>
            <a:endParaRPr sz="1700"/>
          </a:p>
        </p:txBody>
      </p:sp>
      <p:sp>
        <p:nvSpPr>
          <p:cNvPr id="436" name="Google Shape;436;p29"/>
          <p:cNvSpPr txBox="1"/>
          <p:nvPr>
            <p:ph type="title"/>
          </p:nvPr>
        </p:nvSpPr>
        <p:spPr>
          <a:xfrm>
            <a:off x="715100" y="835850"/>
            <a:ext cx="4179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DetectGPT Methodology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/>
          <p:nvPr>
            <p:ph type="title"/>
          </p:nvPr>
        </p:nvSpPr>
        <p:spPr>
          <a:xfrm>
            <a:off x="715100" y="763600"/>
            <a:ext cx="7713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Results and Efficacy</a:t>
            </a:r>
            <a:endParaRPr sz="2400"/>
          </a:p>
        </p:txBody>
      </p:sp>
      <p:sp>
        <p:nvSpPr>
          <p:cNvPr id="442" name="Google Shape;442;p30"/>
          <p:cNvSpPr txBox="1"/>
          <p:nvPr>
            <p:ph idx="1" type="subTitle"/>
          </p:nvPr>
        </p:nvSpPr>
        <p:spPr>
          <a:xfrm>
            <a:off x="715100" y="1533475"/>
            <a:ext cx="24861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443" name="Google Shape;443;p30"/>
          <p:cNvSpPr txBox="1"/>
          <p:nvPr>
            <p:ph idx="2" type="subTitle"/>
          </p:nvPr>
        </p:nvSpPr>
        <p:spPr>
          <a:xfrm>
            <a:off x="715100" y="1874875"/>
            <a:ext cx="24861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in detection accuracy over existing zero-shot methods.</a:t>
            </a:r>
            <a:endParaRPr/>
          </a:p>
        </p:txBody>
      </p:sp>
      <p:sp>
        <p:nvSpPr>
          <p:cNvPr id="444" name="Google Shape;444;p30"/>
          <p:cNvSpPr txBox="1"/>
          <p:nvPr>
            <p:ph idx="5" type="subTitle"/>
          </p:nvPr>
        </p:nvSpPr>
        <p:spPr>
          <a:xfrm>
            <a:off x="3328950" y="1533475"/>
            <a:ext cx="24861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445" name="Google Shape;445;p30"/>
          <p:cNvSpPr txBox="1"/>
          <p:nvPr>
            <p:ph idx="6" type="subTitle"/>
          </p:nvPr>
        </p:nvSpPr>
        <p:spPr>
          <a:xfrm>
            <a:off x="3328950" y="1874875"/>
            <a:ext cx="24861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articles and large parameter models like GPT-NeoX.</a:t>
            </a:r>
            <a:endParaRPr/>
          </a:p>
        </p:txBody>
      </p:sp>
      <p:sp>
        <p:nvSpPr>
          <p:cNvPr id="446" name="Google Shape;446;p30"/>
          <p:cNvSpPr txBox="1"/>
          <p:nvPr>
            <p:ph idx="9" type="subTitle"/>
          </p:nvPr>
        </p:nvSpPr>
        <p:spPr>
          <a:xfrm>
            <a:off x="5942800" y="1533475"/>
            <a:ext cx="24861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nalysis</a:t>
            </a:r>
            <a:endParaRPr/>
          </a:p>
        </p:txBody>
      </p:sp>
      <p:sp>
        <p:nvSpPr>
          <p:cNvPr id="447" name="Google Shape;447;p30"/>
          <p:cNvSpPr txBox="1"/>
          <p:nvPr>
            <p:ph idx="13" type="subTitle"/>
          </p:nvPr>
        </p:nvSpPr>
        <p:spPr>
          <a:xfrm>
            <a:off x="5942800" y="1874875"/>
            <a:ext cx="24861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showcasing DetectGPT's superiority.</a:t>
            </a:r>
            <a:endParaRPr/>
          </a:p>
        </p:txBody>
      </p:sp>
      <p:pic>
        <p:nvPicPr>
          <p:cNvPr id="448" name="Google Shape;4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775" y="2941500"/>
            <a:ext cx="6700500" cy="128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 txBox="1"/>
          <p:nvPr>
            <p:ph type="title"/>
          </p:nvPr>
        </p:nvSpPr>
        <p:spPr>
          <a:xfrm>
            <a:off x="715100" y="687400"/>
            <a:ext cx="7713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Contributions of DetectGPT</a:t>
            </a:r>
            <a:endParaRPr sz="2400"/>
          </a:p>
        </p:txBody>
      </p:sp>
      <p:sp>
        <p:nvSpPr>
          <p:cNvPr id="454" name="Google Shape;454;p31"/>
          <p:cNvSpPr txBox="1"/>
          <p:nvPr>
            <p:ph idx="1" type="subTitle"/>
          </p:nvPr>
        </p:nvSpPr>
        <p:spPr>
          <a:xfrm>
            <a:off x="925727" y="1704925"/>
            <a:ext cx="4313100" cy="7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→ </a:t>
            </a:r>
            <a:r>
              <a:rPr lang="en" sz="1700"/>
              <a:t>Novel approach in machine-generated text detection.</a:t>
            </a:r>
            <a:endParaRPr sz="1700"/>
          </a:p>
        </p:txBody>
      </p:sp>
      <p:sp>
        <p:nvSpPr>
          <p:cNvPr id="455" name="Google Shape;455;p31"/>
          <p:cNvSpPr/>
          <p:nvPr/>
        </p:nvSpPr>
        <p:spPr>
          <a:xfrm>
            <a:off x="7560325" y="85851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7728675" y="7636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8018300" y="12457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1"/>
          <p:cNvSpPr txBox="1"/>
          <p:nvPr>
            <p:ph idx="1" type="subTitle"/>
          </p:nvPr>
        </p:nvSpPr>
        <p:spPr>
          <a:xfrm>
            <a:off x="925727" y="2412925"/>
            <a:ext cx="4313100" cy="7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→ </a:t>
            </a:r>
            <a:r>
              <a:rPr lang="en" sz="1700"/>
              <a:t>Effective utilization of probability curvature for detection.</a:t>
            </a:r>
            <a:endParaRPr sz="1700"/>
          </a:p>
        </p:txBody>
      </p:sp>
      <p:sp>
        <p:nvSpPr>
          <p:cNvPr id="459" name="Google Shape;459;p31"/>
          <p:cNvSpPr txBox="1"/>
          <p:nvPr>
            <p:ph idx="1" type="subTitle"/>
          </p:nvPr>
        </p:nvSpPr>
        <p:spPr>
          <a:xfrm>
            <a:off x="925727" y="3120925"/>
            <a:ext cx="4313100" cy="7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→ </a:t>
            </a:r>
            <a:r>
              <a:rPr lang="en" sz="1700"/>
              <a:t>Practical implications and potential applications.</a:t>
            </a:r>
            <a:endParaRPr sz="1700"/>
          </a:p>
        </p:txBody>
      </p:sp>
      <p:pic>
        <p:nvPicPr>
          <p:cNvPr id="460" name="Google Shape;4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850" y="1649281"/>
            <a:ext cx="3037800" cy="2235300"/>
          </a:xfrm>
          <a:prstGeom prst="roundRect">
            <a:avLst>
              <a:gd fmla="val 986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