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025B-2863-4FE4-B12C-A5D3F4DB08F2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A561-8121-445B-A43B-1D5FD9A0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and Professional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 Break </a:t>
            </a:r>
            <a:r>
              <a:rPr lang="en-US" smtClean="0"/>
              <a:t>down Structure(Managing </a:t>
            </a:r>
            <a:r>
              <a:rPr lang="en-US" dirty="0" smtClean="0"/>
              <a:t>Time and Activities phase)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7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Figure 1, the Level 1 Elements are summary deliverable descriptions. The Level 2 Elements in each Leg of the WBS are all the unique deliverables required to create the respective Level 1 deliverable.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Phase-Based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Phase-Based WBS requires work associated with multiple elements be divided into the work unique to each Level.</a:t>
            </a:r>
          </a:p>
          <a:p>
            <a:endParaRPr lang="en-US" dirty="0"/>
          </a:p>
          <a:p>
            <a:r>
              <a:rPr lang="en-US" dirty="0" smtClean="0"/>
              <a:t>In Figure 2, a Phase-Based WBS, the Level 1 has five Elements. Each of these Elements are typical phases of a project. The Level 2 Elements are the unique deliverables in each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2: Phase based WBS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62" y="1825625"/>
            <a:ext cx="9001276" cy="4351338"/>
          </a:xfrm>
        </p:spPr>
      </p:pic>
    </p:spTree>
    <p:extLst>
      <p:ext uri="{BB962C8B-B14F-4D97-AF65-F5344CB8AC3E}">
        <p14:creationId xmlns:p14="http://schemas.microsoft.com/office/powerpoint/2010/main" val="223353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Work Breakdown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good Work Breakdown Structure is created using an iterative process by following these steps and meeting these guidelines:</a:t>
            </a:r>
          </a:p>
          <a:p>
            <a:pPr marL="0" indent="0">
              <a:buNone/>
            </a:pPr>
            <a:r>
              <a:rPr lang="en-US" dirty="0" smtClean="0"/>
              <a:t>1. Gather Critical Documents</a:t>
            </a:r>
          </a:p>
          <a:p>
            <a:pPr marL="0" indent="0">
              <a:buNone/>
            </a:pPr>
            <a:r>
              <a:rPr lang="en-US" dirty="0" smtClean="0"/>
              <a:t>a. Gather critical project documents.</a:t>
            </a:r>
          </a:p>
          <a:p>
            <a:pPr marL="0" indent="0">
              <a:buNone/>
            </a:pPr>
            <a:r>
              <a:rPr lang="en-US" dirty="0" smtClean="0"/>
              <a:t>b. Identify content containing project deliverables, such as the Project Charter, Scope Statement and Project Management</a:t>
            </a:r>
          </a:p>
          <a:p>
            <a:pPr marL="0" indent="0">
              <a:buNone/>
            </a:pPr>
            <a:r>
              <a:rPr lang="en-US" dirty="0" smtClean="0"/>
              <a:t>Plan (PMP) subsidiary plans.</a:t>
            </a:r>
          </a:p>
          <a:p>
            <a:pPr marL="0" indent="0">
              <a:buNone/>
            </a:pPr>
            <a:r>
              <a:rPr lang="en-US" dirty="0" smtClean="0"/>
              <a:t>2. Identify Key Team Members</a:t>
            </a:r>
          </a:p>
          <a:p>
            <a:pPr marL="0" indent="0">
              <a:buNone/>
            </a:pPr>
            <a:r>
              <a:rPr lang="en-US" dirty="0" smtClean="0"/>
              <a:t>a. Identify the appropriate project team members.</a:t>
            </a:r>
          </a:p>
          <a:p>
            <a:pPr marL="0" indent="0">
              <a:buNone/>
            </a:pPr>
            <a:r>
              <a:rPr lang="en-US" dirty="0" smtClean="0"/>
              <a:t>b. Analyze the documents and identify the deliverables.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3. Define Level 1 Elements</a:t>
            </a:r>
          </a:p>
          <a:p>
            <a:pPr marL="0" indent="0">
              <a:buNone/>
            </a:pPr>
            <a:r>
              <a:rPr lang="en-US" dirty="0" smtClean="0"/>
              <a:t>a. Define the Level 1 Elements. Level 1 Elements are summary deliverable descriptions that must capture 100% of the project scope.</a:t>
            </a:r>
          </a:p>
          <a:p>
            <a:pPr marL="0" indent="0">
              <a:buNone/>
            </a:pPr>
            <a:r>
              <a:rPr lang="en-US" dirty="0" smtClean="0"/>
              <a:t>b. Verify 100% of scope is captured. This requirement is commonly referred to as the 100% Rule.</a:t>
            </a:r>
          </a:p>
          <a:p>
            <a:pPr marL="0" indent="0">
              <a:buNone/>
            </a:pPr>
            <a:r>
              <a:rPr lang="en-US" dirty="0" smtClean="0"/>
              <a:t>4. Decompose (Breakdown) Elements</a:t>
            </a:r>
          </a:p>
          <a:p>
            <a:pPr marL="0" indent="0">
              <a:buNone/>
            </a:pPr>
            <a:r>
              <a:rPr lang="en-US" dirty="0" smtClean="0"/>
              <a:t>a. Begin the process of breaking the Level 1 deliverables into unique lower Level deliverables. This “breaking </a:t>
            </a:r>
            <a:r>
              <a:rPr lang="en-US" dirty="0" err="1" smtClean="0"/>
              <a:t>down”technique</a:t>
            </a:r>
            <a:r>
              <a:rPr lang="en-US" dirty="0" smtClean="0"/>
              <a:t> is called Decomposition.</a:t>
            </a:r>
          </a:p>
          <a:p>
            <a:pPr marL="0" indent="0">
              <a:buNone/>
            </a:pPr>
            <a:r>
              <a:rPr lang="en-US" dirty="0" smtClean="0"/>
              <a:t>b. Continue breaking down the work until the work covered in each Element is managed by a single individual or organization. Ensure that all Elements are mutually exclusive.</a:t>
            </a:r>
          </a:p>
          <a:p>
            <a:pPr marL="0" indent="0">
              <a:buNone/>
            </a:pPr>
            <a:r>
              <a:rPr lang="en-US" dirty="0" smtClean="0"/>
              <a:t>c. Ask the question, would any additional decomposition make the project more manageable? If the answer is “no”, the WBS is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5. Create WBS Dictionary</a:t>
            </a:r>
          </a:p>
          <a:p>
            <a:pPr marL="0" indent="0">
              <a:buNone/>
            </a:pPr>
            <a:r>
              <a:rPr lang="en-US" dirty="0" smtClean="0"/>
              <a:t>a. Define the content of the WBS Dictionary. The WBS Dictionary is a narrative description of the work covered in each Element in the WBS. The lowest Level Elements in the WBS are called Work Packages.</a:t>
            </a:r>
          </a:p>
          <a:p>
            <a:pPr marL="0" indent="0">
              <a:buNone/>
            </a:pPr>
            <a:r>
              <a:rPr lang="en-US" dirty="0" smtClean="0"/>
              <a:t>b. Create the WBS Dictionary descriptions at the Work Package Level with detail enough to ensure that 100% of the project scope is covered. The descriptions should include information such as, boundaries, milestones, risks, owner, costs, etc.</a:t>
            </a:r>
          </a:p>
          <a:p>
            <a:pPr marL="0" indent="0">
              <a:buNone/>
            </a:pPr>
            <a:r>
              <a:rPr lang="en-US" dirty="0" smtClean="0"/>
              <a:t>6. Create Gantt Chart Schedule</a:t>
            </a:r>
          </a:p>
          <a:p>
            <a:pPr marL="0" indent="0">
              <a:buNone/>
            </a:pPr>
            <a:r>
              <a:rPr lang="en-US" dirty="0" smtClean="0"/>
              <a:t>a. Decompose the Work Packages to activities as appropriate.</a:t>
            </a:r>
          </a:p>
          <a:p>
            <a:pPr marL="0" indent="0">
              <a:buNone/>
            </a:pPr>
            <a:r>
              <a:rPr lang="en-US" dirty="0" smtClean="0"/>
              <a:t>b. Export or enter the Work Breakdown Structure into a Gantt chart for further scheduling and project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1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 Breakdown Structure is used for many different things.</a:t>
            </a:r>
          </a:p>
          <a:p>
            <a:pPr marL="0" indent="0">
              <a:buNone/>
            </a:pPr>
            <a:r>
              <a:rPr lang="en-US" dirty="0" smtClean="0"/>
              <a:t>1. Initially, it serves as a planning tool to help the project team plan,</a:t>
            </a:r>
          </a:p>
          <a:p>
            <a:pPr marL="0" indent="0">
              <a:buNone/>
            </a:pPr>
            <a:r>
              <a:rPr lang="en-US" dirty="0" smtClean="0"/>
              <a:t>define and organize scope with deliverables.</a:t>
            </a:r>
          </a:p>
          <a:p>
            <a:pPr marL="0" indent="0">
              <a:buNone/>
            </a:pPr>
            <a:r>
              <a:rPr lang="en-US" dirty="0" smtClean="0"/>
              <a:t>2.The WBS is also used as the primary source of schedule and cost estimate activities.</a:t>
            </a:r>
          </a:p>
          <a:p>
            <a:pPr marL="0" indent="0">
              <a:buNone/>
            </a:pPr>
            <a:r>
              <a:rPr lang="en-US" dirty="0" smtClean="0"/>
              <a:t>3. use as a description all of the work and as a monitoring and controlling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define WBS?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Properties.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WBS .</a:t>
            </a:r>
          </a:p>
          <a:p>
            <a:r>
              <a:rPr lang="en-US" dirty="0" smtClean="0"/>
              <a:t>Types of WBS.</a:t>
            </a:r>
          </a:p>
          <a:p>
            <a:r>
              <a:rPr lang="en-US" dirty="0" smtClean="0"/>
              <a:t>How to Make a Work Breakdown Structure.</a:t>
            </a:r>
          </a:p>
          <a:p>
            <a:r>
              <a:rPr lang="en-US" dirty="0" smtClean="0"/>
              <a:t>Uses of WBS.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analysts are responsible for completing projects on time and within budget and for including the features promised.</a:t>
            </a:r>
          </a:p>
          <a:p>
            <a:pPr algn="just"/>
            <a:r>
              <a:rPr lang="en-US" altLang="en-US" dirty="0" smtClean="0">
                <a:cs typeface="Times New Roman" panose="02020603050405020304" pitchFamily="18" charset="0"/>
              </a:rPr>
              <a:t>In order to accomplish all three of these </a:t>
            </a:r>
            <a:r>
              <a:rPr lang="en-US" altLang="en-US" dirty="0" err="1" smtClean="0">
                <a:cs typeface="Times New Roman" panose="02020603050405020304" pitchFamily="18" charset="0"/>
              </a:rPr>
              <a:t>goals,often</a:t>
            </a:r>
            <a:r>
              <a:rPr lang="en-US" altLang="en-US" dirty="0" smtClean="0">
                <a:cs typeface="Times New Roman" panose="02020603050405020304" pitchFamily="18" charset="0"/>
              </a:rPr>
              <a:t> a project needs to be broken down into smaller tasks or activities; These tasks together make up a work breakdown structure (WBS)</a:t>
            </a:r>
          </a:p>
          <a:p>
            <a:endParaRPr lang="en-US" dirty="0"/>
          </a:p>
          <a:p>
            <a:r>
              <a:rPr lang="en-US" dirty="0" smtClean="0"/>
              <a:t>For projects, the Work Breakdown Structure (WBS) is the tool that utilizes this technique and is one of the most important project management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Management Institute (PMI) Project Management Book of Knowledge (PMBOK) defines the Work Breakdown Structure as a “deliverable oriented hierarchical decomposition of the work to be executed by the project team.”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1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</a:t>
            </a:r>
            <a:fld id="{AE675DFF-A1E1-407D-8EDE-FF79471D8C87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Properties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or activity contains one deliverable, or tangible outcome, from the activity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can be assigned to a single individual or a single group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has a responsible person monitoring and controlling performance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3-</a:t>
            </a:r>
            <a:fld id="{197BD6A7-968B-4D8D-9FF4-58A62E2E96C0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WBS 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Decomposition, starting with large ideas, then breaking them down into manageable activities</a:t>
            </a:r>
          </a:p>
          <a:p>
            <a:pPr marL="609600" indent="-609600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oriented, building a website can be broken down into many parts</a:t>
            </a:r>
          </a:p>
          <a:p>
            <a:pPr marL="609600" indent="-609600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Process-oriented, emphasizes the importance of each phase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2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WBS:</a:t>
            </a:r>
          </a:p>
          <a:p>
            <a:r>
              <a:rPr lang="en-US" dirty="0" smtClean="0"/>
              <a:t>1) Deliverable-Based and 2) Phase-Based. The most common and preferred approach is the Deliverable-Based approach. </a:t>
            </a:r>
          </a:p>
          <a:p>
            <a:r>
              <a:rPr lang="en-US" dirty="0" smtClean="0"/>
              <a:t>The main difference between the two approaches are the Elements identified in the first Level of the WBS.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based work breakdown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Deliverable-Based Work Breakdown Structure clearly demonstrates the relationship between the project deliverables (i.e., </a:t>
            </a:r>
            <a:r>
              <a:rPr lang="en-US" dirty="0" err="1" smtClean="0"/>
              <a:t>products,services</a:t>
            </a:r>
            <a:r>
              <a:rPr lang="en-US" dirty="0" smtClean="0"/>
              <a:t> or results) and the scope (i.e., work to be executed).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2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 (Deliverable WBS)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13" y="1825625"/>
            <a:ext cx="8654374" cy="4351338"/>
          </a:xfrm>
        </p:spPr>
      </p:pic>
    </p:spTree>
    <p:extLst>
      <p:ext uri="{BB962C8B-B14F-4D97-AF65-F5344CB8AC3E}">
        <p14:creationId xmlns:p14="http://schemas.microsoft.com/office/powerpoint/2010/main" val="56806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Tahoma</vt:lpstr>
      <vt:lpstr>Times New Roman</vt:lpstr>
      <vt:lpstr>Office Theme</vt:lpstr>
      <vt:lpstr>Project Management and Professional Ethics</vt:lpstr>
      <vt:lpstr>Contents</vt:lpstr>
      <vt:lpstr>Work Breakdown Structure</vt:lpstr>
      <vt:lpstr>PowerPoint Presentation</vt:lpstr>
      <vt:lpstr>Work Breakdown Structure Properties</vt:lpstr>
      <vt:lpstr>Developing a WBS </vt:lpstr>
      <vt:lpstr>Types of WBS</vt:lpstr>
      <vt:lpstr>Deliverable based work breakdown Structure</vt:lpstr>
      <vt:lpstr>Figure 1 (Deliverable WBS)</vt:lpstr>
      <vt:lpstr>PowerPoint Presentation</vt:lpstr>
      <vt:lpstr>Phase-Based WBS</vt:lpstr>
      <vt:lpstr>Figure 2: Phase based WBS </vt:lpstr>
      <vt:lpstr>How to Make a Work Breakdown Structure </vt:lpstr>
      <vt:lpstr>PowerPoint Presentation</vt:lpstr>
      <vt:lpstr>PowerPoint Presentation</vt:lpstr>
      <vt:lpstr>Uses of WBS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Time and Activities </dc:title>
  <dc:creator>Microsoft account</dc:creator>
  <cp:lastModifiedBy>Microsoft account</cp:lastModifiedBy>
  <cp:revision>12</cp:revision>
  <dcterms:created xsi:type="dcterms:W3CDTF">2023-06-03T23:51:08Z</dcterms:created>
  <dcterms:modified xsi:type="dcterms:W3CDTF">2023-06-04T00:42:45Z</dcterms:modified>
</cp:coreProperties>
</file>