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6" r:id="rId2"/>
    <p:sldId id="266" r:id="rId3"/>
    <p:sldId id="257" r:id="rId4"/>
    <p:sldId id="258" r:id="rId5"/>
    <p:sldId id="259" r:id="rId6"/>
    <p:sldId id="260" r:id="rId7"/>
    <p:sldId id="284" r:id="rId8"/>
    <p:sldId id="261" r:id="rId9"/>
    <p:sldId id="285" r:id="rId10"/>
    <p:sldId id="283" r:id="rId11"/>
    <p:sldId id="262" r:id="rId12"/>
    <p:sldId id="282" r:id="rId13"/>
    <p:sldId id="264" r:id="rId14"/>
    <p:sldId id="265" r:id="rId15"/>
    <p:sldId id="267" r:id="rId16"/>
    <p:sldId id="279" r:id="rId17"/>
    <p:sldId id="268" r:id="rId18"/>
    <p:sldId id="278" r:id="rId19"/>
    <p:sldId id="269" r:id="rId20"/>
    <p:sldId id="270" r:id="rId21"/>
    <p:sldId id="271" r:id="rId22"/>
    <p:sldId id="276" r:id="rId23"/>
    <p:sldId id="275" r:id="rId24"/>
    <p:sldId id="277" r:id="rId25"/>
    <p:sldId id="273" r:id="rId26"/>
    <p:sldId id="27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DEE2A0B-86E8-46AD-8D7A-6254762C9557}" type="datetimeFigureOut">
              <a:rPr lang="en-US" smtClean="0"/>
              <a:t>10/5/2024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10DD26-6872-48E8-B2DB-0BE2E3E2CD26}" type="slidenum">
              <a:rPr lang="en-US" smtClean="0"/>
              <a:t>‹#›</a:t>
            </a:fld>
            <a:endParaRPr lang="en-US"/>
          </a:p>
        </p:txBody>
      </p:sp>
    </p:spTree>
    <p:extLst>
      <p:ext uri="{BB962C8B-B14F-4D97-AF65-F5344CB8AC3E}">
        <p14:creationId xmlns:p14="http://schemas.microsoft.com/office/powerpoint/2010/main" val="22166725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B6C269-8C4E-4E0E-A28B-ACFB6E786E0F}" type="datetimeFigureOut">
              <a:rPr lang="en-US" smtClean="0"/>
              <a:t>10/5/2024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55096A-B891-4725-B4E4-581E6D34556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3000">
                <a:latin typeface="Bookman Old Style" panose="02050604050505020204" pitchFamily="18"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484D9CC-97E9-43D0-9C0A-B38B6ADA7531}" type="datetime1">
              <a:rPr lang="en-US" smtClean="0"/>
              <a:t>10/5/2024</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39A784A-D693-4B8B-8783-5F012B24800D}" type="datetime1">
              <a:rPr lang="en-US" smtClean="0"/>
              <a:t>10/5/2024</a:t>
            </a:fld>
            <a:endParaRPr lang="en-US"/>
          </a:p>
        </p:txBody>
      </p:sp>
      <p:sp>
        <p:nvSpPr>
          <p:cNvPr id="6" name="Footer Placeholder 5"/>
          <p:cNvSpPr>
            <a:spLocks noGrp="1"/>
          </p:cNvSpPr>
          <p:nvPr>
            <p:ph type="ftr" sz="quarter" idx="11"/>
          </p:nvPr>
        </p:nvSpPr>
        <p:spPr/>
        <p:txBody>
          <a:bodyPr/>
          <a:lstStyle/>
          <a:p>
            <a:r>
              <a:rPr lang="en-US" smtClean="0"/>
              <a:t>Department of Computer Applications</a:t>
            </a:r>
            <a:endParaRPr lang="en-US"/>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FA275D0-4AC1-4B77-8D20-030A30032762}" type="datetime1">
              <a:rPr lang="en-US" smtClean="0"/>
              <a:t>10/5/2024</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464FA7C-9124-49C9-8D4B-6BB473ACFAEB}" type="datetime1">
              <a:rPr lang="en-US" smtClean="0"/>
              <a:t>10/5/2024</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ln w="22225">
            <a:noFill/>
          </a:ln>
        </p:spPr>
        <p:txBody>
          <a:bodyPr>
            <a:normAutofit/>
          </a:bodyPr>
          <a:lstStyle>
            <a:lvl1pPr algn="l">
              <a:defRPr sz="3000">
                <a:solidFill>
                  <a:schemeClr val="accent2"/>
                </a:solidFill>
                <a:latin typeface="Bookman Old Style" panose="02050604050505020204" pitchFamily="18" charset="0"/>
                <a:cs typeface="Times New Roman" panose="02020603050405020304" pitchFamily="18"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177232"/>
            <a:ext cx="8229600" cy="4948932"/>
          </a:xfrm>
          <a:ln>
            <a:noFill/>
          </a:ln>
        </p:spPr>
        <p:txBody>
          <a:bodyPr/>
          <a:lstStyle>
            <a:lvl1pPr algn="just">
              <a:defRPr>
                <a:latin typeface="Bookman Old Style" panose="02050604050505020204" pitchFamily="18" charset="0"/>
                <a:cs typeface="Times New Roman" panose="02020603050405020304" pitchFamily="18" charset="0"/>
              </a:defRPr>
            </a:lvl1pPr>
            <a:lvl2pPr algn="just">
              <a:defRPr>
                <a:latin typeface="Bookman Old Style" panose="02050604050505020204" pitchFamily="18" charset="0"/>
                <a:cs typeface="Times New Roman" panose="02020603050405020304" pitchFamily="18" charset="0"/>
              </a:defRPr>
            </a:lvl2pPr>
            <a:lvl3pPr algn="just">
              <a:defRPr>
                <a:latin typeface="Bookman Old Style" panose="02050604050505020204" pitchFamily="18" charset="0"/>
                <a:cs typeface="Times New Roman" panose="02020603050405020304" pitchFamily="18" charset="0"/>
              </a:defRPr>
            </a:lvl3pPr>
            <a:lvl4pPr algn="just">
              <a:defRPr>
                <a:latin typeface="Bookman Old Style" panose="02050604050505020204" pitchFamily="18" charset="0"/>
                <a:cs typeface="Times New Roman" panose="02020603050405020304" pitchFamily="18" charset="0"/>
              </a:defRPr>
            </a:lvl4pPr>
            <a:lvl5pPr algn="just">
              <a:defRPr>
                <a:latin typeface="Bookman Old Style" panose="02050604050505020204" pitchFamily="18" charset="0"/>
                <a:cs typeface="Times New Roman" panose="02020603050405020304"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a:xfrm>
            <a:off x="1066800" y="6356350"/>
            <a:ext cx="3048000" cy="365125"/>
          </a:xfrm>
        </p:spPr>
        <p:txBody>
          <a:bodyPr/>
          <a:lstStyle>
            <a:lvl1pPr algn="l">
              <a:defRPr sz="1200">
                <a:solidFill>
                  <a:schemeClr val="accent2"/>
                </a:solidFill>
                <a:latin typeface="Bookman Old Style" panose="02050604050505020204" pitchFamily="18" charset="0"/>
                <a:cs typeface="Times New Roman" pitchFamily="18" charset="0"/>
              </a:defRPr>
            </a:lvl1pPr>
          </a:lstStyle>
          <a:p>
            <a:r>
              <a:rPr lang="en-US" dirty="0" smtClean="0"/>
              <a:t>Department of Computer Applications</a:t>
            </a:r>
            <a:endParaRPr lang="en-US" dirty="0"/>
          </a:p>
        </p:txBody>
      </p:sp>
      <p:sp>
        <p:nvSpPr>
          <p:cNvPr id="6" name="Slide Number Placeholder 5"/>
          <p:cNvSpPr>
            <a:spLocks noGrp="1"/>
          </p:cNvSpPr>
          <p:nvPr>
            <p:ph type="sldNum" sz="quarter" idx="12"/>
          </p:nvPr>
        </p:nvSpPr>
        <p:spPr>
          <a:xfrm>
            <a:off x="8077200" y="6369229"/>
            <a:ext cx="381000" cy="365125"/>
          </a:xfrm>
        </p:spPr>
        <p:txBody>
          <a:bodyPr/>
          <a:lstStyle>
            <a:lvl1pPr>
              <a:defRPr sz="1200">
                <a:solidFill>
                  <a:schemeClr val="accent2"/>
                </a:solidFill>
                <a:latin typeface="Bookman Old Style" panose="02050604050505020204" pitchFamily="18" charset="0"/>
                <a:cs typeface="Times New Roman" pitchFamily="18" charset="0"/>
              </a:defRPr>
            </a:lvl1pPr>
          </a:lstStyle>
          <a:p>
            <a:fld id="{C65E9355-139B-4FED-8401-A2AF31A8FC31}" type="slidenum">
              <a:rPr lang="en-US" smtClean="0"/>
              <a:pPr/>
              <a:t>‹#›</a:t>
            </a:fld>
            <a:endParaRPr lang="en-US" dirty="0"/>
          </a:p>
        </p:txBody>
      </p:sp>
      <p:pic>
        <p:nvPicPr>
          <p:cNvPr id="7" name="Picture 6" descr="logo.png"/>
          <p:cNvPicPr>
            <a:picLocks noChangeAspect="1"/>
          </p:cNvPicPr>
          <p:nvPr userDrawn="1"/>
        </p:nvPicPr>
        <p:blipFill>
          <a:blip r:embed="rId2" cstate="print"/>
          <a:stretch>
            <a:fillRect/>
          </a:stretch>
        </p:blipFill>
        <p:spPr>
          <a:xfrm>
            <a:off x="533400" y="6236595"/>
            <a:ext cx="507398" cy="523980"/>
          </a:xfrm>
          <a:prstGeom prst="rect">
            <a:avLst/>
          </a:prstGeom>
        </p:spPr>
      </p:pic>
      <p:sp>
        <p:nvSpPr>
          <p:cNvPr id="8" name="Footer Placeholder 4"/>
          <p:cNvSpPr txBox="1">
            <a:spLocks/>
          </p:cNvSpPr>
          <p:nvPr userDrawn="1"/>
        </p:nvSpPr>
        <p:spPr>
          <a:xfrm>
            <a:off x="7555605" y="6363237"/>
            <a:ext cx="685800"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Bookman Old Style" panose="02050604050505020204" pitchFamily="18" charset="0"/>
                <a:ea typeface="+mn-ea"/>
                <a:cs typeface="Times New Roman" pitchFamily="18" charset="0"/>
              </a:rPr>
              <a:t>Slides: </a:t>
            </a:r>
          </a:p>
        </p:txBody>
      </p:sp>
      <p:sp>
        <p:nvSpPr>
          <p:cNvPr id="9" name="Footer Placeholder 4"/>
          <p:cNvSpPr txBox="1">
            <a:spLocks/>
          </p:cNvSpPr>
          <p:nvPr userDrawn="1"/>
        </p:nvSpPr>
        <p:spPr>
          <a:xfrm>
            <a:off x="8305799" y="6363983"/>
            <a:ext cx="529107" cy="365125"/>
          </a:xfrm>
          <a:prstGeom prst="rect">
            <a:avLst/>
          </a:prstGeom>
        </p:spPr>
        <p:txBody>
          <a:bodyPr vert="horz" lIns="91440" tIns="45720" rIns="91440" bIns="45720" rtlCol="0" anchor="ctr"/>
          <a:lstStyle>
            <a:lvl1pPr algn="l">
              <a:defRPr sz="1200">
                <a:latin typeface="Times New Roman" pitchFamily="18" charset="0"/>
                <a:cs typeface="Times New Roman" pitchFamily="18"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Bookman Old Style" panose="02050604050505020204" pitchFamily="18" charset="0"/>
                <a:ea typeface="+mn-ea"/>
                <a:cs typeface="Times New Roman" pitchFamily="18" charset="0"/>
              </a:rPr>
              <a:t>/ 20</a:t>
            </a:r>
          </a:p>
        </p:txBody>
      </p:sp>
      <p:cxnSp>
        <p:nvCxnSpPr>
          <p:cNvPr id="10" name="Straight Connector 9"/>
          <p:cNvCxnSpPr/>
          <p:nvPr userDrawn="1"/>
        </p:nvCxnSpPr>
        <p:spPr>
          <a:xfrm>
            <a:off x="457200" y="6126163"/>
            <a:ext cx="8229600"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a:off x="457200" y="1066800"/>
            <a:ext cx="8229600" cy="0"/>
          </a:xfrm>
          <a:prstGeom prst="line">
            <a:avLst/>
          </a:prstGeom>
          <a:ln w="22225">
            <a:solidFill>
              <a:schemeClr val="accent2"/>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29200"/>
          </a:xfrm>
        </p:spPr>
        <p:txBody>
          <a:bodyPr>
            <a:normAutofit/>
          </a:bodyPr>
          <a:lstStyle>
            <a:lvl1pPr>
              <a:defRPr sz="3000">
                <a:latin typeface="Bookman Old Style" panose="02050604050505020204" pitchFamily="18"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005853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DBD8763-1223-4E1C-9348-E4479451FFA2}" type="datetime1">
              <a:rPr lang="en-US" smtClean="0"/>
              <a:t>10/5/2024</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
        <p:nvSpPr>
          <p:cNvPr id="6" name="Slide Number Placeholder 5"/>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853A3728-E260-4992-8842-3C089F6C3D88}" type="datetime1">
              <a:rPr lang="en-US" smtClean="0"/>
              <a:t>10/5/2024</a:t>
            </a:fld>
            <a:endParaRPr lang="en-US"/>
          </a:p>
        </p:txBody>
      </p:sp>
      <p:sp>
        <p:nvSpPr>
          <p:cNvPr id="6" name="Footer Placeholder 5"/>
          <p:cNvSpPr>
            <a:spLocks noGrp="1"/>
          </p:cNvSpPr>
          <p:nvPr>
            <p:ph type="ftr" sz="quarter" idx="11"/>
          </p:nvPr>
        </p:nvSpPr>
        <p:spPr/>
        <p:txBody>
          <a:bodyPr/>
          <a:lstStyle/>
          <a:p>
            <a:r>
              <a:rPr lang="en-US" smtClean="0"/>
              <a:t>Department of Computer Applications</a:t>
            </a:r>
            <a:endParaRPr lang="en-US"/>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63DE32F-317A-4950-B3B6-7B500923F79A}" type="datetime1">
              <a:rPr lang="en-US" smtClean="0"/>
              <a:t>10/5/2024</a:t>
            </a:fld>
            <a:endParaRPr lang="en-US"/>
          </a:p>
        </p:txBody>
      </p:sp>
      <p:sp>
        <p:nvSpPr>
          <p:cNvPr id="8" name="Footer Placeholder 7"/>
          <p:cNvSpPr>
            <a:spLocks noGrp="1"/>
          </p:cNvSpPr>
          <p:nvPr>
            <p:ph type="ftr" sz="quarter" idx="11"/>
          </p:nvPr>
        </p:nvSpPr>
        <p:spPr/>
        <p:txBody>
          <a:bodyPr/>
          <a:lstStyle/>
          <a:p>
            <a:r>
              <a:rPr lang="en-US" smtClean="0"/>
              <a:t>Department of Computer Applications</a:t>
            </a:r>
            <a:endParaRPr lang="en-US"/>
          </a:p>
        </p:txBody>
      </p:sp>
      <p:sp>
        <p:nvSpPr>
          <p:cNvPr id="9" name="Slide Number Placeholder 8"/>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A1D3D62-0C66-4F15-9588-8CB96F41B0D1}" type="datetime1">
              <a:rPr lang="en-US" smtClean="0"/>
              <a:t>10/5/2024</a:t>
            </a:fld>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a:p>
        </p:txBody>
      </p:sp>
      <p:sp>
        <p:nvSpPr>
          <p:cNvPr id="5" name="Slide Number Placeholder 4"/>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3976A512-578D-4C36-9299-7E9D9DEF4439}" type="datetime1">
              <a:rPr lang="en-US" smtClean="0"/>
              <a:t>10/5/2024</a:t>
            </a:fld>
            <a:endParaRPr lang="en-US"/>
          </a:p>
        </p:txBody>
      </p:sp>
      <p:sp>
        <p:nvSpPr>
          <p:cNvPr id="3" name="Footer Placeholder 2"/>
          <p:cNvSpPr>
            <a:spLocks noGrp="1"/>
          </p:cNvSpPr>
          <p:nvPr>
            <p:ph type="ftr" sz="quarter" idx="11"/>
          </p:nvPr>
        </p:nvSpPr>
        <p:spPr/>
        <p:txBody>
          <a:bodyPr/>
          <a:lstStyle/>
          <a:p>
            <a:r>
              <a:rPr lang="en-US" smtClean="0"/>
              <a:t>Department of Computer Applications</a:t>
            </a:r>
            <a:endParaRPr lang="en-US"/>
          </a:p>
        </p:txBody>
      </p:sp>
      <p:sp>
        <p:nvSpPr>
          <p:cNvPr id="4" name="Slide Number Placeholder 3"/>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5A72B38-B580-4B82-B7C4-B42B85713C86}" type="datetime1">
              <a:rPr lang="en-US" smtClean="0"/>
              <a:t>10/5/2024</a:t>
            </a:fld>
            <a:endParaRPr lang="en-US"/>
          </a:p>
        </p:txBody>
      </p:sp>
      <p:sp>
        <p:nvSpPr>
          <p:cNvPr id="6" name="Footer Placeholder 5"/>
          <p:cNvSpPr>
            <a:spLocks noGrp="1"/>
          </p:cNvSpPr>
          <p:nvPr>
            <p:ph type="ftr" sz="quarter" idx="11"/>
          </p:nvPr>
        </p:nvSpPr>
        <p:spPr/>
        <p:txBody>
          <a:bodyPr/>
          <a:lstStyle/>
          <a:p>
            <a:r>
              <a:rPr lang="en-US" smtClean="0"/>
              <a:t>Department of Computer Applications</a:t>
            </a:r>
            <a:endParaRPr lang="en-US"/>
          </a:p>
        </p:txBody>
      </p:sp>
      <p:sp>
        <p:nvSpPr>
          <p:cNvPr id="7" name="Slide Number Placeholder 6"/>
          <p:cNvSpPr>
            <a:spLocks noGrp="1"/>
          </p:cNvSpPr>
          <p:nvPr>
            <p:ph type="sldNum" sz="quarter" idx="12"/>
          </p:nvPr>
        </p:nvSpPr>
        <p:spPr/>
        <p:txBody>
          <a:bodyPr/>
          <a:lstStyle/>
          <a:p>
            <a:fld id="{C65E9355-139B-4FED-8401-A2AF31A8FC3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Department of Computer Applications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5E9355-139B-4FED-8401-A2AF31A8FC3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1175"/>
            <a:ext cx="7772400" cy="1470025"/>
          </a:xfrm>
        </p:spPr>
        <p:txBody>
          <a:bodyPr>
            <a:noAutofit/>
          </a:bodyPr>
          <a:lstStyle/>
          <a:p>
            <a:r>
              <a:rPr lang="en-US" b="1" dirty="0" smtClean="0">
                <a:solidFill>
                  <a:schemeClr val="accent2"/>
                </a:solidFill>
                <a:cs typeface="Times New Roman" pitchFamily="18" charset="0"/>
              </a:rPr>
              <a:t>Online Nurse Hiring System</a:t>
            </a:r>
            <a:endParaRPr lang="en-US" b="1" dirty="0">
              <a:solidFill>
                <a:schemeClr val="accent2"/>
              </a:solidFill>
              <a:cs typeface="Times New Roman" pitchFamily="18" charset="0"/>
            </a:endParaRPr>
          </a:p>
        </p:txBody>
      </p:sp>
      <p:sp>
        <p:nvSpPr>
          <p:cNvPr id="3" name="Subtitle 2"/>
          <p:cNvSpPr>
            <a:spLocks noGrp="1"/>
          </p:cNvSpPr>
          <p:nvPr>
            <p:ph type="subTitle" idx="1"/>
          </p:nvPr>
        </p:nvSpPr>
        <p:spPr>
          <a:xfrm>
            <a:off x="1371600" y="3886200"/>
            <a:ext cx="6400800" cy="2209800"/>
          </a:xfrm>
        </p:spPr>
        <p:txBody>
          <a:bodyPr>
            <a:normAutofit/>
          </a:bodyPr>
          <a:lstStyle/>
          <a:p>
            <a:pPr lvl="0">
              <a:lnSpc>
                <a:spcPct val="150000"/>
              </a:lnSpc>
              <a:spcBef>
                <a:spcPts val="0"/>
              </a:spcBef>
            </a:pPr>
            <a:r>
              <a:rPr lang="en-US" sz="1700" b="1" dirty="0" smtClean="0">
                <a:solidFill>
                  <a:schemeClr val="tx1"/>
                </a:solidFill>
                <a:latin typeface="Bookman Old Style" panose="02050604050505020204" pitchFamily="18" charset="0"/>
                <a:cs typeface="Times New Roman" pitchFamily="18" charset="0"/>
              </a:rPr>
              <a:t>SABNA KP</a:t>
            </a:r>
          </a:p>
          <a:p>
            <a:pPr lvl="0">
              <a:lnSpc>
                <a:spcPct val="150000"/>
              </a:lnSpc>
              <a:spcBef>
                <a:spcPts val="0"/>
              </a:spcBef>
            </a:pPr>
            <a:r>
              <a:rPr lang="en-US" sz="1700" b="1" dirty="0" smtClean="0">
                <a:solidFill>
                  <a:schemeClr val="tx1"/>
                </a:solidFill>
                <a:latin typeface="Bookman Old Style" panose="02050604050505020204" pitchFamily="18" charset="0"/>
                <a:cs typeface="Times New Roman" pitchFamily="18" charset="0"/>
              </a:rPr>
              <a:t>MES23MCA-2038</a:t>
            </a:r>
          </a:p>
          <a:p>
            <a:pPr lvl="0">
              <a:spcBef>
                <a:spcPts val="0"/>
              </a:spcBef>
            </a:pPr>
            <a:endParaRPr lang="en-US" sz="1700" b="1" dirty="0" smtClean="0">
              <a:solidFill>
                <a:schemeClr val="tx1"/>
              </a:solidFill>
              <a:latin typeface="Bookman Old Style" panose="02050604050505020204" pitchFamily="18" charset="0"/>
              <a:cs typeface="Times New Roman" pitchFamily="18" charset="0"/>
            </a:endParaRP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Department of Computer Applications</a:t>
            </a:r>
          </a:p>
          <a:p>
            <a:pPr lvl="0">
              <a:lnSpc>
                <a:spcPct val="150000"/>
              </a:lnSpc>
              <a:spcBef>
                <a:spcPts val="0"/>
              </a:spcBef>
              <a:buClr>
                <a:schemeClr val="accent1"/>
              </a:buClr>
              <a:buSzPct val="76000"/>
              <a:defRPr/>
            </a:pPr>
            <a:r>
              <a:rPr lang="en-US" sz="1500" b="1" dirty="0">
                <a:solidFill>
                  <a:schemeClr val="tx1"/>
                </a:solidFill>
                <a:latin typeface="Bookman Old Style" panose="02050604050505020204" pitchFamily="18" charset="0"/>
                <a:cs typeface="Times New Roman" pitchFamily="18" charset="0"/>
              </a:rPr>
              <a:t>MES College of </a:t>
            </a:r>
            <a:r>
              <a:rPr lang="en-US" sz="1500" b="1" dirty="0" smtClean="0">
                <a:solidFill>
                  <a:schemeClr val="tx1"/>
                </a:solidFill>
                <a:latin typeface="Bookman Old Style" panose="02050604050505020204" pitchFamily="18" charset="0"/>
                <a:cs typeface="Times New Roman" pitchFamily="18" charset="0"/>
              </a:rPr>
              <a:t>Engineering , </a:t>
            </a:r>
            <a:r>
              <a:rPr lang="en-US" sz="1500" b="1" dirty="0" err="1" smtClean="0">
                <a:solidFill>
                  <a:schemeClr val="tx1"/>
                </a:solidFill>
                <a:latin typeface="Bookman Old Style" panose="02050604050505020204" pitchFamily="18" charset="0"/>
                <a:cs typeface="Times New Roman" pitchFamily="18" charset="0"/>
              </a:rPr>
              <a:t>Kuttippuram</a:t>
            </a:r>
            <a:endParaRPr lang="en-US" sz="1900" b="1" dirty="0">
              <a:solidFill>
                <a:schemeClr val="tx1"/>
              </a:solidFill>
              <a:latin typeface="Bookman Old Style" panose="02050604050505020204" pitchFamily="18" charset="0"/>
              <a:cs typeface="Times New Roman" pitchFamily="18" charset="0"/>
            </a:endParaRPr>
          </a:p>
          <a:p>
            <a:pPr>
              <a:spcBef>
                <a:spcPts val="0"/>
              </a:spcBef>
              <a:buClr>
                <a:schemeClr val="accent1"/>
              </a:buClr>
              <a:buSzPct val="76000"/>
              <a:defRPr/>
            </a:pPr>
            <a:r>
              <a:rPr lang="en-US" sz="1200" b="1" dirty="0" smtClean="0">
                <a:solidFill>
                  <a:schemeClr val="tx1"/>
                </a:solidFill>
                <a:latin typeface="Bookman Old Style" panose="02050604050505020204" pitchFamily="18" charset="0"/>
                <a:cs typeface="Times New Roman" pitchFamily="18" charset="0"/>
              </a:rPr>
              <a:t>04/10/2024</a:t>
            </a:r>
            <a:endParaRPr lang="en-US" sz="1200" dirty="0">
              <a:solidFill>
                <a:schemeClr val="tx1"/>
              </a:solidFill>
              <a:latin typeface="Bookman Old Style" panose="02050604050505020204" pitchFamily="18" charset="0"/>
            </a:endParaRPr>
          </a:p>
        </p:txBody>
      </p:sp>
      <p:pic>
        <p:nvPicPr>
          <p:cNvPr id="4" name="Picture 3" descr="logo.png"/>
          <p:cNvPicPr>
            <a:picLocks noChangeAspect="1"/>
          </p:cNvPicPr>
          <p:nvPr/>
        </p:nvPicPr>
        <p:blipFill>
          <a:blip r:embed="rId2"/>
          <a:stretch>
            <a:fillRect/>
          </a:stretch>
        </p:blipFill>
        <p:spPr>
          <a:xfrm>
            <a:off x="3843236" y="2000040"/>
            <a:ext cx="1457529" cy="150516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DESCRIPTION</a:t>
            </a:r>
            <a:endParaRPr lang="en-US" dirty="0"/>
          </a:p>
        </p:txBody>
      </p:sp>
      <p:sp>
        <p:nvSpPr>
          <p:cNvPr id="3" name="Content Placeholder 2"/>
          <p:cNvSpPr>
            <a:spLocks noGrp="1"/>
          </p:cNvSpPr>
          <p:nvPr>
            <p:ph idx="1"/>
          </p:nvPr>
        </p:nvSpPr>
        <p:spPr>
          <a:xfrm>
            <a:off x="449826" y="1772543"/>
            <a:ext cx="8229600" cy="4948932"/>
          </a:xfrm>
        </p:spPr>
        <p:txBody>
          <a:bodyPr>
            <a:normAutofit/>
          </a:bodyPr>
          <a:lstStyle/>
          <a:p>
            <a:pPr lvl="0"/>
            <a:r>
              <a:rPr lang="en-US" sz="1800" dirty="0"/>
              <a:t>Dashboard: In this section admin can briefly view total number of nurses, total new request for nurse, total accepted request for nurse and total rejected </a:t>
            </a:r>
            <a:r>
              <a:rPr lang="en-US" sz="1800" dirty="0" smtClean="0"/>
              <a:t>request for nurse.</a:t>
            </a:r>
          </a:p>
          <a:p>
            <a:pPr lvl="0"/>
            <a:r>
              <a:rPr lang="en-US" sz="1800" dirty="0"/>
              <a:t>Nurse: In this section, admin can manage the Nurse (add/update/delete</a:t>
            </a:r>
            <a:r>
              <a:rPr lang="en-US" sz="1800" dirty="0" smtClean="0"/>
              <a:t>).</a:t>
            </a:r>
          </a:p>
          <a:p>
            <a:pPr lvl="0"/>
            <a:r>
              <a:rPr lang="en-US" sz="1800" dirty="0"/>
              <a:t>Nurse Request: In this section, admin can view the nurse request which is sent by users and also have right to change the status of </a:t>
            </a:r>
            <a:r>
              <a:rPr lang="en-US" sz="1800" dirty="0" smtClean="0"/>
              <a:t>request.</a:t>
            </a:r>
          </a:p>
          <a:p>
            <a:pPr lvl="0"/>
            <a:r>
              <a:rPr lang="en-US" sz="1800" dirty="0"/>
              <a:t>Report: In this section, admin can view number of nurse request received in particular periods and also search nurse request according to booking number</a:t>
            </a:r>
            <a:r>
              <a:rPr lang="en-US" sz="1800" dirty="0" smtClean="0"/>
              <a:t>.</a:t>
            </a:r>
          </a:p>
          <a:p>
            <a:pPr lvl="0"/>
            <a:r>
              <a:rPr lang="en-US" sz="1800" dirty="0"/>
              <a:t>Account Setting: In this section, admin can do following activity</a:t>
            </a:r>
            <a:r>
              <a:rPr lang="en-US" sz="1800" dirty="0" smtClean="0"/>
              <a:t>.</a:t>
            </a:r>
          </a:p>
          <a:p>
            <a:pPr lvl="0"/>
            <a:r>
              <a:rPr lang="en-US" sz="1800" dirty="0"/>
              <a:t>Profile: In this section admin can update his/her profile</a:t>
            </a:r>
            <a:r>
              <a:rPr lang="en-US" sz="1800" dirty="0" smtClean="0"/>
              <a:t>.</a:t>
            </a:r>
          </a:p>
          <a:p>
            <a:pPr marL="0" lvl="0" indent="0">
              <a:buNone/>
            </a:pPr>
            <a:endParaRPr lang="en-US" sz="1800" dirty="0" smtClean="0"/>
          </a:p>
          <a:p>
            <a:pPr marL="0" lvl="0" indent="0">
              <a:buNone/>
            </a:pPr>
            <a:endParaRPr lang="en-US" sz="2000"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10</a:t>
            </a:fld>
            <a:endParaRPr lang="en-US"/>
          </a:p>
        </p:txBody>
      </p:sp>
      <p:sp>
        <p:nvSpPr>
          <p:cNvPr id="7" name="Rectangle 6"/>
          <p:cNvSpPr/>
          <p:nvPr/>
        </p:nvSpPr>
        <p:spPr>
          <a:xfrm>
            <a:off x="685800" y="1249323"/>
            <a:ext cx="1511709" cy="523220"/>
          </a:xfrm>
          <a:prstGeom prst="rect">
            <a:avLst/>
          </a:prstGeom>
        </p:spPr>
        <p:txBody>
          <a:bodyPr wrap="square">
            <a:spAutoFit/>
          </a:bodyPr>
          <a:lstStyle/>
          <a:p>
            <a:r>
              <a:rPr lang="en-IN" sz="2800" b="1" dirty="0"/>
              <a:t>Admin</a:t>
            </a:r>
            <a:r>
              <a:rPr lang="en-IN" b="1" dirty="0"/>
              <a:t> </a:t>
            </a:r>
            <a:endParaRPr lang="en-US" dirty="0"/>
          </a:p>
        </p:txBody>
      </p:sp>
    </p:spTree>
    <p:extLst>
      <p:ext uri="{BB962C8B-B14F-4D97-AF65-F5344CB8AC3E}">
        <p14:creationId xmlns:p14="http://schemas.microsoft.com/office/powerpoint/2010/main" val="16869747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MODULE DESCRIPTION</a:t>
            </a:r>
            <a:endParaRPr lang="en-US" dirty="0"/>
          </a:p>
        </p:txBody>
      </p:sp>
      <p:sp>
        <p:nvSpPr>
          <p:cNvPr id="3" name="Content Placeholder 2"/>
          <p:cNvSpPr>
            <a:spLocks noGrp="1"/>
          </p:cNvSpPr>
          <p:nvPr>
            <p:ph idx="1"/>
          </p:nvPr>
        </p:nvSpPr>
        <p:spPr>
          <a:xfrm>
            <a:off x="381000" y="1168203"/>
            <a:ext cx="8229600" cy="4948932"/>
          </a:xfrm>
        </p:spPr>
        <p:txBody>
          <a:bodyPr>
            <a:normAutofit lnSpcReduction="10000"/>
          </a:bodyPr>
          <a:lstStyle/>
          <a:p>
            <a:pPr lvl="0"/>
            <a:r>
              <a:rPr lang="en-US" sz="1800" dirty="0"/>
              <a:t>Change Password: In this section admin can change his/her own </a:t>
            </a:r>
            <a:r>
              <a:rPr lang="en-US" sz="1800" dirty="0" smtClean="0"/>
              <a:t>passwords</a:t>
            </a:r>
          </a:p>
          <a:p>
            <a:pPr lvl="0"/>
            <a:r>
              <a:rPr lang="en-US" sz="1800" dirty="0"/>
              <a:t>Logout: Through this button admin can logout</a:t>
            </a:r>
            <a:r>
              <a:rPr lang="en-US" sz="1800" dirty="0" smtClean="0"/>
              <a:t>.</a:t>
            </a:r>
          </a:p>
          <a:p>
            <a:pPr lvl="0"/>
            <a:r>
              <a:rPr lang="en-US" sz="1800" dirty="0"/>
              <a:t>Forgot Password: In this section, admin can reset his/her password by using registered email id and contact number</a:t>
            </a:r>
            <a:r>
              <a:rPr lang="en-US" sz="1800" dirty="0" smtClean="0"/>
              <a:t>.</a:t>
            </a:r>
          </a:p>
          <a:p>
            <a:pPr marL="0" lvl="0" indent="0">
              <a:buNone/>
            </a:pPr>
            <a:endParaRPr lang="en-US" sz="1800" dirty="0" smtClean="0"/>
          </a:p>
          <a:p>
            <a:pPr marL="0" lvl="0" indent="0">
              <a:buNone/>
            </a:pPr>
            <a:r>
              <a:rPr lang="en-US" sz="2800" b="1" dirty="0" smtClean="0"/>
              <a:t>  User</a:t>
            </a:r>
          </a:p>
          <a:p>
            <a:pPr lvl="0"/>
            <a:r>
              <a:rPr lang="en-US" sz="1800" dirty="0"/>
              <a:t>Users can </a:t>
            </a:r>
            <a:r>
              <a:rPr lang="en-US" sz="1800" dirty="0" smtClean="0"/>
              <a:t>sent </a:t>
            </a:r>
            <a:r>
              <a:rPr lang="en-US" sz="1800" dirty="0"/>
              <a:t>a nurse request</a:t>
            </a:r>
            <a:r>
              <a:rPr lang="en-US" sz="1800" dirty="0" smtClean="0"/>
              <a:t>.</a:t>
            </a:r>
          </a:p>
          <a:p>
            <a:r>
              <a:rPr lang="en-US" sz="1800" dirty="0"/>
              <a:t>User Registration and Login</a:t>
            </a:r>
            <a:r>
              <a:rPr lang="en-US" sz="1800" dirty="0" smtClean="0"/>
              <a:t>:</a:t>
            </a:r>
            <a:r>
              <a:rPr lang="en-US" sz="1800" dirty="0"/>
              <a:t> Users can create an account by providing necessary personal information such as name, email, contact number, and password. Existing users can log in to their accounts using their registered credentials</a:t>
            </a:r>
            <a:r>
              <a:rPr lang="en-US" sz="1800" dirty="0" smtClean="0"/>
              <a:t>.</a:t>
            </a:r>
          </a:p>
          <a:p>
            <a:r>
              <a:rPr lang="en-US" sz="1800" dirty="0"/>
              <a:t>Submit Nurse </a:t>
            </a:r>
            <a:r>
              <a:rPr lang="en-US" sz="1800" dirty="0" smtClean="0"/>
              <a:t>Request: Users </a:t>
            </a:r>
            <a:r>
              <a:rPr lang="en-US" sz="1800" dirty="0"/>
              <a:t>can view and confirm the details before submitting the request</a:t>
            </a:r>
            <a:r>
              <a:rPr lang="en-US" sz="1800" dirty="0" smtClean="0"/>
              <a:t>.</a:t>
            </a:r>
          </a:p>
          <a:p>
            <a:r>
              <a:rPr lang="en-US" sz="1800" dirty="0"/>
              <a:t>View Request Status: Users can track the status of their submitted requests in real-time. The statuses may include "Pending," "Accepted," or "Rejected</a:t>
            </a:r>
            <a:r>
              <a:rPr lang="en-US" sz="1800" dirty="0" smtClean="0"/>
              <a:t>.“</a:t>
            </a:r>
          </a:p>
          <a:p>
            <a:endParaRPr lang="en-US" sz="1800" dirty="0"/>
          </a:p>
          <a:p>
            <a:pPr marL="0" indent="0">
              <a:buNone/>
            </a:pPr>
            <a:endParaRPr lang="en-US" sz="1800" dirty="0" smtClean="0"/>
          </a:p>
          <a:p>
            <a:endParaRPr lang="en-US" sz="1800" dirty="0" smtClean="0"/>
          </a:p>
          <a:p>
            <a:endParaRPr lang="en-US" sz="1800" dirty="0"/>
          </a:p>
          <a:p>
            <a:pPr lvl="0"/>
            <a:endParaRPr lang="en-US" sz="1800" b="1"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DEVELOPING ENVIRONMENT</a:t>
            </a:r>
          </a:p>
        </p:txBody>
      </p:sp>
      <p:sp>
        <p:nvSpPr>
          <p:cNvPr id="3" name="Content Placeholder 2"/>
          <p:cNvSpPr>
            <a:spLocks noGrp="1"/>
          </p:cNvSpPr>
          <p:nvPr>
            <p:ph idx="1"/>
          </p:nvPr>
        </p:nvSpPr>
        <p:spPr>
          <a:xfrm>
            <a:off x="449826" y="1288026"/>
            <a:ext cx="8229600" cy="5433449"/>
          </a:xfrm>
        </p:spPr>
        <p:txBody>
          <a:bodyPr>
            <a:normAutofit/>
          </a:bodyPr>
          <a:lstStyle/>
          <a:p>
            <a:r>
              <a:rPr lang="en-US" sz="2000" dirty="0"/>
              <a:t>Operating System : windows or </a:t>
            </a:r>
            <a:r>
              <a:rPr lang="en-US" sz="2000" dirty="0" smtClean="0"/>
              <a:t>any </a:t>
            </a:r>
            <a:r>
              <a:rPr lang="en-US" sz="2000" dirty="0"/>
              <a:t> equivalent OS</a:t>
            </a:r>
          </a:p>
          <a:p>
            <a:pPr lvl="0"/>
            <a:r>
              <a:rPr lang="en-US" sz="2000" dirty="0"/>
              <a:t>Front End: </a:t>
            </a:r>
            <a:r>
              <a:rPr lang="en-US" sz="2000" dirty="0" smtClean="0"/>
              <a:t>HTML,JAVASCRIPT</a:t>
            </a:r>
          </a:p>
          <a:p>
            <a:pPr lvl="0"/>
            <a:r>
              <a:rPr lang="en-US" sz="2000" dirty="0"/>
              <a:t>Back End: PHP </a:t>
            </a:r>
            <a:endParaRPr lang="en-US" sz="2000" dirty="0" smtClean="0"/>
          </a:p>
          <a:p>
            <a:pPr lvl="0"/>
            <a:r>
              <a:rPr lang="en-US" sz="2000" dirty="0"/>
              <a:t>Database : </a:t>
            </a:r>
            <a:r>
              <a:rPr lang="en-US" sz="2000" dirty="0" smtClean="0"/>
              <a:t>MYSQL</a:t>
            </a:r>
          </a:p>
          <a:p>
            <a:pPr lvl="0"/>
            <a:r>
              <a:rPr lang="en-US" sz="2000" dirty="0"/>
              <a:t>IDE : Visual Studio Code</a:t>
            </a:r>
            <a:endParaRPr lang="en-US" sz="2000" dirty="0" smtClean="0"/>
          </a:p>
          <a:p>
            <a:pPr marL="0" lvl="0" indent="0">
              <a:buNone/>
            </a:pPr>
            <a:r>
              <a:rPr lang="en-US" sz="2000" dirty="0" smtClean="0"/>
              <a:t> </a:t>
            </a:r>
            <a:endParaRPr lang="en-US" sz="2000"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12</a:t>
            </a:fld>
            <a:endParaRPr lang="en-US"/>
          </a:p>
        </p:txBody>
      </p:sp>
      <p:sp>
        <p:nvSpPr>
          <p:cNvPr id="7" name="Rectangle 6"/>
          <p:cNvSpPr/>
          <p:nvPr/>
        </p:nvSpPr>
        <p:spPr>
          <a:xfrm>
            <a:off x="533401" y="1288026"/>
            <a:ext cx="1511709" cy="369332"/>
          </a:xfrm>
          <a:prstGeom prst="rect">
            <a:avLst/>
          </a:prstGeom>
        </p:spPr>
        <p:txBody>
          <a:bodyPr wrap="square">
            <a:spAutoFit/>
          </a:bodyPr>
          <a:lstStyle/>
          <a:p>
            <a:r>
              <a:rPr lang="en-IN" b="1" dirty="0" smtClean="0"/>
              <a:t> </a:t>
            </a:r>
            <a:endParaRPr lang="en-US" dirty="0"/>
          </a:p>
        </p:txBody>
      </p:sp>
    </p:spTree>
    <p:extLst>
      <p:ext uri="{BB962C8B-B14F-4D97-AF65-F5344CB8AC3E}">
        <p14:creationId xmlns:p14="http://schemas.microsoft.com/office/powerpoint/2010/main" val="24736610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13</a:t>
            </a:fld>
            <a:endParaRPr lang="en-US"/>
          </a:p>
        </p:txBody>
      </p:sp>
      <p:graphicFrame>
        <p:nvGraphicFramePr>
          <p:cNvPr id="6" name="Google Shape;409;p32"/>
          <p:cNvGraphicFramePr/>
          <p:nvPr>
            <p:extLst>
              <p:ext uri="{D42A27DB-BD31-4B8C-83A1-F6EECF244321}">
                <p14:modId xmlns:p14="http://schemas.microsoft.com/office/powerpoint/2010/main" val="2238077069"/>
              </p:ext>
            </p:extLst>
          </p:nvPr>
        </p:nvGraphicFramePr>
        <p:xfrm>
          <a:off x="457200" y="1053893"/>
          <a:ext cx="8229599" cy="5059362"/>
        </p:xfrm>
        <a:graphic>
          <a:graphicData uri="http://schemas.openxmlformats.org/drawingml/2006/table">
            <a:tbl>
              <a:tblPr>
                <a:noFill/>
              </a:tblPr>
              <a:tblGrid>
                <a:gridCol w="835508">
                  <a:extLst>
                    <a:ext uri="{9D8B030D-6E8A-4147-A177-3AD203B41FA5}">
                      <a16:colId xmlns:a16="http://schemas.microsoft.com/office/drawing/2014/main" val="20000"/>
                    </a:ext>
                  </a:extLst>
                </a:gridCol>
                <a:gridCol w="935543">
                  <a:extLst>
                    <a:ext uri="{9D8B030D-6E8A-4147-A177-3AD203B41FA5}">
                      <a16:colId xmlns:a16="http://schemas.microsoft.com/office/drawing/2014/main" val="20001"/>
                    </a:ext>
                  </a:extLst>
                </a:gridCol>
                <a:gridCol w="832316">
                  <a:extLst>
                    <a:ext uri="{9D8B030D-6E8A-4147-A177-3AD203B41FA5}">
                      <a16:colId xmlns:a16="http://schemas.microsoft.com/office/drawing/2014/main" val="20002"/>
                    </a:ext>
                  </a:extLst>
                </a:gridCol>
                <a:gridCol w="608247">
                  <a:extLst>
                    <a:ext uri="{9D8B030D-6E8A-4147-A177-3AD203B41FA5}">
                      <a16:colId xmlns:a16="http://schemas.microsoft.com/office/drawing/2014/main" val="20003"/>
                    </a:ext>
                  </a:extLst>
                </a:gridCol>
                <a:gridCol w="561997">
                  <a:extLst>
                    <a:ext uri="{9D8B030D-6E8A-4147-A177-3AD203B41FA5}">
                      <a16:colId xmlns:a16="http://schemas.microsoft.com/office/drawing/2014/main" val="20004"/>
                    </a:ext>
                  </a:extLst>
                </a:gridCol>
                <a:gridCol w="584135">
                  <a:extLst>
                    <a:ext uri="{9D8B030D-6E8A-4147-A177-3AD203B41FA5}">
                      <a16:colId xmlns:a16="http://schemas.microsoft.com/office/drawing/2014/main" val="20005"/>
                    </a:ext>
                  </a:extLst>
                </a:gridCol>
                <a:gridCol w="550169">
                  <a:extLst>
                    <a:ext uri="{9D8B030D-6E8A-4147-A177-3AD203B41FA5}">
                      <a16:colId xmlns:a16="http://schemas.microsoft.com/office/drawing/2014/main" val="20006"/>
                    </a:ext>
                  </a:extLst>
                </a:gridCol>
                <a:gridCol w="553614">
                  <a:extLst>
                    <a:ext uri="{9D8B030D-6E8A-4147-A177-3AD203B41FA5}">
                      <a16:colId xmlns:a16="http://schemas.microsoft.com/office/drawing/2014/main" val="20007"/>
                    </a:ext>
                  </a:extLst>
                </a:gridCol>
                <a:gridCol w="553614">
                  <a:extLst>
                    <a:ext uri="{9D8B030D-6E8A-4147-A177-3AD203B41FA5}">
                      <a16:colId xmlns:a16="http://schemas.microsoft.com/office/drawing/2014/main" val="20008"/>
                    </a:ext>
                  </a:extLst>
                </a:gridCol>
                <a:gridCol w="553614">
                  <a:extLst>
                    <a:ext uri="{9D8B030D-6E8A-4147-A177-3AD203B41FA5}">
                      <a16:colId xmlns:a16="http://schemas.microsoft.com/office/drawing/2014/main" val="20009"/>
                    </a:ext>
                  </a:extLst>
                </a:gridCol>
                <a:gridCol w="553614">
                  <a:extLst>
                    <a:ext uri="{9D8B030D-6E8A-4147-A177-3AD203B41FA5}">
                      <a16:colId xmlns:a16="http://schemas.microsoft.com/office/drawing/2014/main" val="20010"/>
                    </a:ext>
                  </a:extLst>
                </a:gridCol>
                <a:gridCol w="553614">
                  <a:extLst>
                    <a:ext uri="{9D8B030D-6E8A-4147-A177-3AD203B41FA5}">
                      <a16:colId xmlns:a16="http://schemas.microsoft.com/office/drawing/2014/main" val="20011"/>
                    </a:ext>
                  </a:extLst>
                </a:gridCol>
                <a:gridCol w="553614">
                  <a:extLst>
                    <a:ext uri="{9D8B030D-6E8A-4147-A177-3AD203B41FA5}">
                      <a16:colId xmlns:a16="http://schemas.microsoft.com/office/drawing/2014/main" val="20012"/>
                    </a:ext>
                  </a:extLst>
                </a:gridCol>
              </a:tblGrid>
              <a:tr h="941350">
                <a:tc>
                  <a:txBody>
                    <a:bodyPr/>
                    <a:lstStyle/>
                    <a:p>
                      <a:pPr marL="0" lvl="0" indent="0" algn="ctr" rtl="0">
                        <a:spcBef>
                          <a:spcPts val="0"/>
                        </a:spcBef>
                        <a:spcAft>
                          <a:spcPts val="0"/>
                        </a:spcAft>
                        <a:buNone/>
                      </a:pPr>
                      <a:r>
                        <a:rPr lang="en" sz="1200" b="1" dirty="0"/>
                        <a:t>Backlog </a:t>
                      </a:r>
                      <a:r>
                        <a:rPr lang="en" sz="1200" b="1" dirty="0" smtClean="0"/>
                        <a:t>Item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Status And Completion Date</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a:t>Original Estimation in Hours </a:t>
                      </a:r>
                      <a:endParaRPr sz="12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1</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2</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3</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a:t>
                      </a:r>
                      <a:endParaRPr sz="1100" b="1"/>
                    </a:p>
                    <a:p>
                      <a:pPr marL="0" lvl="0" indent="0" algn="ctr" rtl="0">
                        <a:spcBef>
                          <a:spcPts val="0"/>
                        </a:spcBef>
                        <a:spcAft>
                          <a:spcPts val="0"/>
                        </a:spcAft>
                        <a:buNone/>
                      </a:pPr>
                      <a:r>
                        <a:rPr lang="en" sz="1100" b="1"/>
                        <a:t>4</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a:t>
                      </a:r>
                      <a:endParaRPr sz="1100" b="1"/>
                    </a:p>
                    <a:p>
                      <a:pPr marL="0" lvl="0" indent="0" algn="ctr" rtl="0">
                        <a:spcBef>
                          <a:spcPts val="0"/>
                        </a:spcBef>
                        <a:spcAft>
                          <a:spcPts val="0"/>
                        </a:spcAft>
                        <a:buNone/>
                      </a:pPr>
                      <a:r>
                        <a:rPr lang="en" sz="1100" b="1"/>
                        <a:t>5</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6</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7</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8</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9</a:t>
                      </a:r>
                      <a:endParaRPr sz="1100" b="1"/>
                    </a:p>
                    <a:p>
                      <a:pPr marL="0" lvl="0" indent="0" algn="ctr" rtl="0">
                        <a:spcBef>
                          <a:spcPts val="0"/>
                        </a:spcBef>
                        <a:spcAft>
                          <a:spcPts val="0"/>
                        </a:spcAft>
                        <a:buNone/>
                      </a:pPr>
                      <a:r>
                        <a:rPr lang="en" sz="1100" b="1"/>
                        <a:t>hrs</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a:t>Day 10</a:t>
                      </a:r>
                      <a:endParaRPr sz="1100" b="1"/>
                    </a:p>
                    <a:p>
                      <a:pPr marL="0" lvl="0" indent="0" algn="ctr" rtl="0">
                        <a:spcBef>
                          <a:spcPts val="0"/>
                        </a:spcBef>
                        <a:spcAft>
                          <a:spcPts val="0"/>
                        </a:spcAft>
                        <a:buNone/>
                      </a:pPr>
                      <a:r>
                        <a:rPr lang="en" sz="1100" b="1"/>
                        <a:t>hrs</a:t>
                      </a:r>
                      <a:endParaRPr sz="1100" b="1"/>
                    </a:p>
                    <a:p>
                      <a:pPr marL="0" lvl="0" indent="0" algn="ctr" rtl="0">
                        <a:spcBef>
                          <a:spcPts val="0"/>
                        </a:spcBef>
                        <a:spcAft>
                          <a:spcPts val="0"/>
                        </a:spcAft>
                        <a:buNone/>
                      </a:pPr>
                      <a:endParaRPr sz="1100" b="1"/>
                    </a:p>
                  </a:txBody>
                  <a:tcPr marL="91425" marR="91425" marT="91425" marB="91425" anchor="ctr">
                    <a:solidFill>
                      <a:schemeClr val="bg1"/>
                    </a:solidFill>
                  </a:tcPr>
                </a:tc>
                <a:extLst>
                  <a:ext uri="{0D108BD9-81ED-4DB2-BD59-A6C34878D82A}">
                    <a16:rowId xmlns:a16="http://schemas.microsoft.com/office/drawing/2014/main" val="10000"/>
                  </a:ext>
                </a:extLst>
              </a:tr>
              <a:tr h="420226">
                <a:tc gridSpan="13">
                  <a:txBody>
                    <a:bodyPr/>
                    <a:lstStyle/>
                    <a:p>
                      <a:pPr marL="0" lvl="0" indent="0" algn="ctr" rtl="0">
                        <a:spcBef>
                          <a:spcPts val="0"/>
                        </a:spcBef>
                        <a:spcAft>
                          <a:spcPts val="0"/>
                        </a:spcAft>
                        <a:buNone/>
                      </a:pPr>
                      <a:r>
                        <a:rPr lang="en" sz="1300" dirty="0"/>
                        <a:t>SPRINT1</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71521">
                <a:tc>
                  <a:txBody>
                    <a:bodyPr/>
                    <a:lstStyle/>
                    <a:p>
                      <a:pPr marL="0" lvl="0" indent="0" algn="ctr" rtl="0">
                        <a:spcBef>
                          <a:spcPts val="0"/>
                        </a:spcBef>
                        <a:spcAft>
                          <a:spcPts val="0"/>
                        </a:spcAft>
                        <a:buNone/>
                      </a:pPr>
                      <a:r>
                        <a:rPr lang="en" sz="1100" dirty="0" smtClean="0"/>
                        <a:t>Login/Reg</a:t>
                      </a:r>
                      <a:r>
                        <a:rPr lang="en" sz="1100" baseline="0" dirty="0" smtClean="0"/>
                        <a:t> Design</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05/08/2024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extLst>
                  <a:ext uri="{0D108BD9-81ED-4DB2-BD59-A6C34878D82A}">
                    <a16:rowId xmlns:a16="http://schemas.microsoft.com/office/drawing/2014/main" val="10002"/>
                  </a:ext>
                </a:extLst>
              </a:tr>
              <a:tr h="571521">
                <a:tc>
                  <a:txBody>
                    <a:bodyPr/>
                    <a:lstStyle/>
                    <a:p>
                      <a:pPr marL="0" lvl="0" indent="0" algn="ctr" rtl="0">
                        <a:spcBef>
                          <a:spcPts val="0"/>
                        </a:spcBef>
                        <a:spcAft>
                          <a:spcPts val="0"/>
                        </a:spcAft>
                        <a:buNone/>
                      </a:pPr>
                      <a:r>
                        <a:rPr lang="en" sz="1100" dirty="0" smtClean="0"/>
                        <a:t>Login/Reg</a:t>
                      </a:r>
                      <a:r>
                        <a:rPr lang="en" sz="1100" baseline="0" dirty="0" smtClean="0"/>
                        <a:t> Coding</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08/08/2024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extLst>
                  <a:ext uri="{0D108BD9-81ED-4DB2-BD59-A6C34878D82A}">
                    <a16:rowId xmlns:a16="http://schemas.microsoft.com/office/drawing/2014/main" val="10003"/>
                  </a:ext>
                </a:extLst>
              </a:tr>
              <a:tr h="552174">
                <a:tc>
                  <a:txBody>
                    <a:bodyPr/>
                    <a:lstStyle/>
                    <a:p>
                      <a:pPr marL="0" lvl="0" indent="0" algn="ctr" rtl="0">
                        <a:spcBef>
                          <a:spcPts val="0"/>
                        </a:spcBef>
                        <a:spcAft>
                          <a:spcPts val="0"/>
                        </a:spcAft>
                        <a:buNone/>
                      </a:pPr>
                      <a:r>
                        <a:rPr lang="en" sz="1100" dirty="0" smtClean="0"/>
                        <a:t>Database</a:t>
                      </a:r>
                      <a:r>
                        <a:rPr lang="en" sz="1100" baseline="0" dirty="0" smtClean="0"/>
                        <a:t> Design</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23/08/2024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extLst>
                  <a:ext uri="{0D108BD9-81ED-4DB2-BD59-A6C34878D82A}">
                    <a16:rowId xmlns:a16="http://schemas.microsoft.com/office/drawing/2014/main" val="10004"/>
                  </a:ext>
                </a:extLst>
              </a:tr>
              <a:tr h="420226">
                <a:tc gridSpan="13">
                  <a:txBody>
                    <a:bodyPr/>
                    <a:lstStyle/>
                    <a:p>
                      <a:pPr marL="0" lvl="0" indent="0" algn="ctr" rtl="0">
                        <a:spcBef>
                          <a:spcPts val="0"/>
                        </a:spcBef>
                        <a:spcAft>
                          <a:spcPts val="0"/>
                        </a:spcAft>
                        <a:buNone/>
                      </a:pPr>
                      <a:r>
                        <a:rPr lang="en" sz="1300" dirty="0"/>
                        <a:t>SPRINT 2</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909483">
                <a:tc>
                  <a:txBody>
                    <a:bodyPr/>
                    <a:lstStyle/>
                    <a:p>
                      <a:pPr marL="0" lvl="0" indent="0" algn="ctr" rtl="0">
                        <a:spcBef>
                          <a:spcPts val="0"/>
                        </a:spcBef>
                        <a:spcAft>
                          <a:spcPts val="0"/>
                        </a:spcAft>
                        <a:buNone/>
                      </a:pPr>
                      <a:r>
                        <a:rPr lang="en" sz="1100" dirty="0" smtClean="0"/>
                        <a:t>Admin</a:t>
                      </a:r>
                      <a:r>
                        <a:rPr lang="en" sz="1100" baseline="0" dirty="0" smtClean="0"/>
                        <a:t> Dashboard Implementation</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07/9/2024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extLst>
                  <a:ext uri="{0D108BD9-81ED-4DB2-BD59-A6C34878D82A}">
                    <a16:rowId xmlns:a16="http://schemas.microsoft.com/office/drawing/2014/main" val="10006"/>
                  </a:ext>
                </a:extLst>
              </a:tr>
              <a:tr h="672861">
                <a:tc>
                  <a:txBody>
                    <a:bodyPr/>
                    <a:lstStyle/>
                    <a:p>
                      <a:pPr marL="0" lvl="0" indent="0" algn="ctr" rtl="0">
                        <a:spcBef>
                          <a:spcPts val="0"/>
                        </a:spcBef>
                        <a:spcAft>
                          <a:spcPts val="0"/>
                        </a:spcAft>
                        <a:buNone/>
                      </a:pPr>
                      <a:r>
                        <a:rPr lang="en-US" sz="1100" baseline="0" dirty="0" smtClean="0"/>
                        <a:t>Nurse Request</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a:t>29/9/2022</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7</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
        <p:nvSpPr>
          <p:cNvPr id="7" name="TextBox 6"/>
          <p:cNvSpPr txBox="1"/>
          <p:nvPr/>
        </p:nvSpPr>
        <p:spPr>
          <a:xfrm>
            <a:off x="1905000" y="5920447"/>
            <a:ext cx="6553200" cy="45719"/>
          </a:xfrm>
          <a:prstGeom prst="rect">
            <a:avLst/>
          </a:prstGeom>
          <a:noFill/>
        </p:spPr>
        <p:txBody>
          <a:bodyPr wrap="square" rtlCol="0">
            <a:spAutoFit/>
          </a:bodyPr>
          <a:lstStyle/>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SPRINT BACKLOG</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14</a:t>
            </a:fld>
            <a:endParaRPr lang="en-US"/>
          </a:p>
        </p:txBody>
      </p:sp>
      <p:sp>
        <p:nvSpPr>
          <p:cNvPr id="7" name="TextBox 6"/>
          <p:cNvSpPr txBox="1"/>
          <p:nvPr/>
        </p:nvSpPr>
        <p:spPr>
          <a:xfrm>
            <a:off x="609600" y="5650468"/>
            <a:ext cx="7848600" cy="369332"/>
          </a:xfrm>
          <a:prstGeom prst="rect">
            <a:avLst/>
          </a:prstGeom>
          <a:noFill/>
        </p:spPr>
        <p:txBody>
          <a:bodyPr wrap="square" rtlCol="0">
            <a:spAutoFit/>
          </a:bodyPr>
          <a:lstStyle/>
          <a:p>
            <a:r>
              <a:rPr lang="en-US" dirty="0" smtClean="0"/>
              <a:t>The table given above is for reference only. Update/create a table with your data. </a:t>
            </a:r>
            <a:endParaRPr lang="en-US" dirty="0"/>
          </a:p>
        </p:txBody>
      </p:sp>
      <p:graphicFrame>
        <p:nvGraphicFramePr>
          <p:cNvPr id="8" name="Google Shape;417;p33"/>
          <p:cNvGraphicFramePr/>
          <p:nvPr>
            <p:extLst>
              <p:ext uri="{D42A27DB-BD31-4B8C-83A1-F6EECF244321}">
                <p14:modId xmlns:p14="http://schemas.microsoft.com/office/powerpoint/2010/main" val="47526427"/>
              </p:ext>
            </p:extLst>
          </p:nvPr>
        </p:nvGraphicFramePr>
        <p:xfrm>
          <a:off x="457199" y="1241610"/>
          <a:ext cx="8229603" cy="4778189"/>
        </p:xfrm>
        <a:graphic>
          <a:graphicData uri="http://schemas.openxmlformats.org/drawingml/2006/table">
            <a:tbl>
              <a:tblPr>
                <a:noFill/>
              </a:tblPr>
              <a:tblGrid>
                <a:gridCol w="835508">
                  <a:extLst>
                    <a:ext uri="{9D8B030D-6E8A-4147-A177-3AD203B41FA5}">
                      <a16:colId xmlns:a16="http://schemas.microsoft.com/office/drawing/2014/main" val="20000"/>
                    </a:ext>
                  </a:extLst>
                </a:gridCol>
                <a:gridCol w="935543">
                  <a:extLst>
                    <a:ext uri="{9D8B030D-6E8A-4147-A177-3AD203B41FA5}">
                      <a16:colId xmlns:a16="http://schemas.microsoft.com/office/drawing/2014/main" val="20001"/>
                    </a:ext>
                  </a:extLst>
                </a:gridCol>
                <a:gridCol w="832316">
                  <a:extLst>
                    <a:ext uri="{9D8B030D-6E8A-4147-A177-3AD203B41FA5}">
                      <a16:colId xmlns:a16="http://schemas.microsoft.com/office/drawing/2014/main" val="20002"/>
                    </a:ext>
                  </a:extLst>
                </a:gridCol>
                <a:gridCol w="608247">
                  <a:extLst>
                    <a:ext uri="{9D8B030D-6E8A-4147-A177-3AD203B41FA5}">
                      <a16:colId xmlns:a16="http://schemas.microsoft.com/office/drawing/2014/main" val="20003"/>
                    </a:ext>
                  </a:extLst>
                </a:gridCol>
                <a:gridCol w="561996">
                  <a:extLst>
                    <a:ext uri="{9D8B030D-6E8A-4147-A177-3AD203B41FA5}">
                      <a16:colId xmlns:a16="http://schemas.microsoft.com/office/drawing/2014/main" val="20004"/>
                    </a:ext>
                  </a:extLst>
                </a:gridCol>
                <a:gridCol w="584134">
                  <a:extLst>
                    <a:ext uri="{9D8B030D-6E8A-4147-A177-3AD203B41FA5}">
                      <a16:colId xmlns:a16="http://schemas.microsoft.com/office/drawing/2014/main" val="20005"/>
                    </a:ext>
                  </a:extLst>
                </a:gridCol>
                <a:gridCol w="550169">
                  <a:extLst>
                    <a:ext uri="{9D8B030D-6E8A-4147-A177-3AD203B41FA5}">
                      <a16:colId xmlns:a16="http://schemas.microsoft.com/office/drawing/2014/main" val="20006"/>
                    </a:ext>
                  </a:extLst>
                </a:gridCol>
                <a:gridCol w="553615">
                  <a:extLst>
                    <a:ext uri="{9D8B030D-6E8A-4147-A177-3AD203B41FA5}">
                      <a16:colId xmlns:a16="http://schemas.microsoft.com/office/drawing/2014/main" val="20007"/>
                    </a:ext>
                  </a:extLst>
                </a:gridCol>
                <a:gridCol w="553615">
                  <a:extLst>
                    <a:ext uri="{9D8B030D-6E8A-4147-A177-3AD203B41FA5}">
                      <a16:colId xmlns:a16="http://schemas.microsoft.com/office/drawing/2014/main" val="20008"/>
                    </a:ext>
                  </a:extLst>
                </a:gridCol>
                <a:gridCol w="553615">
                  <a:extLst>
                    <a:ext uri="{9D8B030D-6E8A-4147-A177-3AD203B41FA5}">
                      <a16:colId xmlns:a16="http://schemas.microsoft.com/office/drawing/2014/main" val="20009"/>
                    </a:ext>
                  </a:extLst>
                </a:gridCol>
                <a:gridCol w="553615">
                  <a:extLst>
                    <a:ext uri="{9D8B030D-6E8A-4147-A177-3AD203B41FA5}">
                      <a16:colId xmlns:a16="http://schemas.microsoft.com/office/drawing/2014/main" val="20010"/>
                    </a:ext>
                  </a:extLst>
                </a:gridCol>
                <a:gridCol w="553615">
                  <a:extLst>
                    <a:ext uri="{9D8B030D-6E8A-4147-A177-3AD203B41FA5}">
                      <a16:colId xmlns:a16="http://schemas.microsoft.com/office/drawing/2014/main" val="20011"/>
                    </a:ext>
                  </a:extLst>
                </a:gridCol>
                <a:gridCol w="553615">
                  <a:extLst>
                    <a:ext uri="{9D8B030D-6E8A-4147-A177-3AD203B41FA5}">
                      <a16:colId xmlns:a16="http://schemas.microsoft.com/office/drawing/2014/main" val="20012"/>
                    </a:ext>
                  </a:extLst>
                </a:gridCol>
              </a:tblGrid>
              <a:tr h="960872">
                <a:tc>
                  <a:txBody>
                    <a:bodyPr/>
                    <a:lstStyle/>
                    <a:p>
                      <a:pPr marL="0" lvl="0" indent="0" algn="ctr" rtl="0">
                        <a:spcBef>
                          <a:spcPts val="0"/>
                        </a:spcBef>
                        <a:spcAft>
                          <a:spcPts val="0"/>
                        </a:spcAft>
                        <a:buNone/>
                      </a:pPr>
                      <a:r>
                        <a:rPr lang="en" sz="1200" b="1" dirty="0"/>
                        <a:t>Backlog tem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Status And Completion Date</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200" b="1" dirty="0"/>
                        <a:t>Original Estimation in Hours </a:t>
                      </a:r>
                      <a:endParaRPr sz="12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1</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2</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3</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a:t>
                      </a:r>
                      <a:endParaRPr sz="1100" b="1" dirty="0"/>
                    </a:p>
                    <a:p>
                      <a:pPr marL="0" lvl="0" indent="0" algn="ctr" rtl="0">
                        <a:spcBef>
                          <a:spcPts val="0"/>
                        </a:spcBef>
                        <a:spcAft>
                          <a:spcPts val="0"/>
                        </a:spcAft>
                        <a:buNone/>
                      </a:pPr>
                      <a:r>
                        <a:rPr lang="en" sz="1100" b="1" dirty="0"/>
                        <a:t>4</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a:t>
                      </a:r>
                      <a:endParaRPr sz="1100" b="1" dirty="0"/>
                    </a:p>
                    <a:p>
                      <a:pPr marL="0" lvl="0" indent="0" algn="ctr" rtl="0">
                        <a:spcBef>
                          <a:spcPts val="0"/>
                        </a:spcBef>
                        <a:spcAft>
                          <a:spcPts val="0"/>
                        </a:spcAft>
                        <a:buNone/>
                      </a:pPr>
                      <a:r>
                        <a:rPr lang="en" sz="1100" b="1" dirty="0"/>
                        <a:t>5</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6</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7</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8</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9</a:t>
                      </a:r>
                      <a:endParaRPr sz="1100" b="1" dirty="0"/>
                    </a:p>
                    <a:p>
                      <a:pPr marL="0" lvl="0" indent="0" algn="ctr" rtl="0">
                        <a:spcBef>
                          <a:spcPts val="0"/>
                        </a:spcBef>
                        <a:spcAft>
                          <a:spcPts val="0"/>
                        </a:spcAft>
                        <a:buNone/>
                      </a:pPr>
                      <a:r>
                        <a:rPr lang="en" sz="1100" b="1" dirty="0"/>
                        <a:t>hrs</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100" b="1" dirty="0"/>
                        <a:t>Day 10</a:t>
                      </a:r>
                      <a:endParaRPr sz="1100" b="1" dirty="0"/>
                    </a:p>
                    <a:p>
                      <a:pPr marL="0" lvl="0" indent="0" algn="ctr" rtl="0">
                        <a:spcBef>
                          <a:spcPts val="0"/>
                        </a:spcBef>
                        <a:spcAft>
                          <a:spcPts val="0"/>
                        </a:spcAft>
                        <a:buNone/>
                      </a:pPr>
                      <a:r>
                        <a:rPr lang="en" sz="1100" b="1" dirty="0"/>
                        <a:t>hrs</a:t>
                      </a:r>
                      <a:endParaRPr sz="1100" b="1" dirty="0"/>
                    </a:p>
                    <a:p>
                      <a:pPr marL="0" lvl="0" indent="0" algn="ctr" rtl="0">
                        <a:spcBef>
                          <a:spcPts val="0"/>
                        </a:spcBef>
                        <a:spcAft>
                          <a:spcPts val="0"/>
                        </a:spcAft>
                        <a:buNone/>
                      </a:pP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401617">
                <a:tc gridSpan="13">
                  <a:txBody>
                    <a:bodyPr/>
                    <a:lstStyle/>
                    <a:p>
                      <a:pPr marL="0" lvl="0" indent="0" algn="ctr" rtl="0">
                        <a:spcBef>
                          <a:spcPts val="0"/>
                        </a:spcBef>
                        <a:spcAft>
                          <a:spcPts val="0"/>
                        </a:spcAft>
                        <a:buNone/>
                      </a:pPr>
                      <a:r>
                        <a:rPr lang="en" sz="1300" dirty="0"/>
                        <a:t>SPRINT3</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7070">
                <a:tc>
                  <a:txBody>
                    <a:bodyPr/>
                    <a:lstStyle/>
                    <a:p>
                      <a:pPr marL="0" lvl="0" indent="0" algn="ctr" rtl="0">
                        <a:spcBef>
                          <a:spcPts val="0"/>
                        </a:spcBef>
                        <a:spcAft>
                          <a:spcPts val="0"/>
                        </a:spcAft>
                        <a:buNone/>
                      </a:pPr>
                      <a:r>
                        <a:rPr lang="en-US" sz="1100" dirty="0" smtClean="0"/>
                        <a:t>Report</a:t>
                      </a:r>
                      <a:r>
                        <a:rPr lang="en-US" sz="1100" baseline="0" dirty="0" smtClean="0"/>
                        <a:t> Generation</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000" dirty="0" smtClean="0"/>
                        <a:t>17/10/2024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extLst>
                  <a:ext uri="{0D108BD9-81ED-4DB2-BD59-A6C34878D82A}">
                    <a16:rowId xmlns:a16="http://schemas.microsoft.com/office/drawing/2014/main" val="10002"/>
                  </a:ext>
                </a:extLst>
              </a:tr>
              <a:tr h="569608">
                <a:tc>
                  <a:txBody>
                    <a:bodyPr/>
                    <a:lstStyle/>
                    <a:p>
                      <a:pPr marL="0" lvl="0" indent="0" algn="ctr" rtl="0">
                        <a:spcBef>
                          <a:spcPts val="0"/>
                        </a:spcBef>
                        <a:spcAft>
                          <a:spcPts val="0"/>
                        </a:spcAft>
                        <a:buNone/>
                      </a:pPr>
                      <a:r>
                        <a:rPr lang="en" sz="1100" dirty="0" smtClean="0"/>
                        <a:t>Account</a:t>
                      </a:r>
                      <a:r>
                        <a:rPr lang="en" sz="1100" baseline="0" dirty="0" smtClean="0"/>
                        <a:t> Settings</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24/10/2024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extLst>
                  <a:ext uri="{0D108BD9-81ED-4DB2-BD59-A6C34878D82A}">
                    <a16:rowId xmlns:a16="http://schemas.microsoft.com/office/drawing/2014/main" val="10003"/>
                  </a:ext>
                </a:extLst>
              </a:tr>
              <a:tr h="401617">
                <a:tc gridSpan="13">
                  <a:txBody>
                    <a:bodyPr/>
                    <a:lstStyle/>
                    <a:p>
                      <a:pPr marL="0" lvl="0" indent="0" algn="ctr" rtl="0">
                        <a:spcBef>
                          <a:spcPts val="0"/>
                        </a:spcBef>
                        <a:spcAft>
                          <a:spcPts val="0"/>
                        </a:spcAft>
                        <a:buNone/>
                      </a:pPr>
                      <a:r>
                        <a:rPr lang="en" sz="1300" dirty="0"/>
                        <a:t>SPRINT 4</a:t>
                      </a:r>
                      <a:endParaRPr sz="1300" dirty="0"/>
                    </a:p>
                  </a:txBody>
                  <a:tcPr marL="91425" marR="91425" marT="91425" marB="91425" anchor="c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872959">
                <a:tc>
                  <a:txBody>
                    <a:bodyPr/>
                    <a:lstStyle/>
                    <a:p>
                      <a:pPr marL="0" lvl="0" indent="0" algn="ctr" rtl="0">
                        <a:spcBef>
                          <a:spcPts val="0"/>
                        </a:spcBef>
                        <a:spcAft>
                          <a:spcPts val="0"/>
                        </a:spcAft>
                        <a:buNone/>
                      </a:pPr>
                      <a:r>
                        <a:rPr lang="en" sz="1100" baseline="0" dirty="0" smtClean="0"/>
                        <a:t>User Module Implimentation</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04/11/2024</a:t>
                      </a: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extLst>
                  <a:ext uri="{0D108BD9-81ED-4DB2-BD59-A6C34878D82A}">
                    <a16:rowId xmlns:a16="http://schemas.microsoft.com/office/drawing/2014/main" val="10005"/>
                  </a:ext>
                </a:extLst>
              </a:tr>
              <a:tr h="487223">
                <a:tc>
                  <a:txBody>
                    <a:bodyPr/>
                    <a:lstStyle/>
                    <a:p>
                      <a:pPr marL="0" lvl="0" indent="0" algn="ctr" rtl="0">
                        <a:spcBef>
                          <a:spcPts val="0"/>
                        </a:spcBef>
                        <a:spcAft>
                          <a:spcPts val="0"/>
                        </a:spcAft>
                        <a:buNone/>
                      </a:pPr>
                      <a:r>
                        <a:rPr lang="en-US" sz="1100" dirty="0" smtClean="0"/>
                        <a:t>Testing</a:t>
                      </a:r>
                      <a:endParaRPr sz="11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sz="1000" dirty="0" smtClean="0"/>
                        <a:t>10/11/2024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1</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0</a:t>
                      </a:r>
                      <a:endParaRPr/>
                    </a:p>
                  </a:txBody>
                  <a:tcPr marL="91425" marR="91425" marT="91425" marB="91425" anchor="ctr">
                    <a:solidFill>
                      <a:schemeClr val="bg1"/>
                    </a:solidFill>
                  </a:tcPr>
                </a:tc>
                <a:extLst>
                  <a:ext uri="{0D108BD9-81ED-4DB2-BD59-A6C34878D82A}">
                    <a16:rowId xmlns:a16="http://schemas.microsoft.com/office/drawing/2014/main" val="10006"/>
                  </a:ext>
                </a:extLst>
              </a:tr>
              <a:tr h="487223">
                <a:tc>
                  <a:txBody>
                    <a:bodyPr/>
                    <a:lstStyle/>
                    <a:p>
                      <a:pPr marL="0" lvl="0" indent="0" algn="ctr" rtl="0">
                        <a:spcBef>
                          <a:spcPts val="0"/>
                        </a:spcBef>
                        <a:spcAft>
                          <a:spcPts val="0"/>
                        </a:spcAft>
                        <a:buNone/>
                      </a:pPr>
                      <a:r>
                        <a:rPr lang="en" sz="1100" b="1"/>
                        <a:t>TOTAL</a:t>
                      </a:r>
                      <a:endParaRPr sz="1100" b="1"/>
                    </a:p>
                  </a:txBody>
                  <a:tcPr marL="91425" marR="91425" marT="91425" marB="91425" anchor="ctr">
                    <a:solidFill>
                      <a:schemeClr val="bg1"/>
                    </a:solidFill>
                  </a:tcPr>
                </a:tc>
                <a:tc>
                  <a:txBody>
                    <a:bodyPr/>
                    <a:lstStyle/>
                    <a:p>
                      <a:pPr marL="0" lvl="0" indent="0" algn="ctr" rtl="0">
                        <a:spcBef>
                          <a:spcPts val="0"/>
                        </a:spcBef>
                        <a:spcAft>
                          <a:spcPts val="0"/>
                        </a:spcAft>
                        <a:buNone/>
                      </a:pPr>
                      <a:endParaRPr sz="1000"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61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3</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6</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9</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3</a:t>
                      </a:r>
                      <a:endParaRPr dirty="0"/>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15</a:t>
            </a:fld>
            <a:endParaRPr lang="en-US" dirty="0"/>
          </a:p>
        </p:txBody>
      </p:sp>
      <p:graphicFrame>
        <p:nvGraphicFramePr>
          <p:cNvPr id="6" name="Google Shape;374;p27"/>
          <p:cNvGraphicFramePr/>
          <p:nvPr>
            <p:extLst>
              <p:ext uri="{D42A27DB-BD31-4B8C-83A1-F6EECF244321}">
                <p14:modId xmlns:p14="http://schemas.microsoft.com/office/powerpoint/2010/main" val="307488323"/>
              </p:ext>
            </p:extLst>
          </p:nvPr>
        </p:nvGraphicFramePr>
        <p:xfrm>
          <a:off x="457199" y="1124121"/>
          <a:ext cx="8229602" cy="5035660"/>
        </p:xfrm>
        <a:graphic>
          <a:graphicData uri="http://schemas.openxmlformats.org/drawingml/2006/table">
            <a:tbl>
              <a:tblPr>
                <a:noFill/>
              </a:tblPr>
              <a:tblGrid>
                <a:gridCol w="1640352">
                  <a:extLst>
                    <a:ext uri="{9D8B030D-6E8A-4147-A177-3AD203B41FA5}">
                      <a16:colId xmlns:a16="http://schemas.microsoft.com/office/drawing/2014/main" val="20000"/>
                    </a:ext>
                  </a:extLst>
                </a:gridCol>
                <a:gridCol w="1640352">
                  <a:extLst>
                    <a:ext uri="{9D8B030D-6E8A-4147-A177-3AD203B41FA5}">
                      <a16:colId xmlns:a16="http://schemas.microsoft.com/office/drawing/2014/main" val="20001"/>
                    </a:ext>
                  </a:extLst>
                </a:gridCol>
                <a:gridCol w="1640352">
                  <a:extLst>
                    <a:ext uri="{9D8B030D-6E8A-4147-A177-3AD203B41FA5}">
                      <a16:colId xmlns:a16="http://schemas.microsoft.com/office/drawing/2014/main" val="20002"/>
                    </a:ext>
                  </a:extLst>
                </a:gridCol>
                <a:gridCol w="1640352">
                  <a:extLst>
                    <a:ext uri="{9D8B030D-6E8A-4147-A177-3AD203B41FA5}">
                      <a16:colId xmlns:a16="http://schemas.microsoft.com/office/drawing/2014/main" val="20003"/>
                    </a:ext>
                  </a:extLst>
                </a:gridCol>
                <a:gridCol w="1668194">
                  <a:extLst>
                    <a:ext uri="{9D8B030D-6E8A-4147-A177-3AD203B41FA5}">
                      <a16:colId xmlns:a16="http://schemas.microsoft.com/office/drawing/2014/main" val="20004"/>
                    </a:ext>
                  </a:extLst>
                </a:gridCol>
              </a:tblGrid>
              <a:tr h="717581">
                <a:tc>
                  <a:txBody>
                    <a:bodyPr/>
                    <a:lstStyle/>
                    <a:p>
                      <a:pPr marL="0" lvl="0" indent="0" algn="l" rtl="0">
                        <a:spcBef>
                          <a:spcPts val="0"/>
                        </a:spcBef>
                        <a:spcAft>
                          <a:spcPts val="0"/>
                        </a:spcAft>
                        <a:buNone/>
                      </a:pPr>
                      <a:r>
                        <a:rPr lang="en" dirty="0"/>
                        <a:t>        </a:t>
                      </a:r>
                      <a:r>
                        <a:rPr lang="en" b="1" dirty="0"/>
                        <a:t> </a:t>
                      </a:r>
                      <a:r>
                        <a:rPr lang="en" b="1" dirty="0" smtClean="0"/>
                        <a:t>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PRIORITY</a:t>
                      </a:r>
                      <a:endParaRPr b="1" dirty="0"/>
                    </a:p>
                    <a:p>
                      <a:pPr marL="0" lvl="0" indent="0" algn="l" rtl="0">
                        <a:spcBef>
                          <a:spcPts val="0"/>
                        </a:spcBef>
                        <a:spcAft>
                          <a:spcPts val="0"/>
                        </a:spcAft>
                        <a:buNone/>
                      </a:pPr>
                      <a:r>
                        <a:rPr lang="en" sz="1000" b="1" dirty="0"/>
                        <a:t>   </a:t>
                      </a:r>
                      <a:r>
                        <a:rPr lang="en" sz="1200" b="1" dirty="0" smtClean="0"/>
                        <a:t>&lt;</a:t>
                      </a:r>
                      <a:r>
                        <a:rPr lang="en" sz="1200" b="1" dirty="0"/>
                        <a:t>high/medium/low&gt;</a:t>
                      </a:r>
                      <a:endParaRPr sz="1200" b="1"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b="1" dirty="0" smtClean="0"/>
                        <a:t>ESTIMATE </a:t>
                      </a:r>
                      <a:r>
                        <a:rPr lang="en" sz="1300" b="1" dirty="0" smtClean="0"/>
                        <a:t>(Hours</a:t>
                      </a:r>
                      <a:r>
                        <a:rPr lang="en" sz="1300" b="1" dirty="0"/>
                        <a:t>)</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STATUS</a:t>
                      </a:r>
                      <a:endParaRPr lang="en" b="1" dirty="0"/>
                    </a:p>
                    <a:p>
                      <a:pPr marL="0" lvl="0" indent="0" algn="ctr" rtl="0">
                        <a:spcBef>
                          <a:spcPts val="0"/>
                        </a:spcBef>
                        <a:spcAft>
                          <a:spcPts val="0"/>
                        </a:spcAft>
                        <a:buNone/>
                      </a:pPr>
                      <a:r>
                        <a:rPr lang="en" sz="1100" b="1" dirty="0" smtClean="0"/>
                        <a:t>&lt;Planned/In </a:t>
                      </a:r>
                      <a:r>
                        <a:rPr lang="en" sz="1100" b="1" dirty="0"/>
                        <a:t>progress/Completed&gt;</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413978">
                <a:tc>
                  <a:txBody>
                    <a:bodyPr/>
                    <a:lstStyle/>
                    <a:p>
                      <a:pPr marL="0" lvl="0" indent="0" algn="ctr" rtl="0">
                        <a:spcBef>
                          <a:spcPts val="0"/>
                        </a:spcBef>
                        <a:spcAft>
                          <a:spcPts val="0"/>
                        </a:spcAft>
                        <a:buNone/>
                      </a:pPr>
                      <a:r>
                        <a:rPr lang="en" dirty="0" smtClean="0"/>
                        <a:t>1</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REGISTRATION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COMPLETED</a:t>
                      </a:r>
                      <a:endParaRPr dirty="0"/>
                    </a:p>
                  </a:txBody>
                  <a:tcPr marL="91425" marR="91425" marT="91425" marB="91425" anchor="ctr">
                    <a:solidFill>
                      <a:schemeClr val="bg1"/>
                    </a:solidFill>
                  </a:tcPr>
                </a:tc>
                <a:extLst>
                  <a:ext uri="{0D108BD9-81ED-4DB2-BD59-A6C34878D82A}">
                    <a16:rowId xmlns:a16="http://schemas.microsoft.com/office/drawing/2014/main" val="10001"/>
                  </a:ext>
                </a:extLst>
              </a:tr>
              <a:tr h="413978">
                <a:tc>
                  <a:txBody>
                    <a:bodyPr/>
                    <a:lstStyle/>
                    <a:p>
                      <a:pPr marL="0" lvl="0" indent="0" algn="ctr" rtl="0">
                        <a:spcBef>
                          <a:spcPts val="0"/>
                        </a:spcBef>
                        <a:spcAft>
                          <a:spcPts val="0"/>
                        </a:spcAft>
                        <a:buNone/>
                      </a:pPr>
                      <a:r>
                        <a:rPr lang="en" dirty="0" smtClean="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LOGIN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COMPLETED</a:t>
                      </a:r>
                      <a:endParaRPr dirty="0"/>
                    </a:p>
                  </a:txBody>
                  <a:tcPr marL="91425" marR="91425" marT="91425" marB="91425" anchor="ctr">
                    <a:solidFill>
                      <a:schemeClr val="bg1"/>
                    </a:solidFill>
                  </a:tcPr>
                </a:tc>
                <a:extLst>
                  <a:ext uri="{0D108BD9-81ED-4DB2-BD59-A6C34878D82A}">
                    <a16:rowId xmlns:a16="http://schemas.microsoft.com/office/drawing/2014/main" val="10002"/>
                  </a:ext>
                </a:extLst>
              </a:tr>
              <a:tr h="662381">
                <a:tc>
                  <a:txBody>
                    <a:bodyPr/>
                    <a:lstStyle/>
                    <a:p>
                      <a:pPr marL="0" lvl="0" indent="0" algn="ctr" rtl="0">
                        <a:spcBef>
                          <a:spcPts val="0"/>
                        </a:spcBef>
                        <a:spcAft>
                          <a:spcPts val="0"/>
                        </a:spcAft>
                        <a:buNone/>
                      </a:pPr>
                      <a:r>
                        <a:rPr lang="en" dirty="0" smtClean="0"/>
                        <a:t>3</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ADMIN</a:t>
                      </a:r>
                      <a:r>
                        <a:rPr lang="en-US" baseline="0" dirty="0" smtClean="0"/>
                        <a:t> </a:t>
                      </a:r>
                      <a:r>
                        <a:rPr lang="en-US" dirty="0" smtClean="0"/>
                        <a:t>DASHBOARD</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IN PROGRESS</a:t>
                      </a:r>
                      <a:endParaRPr dirty="0"/>
                    </a:p>
                  </a:txBody>
                  <a:tcPr marL="91425" marR="91425" marT="91425" marB="91425" anchor="ctr">
                    <a:solidFill>
                      <a:schemeClr val="bg1"/>
                    </a:solidFill>
                  </a:tcPr>
                </a:tc>
                <a:extLst>
                  <a:ext uri="{0D108BD9-81ED-4DB2-BD59-A6C34878D82A}">
                    <a16:rowId xmlns:a16="http://schemas.microsoft.com/office/drawing/2014/main" val="10003"/>
                  </a:ext>
                </a:extLst>
              </a:tr>
              <a:tr h="662381">
                <a:tc>
                  <a:txBody>
                    <a:bodyPr/>
                    <a:lstStyle/>
                    <a:p>
                      <a:pPr marL="0" lvl="0" indent="0" algn="ctr" rtl="0">
                        <a:spcBef>
                          <a:spcPts val="0"/>
                        </a:spcBef>
                        <a:spcAft>
                          <a:spcPts val="0"/>
                        </a:spcAft>
                        <a:buNone/>
                      </a:pPr>
                      <a:r>
                        <a:rPr lang="en"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MANAGE</a:t>
                      </a:r>
                      <a:r>
                        <a:rPr lang="en-US" baseline="0" dirty="0" smtClean="0"/>
                        <a:t> </a:t>
                      </a:r>
                      <a:r>
                        <a:rPr lang="en-US" dirty="0" smtClean="0"/>
                        <a:t>NURSE</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NOT</a:t>
                      </a:r>
                      <a:r>
                        <a:rPr lang="en" baseline="0" dirty="0" smtClean="0"/>
                        <a:t> STARTED</a:t>
                      </a:r>
                      <a:endParaRPr dirty="0"/>
                    </a:p>
                  </a:txBody>
                  <a:tcPr marL="91425" marR="91425" marT="91425" marB="91425" anchor="ctr">
                    <a:solidFill>
                      <a:schemeClr val="bg1"/>
                    </a:solidFill>
                  </a:tcPr>
                </a:tc>
                <a:extLst>
                  <a:ext uri="{0D108BD9-81ED-4DB2-BD59-A6C34878D82A}">
                    <a16:rowId xmlns:a16="http://schemas.microsoft.com/office/drawing/2014/main" val="10004"/>
                  </a:ext>
                </a:extLst>
              </a:tr>
              <a:tr h="662381">
                <a:tc>
                  <a:txBody>
                    <a:bodyPr/>
                    <a:lstStyle/>
                    <a:p>
                      <a:pPr marL="0" lvl="0" indent="0" algn="ctr" rtl="0">
                        <a:spcBef>
                          <a:spcPts val="0"/>
                        </a:spcBef>
                        <a:spcAft>
                          <a:spcPts val="0"/>
                        </a:spcAft>
                        <a:buNone/>
                      </a:pPr>
                      <a:r>
                        <a:rPr lang="en" dirty="0" smtClean="0"/>
                        <a:t>5</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VIEW</a:t>
                      </a:r>
                      <a:r>
                        <a:rPr lang="en-US" baseline="0" dirty="0" smtClean="0"/>
                        <a:t> </a:t>
                      </a:r>
                      <a:r>
                        <a:rPr lang="en-US" dirty="0" smtClean="0"/>
                        <a:t>NURSE REQUESTS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MEDIUM</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PLANNED</a:t>
                      </a:r>
                      <a:endParaRPr dirty="0"/>
                    </a:p>
                  </a:txBody>
                  <a:tcPr marL="91425" marR="91425" marT="91425" marB="91425" anchor="ctr">
                    <a:solidFill>
                      <a:schemeClr val="bg1"/>
                    </a:solidFill>
                  </a:tcPr>
                </a:tc>
                <a:extLst>
                  <a:ext uri="{0D108BD9-81ED-4DB2-BD59-A6C34878D82A}">
                    <a16:rowId xmlns:a16="http://schemas.microsoft.com/office/drawing/2014/main" val="10005"/>
                  </a:ext>
                </a:extLst>
              </a:tr>
              <a:tr h="1134400">
                <a:tc>
                  <a:txBody>
                    <a:bodyPr/>
                    <a:lstStyle/>
                    <a:p>
                      <a:pPr marL="0" lvl="0" indent="0" algn="ctr" rtl="0">
                        <a:spcBef>
                          <a:spcPts val="0"/>
                        </a:spcBef>
                        <a:spcAft>
                          <a:spcPts val="0"/>
                        </a:spcAft>
                        <a:buNone/>
                      </a:pPr>
                      <a:r>
                        <a:rPr lang="en-US" dirty="0" smtClean="0"/>
                        <a:t>6</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CHANGE REQUEST STATUS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PLANNED</a:t>
                      </a:r>
                      <a:endParaRPr lang="en-US" dirty="0"/>
                    </a:p>
                  </a:txBody>
                  <a:tcPr marL="91425" marR="91425" marT="91425" marB="91425" anchor="ctr">
                    <a:solidFill>
                      <a:schemeClr val="bg1"/>
                    </a:solidFill>
                  </a:tcPr>
                </a:tc>
                <a:extLst>
                  <a:ext uri="{0D108BD9-81ED-4DB2-BD59-A6C34878D82A}">
                    <a16:rowId xmlns:a16="http://schemas.microsoft.com/office/drawing/2014/main" val="700167383"/>
                  </a:ext>
                </a:extLst>
              </a:tr>
            </a:tbl>
          </a:graphicData>
        </a:graphic>
      </p:graphicFrame>
    </p:spTree>
    <p:extLst>
      <p:ext uri="{BB962C8B-B14F-4D97-AF65-F5344CB8AC3E}">
        <p14:creationId xmlns:p14="http://schemas.microsoft.com/office/powerpoint/2010/main" val="3729327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BACKLOG</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16</a:t>
            </a:fld>
            <a:endParaRPr lang="en-US" dirty="0"/>
          </a:p>
        </p:txBody>
      </p:sp>
      <p:graphicFrame>
        <p:nvGraphicFramePr>
          <p:cNvPr id="6" name="Google Shape;374;p27"/>
          <p:cNvGraphicFramePr/>
          <p:nvPr>
            <p:extLst>
              <p:ext uri="{D42A27DB-BD31-4B8C-83A1-F6EECF244321}">
                <p14:modId xmlns:p14="http://schemas.microsoft.com/office/powerpoint/2010/main" val="2034390537"/>
              </p:ext>
            </p:extLst>
          </p:nvPr>
        </p:nvGraphicFramePr>
        <p:xfrm>
          <a:off x="457200" y="1143000"/>
          <a:ext cx="8229600" cy="4034224"/>
        </p:xfrm>
        <a:graphic>
          <a:graphicData uri="http://schemas.openxmlformats.org/drawingml/2006/table">
            <a:tbl>
              <a:tblPr>
                <a:noFill/>
              </a:tblPr>
              <a:tblGrid>
                <a:gridCol w="1625163">
                  <a:extLst>
                    <a:ext uri="{9D8B030D-6E8A-4147-A177-3AD203B41FA5}">
                      <a16:colId xmlns:a16="http://schemas.microsoft.com/office/drawing/2014/main" val="20000"/>
                    </a:ext>
                  </a:extLst>
                </a:gridCol>
                <a:gridCol w="1625163">
                  <a:extLst>
                    <a:ext uri="{9D8B030D-6E8A-4147-A177-3AD203B41FA5}">
                      <a16:colId xmlns:a16="http://schemas.microsoft.com/office/drawing/2014/main" val="20001"/>
                    </a:ext>
                  </a:extLst>
                </a:gridCol>
                <a:gridCol w="1625163">
                  <a:extLst>
                    <a:ext uri="{9D8B030D-6E8A-4147-A177-3AD203B41FA5}">
                      <a16:colId xmlns:a16="http://schemas.microsoft.com/office/drawing/2014/main" val="20002"/>
                    </a:ext>
                  </a:extLst>
                </a:gridCol>
                <a:gridCol w="1625163">
                  <a:extLst>
                    <a:ext uri="{9D8B030D-6E8A-4147-A177-3AD203B41FA5}">
                      <a16:colId xmlns:a16="http://schemas.microsoft.com/office/drawing/2014/main" val="20003"/>
                    </a:ext>
                  </a:extLst>
                </a:gridCol>
                <a:gridCol w="1728948">
                  <a:extLst>
                    <a:ext uri="{9D8B030D-6E8A-4147-A177-3AD203B41FA5}">
                      <a16:colId xmlns:a16="http://schemas.microsoft.com/office/drawing/2014/main" val="20004"/>
                    </a:ext>
                  </a:extLst>
                </a:gridCol>
              </a:tblGrid>
              <a:tr h="761177">
                <a:tc>
                  <a:txBody>
                    <a:bodyPr/>
                    <a:lstStyle/>
                    <a:p>
                      <a:pPr marL="0" lvl="0" indent="0" algn="l" rtl="0">
                        <a:spcBef>
                          <a:spcPts val="0"/>
                        </a:spcBef>
                        <a:spcAft>
                          <a:spcPts val="0"/>
                        </a:spcAft>
                        <a:buNone/>
                      </a:pPr>
                      <a:r>
                        <a:rPr lang="en" dirty="0"/>
                        <a:t>        </a:t>
                      </a:r>
                      <a:r>
                        <a:rPr lang="en" b="1" dirty="0"/>
                        <a:t> </a:t>
                      </a:r>
                      <a:r>
                        <a:rPr lang="en" b="1" dirty="0" smtClean="0"/>
                        <a:t>ID</a:t>
                      </a:r>
                      <a:endParaRPr b="1" dirty="0"/>
                    </a:p>
                  </a:txBody>
                  <a:tcPr marL="91425" marR="91425" marT="91425" marB="91425" anchor="ctr">
                    <a:solidFill>
                      <a:schemeClr val="bg1"/>
                    </a:solidFill>
                  </a:tcPr>
                </a:tc>
                <a:tc>
                  <a:txBody>
                    <a:bodyPr/>
                    <a:lstStyle/>
                    <a:p>
                      <a:pPr marL="0" lvl="0" indent="0" algn="l" rtl="0">
                        <a:spcBef>
                          <a:spcPts val="0"/>
                        </a:spcBef>
                        <a:spcAft>
                          <a:spcPts val="0"/>
                        </a:spcAft>
                        <a:buNone/>
                      </a:pPr>
                      <a:r>
                        <a:rPr lang="en" dirty="0"/>
                        <a:t>     </a:t>
                      </a:r>
                      <a:r>
                        <a:rPr lang="en" b="1" dirty="0"/>
                        <a:t>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PRIORITY</a:t>
                      </a:r>
                      <a:endParaRPr b="1" dirty="0"/>
                    </a:p>
                    <a:p>
                      <a:pPr marL="0" lvl="0" indent="0" algn="l" rtl="0">
                        <a:spcBef>
                          <a:spcPts val="0"/>
                        </a:spcBef>
                        <a:spcAft>
                          <a:spcPts val="0"/>
                        </a:spcAft>
                        <a:buNone/>
                      </a:pPr>
                      <a:r>
                        <a:rPr lang="en" sz="1000" b="1" dirty="0"/>
                        <a:t>   </a:t>
                      </a:r>
                      <a:r>
                        <a:rPr lang="en" sz="1200" b="1" dirty="0" smtClean="0"/>
                        <a:t>&lt;</a:t>
                      </a:r>
                      <a:r>
                        <a:rPr lang="en" sz="1200" b="1" dirty="0"/>
                        <a:t>high/medium/low&gt;</a:t>
                      </a:r>
                      <a:endParaRPr sz="1200" b="1" dirty="0"/>
                    </a:p>
                  </a:txBody>
                  <a:tcPr marL="91425" marR="91425" marT="91425" marB="91425" anchor="c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 b="1" dirty="0" smtClean="0"/>
                        <a:t>ESTIMATE </a:t>
                      </a:r>
                      <a:r>
                        <a:rPr lang="en" sz="1300" b="1" dirty="0" smtClean="0"/>
                        <a:t>(Hours</a:t>
                      </a:r>
                      <a:r>
                        <a:rPr lang="en" sz="1300" b="1" dirty="0"/>
                        <a:t>)</a:t>
                      </a:r>
                      <a:endParaRPr sz="13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smtClean="0"/>
                        <a:t>STATUS</a:t>
                      </a:r>
                      <a:endParaRPr lang="en" b="1" dirty="0"/>
                    </a:p>
                    <a:p>
                      <a:pPr marL="0" lvl="0" indent="0" algn="ctr" rtl="0">
                        <a:spcBef>
                          <a:spcPts val="0"/>
                        </a:spcBef>
                        <a:spcAft>
                          <a:spcPts val="0"/>
                        </a:spcAft>
                        <a:buNone/>
                      </a:pPr>
                      <a:r>
                        <a:rPr lang="en" sz="1100" b="1" dirty="0" smtClean="0"/>
                        <a:t>&lt;Planned/In </a:t>
                      </a:r>
                      <a:r>
                        <a:rPr lang="en" sz="1100" b="1" dirty="0"/>
                        <a:t>progress/Completed&gt;</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439128">
                <a:tc>
                  <a:txBody>
                    <a:bodyPr/>
                    <a:lstStyle/>
                    <a:p>
                      <a:pPr marL="0" lvl="0" indent="0" algn="ctr" rtl="0">
                        <a:spcBef>
                          <a:spcPts val="0"/>
                        </a:spcBef>
                        <a:spcAft>
                          <a:spcPts val="0"/>
                        </a:spcAft>
                        <a:buNone/>
                      </a:pPr>
                      <a:r>
                        <a:rPr lang="en-US"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baseline="0" dirty="0" smtClean="0"/>
                        <a:t>PROFILE UPDATE FOR ADMIN</a:t>
                      </a:r>
                      <a:endParaRPr lang="en-US"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MEDIUM</a:t>
                      </a:r>
                      <a:endParaRPr lang="en-US"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IN</a:t>
                      </a:r>
                      <a:r>
                        <a:rPr lang="en-US" baseline="0" dirty="0" smtClean="0"/>
                        <a:t> PROGRESS</a:t>
                      </a:r>
                      <a:endParaRPr lang="en-US" dirty="0"/>
                    </a:p>
                  </a:txBody>
                  <a:tcPr marL="91425" marR="91425" marT="91425" marB="91425" anchor="ctr">
                    <a:solidFill>
                      <a:schemeClr val="bg1"/>
                    </a:solidFill>
                  </a:tcPr>
                </a:tc>
                <a:extLst>
                  <a:ext uri="{0D108BD9-81ED-4DB2-BD59-A6C34878D82A}">
                    <a16:rowId xmlns:a16="http://schemas.microsoft.com/office/drawing/2014/main" val="10001"/>
                  </a:ext>
                </a:extLst>
              </a:tr>
              <a:tr h="439128">
                <a:tc>
                  <a:txBody>
                    <a:bodyPr/>
                    <a:lstStyle/>
                    <a:p>
                      <a:pPr marL="0" lvl="0" indent="0" algn="ctr" rtl="0">
                        <a:spcBef>
                          <a:spcPts val="0"/>
                        </a:spcBef>
                        <a:spcAft>
                          <a:spcPts val="0"/>
                        </a:spcAft>
                        <a:buNone/>
                      </a:pPr>
                      <a:r>
                        <a:rPr lang="en-US"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PASSWORD CHANGE</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MEDIUM</a:t>
                      </a:r>
                      <a:endParaRPr lang="en-US"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PLANNED</a:t>
                      </a:r>
                      <a:endParaRPr lang="en-US" dirty="0"/>
                    </a:p>
                  </a:txBody>
                  <a:tcPr marL="91425" marR="91425" marT="91425" marB="91425" anchor="ctr">
                    <a:solidFill>
                      <a:schemeClr val="bg1"/>
                    </a:solidFill>
                  </a:tcPr>
                </a:tc>
                <a:extLst>
                  <a:ext uri="{0D108BD9-81ED-4DB2-BD59-A6C34878D82A}">
                    <a16:rowId xmlns:a16="http://schemas.microsoft.com/office/drawing/2014/main" val="10002"/>
                  </a:ext>
                </a:extLst>
              </a:tr>
              <a:tr h="772984">
                <a:tc>
                  <a:txBody>
                    <a:bodyPr/>
                    <a:lstStyle/>
                    <a:p>
                      <a:pPr marL="0" lvl="0" indent="0" algn="ctr" rtl="0">
                        <a:spcBef>
                          <a:spcPts val="0"/>
                        </a:spcBef>
                        <a:spcAft>
                          <a:spcPts val="0"/>
                        </a:spcAft>
                        <a:buNone/>
                      </a:pPr>
                      <a:r>
                        <a:rPr lang="en-US" dirty="0" smtClean="0"/>
                        <a:t>9</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USER</a:t>
                      </a:r>
                      <a:r>
                        <a:rPr lang="en-US" baseline="0" dirty="0" smtClean="0"/>
                        <a:t> REGISTRATION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IN</a:t>
                      </a:r>
                      <a:r>
                        <a:rPr lang="en-US" baseline="0" dirty="0" smtClean="0"/>
                        <a:t> PROGRESS</a:t>
                      </a:r>
                      <a:endParaRPr lang="en-US" dirty="0"/>
                    </a:p>
                  </a:txBody>
                  <a:tcPr marL="91425" marR="91425" marT="91425" marB="91425" anchor="ctr">
                    <a:solidFill>
                      <a:schemeClr val="bg1"/>
                    </a:solidFill>
                  </a:tcPr>
                </a:tc>
                <a:extLst>
                  <a:ext uri="{0D108BD9-81ED-4DB2-BD59-A6C34878D82A}">
                    <a16:rowId xmlns:a16="http://schemas.microsoft.com/office/drawing/2014/main" val="10003"/>
                  </a:ext>
                </a:extLst>
              </a:tr>
              <a:tr h="702622">
                <a:tc>
                  <a:txBody>
                    <a:bodyPr/>
                    <a:lstStyle/>
                    <a:p>
                      <a:pPr marL="0" lvl="0" indent="0" algn="ctr" rtl="0">
                        <a:spcBef>
                          <a:spcPts val="0"/>
                        </a:spcBef>
                        <a:spcAft>
                          <a:spcPts val="0"/>
                        </a:spcAft>
                        <a:buNone/>
                      </a:pPr>
                      <a:r>
                        <a:rPr lang="en-US" dirty="0" smtClean="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SYSTEM TESTING</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HIGH</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12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PLANNED</a:t>
                      </a:r>
                      <a:endParaRPr lang="en-US" dirty="0"/>
                    </a:p>
                  </a:txBody>
                  <a:tcPr marL="91425" marR="91425" marT="91425" marB="91425" anchor="c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99379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STORY</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17</a:t>
            </a:fld>
            <a:endParaRPr lang="en-US" dirty="0"/>
          </a:p>
        </p:txBody>
      </p:sp>
      <p:graphicFrame>
        <p:nvGraphicFramePr>
          <p:cNvPr id="6" name="Google Shape;381;p28"/>
          <p:cNvGraphicFramePr/>
          <p:nvPr>
            <p:extLst>
              <p:ext uri="{D42A27DB-BD31-4B8C-83A1-F6EECF244321}">
                <p14:modId xmlns:p14="http://schemas.microsoft.com/office/powerpoint/2010/main" val="3969170067"/>
              </p:ext>
            </p:extLst>
          </p:nvPr>
        </p:nvGraphicFramePr>
        <p:xfrm>
          <a:off x="457199" y="1143000"/>
          <a:ext cx="8229601" cy="4830840"/>
        </p:xfrm>
        <a:graphic>
          <a:graphicData uri="http://schemas.openxmlformats.org/drawingml/2006/table">
            <a:tbl>
              <a:tblPr>
                <a:noFill/>
              </a:tblPr>
              <a:tblGrid>
                <a:gridCol w="1848191">
                  <a:extLst>
                    <a:ext uri="{9D8B030D-6E8A-4147-A177-3AD203B41FA5}">
                      <a16:colId xmlns:a16="http://schemas.microsoft.com/office/drawing/2014/main" val="20000"/>
                    </a:ext>
                  </a:extLst>
                </a:gridCol>
                <a:gridCol w="1985359">
                  <a:extLst>
                    <a:ext uri="{9D8B030D-6E8A-4147-A177-3AD203B41FA5}">
                      <a16:colId xmlns:a16="http://schemas.microsoft.com/office/drawing/2014/main" val="20001"/>
                    </a:ext>
                  </a:extLst>
                </a:gridCol>
                <a:gridCol w="1816364">
                  <a:extLst>
                    <a:ext uri="{9D8B030D-6E8A-4147-A177-3AD203B41FA5}">
                      <a16:colId xmlns:a16="http://schemas.microsoft.com/office/drawing/2014/main" val="20002"/>
                    </a:ext>
                  </a:extLst>
                </a:gridCol>
                <a:gridCol w="2579687">
                  <a:extLst>
                    <a:ext uri="{9D8B030D-6E8A-4147-A177-3AD203B41FA5}">
                      <a16:colId xmlns:a16="http://schemas.microsoft.com/office/drawing/2014/main" val="20003"/>
                    </a:ext>
                  </a:extLst>
                </a:gridCol>
              </a:tblGrid>
              <a:tr h="603234">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588520">
                <a:tc>
                  <a:txBody>
                    <a:bodyPr/>
                    <a:lstStyle/>
                    <a:p>
                      <a:pPr marL="0" lvl="0" indent="0" algn="ctr" rtl="0">
                        <a:spcBef>
                          <a:spcPts val="0"/>
                        </a:spcBef>
                        <a:spcAft>
                          <a:spcPts val="0"/>
                        </a:spcAft>
                        <a:buNone/>
                      </a:pPr>
                      <a:r>
                        <a:rPr lang="en" dirty="0"/>
                        <a:t>  1 </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ADMIN</a:t>
                      </a:r>
                      <a:endParaRPr dirty="0"/>
                    </a:p>
                  </a:txBody>
                  <a:tcPr marL="91425" marR="91425" marT="91425" marB="91425" anchor="ctr">
                    <a:solidFill>
                      <a:schemeClr val="bg1"/>
                    </a:solidFill>
                  </a:tcPr>
                </a:tc>
                <a:tc>
                  <a:txBody>
                    <a:bodyPr/>
                    <a:lstStyle/>
                    <a:p>
                      <a:pPr marL="0" lvl="0" indent="0" algn="ctr" defTabSz="914400" rtl="0" eaLnBrk="1" latinLnBrk="0" hangingPunct="1">
                        <a:spcBef>
                          <a:spcPts val="0"/>
                        </a:spcBef>
                        <a:spcAft>
                          <a:spcPts val="0"/>
                        </a:spcAft>
                        <a:buNone/>
                      </a:pPr>
                      <a:r>
                        <a:rPr lang="en" sz="1800" kern="1200" dirty="0">
                          <a:solidFill>
                            <a:schemeClr val="tx1"/>
                          </a:solidFill>
                          <a:latin typeface="+mn-lt"/>
                          <a:ea typeface="+mn-ea"/>
                          <a:cs typeface="+mn-cs"/>
                        </a:rPr>
                        <a:t>Login</a:t>
                      </a:r>
                      <a:endParaRPr sz="1800" kern="1200" dirty="0">
                        <a:solidFill>
                          <a:schemeClr val="tx1"/>
                        </a:solidFill>
                        <a:latin typeface="+mn-lt"/>
                        <a:ea typeface="+mn-ea"/>
                        <a:cs typeface="+mn-cs"/>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sz="1400" dirty="0"/>
                        <a:t>login successful with correct username and password </a:t>
                      </a:r>
                      <a:endParaRPr sz="1400" dirty="0"/>
                    </a:p>
                  </a:txBody>
                  <a:tcPr marL="91425" marR="91425" marT="91425" marB="91425" anchor="ctr">
                    <a:solidFill>
                      <a:schemeClr val="bg1"/>
                    </a:solidFill>
                  </a:tcPr>
                </a:tc>
                <a:extLst>
                  <a:ext uri="{0D108BD9-81ED-4DB2-BD59-A6C34878D82A}">
                    <a16:rowId xmlns:a16="http://schemas.microsoft.com/office/drawing/2014/main" val="10001"/>
                  </a:ext>
                </a:extLst>
              </a:tr>
              <a:tr h="441383">
                <a:tc>
                  <a:txBody>
                    <a:bodyPr/>
                    <a:lstStyle/>
                    <a:p>
                      <a:pPr marL="0" lvl="0" indent="0" algn="ctr" rtl="0">
                        <a:spcBef>
                          <a:spcPts val="0"/>
                        </a:spcBef>
                        <a:spcAft>
                          <a:spcPts val="0"/>
                        </a:spcAft>
                        <a:buNone/>
                      </a:pPr>
                      <a:r>
                        <a:rPr lang="en"/>
                        <a:t> 2</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ADMIN</a:t>
                      </a:r>
                      <a:endParaRPr dirty="0"/>
                    </a:p>
                  </a:txBody>
                  <a:tcPr marL="91425" marR="91425" marT="91425" marB="91425" anchor="ctr">
                    <a:solidFill>
                      <a:schemeClr val="bg1"/>
                    </a:solidFill>
                  </a:tcPr>
                </a:tc>
                <a:tc>
                  <a:txBody>
                    <a:bodyPr/>
                    <a:lstStyle/>
                    <a:p>
                      <a:r>
                        <a:rPr lang="en-US" dirty="0"/>
                        <a:t>View dashboard</a:t>
                      </a:r>
                    </a:p>
                  </a:txBody>
                  <a:tcPr anchor="ctr">
                    <a:solidFill>
                      <a:schemeClr val="bg1"/>
                    </a:solidFill>
                  </a:tcPr>
                </a:tc>
                <a:tc>
                  <a:txBody>
                    <a:bodyPr/>
                    <a:lstStyle/>
                    <a:p>
                      <a:pPr marL="0" lvl="0" indent="0" algn="ctr" rtl="0">
                        <a:spcBef>
                          <a:spcPts val="0"/>
                        </a:spcBef>
                        <a:spcAft>
                          <a:spcPts val="0"/>
                        </a:spcAft>
                        <a:buNone/>
                      </a:pPr>
                      <a:r>
                        <a:rPr lang="en-US" sz="1400" dirty="0" smtClean="0"/>
                        <a:t>To quickly assess system activity</a:t>
                      </a:r>
                      <a:endParaRPr sz="1400" dirty="0"/>
                    </a:p>
                  </a:txBody>
                  <a:tcPr marL="91425" marR="91425" marT="91425" marB="91425" anchor="ctr">
                    <a:solidFill>
                      <a:schemeClr val="bg1"/>
                    </a:solidFill>
                  </a:tcPr>
                </a:tc>
                <a:extLst>
                  <a:ext uri="{0D108BD9-81ED-4DB2-BD59-A6C34878D82A}">
                    <a16:rowId xmlns:a16="http://schemas.microsoft.com/office/drawing/2014/main" val="10002"/>
                  </a:ext>
                </a:extLst>
              </a:tr>
              <a:tr h="706230">
                <a:tc>
                  <a:txBody>
                    <a:bodyPr/>
                    <a:lstStyle/>
                    <a:p>
                      <a:pPr marL="0" lvl="0" indent="0" algn="ctr" rtl="0">
                        <a:spcBef>
                          <a:spcPts val="0"/>
                        </a:spcBef>
                        <a:spcAft>
                          <a:spcPts val="0"/>
                        </a:spcAft>
                        <a:buNone/>
                      </a:pPr>
                      <a:r>
                        <a:rPr lang="en"/>
                        <a:t>3</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a:t>ADMIN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Manage nurse records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To maintain up-to-date information</a:t>
                      </a:r>
                      <a:endParaRPr sz="1400" dirty="0"/>
                    </a:p>
                  </a:txBody>
                  <a:tcPr marL="91425" marR="91425" marT="91425" marB="91425" anchor="ctr">
                    <a:solidFill>
                      <a:schemeClr val="bg1"/>
                    </a:solidFill>
                  </a:tcPr>
                </a:tc>
                <a:extLst>
                  <a:ext uri="{0D108BD9-81ED-4DB2-BD59-A6C34878D82A}">
                    <a16:rowId xmlns:a16="http://schemas.microsoft.com/office/drawing/2014/main" val="10003"/>
                  </a:ext>
                </a:extLst>
              </a:tr>
              <a:tr h="706230">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ADMIN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Review nurse requests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To efficiently handle user requests</a:t>
                      </a:r>
                      <a:endParaRPr sz="1300" dirty="0"/>
                    </a:p>
                  </a:txBody>
                  <a:tcPr marL="91425" marR="91425" marT="91425" marB="91425" anchor="ctr">
                    <a:solidFill>
                      <a:schemeClr val="bg1"/>
                    </a:solidFill>
                  </a:tcPr>
                </a:tc>
                <a:extLst>
                  <a:ext uri="{0D108BD9-81ED-4DB2-BD59-A6C34878D82A}">
                    <a16:rowId xmlns:a16="http://schemas.microsoft.com/office/drawing/2014/main" val="10004"/>
                  </a:ext>
                </a:extLst>
              </a:tr>
              <a:tr h="588520">
                <a:tc>
                  <a:txBody>
                    <a:bodyPr/>
                    <a:lstStyle/>
                    <a:p>
                      <a:pPr marL="0" lvl="0" indent="0" algn="ctr" rtl="0">
                        <a:spcBef>
                          <a:spcPts val="0"/>
                        </a:spcBef>
                        <a:spcAft>
                          <a:spcPts val="0"/>
                        </a:spcAft>
                        <a:buNone/>
                      </a:pPr>
                      <a:r>
                        <a:rPr lang="en"/>
                        <a:t>5</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ADMIN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Generate reports</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To analyze trends in nurse hiring requests</a:t>
                      </a:r>
                      <a:endParaRPr sz="1400" dirty="0"/>
                    </a:p>
                  </a:txBody>
                  <a:tcPr marL="91425" marR="91425" marT="91425" marB="91425" anchor="ctr">
                    <a:solidFill>
                      <a:schemeClr val="bg1"/>
                    </a:solidFill>
                  </a:tcPr>
                </a:tc>
                <a:extLst>
                  <a:ext uri="{0D108BD9-81ED-4DB2-BD59-A6C34878D82A}">
                    <a16:rowId xmlns:a16="http://schemas.microsoft.com/office/drawing/2014/main" val="10005"/>
                  </a:ext>
                </a:extLst>
              </a:tr>
              <a:tr h="588520">
                <a:tc>
                  <a:txBody>
                    <a:bodyPr/>
                    <a:lstStyle/>
                    <a:p>
                      <a:pPr marL="0" lvl="0" indent="0" algn="ctr" rtl="0">
                        <a:spcBef>
                          <a:spcPts val="0"/>
                        </a:spcBef>
                        <a:spcAft>
                          <a:spcPts val="0"/>
                        </a:spcAft>
                        <a:buNone/>
                      </a:pPr>
                      <a:r>
                        <a:rPr lang="en"/>
                        <a:t>6</a:t>
                      </a:r>
                      <a:endParaRPr/>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ADMIN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Update profile</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To keep personal information current</a:t>
                      </a:r>
                      <a:endParaRPr sz="1400" dirty="0"/>
                    </a:p>
                  </a:txBody>
                  <a:tcPr marL="91425" marR="91425" marT="91425" marB="91425" anchor="ctr">
                    <a:solidFill>
                      <a:schemeClr val="bg1"/>
                    </a:solidFill>
                  </a:tcPr>
                </a:tc>
                <a:extLst>
                  <a:ext uri="{0D108BD9-81ED-4DB2-BD59-A6C34878D82A}">
                    <a16:rowId xmlns:a16="http://schemas.microsoft.com/office/drawing/2014/main" val="10006"/>
                  </a:ext>
                </a:extLst>
              </a:tr>
              <a:tr h="441383">
                <a:tc>
                  <a:txBody>
                    <a:bodyPr/>
                    <a:lstStyle/>
                    <a:p>
                      <a:pPr marL="0" lvl="0" indent="0" algn="ctr" rtl="0">
                        <a:spcBef>
                          <a:spcPts val="0"/>
                        </a:spcBef>
                        <a:spcAft>
                          <a:spcPts val="0"/>
                        </a:spcAft>
                        <a:buNone/>
                      </a:pPr>
                      <a:r>
                        <a:rPr lang="en-US"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ADMIN</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Change</a:t>
                      </a:r>
                      <a:r>
                        <a:rPr lang="en-US" baseline="0" dirty="0" smtClean="0"/>
                        <a:t> password</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To ensure account security</a:t>
                      </a:r>
                      <a:endParaRPr sz="1400" dirty="0"/>
                    </a:p>
                  </a:txBody>
                  <a:tcPr marL="91425" marR="91425" marT="91425" marB="91425" anchor="ctr">
                    <a:solidFill>
                      <a:schemeClr val="bg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4803359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136"/>
            <a:ext cx="8229600" cy="838200"/>
          </a:xfrm>
        </p:spPr>
        <p:txBody>
          <a:bodyPr/>
          <a:lstStyle/>
          <a:p>
            <a:r>
              <a:rPr lang="en-US" dirty="0" smtClean="0"/>
              <a:t>USER STORY</a:t>
            </a:r>
            <a:endParaRPr lang="en-US" dirty="0"/>
          </a:p>
        </p:txBody>
      </p:sp>
      <p:sp>
        <p:nvSpPr>
          <p:cNvPr id="3" name="Content Placeholder 2"/>
          <p:cNvSpPr>
            <a:spLocks noGrp="1"/>
          </p:cNvSpPr>
          <p:nvPr>
            <p:ph idx="1"/>
          </p:nvPr>
        </p:nvSpPr>
        <p:spPr>
          <a:xfrm>
            <a:off x="457197" y="1140541"/>
            <a:ext cx="8227143" cy="4983164"/>
          </a:xfrm>
        </p:spPr>
        <p:txBody>
          <a:bodyPr/>
          <a:lstStyle/>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18</a:t>
            </a:fld>
            <a:endParaRPr lang="en-US" dirty="0"/>
          </a:p>
        </p:txBody>
      </p:sp>
      <p:graphicFrame>
        <p:nvGraphicFramePr>
          <p:cNvPr id="6" name="Google Shape;381;p28"/>
          <p:cNvGraphicFramePr/>
          <p:nvPr>
            <p:extLst>
              <p:ext uri="{D42A27DB-BD31-4B8C-83A1-F6EECF244321}">
                <p14:modId xmlns:p14="http://schemas.microsoft.com/office/powerpoint/2010/main" val="1326080122"/>
              </p:ext>
            </p:extLst>
          </p:nvPr>
        </p:nvGraphicFramePr>
        <p:xfrm>
          <a:off x="478313" y="1123336"/>
          <a:ext cx="8206028" cy="3535530"/>
        </p:xfrm>
        <a:graphic>
          <a:graphicData uri="http://schemas.openxmlformats.org/drawingml/2006/table">
            <a:tbl>
              <a:tblPr>
                <a:noFill/>
              </a:tblPr>
              <a:tblGrid>
                <a:gridCol w="1560196">
                  <a:extLst>
                    <a:ext uri="{9D8B030D-6E8A-4147-A177-3AD203B41FA5}">
                      <a16:colId xmlns:a16="http://schemas.microsoft.com/office/drawing/2014/main" val="20000"/>
                    </a:ext>
                  </a:extLst>
                </a:gridCol>
                <a:gridCol w="1694451">
                  <a:extLst>
                    <a:ext uri="{9D8B030D-6E8A-4147-A177-3AD203B41FA5}">
                      <a16:colId xmlns:a16="http://schemas.microsoft.com/office/drawing/2014/main" val="20001"/>
                    </a:ext>
                  </a:extLst>
                </a:gridCol>
                <a:gridCol w="1491680">
                  <a:extLst>
                    <a:ext uri="{9D8B030D-6E8A-4147-A177-3AD203B41FA5}">
                      <a16:colId xmlns:a16="http://schemas.microsoft.com/office/drawing/2014/main" val="20002"/>
                    </a:ext>
                  </a:extLst>
                </a:gridCol>
                <a:gridCol w="3459701">
                  <a:extLst>
                    <a:ext uri="{9D8B030D-6E8A-4147-A177-3AD203B41FA5}">
                      <a16:colId xmlns:a16="http://schemas.microsoft.com/office/drawing/2014/main" val="20003"/>
                    </a:ext>
                  </a:extLst>
                </a:gridCol>
              </a:tblGrid>
              <a:tr h="585411">
                <a:tc>
                  <a:txBody>
                    <a:bodyPr/>
                    <a:lstStyle/>
                    <a:p>
                      <a:pPr marL="0" lvl="0" indent="0" algn="ctr" rtl="0">
                        <a:spcBef>
                          <a:spcPts val="0"/>
                        </a:spcBef>
                        <a:spcAft>
                          <a:spcPts val="0"/>
                        </a:spcAft>
                        <a:buNone/>
                      </a:pPr>
                      <a:r>
                        <a:rPr lang="en" b="1" dirty="0"/>
                        <a:t> User Story 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As a type of User</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I want to </a:t>
                      </a:r>
                      <a:endParaRPr b="1" dirty="0"/>
                    </a:p>
                    <a:p>
                      <a:pPr marL="0" lvl="0" indent="0" algn="ctr" rtl="0">
                        <a:spcBef>
                          <a:spcPts val="0"/>
                        </a:spcBef>
                        <a:spcAft>
                          <a:spcPts val="0"/>
                        </a:spcAft>
                        <a:buNone/>
                      </a:pPr>
                      <a:r>
                        <a:rPr lang="en" sz="1100" b="1" dirty="0"/>
                        <a:t>&lt;Perform some task&gt;</a:t>
                      </a:r>
                      <a:endParaRPr sz="1100"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So that i can</a:t>
                      </a:r>
                      <a:endParaRPr b="1" dirty="0"/>
                    </a:p>
                    <a:p>
                      <a:pPr marL="0" lvl="0" indent="0" algn="ctr" rtl="0">
                        <a:spcBef>
                          <a:spcPts val="0"/>
                        </a:spcBef>
                        <a:spcAft>
                          <a:spcPts val="0"/>
                        </a:spcAft>
                        <a:buNone/>
                      </a:pPr>
                      <a:r>
                        <a:rPr lang="en" sz="1100" b="1" dirty="0"/>
                        <a:t>&lt;Achieve Some Goal&gt; </a:t>
                      </a:r>
                      <a:endParaRPr sz="1100" b="1" dirty="0"/>
                    </a:p>
                  </a:txBody>
                  <a:tcPr marL="91425" marR="91425" marT="91425" marB="91425" anchor="ctr">
                    <a:solidFill>
                      <a:schemeClr val="bg1"/>
                    </a:solidFill>
                  </a:tcPr>
                </a:tc>
                <a:extLst>
                  <a:ext uri="{0D108BD9-81ED-4DB2-BD59-A6C34878D82A}">
                    <a16:rowId xmlns:a16="http://schemas.microsoft.com/office/drawing/2014/main" val="10000"/>
                  </a:ext>
                </a:extLst>
              </a:tr>
              <a:tr h="444449">
                <a:tc>
                  <a:txBody>
                    <a:bodyPr/>
                    <a:lstStyle/>
                    <a:p>
                      <a:pPr marL="0" lvl="0" indent="0" algn="ctr" rtl="0">
                        <a:spcBef>
                          <a:spcPts val="0"/>
                        </a:spcBef>
                        <a:spcAft>
                          <a:spcPts val="0"/>
                        </a:spcAft>
                        <a:buNone/>
                      </a:pPr>
                      <a:r>
                        <a:rPr lang="en-US"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USER</a:t>
                      </a:r>
                      <a:endParaRPr dirty="0"/>
                    </a:p>
                  </a:txBody>
                  <a:tcPr marL="91425" marR="91425" marT="91425" marB="91425" anchor="ctr">
                    <a:solidFill>
                      <a:schemeClr val="bg1"/>
                    </a:solidFill>
                  </a:tcPr>
                </a:tc>
                <a:tc>
                  <a:txBody>
                    <a:bodyPr/>
                    <a:lstStyle/>
                    <a:p>
                      <a:r>
                        <a:rPr lang="en-US" dirty="0" smtClean="0"/>
                        <a:t>Register</a:t>
                      </a:r>
                      <a:endParaRPr lang="en-US" dirty="0"/>
                    </a:p>
                  </a:txBody>
                  <a:tcPr anchor="ctr">
                    <a:solidFill>
                      <a:schemeClr val="bg1"/>
                    </a:solidFill>
                  </a:tcPr>
                </a:tc>
                <a:tc>
                  <a:txBody>
                    <a:bodyPr/>
                    <a:lstStyle/>
                    <a:p>
                      <a:pPr marL="0" lvl="0" indent="0" algn="ctr" rtl="0">
                        <a:spcBef>
                          <a:spcPts val="0"/>
                        </a:spcBef>
                        <a:spcAft>
                          <a:spcPts val="0"/>
                        </a:spcAft>
                        <a:buNone/>
                      </a:pPr>
                      <a:r>
                        <a:rPr lang="en-US" sz="1400" dirty="0" smtClean="0"/>
                        <a:t>Register user</a:t>
                      </a:r>
                      <a:endParaRPr sz="1400" dirty="0"/>
                    </a:p>
                  </a:txBody>
                  <a:tcPr marL="91425" marR="91425" marT="91425" marB="91425" anchor="ctr">
                    <a:solidFill>
                      <a:schemeClr val="bg1"/>
                    </a:solidFill>
                  </a:tcPr>
                </a:tc>
                <a:extLst>
                  <a:ext uri="{0D108BD9-81ED-4DB2-BD59-A6C34878D82A}">
                    <a16:rowId xmlns:a16="http://schemas.microsoft.com/office/drawing/2014/main" val="10001"/>
                  </a:ext>
                </a:extLst>
              </a:tr>
              <a:tr h="599718">
                <a:tc>
                  <a:txBody>
                    <a:bodyPr/>
                    <a:lstStyle/>
                    <a:p>
                      <a:pPr marL="0" lvl="0" indent="0" algn="ctr" rtl="0">
                        <a:spcBef>
                          <a:spcPts val="0"/>
                        </a:spcBef>
                        <a:spcAft>
                          <a:spcPts val="0"/>
                        </a:spcAft>
                        <a:buNone/>
                      </a:pPr>
                      <a:r>
                        <a:rPr lang="en-US" dirty="0" smtClean="0"/>
                        <a:t>9</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USER</a:t>
                      </a:r>
                      <a:endParaRPr dirty="0"/>
                    </a:p>
                  </a:txBody>
                  <a:tcPr marL="91425" marR="91425" marT="91425" marB="91425" anchor="ctr">
                    <a:solidFill>
                      <a:schemeClr val="bg1"/>
                    </a:solidFill>
                  </a:tcPr>
                </a:tc>
                <a:tc>
                  <a:txBody>
                    <a:bodyPr/>
                    <a:lstStyle/>
                    <a:p>
                      <a:r>
                        <a:rPr lang="en-US" dirty="0" smtClean="0"/>
                        <a:t>Login</a:t>
                      </a:r>
                      <a:endParaRPr lang="en-US" dirty="0"/>
                    </a:p>
                  </a:txBody>
                  <a:tcPr anchor="ctr">
                    <a:solidFill>
                      <a:schemeClr val="bg1"/>
                    </a:solidFill>
                  </a:tcPr>
                </a:tc>
                <a:tc>
                  <a:txBody>
                    <a:bodyPr/>
                    <a:lstStyle/>
                    <a:p>
                      <a:pPr marL="0" lvl="0" indent="0" algn="ctr" rtl="0">
                        <a:spcBef>
                          <a:spcPts val="0"/>
                        </a:spcBef>
                        <a:spcAft>
                          <a:spcPts val="0"/>
                        </a:spcAft>
                        <a:buNone/>
                      </a:pPr>
                      <a:r>
                        <a:rPr lang="en-US" sz="1400" dirty="0" smtClean="0"/>
                        <a:t>Login successful with correct username and password</a:t>
                      </a:r>
                      <a:endParaRPr lang="en-US" sz="1400" dirty="0"/>
                    </a:p>
                  </a:txBody>
                  <a:tcPr marL="91425" marR="91425" marT="91425" marB="91425" anchor="ctr">
                    <a:solidFill>
                      <a:schemeClr val="bg1"/>
                    </a:solidFill>
                  </a:tcPr>
                </a:tc>
                <a:extLst>
                  <a:ext uri="{0D108BD9-81ED-4DB2-BD59-A6C34878D82A}">
                    <a16:rowId xmlns:a16="http://schemas.microsoft.com/office/drawing/2014/main" val="10002"/>
                  </a:ext>
                </a:extLst>
              </a:tr>
              <a:tr h="679019">
                <a:tc>
                  <a:txBody>
                    <a:bodyPr/>
                    <a:lstStyle/>
                    <a:p>
                      <a:pPr marL="0" lvl="0" indent="0" algn="ctr" rtl="0">
                        <a:spcBef>
                          <a:spcPts val="0"/>
                        </a:spcBef>
                        <a:spcAft>
                          <a:spcPts val="0"/>
                        </a:spcAft>
                        <a:buNone/>
                      </a:pPr>
                      <a:r>
                        <a:rPr lang="en-US" dirty="0" smtClean="0"/>
                        <a:t>9</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USER</a:t>
                      </a:r>
                      <a:endParaRPr dirty="0"/>
                    </a:p>
                  </a:txBody>
                  <a:tcPr marL="91425" marR="91425" marT="91425" marB="91425" anchor="ctr">
                    <a:solidFill>
                      <a:schemeClr val="bg1"/>
                    </a:solidFill>
                  </a:tcPr>
                </a:tc>
                <a:tc>
                  <a:txBody>
                    <a:bodyPr/>
                    <a:lstStyle/>
                    <a:p>
                      <a:r>
                        <a:rPr lang="en-US" dirty="0" smtClean="0"/>
                        <a:t>Submit nurse request</a:t>
                      </a:r>
                      <a:endParaRPr lang="en-US"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To request nursing assistance</a:t>
                      </a:r>
                      <a:endParaRPr lang="en-US" sz="1400" dirty="0"/>
                    </a:p>
                  </a:txBody>
                  <a:tcPr marL="91425" marR="91425" marT="91425" marB="91425" anchor="ctr">
                    <a:solidFill>
                      <a:schemeClr val="bg1"/>
                    </a:solidFill>
                  </a:tcPr>
                </a:tc>
                <a:extLst>
                  <a:ext uri="{0D108BD9-81ED-4DB2-BD59-A6C34878D82A}">
                    <a16:rowId xmlns:a16="http://schemas.microsoft.com/office/drawing/2014/main" val="10003"/>
                  </a:ext>
                </a:extLst>
              </a:tr>
              <a:tr h="679019">
                <a:tc>
                  <a:txBody>
                    <a:bodyPr/>
                    <a:lstStyle/>
                    <a:p>
                      <a:pPr marL="0" lvl="0" indent="0" algn="ctr" rtl="0">
                        <a:spcBef>
                          <a:spcPts val="0"/>
                        </a:spcBef>
                        <a:spcAft>
                          <a:spcPts val="0"/>
                        </a:spcAft>
                        <a:buNone/>
                      </a:pPr>
                      <a:r>
                        <a:rPr lang="en-US" dirty="0" smtClean="0"/>
                        <a:t>10</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USER</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dirty="0" smtClean="0"/>
                        <a:t>View and update profile</a:t>
                      </a:r>
                      <a:endParaRPr lang="en-US"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US" sz="1400" dirty="0" smtClean="0"/>
                        <a:t>View</a:t>
                      </a:r>
                      <a:r>
                        <a:rPr lang="en-US" sz="1400" baseline="0" dirty="0" smtClean="0"/>
                        <a:t> and update users  profile in application</a:t>
                      </a:r>
                      <a:endParaRPr lang="en-US" sz="1400" dirty="0"/>
                    </a:p>
                  </a:txBody>
                  <a:tcPr marL="91425" marR="91425" marT="91425" marB="91425" anchor="ctr">
                    <a:solidFill>
                      <a:schemeClr val="bg1"/>
                    </a:solidFill>
                  </a:tcPr>
                </a:tc>
                <a:extLst>
                  <a:ext uri="{0D108BD9-81ED-4DB2-BD59-A6C34878D82A}">
                    <a16:rowId xmlns:a16="http://schemas.microsoft.com/office/drawing/2014/main" val="1305336464"/>
                  </a:ext>
                </a:extLst>
              </a:tr>
            </a:tbl>
          </a:graphicData>
        </a:graphic>
      </p:graphicFrame>
    </p:spTree>
    <p:extLst>
      <p:ext uri="{BB962C8B-B14F-4D97-AF65-F5344CB8AC3E}">
        <p14:creationId xmlns:p14="http://schemas.microsoft.com/office/powerpoint/2010/main" val="3532140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19</a:t>
            </a:fld>
            <a:endParaRPr lang="en-US" dirty="0"/>
          </a:p>
        </p:txBody>
      </p:sp>
      <p:graphicFrame>
        <p:nvGraphicFramePr>
          <p:cNvPr id="7" name="Google Shape;395;p30"/>
          <p:cNvGraphicFramePr/>
          <p:nvPr>
            <p:extLst>
              <p:ext uri="{D42A27DB-BD31-4B8C-83A1-F6EECF244321}">
                <p14:modId xmlns:p14="http://schemas.microsoft.com/office/powerpoint/2010/main" val="3797093547"/>
              </p:ext>
            </p:extLst>
          </p:nvPr>
        </p:nvGraphicFramePr>
        <p:xfrm>
          <a:off x="457202" y="1177230"/>
          <a:ext cx="8229597" cy="4842567"/>
        </p:xfrm>
        <a:graphic>
          <a:graphicData uri="http://schemas.openxmlformats.org/drawingml/2006/table">
            <a:tbl>
              <a:tblPr>
                <a:noFill/>
              </a:tblPr>
              <a:tblGrid>
                <a:gridCol w="1325717">
                  <a:extLst>
                    <a:ext uri="{9D8B030D-6E8A-4147-A177-3AD203B41FA5}">
                      <a16:colId xmlns:a16="http://schemas.microsoft.com/office/drawing/2014/main" val="20000"/>
                    </a:ext>
                  </a:extLst>
                </a:gridCol>
                <a:gridCol w="1380776">
                  <a:extLst>
                    <a:ext uri="{9D8B030D-6E8A-4147-A177-3AD203B41FA5}">
                      <a16:colId xmlns:a16="http://schemas.microsoft.com/office/drawing/2014/main" val="20001"/>
                    </a:ext>
                  </a:extLst>
                </a:gridCol>
                <a:gridCol w="1380776">
                  <a:extLst>
                    <a:ext uri="{9D8B030D-6E8A-4147-A177-3AD203B41FA5}">
                      <a16:colId xmlns:a16="http://schemas.microsoft.com/office/drawing/2014/main" val="20002"/>
                    </a:ext>
                  </a:extLst>
                </a:gridCol>
                <a:gridCol w="1380776">
                  <a:extLst>
                    <a:ext uri="{9D8B030D-6E8A-4147-A177-3AD203B41FA5}">
                      <a16:colId xmlns:a16="http://schemas.microsoft.com/office/drawing/2014/main" val="20003"/>
                    </a:ext>
                  </a:extLst>
                </a:gridCol>
                <a:gridCol w="1380776">
                  <a:extLst>
                    <a:ext uri="{9D8B030D-6E8A-4147-A177-3AD203B41FA5}">
                      <a16:colId xmlns:a16="http://schemas.microsoft.com/office/drawing/2014/main" val="20004"/>
                    </a:ext>
                  </a:extLst>
                </a:gridCol>
                <a:gridCol w="1380776">
                  <a:extLst>
                    <a:ext uri="{9D8B030D-6E8A-4147-A177-3AD203B41FA5}">
                      <a16:colId xmlns:a16="http://schemas.microsoft.com/office/drawing/2014/main" val="20005"/>
                    </a:ext>
                  </a:extLst>
                </a:gridCol>
              </a:tblGrid>
              <a:tr h="807111">
                <a:tc>
                  <a:txBody>
                    <a:bodyPr/>
                    <a:lstStyle/>
                    <a:p>
                      <a:pPr marL="0" lvl="0" indent="0" algn="ctr" rtl="0">
                        <a:spcBef>
                          <a:spcPts val="0"/>
                        </a:spcBef>
                        <a:spcAft>
                          <a:spcPts val="0"/>
                        </a:spcAft>
                        <a:buNone/>
                      </a:pPr>
                      <a:r>
                        <a:rPr lang="en" b="1" dirty="0"/>
                        <a:t>User</a:t>
                      </a:r>
                      <a:endParaRPr b="1" dirty="0"/>
                    </a:p>
                    <a:p>
                      <a:pPr marL="0" lvl="0" indent="0" algn="ctr" rtl="0">
                        <a:spcBef>
                          <a:spcPts val="0"/>
                        </a:spcBef>
                        <a:spcAft>
                          <a:spcPts val="0"/>
                        </a:spcAft>
                        <a:buNone/>
                      </a:pPr>
                      <a:r>
                        <a:rPr lang="en" b="1" dirty="0"/>
                        <a:t>StoryID</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Task Name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Start Date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End Date</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   Days </a:t>
                      </a:r>
                      <a:endParaRPr b="1"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b="1" dirty="0"/>
                        <a:t>  Status</a:t>
                      </a:r>
                      <a:endParaRPr b="1" dirty="0"/>
                    </a:p>
                  </a:txBody>
                  <a:tcPr marL="91425" marR="91425" marT="91425" marB="91425" anchor="ctr">
                    <a:solidFill>
                      <a:schemeClr val="bg1"/>
                    </a:solidFill>
                  </a:tcPr>
                </a:tc>
                <a:extLst>
                  <a:ext uri="{0D108BD9-81ED-4DB2-BD59-A6C34878D82A}">
                    <a16:rowId xmlns:a16="http://schemas.microsoft.com/office/drawing/2014/main" val="10000"/>
                  </a:ext>
                </a:extLst>
              </a:tr>
              <a:tr h="504432">
                <a:tc>
                  <a:txBody>
                    <a:bodyPr/>
                    <a:lstStyle/>
                    <a:p>
                      <a:pPr marL="0" lvl="0" indent="0" algn="ctr" rtl="0">
                        <a:spcBef>
                          <a:spcPts val="0"/>
                        </a:spcBef>
                        <a:spcAft>
                          <a:spcPts val="0"/>
                        </a:spcAft>
                        <a:buNone/>
                      </a:pPr>
                      <a:r>
                        <a:rPr lang="en" dirty="0"/>
                        <a:t>1</a:t>
                      </a:r>
                      <a:endParaRPr dirty="0"/>
                    </a:p>
                  </a:txBody>
                  <a:tcPr marL="91425" marR="91425" marT="91425" marB="91425" anchor="ctr">
                    <a:solidFill>
                      <a:schemeClr val="bg1"/>
                    </a:solidFill>
                  </a:tcPr>
                </a:tc>
                <a:tc rowSpan="5">
                  <a:txBody>
                    <a:bodyPr/>
                    <a:lstStyle/>
                    <a:p>
                      <a:pPr marL="0" lvl="0" indent="0" algn="ctr" rtl="0">
                        <a:spcBef>
                          <a:spcPts val="0"/>
                        </a:spcBef>
                        <a:spcAft>
                          <a:spcPts val="0"/>
                        </a:spcAft>
                        <a:buNone/>
                      </a:pPr>
                      <a:r>
                        <a:rPr lang="en" dirty="0"/>
                        <a:t> </a:t>
                      </a:r>
                      <a:r>
                        <a:rPr lang="en" dirty="0" smtClean="0"/>
                        <a:t>Sprint </a:t>
                      </a:r>
                      <a:r>
                        <a:rPr lang="en" dirty="0"/>
                        <a:t>1</a:t>
                      </a:r>
                      <a:endParaRPr dirty="0"/>
                    </a:p>
                    <a:p>
                      <a:pPr marL="0" lvl="0" indent="0" algn="ctr" rtl="0">
                        <a:spcBef>
                          <a:spcPts val="0"/>
                        </a:spcBef>
                        <a:spcAft>
                          <a:spcPts val="0"/>
                        </a:spcAft>
                        <a:buNone/>
                      </a:pPr>
                      <a:r>
                        <a:rPr lang="en" dirty="0"/>
                        <a:t>     </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01/08/2024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05/08/2024</a:t>
                      </a:r>
                      <a:endParaRPr dirty="0"/>
                    </a:p>
                  </a:txBody>
                  <a:tcPr marL="91425" marR="91425" marT="91425" marB="91425" anchor="ctr">
                    <a:solidFill>
                      <a:schemeClr val="bg1"/>
                    </a:solidFill>
                  </a:tcPr>
                </a:tc>
                <a:tc rowSpan="5">
                  <a:txBody>
                    <a:bodyPr/>
                    <a:lstStyle/>
                    <a:p>
                      <a:pPr marL="0" lvl="0" indent="0" algn="ctr" rtl="0">
                        <a:spcBef>
                          <a:spcPts val="0"/>
                        </a:spcBef>
                        <a:spcAft>
                          <a:spcPts val="0"/>
                        </a:spcAft>
                        <a:buNone/>
                      </a:pPr>
                      <a:r>
                        <a:rPr lang="en" dirty="0" smtClean="0"/>
                        <a:t>7</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Completed</a:t>
                      </a:r>
                      <a:endParaRPr/>
                    </a:p>
                  </a:txBody>
                  <a:tcPr marL="91425" marR="91425" marT="91425" marB="91425" anchor="ctr">
                    <a:solidFill>
                      <a:schemeClr val="bg1"/>
                    </a:solidFill>
                  </a:tcPr>
                </a:tc>
                <a:extLst>
                  <a:ext uri="{0D108BD9-81ED-4DB2-BD59-A6C34878D82A}">
                    <a16:rowId xmlns:a16="http://schemas.microsoft.com/office/drawing/2014/main" val="10001"/>
                  </a:ext>
                </a:extLst>
              </a:tr>
              <a:tr h="504432">
                <a:tc>
                  <a:txBody>
                    <a:bodyPr/>
                    <a:lstStyle/>
                    <a:p>
                      <a:pPr marL="0" lvl="0" indent="0" algn="ctr" rtl="0">
                        <a:spcBef>
                          <a:spcPts val="0"/>
                        </a:spcBef>
                        <a:spcAft>
                          <a:spcPts val="0"/>
                        </a:spcAft>
                        <a:buNone/>
                      </a:pPr>
                      <a:r>
                        <a:rPr lang="en" dirty="0"/>
                        <a:t>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01/08/2024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05/08/2024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Inprogress</a:t>
                      </a:r>
                      <a:endParaRPr dirty="0"/>
                    </a:p>
                  </a:txBody>
                  <a:tcPr marL="91425" marR="91425" marT="91425" marB="91425" anchor="ctr">
                    <a:solidFill>
                      <a:schemeClr val="bg1"/>
                    </a:solidFill>
                  </a:tcPr>
                </a:tc>
                <a:extLst>
                  <a:ext uri="{0D108BD9-81ED-4DB2-BD59-A6C34878D82A}">
                    <a16:rowId xmlns:a16="http://schemas.microsoft.com/office/drawing/2014/main" val="10002"/>
                  </a:ext>
                </a:extLst>
              </a:tr>
              <a:tr h="504432">
                <a:tc>
                  <a:txBody>
                    <a:bodyPr/>
                    <a:lstStyle/>
                    <a:p>
                      <a:pPr marL="0" lvl="0" indent="0" algn="ctr" rtl="0">
                        <a:spcBef>
                          <a:spcPts val="0"/>
                        </a:spcBef>
                        <a:spcAft>
                          <a:spcPts val="0"/>
                        </a:spcAft>
                        <a:buNone/>
                      </a:pPr>
                      <a:r>
                        <a:rPr lang="en" dirty="0"/>
                        <a:t>5</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11/08/2024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15/08/2024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In</a:t>
                      </a:r>
                      <a:r>
                        <a:rPr lang="en" baseline="0" dirty="0" smtClean="0"/>
                        <a:t>progress</a:t>
                      </a:r>
                      <a:endParaRPr dirty="0"/>
                    </a:p>
                  </a:txBody>
                  <a:tcPr marL="91425" marR="91425" marT="91425" marB="91425" anchor="ctr">
                    <a:solidFill>
                      <a:schemeClr val="bg1"/>
                    </a:solidFill>
                  </a:tcPr>
                </a:tc>
                <a:extLst>
                  <a:ext uri="{0D108BD9-81ED-4DB2-BD59-A6C34878D82A}">
                    <a16:rowId xmlns:a16="http://schemas.microsoft.com/office/drawing/2014/main" val="10003"/>
                  </a:ext>
                </a:extLst>
              </a:tr>
              <a:tr h="504432">
                <a:tc>
                  <a:txBody>
                    <a:bodyPr/>
                    <a:lstStyle/>
                    <a:p>
                      <a:pPr marL="0" lvl="0" indent="0" algn="ctr" rtl="0">
                        <a:spcBef>
                          <a:spcPts val="0"/>
                        </a:spcBef>
                        <a:spcAft>
                          <a:spcPts val="0"/>
                        </a:spcAft>
                        <a:buNone/>
                      </a:pPr>
                      <a:r>
                        <a:rPr lang="en" dirty="0" smtClean="0"/>
                        <a:t>9</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18/08/2024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19/08/2024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US" dirty="0" smtClean="0"/>
                        <a:t>Completed</a:t>
                      </a:r>
                      <a:endParaRPr dirty="0"/>
                    </a:p>
                  </a:txBody>
                  <a:tcPr marL="91425" marR="91425" marT="91425" marB="91425" anchor="ctr">
                    <a:solidFill>
                      <a:schemeClr val="bg1"/>
                    </a:solidFill>
                  </a:tcPr>
                </a:tc>
                <a:extLst>
                  <a:ext uri="{0D108BD9-81ED-4DB2-BD59-A6C34878D82A}">
                    <a16:rowId xmlns:a16="http://schemas.microsoft.com/office/drawing/2014/main" val="10004"/>
                  </a:ext>
                </a:extLst>
              </a:tr>
              <a:tr h="504432">
                <a:tc>
                  <a:txBody>
                    <a:bodyPr/>
                    <a:lstStyle/>
                    <a:p>
                      <a:pPr marL="0" lvl="0" indent="0" algn="ctr" rtl="0">
                        <a:spcBef>
                          <a:spcPts val="0"/>
                        </a:spcBef>
                        <a:spcAft>
                          <a:spcPts val="0"/>
                        </a:spcAft>
                        <a:buNone/>
                      </a:pPr>
                      <a:r>
                        <a:rPr lang="en" dirty="0" smtClean="0"/>
                        <a:t>10</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22/08/2024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23/08/2024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a:t>Completed</a:t>
                      </a:r>
                      <a:endParaRPr/>
                    </a:p>
                  </a:txBody>
                  <a:tcPr marL="91425" marR="91425" marT="91425" marB="91425" anchor="ctr">
                    <a:solidFill>
                      <a:schemeClr val="bg1"/>
                    </a:solidFill>
                  </a:tcPr>
                </a:tc>
                <a:extLst>
                  <a:ext uri="{0D108BD9-81ED-4DB2-BD59-A6C34878D82A}">
                    <a16:rowId xmlns:a16="http://schemas.microsoft.com/office/drawing/2014/main" val="10005"/>
                  </a:ext>
                </a:extLst>
              </a:tr>
              <a:tr h="504432">
                <a:tc>
                  <a:txBody>
                    <a:bodyPr/>
                    <a:lstStyle/>
                    <a:p>
                      <a:pPr marL="0" lvl="0" indent="0" algn="ctr" rtl="0">
                        <a:spcBef>
                          <a:spcPts val="0"/>
                        </a:spcBef>
                        <a:spcAft>
                          <a:spcPts val="0"/>
                        </a:spcAft>
                        <a:buNone/>
                      </a:pPr>
                      <a:r>
                        <a:rPr lang="en"/>
                        <a:t>2</a:t>
                      </a:r>
                      <a:endParaRPr/>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smtClean="0"/>
                        <a:t>Sprint </a:t>
                      </a:r>
                      <a:r>
                        <a:rPr lang="en" dirty="0"/>
                        <a:t>2</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07/09/2024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13/09/2024</a:t>
                      </a:r>
                      <a:endParaRPr dirty="0"/>
                    </a:p>
                  </a:txBody>
                  <a:tcPr marL="91425" marR="91425" marT="91425" marB="91425" anchor="ctr">
                    <a:solidFill>
                      <a:schemeClr val="bg1"/>
                    </a:solidFill>
                  </a:tcPr>
                </a:tc>
                <a:tc rowSpan="3">
                  <a:txBody>
                    <a:bodyPr/>
                    <a:lstStyle/>
                    <a:p>
                      <a:pPr marL="0" lvl="0" indent="0" algn="ctr" rtl="0">
                        <a:spcBef>
                          <a:spcPts val="0"/>
                        </a:spcBef>
                        <a:spcAft>
                          <a:spcPts val="0"/>
                        </a:spcAft>
                        <a:buNone/>
                      </a:pPr>
                      <a:r>
                        <a:rPr lang="en" dirty="0" smtClean="0"/>
                        <a:t>8</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a:t>Completed</a:t>
                      </a:r>
                      <a:endParaRPr/>
                    </a:p>
                  </a:txBody>
                  <a:tcPr marL="91425" marR="91425" marT="91425" marB="91425" anchor="ctr">
                    <a:solidFill>
                      <a:schemeClr val="bg1"/>
                    </a:solidFill>
                  </a:tcPr>
                </a:tc>
                <a:extLst>
                  <a:ext uri="{0D108BD9-81ED-4DB2-BD59-A6C34878D82A}">
                    <a16:rowId xmlns:a16="http://schemas.microsoft.com/office/drawing/2014/main" val="10006"/>
                  </a:ext>
                </a:extLst>
              </a:tr>
              <a:tr h="504432">
                <a:tc>
                  <a:txBody>
                    <a:bodyPr/>
                    <a:lstStyle/>
                    <a:p>
                      <a:pPr marL="0" lvl="0" indent="0" algn="ctr" rtl="0">
                        <a:spcBef>
                          <a:spcPts val="0"/>
                        </a:spcBef>
                        <a:spcAft>
                          <a:spcPts val="0"/>
                        </a:spcAft>
                        <a:buNone/>
                      </a:pPr>
                      <a:r>
                        <a:rPr lang="en"/>
                        <a:t>7</a:t>
                      </a:r>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16/09/2024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16/09/2024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Inprogress</a:t>
                      </a:r>
                      <a:endParaRPr dirty="0"/>
                    </a:p>
                  </a:txBody>
                  <a:tcPr marL="91425" marR="91425" marT="91425" marB="91425" anchor="ctr">
                    <a:solidFill>
                      <a:schemeClr val="bg1"/>
                    </a:solidFill>
                  </a:tcPr>
                </a:tc>
                <a:extLst>
                  <a:ext uri="{0D108BD9-81ED-4DB2-BD59-A6C34878D82A}">
                    <a16:rowId xmlns:a16="http://schemas.microsoft.com/office/drawing/2014/main" val="10007"/>
                  </a:ext>
                </a:extLst>
              </a:tr>
              <a:tr h="504432">
                <a:tc>
                  <a:txBody>
                    <a:bodyPr/>
                    <a:lstStyle/>
                    <a:p>
                      <a:pPr marL="0" lvl="0" indent="0" algn="ctr" rtl="0">
                        <a:spcBef>
                          <a:spcPts val="0"/>
                        </a:spcBef>
                        <a:spcAft>
                          <a:spcPts val="0"/>
                        </a:spcAft>
                        <a:buNone/>
                      </a:pPr>
                      <a:r>
                        <a:rPr lang="en"/>
                        <a:t>12</a:t>
                      </a:r>
                      <a:endParaRPr/>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27/09/2024</a:t>
                      </a:r>
                      <a:endParaRPr dirty="0"/>
                    </a:p>
                  </a:txBody>
                  <a:tcPr marL="91425" marR="91425" marT="91425" marB="91425" anchor="ctr">
                    <a:solidFill>
                      <a:schemeClr val="bg1"/>
                    </a:solidFill>
                  </a:tcPr>
                </a:tc>
                <a:tc>
                  <a:txBody>
                    <a:bodyPr/>
                    <a:lstStyle/>
                    <a:p>
                      <a:pPr marL="0" lvl="0" indent="0" algn="ctr" rtl="0">
                        <a:spcBef>
                          <a:spcPts val="0"/>
                        </a:spcBef>
                        <a:spcAft>
                          <a:spcPts val="0"/>
                        </a:spcAft>
                        <a:buNone/>
                      </a:pPr>
                      <a:r>
                        <a:rPr lang="en" dirty="0" smtClean="0"/>
                        <a:t>29/09/2024</a:t>
                      </a:r>
                      <a:endParaRPr dirty="0"/>
                    </a:p>
                  </a:txBody>
                  <a:tcPr marL="91425" marR="91425" marT="91425" marB="91425" anchor="ctr">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Completed</a:t>
                      </a:r>
                      <a:endParaRPr dirty="0"/>
                    </a:p>
                  </a:txBody>
                  <a:tcPr marL="91425" marR="91425" marT="91425" marB="91425" anchor="ctr">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297222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a:lnSpc>
                <a:spcPct val="150000"/>
              </a:lnSpc>
            </a:pPr>
            <a:r>
              <a:rPr lang="en-US" sz="3000" dirty="0">
                <a:latin typeface="Bookman Old Style" panose="02050604050505020204" pitchFamily="18" charset="0"/>
                <a:cs typeface="Times New Roman" panose="02020603050405020304" pitchFamily="18" charset="0"/>
              </a:rPr>
              <a:t>PRODUCT </a:t>
            </a:r>
            <a:r>
              <a:rPr lang="en-US" sz="3000" dirty="0" smtClean="0">
                <a:latin typeface="Bookman Old Style" panose="02050604050505020204" pitchFamily="18" charset="0"/>
                <a:cs typeface="Times New Roman" panose="02020603050405020304" pitchFamily="18" charset="0"/>
              </a:rPr>
              <a:t>OWNER</a:t>
            </a:r>
            <a:r>
              <a:rPr lang="en-US" dirty="0" smtClean="0">
                <a:latin typeface="Bookman Old Style" panose="02050604050505020204" pitchFamily="18" charset="0"/>
                <a:cs typeface="Times New Roman" panose="02020603050405020304" pitchFamily="18" charset="0"/>
              </a:rPr>
              <a:t/>
            </a:r>
            <a:br>
              <a:rPr lang="en-US" dirty="0" smtClean="0">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
            </a:r>
            <a:br>
              <a:rPr lang="en-US" dirty="0">
                <a:latin typeface="Bookman Old Style" panose="02050604050505020204" pitchFamily="18" charset="0"/>
                <a:cs typeface="Times New Roman" panose="02020603050405020304" pitchFamily="18" charset="0"/>
              </a:rPr>
            </a:br>
            <a:r>
              <a:rPr lang="en-US" dirty="0"/>
              <a:t>MR. BALACHANDRAN K.P</a:t>
            </a:r>
            <a:r>
              <a:rPr lang="en-US" dirty="0">
                <a:latin typeface="Bookman Old Style" panose="02050604050505020204" pitchFamily="18" charset="0"/>
                <a:cs typeface="Times New Roman" panose="02020603050405020304" pitchFamily="18" charset="0"/>
              </a:rPr>
              <a:t/>
            </a:r>
            <a:br>
              <a:rPr lang="en-US" dirty="0">
                <a:latin typeface="Bookman Old Style" panose="02050604050505020204" pitchFamily="18" charset="0"/>
                <a:cs typeface="Times New Roman" panose="02020603050405020304" pitchFamily="18" charset="0"/>
              </a:rPr>
            </a:br>
            <a:r>
              <a:rPr lang="en-US" dirty="0">
                <a:latin typeface="Bookman Old Style" panose="02050604050505020204" pitchFamily="18" charset="0"/>
                <a:cs typeface="Times New Roman" panose="02020603050405020304" pitchFamily="18" charset="0"/>
              </a:rPr>
              <a:t/>
            </a:r>
            <a:br>
              <a:rPr lang="en-US" dirty="0">
                <a:latin typeface="Bookman Old Style" panose="02050604050505020204" pitchFamily="18" charset="0"/>
                <a:cs typeface="Times New Roman" panose="02020603050405020304" pitchFamily="18" charset="0"/>
              </a:rPr>
            </a:br>
            <a:r>
              <a:rPr lang="en-US" sz="2000" dirty="0" smtClean="0"/>
              <a:t>ASSOCIATE PROFESSOR</a:t>
            </a:r>
            <a:r>
              <a:rPr lang="en-US" sz="2000" dirty="0">
                <a:latin typeface="Bookman Old Style" panose="02050604050505020204" pitchFamily="18" charset="0"/>
                <a:cs typeface="Times New Roman" panose="02020603050405020304" pitchFamily="18" charset="0"/>
              </a:rPr>
              <a:t/>
            </a:r>
            <a:br>
              <a:rPr lang="en-US" sz="2000"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DEPARTMENT OF COMPUTER APPLICATIONS</a:t>
            </a:r>
            <a:br>
              <a:rPr lang="en-US" sz="2000" dirty="0">
                <a:latin typeface="Bookman Old Style" panose="02050604050505020204" pitchFamily="18" charset="0"/>
                <a:cs typeface="Times New Roman" panose="02020603050405020304" pitchFamily="18" charset="0"/>
              </a:rPr>
            </a:br>
            <a:r>
              <a:rPr lang="en-US" sz="2000" dirty="0">
                <a:latin typeface="Bookman Old Style" panose="02050604050505020204" pitchFamily="18" charset="0"/>
                <a:cs typeface="Times New Roman" panose="02020603050405020304" pitchFamily="18" charset="0"/>
              </a:rPr>
              <a:t>MES COLLEGE OF ENGINEERING, KUTTIPPURAM</a:t>
            </a:r>
          </a:p>
        </p:txBody>
      </p:sp>
      <p:grpSp>
        <p:nvGrpSpPr>
          <p:cNvPr id="3" name="Group 2"/>
          <p:cNvGrpSpPr/>
          <p:nvPr/>
        </p:nvGrpSpPr>
        <p:grpSpPr>
          <a:xfrm>
            <a:off x="471055" y="1037459"/>
            <a:ext cx="2590800" cy="1678031"/>
            <a:chOff x="471055" y="1037459"/>
            <a:chExt cx="2590800" cy="1678031"/>
          </a:xfrm>
        </p:grpSpPr>
        <p:cxnSp>
          <p:nvCxnSpPr>
            <p:cNvPr id="4" name="Straight Connector 3"/>
            <p:cNvCxnSpPr/>
            <p:nvPr/>
          </p:nvCxnSpPr>
          <p:spPr>
            <a:xfrm>
              <a:off x="471055" y="1037459"/>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471055" y="103909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6019800" y="4343400"/>
            <a:ext cx="2590800" cy="1676400"/>
            <a:chOff x="6019800" y="4343400"/>
            <a:chExt cx="2590800" cy="1676400"/>
          </a:xfrm>
        </p:grpSpPr>
        <p:cxnSp>
          <p:nvCxnSpPr>
            <p:cNvPr id="8" name="Straight Connector 7"/>
            <p:cNvCxnSpPr/>
            <p:nvPr/>
          </p:nvCxnSpPr>
          <p:spPr>
            <a:xfrm>
              <a:off x="6019800" y="6019800"/>
              <a:ext cx="2590800"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610600" y="4343400"/>
              <a:ext cx="0" cy="167640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79919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PLAN</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20</a:t>
            </a:fld>
            <a:endParaRPr lang="en-US" dirty="0"/>
          </a:p>
        </p:txBody>
      </p:sp>
      <p:graphicFrame>
        <p:nvGraphicFramePr>
          <p:cNvPr id="6" name="Google Shape;402;p31"/>
          <p:cNvGraphicFramePr/>
          <p:nvPr>
            <p:extLst>
              <p:ext uri="{D42A27DB-BD31-4B8C-83A1-F6EECF244321}">
                <p14:modId xmlns:p14="http://schemas.microsoft.com/office/powerpoint/2010/main" val="4036639321"/>
              </p:ext>
            </p:extLst>
          </p:nvPr>
        </p:nvGraphicFramePr>
        <p:xfrm>
          <a:off x="505690" y="1219200"/>
          <a:ext cx="8137449" cy="4301568"/>
        </p:xfrm>
        <a:graphic>
          <a:graphicData uri="http://schemas.openxmlformats.org/drawingml/2006/table">
            <a:tbl>
              <a:tblPr>
                <a:noFill/>
              </a:tblPr>
              <a:tblGrid>
                <a:gridCol w="1345114">
                  <a:extLst>
                    <a:ext uri="{9D8B030D-6E8A-4147-A177-3AD203B41FA5}">
                      <a16:colId xmlns:a16="http://schemas.microsoft.com/office/drawing/2014/main" val="20000"/>
                    </a:ext>
                  </a:extLst>
                </a:gridCol>
                <a:gridCol w="1358467">
                  <a:extLst>
                    <a:ext uri="{9D8B030D-6E8A-4147-A177-3AD203B41FA5}">
                      <a16:colId xmlns:a16="http://schemas.microsoft.com/office/drawing/2014/main" val="20001"/>
                    </a:ext>
                  </a:extLst>
                </a:gridCol>
                <a:gridCol w="1358467">
                  <a:extLst>
                    <a:ext uri="{9D8B030D-6E8A-4147-A177-3AD203B41FA5}">
                      <a16:colId xmlns:a16="http://schemas.microsoft.com/office/drawing/2014/main" val="20002"/>
                    </a:ext>
                  </a:extLst>
                </a:gridCol>
                <a:gridCol w="1358467">
                  <a:extLst>
                    <a:ext uri="{9D8B030D-6E8A-4147-A177-3AD203B41FA5}">
                      <a16:colId xmlns:a16="http://schemas.microsoft.com/office/drawing/2014/main" val="20003"/>
                    </a:ext>
                  </a:extLst>
                </a:gridCol>
                <a:gridCol w="1358467">
                  <a:extLst>
                    <a:ext uri="{9D8B030D-6E8A-4147-A177-3AD203B41FA5}">
                      <a16:colId xmlns:a16="http://schemas.microsoft.com/office/drawing/2014/main" val="20004"/>
                    </a:ext>
                  </a:extLst>
                </a:gridCol>
                <a:gridCol w="1358467">
                  <a:extLst>
                    <a:ext uri="{9D8B030D-6E8A-4147-A177-3AD203B41FA5}">
                      <a16:colId xmlns:a16="http://schemas.microsoft.com/office/drawing/2014/main" val="20005"/>
                    </a:ext>
                  </a:extLst>
                </a:gridCol>
              </a:tblGrid>
              <a:tr h="750846">
                <a:tc>
                  <a:txBody>
                    <a:bodyPr/>
                    <a:lstStyle/>
                    <a:p>
                      <a:pPr marL="0" lvl="0" indent="0" algn="ctr" rtl="0">
                        <a:spcBef>
                          <a:spcPts val="0"/>
                        </a:spcBef>
                        <a:spcAft>
                          <a:spcPts val="0"/>
                        </a:spcAft>
                        <a:buNone/>
                      </a:pPr>
                      <a:r>
                        <a:rPr lang="en" b="1" dirty="0"/>
                        <a:t>User</a:t>
                      </a:r>
                      <a:endParaRPr b="1" dirty="0"/>
                    </a:p>
                    <a:p>
                      <a:pPr marL="0" lvl="0" indent="0" algn="ctr" rtl="0">
                        <a:spcBef>
                          <a:spcPts val="0"/>
                        </a:spcBef>
                        <a:spcAft>
                          <a:spcPts val="0"/>
                        </a:spcAft>
                        <a:buNone/>
                      </a:pPr>
                      <a:r>
                        <a:rPr lang="en" b="1" dirty="0"/>
                        <a:t>StoryID</a:t>
                      </a:r>
                      <a:endParaRPr b="1"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Task Name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Start Date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End Date</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   Days </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b="1"/>
                        <a:t>  Status</a:t>
                      </a:r>
                      <a:endParaRPr b="1"/>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91787">
                <a:tc>
                  <a:txBody>
                    <a:bodyPr/>
                    <a:lstStyle/>
                    <a:p>
                      <a:pPr marL="0" lvl="0" indent="0" algn="ctr" rtl="0">
                        <a:spcBef>
                          <a:spcPts val="0"/>
                        </a:spcBef>
                        <a:spcAft>
                          <a:spcPts val="0"/>
                        </a:spcAft>
                        <a:buNone/>
                      </a:pPr>
                      <a:r>
                        <a:rPr lang="en" dirty="0"/>
                        <a:t>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 dirty="0" smtClean="0"/>
                        <a:t>SPRINT </a:t>
                      </a:r>
                      <a:r>
                        <a:rPr lang="en" dirty="0"/>
                        <a:t>3</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03/10/2024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04/10/2024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 dirty="0"/>
                        <a:t>  </a:t>
                      </a:r>
                      <a:r>
                        <a:rPr lang="en" dirty="0" smtClean="0"/>
                        <a:t>10</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Inprogress</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91787">
                <a:tc>
                  <a:txBody>
                    <a:bodyPr/>
                    <a:lstStyle/>
                    <a:p>
                      <a:pPr marL="0" lvl="0" indent="0" algn="ctr" rtl="0">
                        <a:spcBef>
                          <a:spcPts val="0"/>
                        </a:spcBef>
                        <a:spcAft>
                          <a:spcPts val="0"/>
                        </a:spcAft>
                        <a:buNone/>
                      </a:pPr>
                      <a:r>
                        <a:rPr lang="en" dirty="0" smtClean="0"/>
                        <a:t>7</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07/10/2024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14/10/2024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Inprogress</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91787">
                <a:tc>
                  <a:txBody>
                    <a:bodyPr/>
                    <a:lstStyle/>
                    <a:p>
                      <a:pPr marL="0" lvl="0" indent="0" algn="ctr" rtl="0">
                        <a:spcBef>
                          <a:spcPts val="0"/>
                        </a:spcBef>
                        <a:spcAft>
                          <a:spcPts val="0"/>
                        </a:spcAft>
                        <a:buNone/>
                      </a:pPr>
                      <a:r>
                        <a:rPr lang="en" dirty="0" smtClean="0"/>
                        <a:t>11</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16/10/2024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28/10/2024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Planned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1787">
                <a:tc>
                  <a:txBody>
                    <a:bodyPr/>
                    <a:lstStyle/>
                    <a:p>
                      <a:pPr marL="0" lvl="0" indent="0" algn="ctr" rtl="0">
                        <a:spcBef>
                          <a:spcPts val="0"/>
                        </a:spcBef>
                        <a:spcAft>
                          <a:spcPts val="0"/>
                        </a:spcAft>
                        <a:buNone/>
                      </a:pPr>
                      <a:r>
                        <a:rPr lang="en" dirty="0" smtClean="0"/>
                        <a:t>6</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 dirty="0" smtClean="0"/>
                        <a:t>SPRINT </a:t>
                      </a:r>
                      <a:r>
                        <a:rPr lang="en" dirty="0"/>
                        <a:t>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01/11/2024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03/11/2024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pPr marL="0" lvl="0" indent="0" algn="ctr" rtl="0">
                        <a:spcBef>
                          <a:spcPts val="0"/>
                        </a:spcBef>
                        <a:spcAft>
                          <a:spcPts val="0"/>
                        </a:spcAft>
                        <a:buNone/>
                      </a:pPr>
                      <a:r>
                        <a:rPr lang="en" dirty="0" smtClean="0"/>
                        <a:t>10</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a:t>Completed</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91787">
                <a:tc>
                  <a:txBody>
                    <a:bodyPr/>
                    <a:lstStyle/>
                    <a:p>
                      <a:pPr marL="0" lvl="0" indent="0" algn="ctr" rtl="0">
                        <a:spcBef>
                          <a:spcPts val="0"/>
                        </a:spcBef>
                        <a:spcAft>
                          <a:spcPts val="0"/>
                        </a:spcAft>
                        <a:buNone/>
                      </a:pPr>
                      <a:r>
                        <a:rPr lang="en" smtClean="0"/>
                        <a:t>12</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05/11/2024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07/11/2024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Completed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91787">
                <a:tc>
                  <a:txBody>
                    <a:bodyPr/>
                    <a:lstStyle/>
                    <a:p>
                      <a:pPr marL="0" lvl="0" indent="0" algn="ctr" rtl="0">
                        <a:spcBef>
                          <a:spcPts val="0"/>
                        </a:spcBef>
                        <a:spcAft>
                          <a:spcPts val="0"/>
                        </a:spcAft>
                        <a:buNone/>
                      </a:pPr>
                      <a:r>
                        <a:rPr lang="en"/>
                        <a:t>9</a:t>
                      </a:r>
                      <a:endParaRPr/>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smtClean="0"/>
                        <a:t>05/11/2024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lvl="0" indent="0" algn="ctr" rtl="0">
                        <a:spcBef>
                          <a:spcPts val="0"/>
                        </a:spcBef>
                        <a:spcAft>
                          <a:spcPts val="0"/>
                        </a:spcAft>
                        <a:buNone/>
                      </a:pPr>
                      <a:r>
                        <a:rPr lang="en" dirty="0" smtClean="0"/>
                        <a:t>08/11/2024</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tc>
                  <a:txBody>
                    <a:bodyPr/>
                    <a:lstStyle/>
                    <a:p>
                      <a:pPr marL="0" lvl="0" indent="0" algn="ctr" rtl="0">
                        <a:spcBef>
                          <a:spcPts val="0"/>
                        </a:spcBef>
                        <a:spcAft>
                          <a:spcPts val="0"/>
                        </a:spcAft>
                        <a:buNone/>
                      </a:pPr>
                      <a:r>
                        <a:rPr lang="en" dirty="0"/>
                        <a:t>Completed</a:t>
                      </a:r>
                      <a:endParaRPr dirty="0"/>
                    </a:p>
                  </a:txBody>
                  <a:tcPr marL="91425" marR="91425" marT="91425" marB="914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6065212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r>
              <a:rPr lang="en-US" dirty="0" smtClean="0"/>
              <a:t>LEVEL 0</a:t>
            </a:r>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21</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75310"/>
            <a:ext cx="7010400" cy="3152775"/>
          </a:xfrm>
          <a:prstGeom prst="rect">
            <a:avLst/>
          </a:prstGeom>
        </p:spPr>
      </p:pic>
    </p:spTree>
    <p:extLst>
      <p:ext uri="{BB962C8B-B14F-4D97-AF65-F5344CB8AC3E}">
        <p14:creationId xmlns:p14="http://schemas.microsoft.com/office/powerpoint/2010/main" val="29430133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r>
              <a:rPr lang="en-US" dirty="0" smtClean="0"/>
              <a:t>LEVEL 1</a:t>
            </a:r>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22</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612" y="1905000"/>
            <a:ext cx="8486775" cy="3105150"/>
          </a:xfrm>
          <a:prstGeom prst="rect">
            <a:avLst/>
          </a:prstGeom>
        </p:spPr>
      </p:pic>
    </p:spTree>
    <p:extLst>
      <p:ext uri="{BB962C8B-B14F-4D97-AF65-F5344CB8AC3E}">
        <p14:creationId xmlns:p14="http://schemas.microsoft.com/office/powerpoint/2010/main" val="1032326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9032"/>
            <a:ext cx="8229600" cy="838200"/>
          </a:xfrm>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r>
              <a:rPr lang="en-US" dirty="0" smtClean="0"/>
              <a:t>Level 1.1</a:t>
            </a:r>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23</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822019"/>
            <a:ext cx="4876800" cy="5038777"/>
          </a:xfrm>
          <a:prstGeom prst="rect">
            <a:avLst/>
          </a:prstGeom>
        </p:spPr>
      </p:pic>
    </p:spTree>
    <p:extLst>
      <p:ext uri="{BB962C8B-B14F-4D97-AF65-F5344CB8AC3E}">
        <p14:creationId xmlns:p14="http://schemas.microsoft.com/office/powerpoint/2010/main" val="23051611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9032"/>
            <a:ext cx="8229600" cy="838200"/>
          </a:xfrm>
        </p:spPr>
        <p:txBody>
          <a:bodyPr/>
          <a:lstStyle/>
          <a:p>
            <a:r>
              <a:rPr lang="en-US" dirty="0" smtClean="0"/>
              <a:t>DATA FLOW DIAGRAM</a:t>
            </a:r>
            <a:endParaRPr lang="en-US" dirty="0"/>
          </a:p>
        </p:txBody>
      </p:sp>
      <p:sp>
        <p:nvSpPr>
          <p:cNvPr id="3" name="Content Placeholder 2"/>
          <p:cNvSpPr>
            <a:spLocks noGrp="1"/>
          </p:cNvSpPr>
          <p:nvPr>
            <p:ph idx="1"/>
          </p:nvPr>
        </p:nvSpPr>
        <p:spPr/>
        <p:txBody>
          <a:bodyPr/>
          <a:lstStyle/>
          <a:p>
            <a:r>
              <a:rPr lang="en-US" dirty="0" smtClean="0"/>
              <a:t>Level 1.2</a:t>
            </a:r>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24</a:t>
            </a:fld>
            <a:endParaRPr lang="en-US" dirty="0"/>
          </a:p>
        </p:txBody>
      </p:sp>
      <p:sp>
        <p:nvSpPr>
          <p:cNvPr id="6" name="Rectangle 5"/>
          <p:cNvSpPr/>
          <p:nvPr/>
        </p:nvSpPr>
        <p:spPr>
          <a:xfrm>
            <a:off x="1592827" y="-72085200"/>
            <a:ext cx="4572000" cy="369332"/>
          </a:xfrm>
          <a:prstGeom prst="rect">
            <a:avLst/>
          </a:prstGeom>
        </p:spPr>
        <p:txBody>
          <a:bodyPr>
            <a:spAutoFit/>
          </a:bodyPr>
          <a:lstStyle/>
          <a:p>
            <a:r>
              <a:rPr lang="en-US" dirty="0" smtClean="0">
                <a:latin typeface="Courier New" panose="02070309020205020404" pitchFamily="49" charset="0"/>
              </a:rPr>
              <a:t>%</a:t>
            </a:r>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752600"/>
            <a:ext cx="7543800" cy="3581400"/>
          </a:xfrm>
          <a:prstGeom prst="rect">
            <a:avLst/>
          </a:prstGeom>
        </p:spPr>
      </p:pic>
    </p:spTree>
    <p:extLst>
      <p:ext uri="{BB962C8B-B14F-4D97-AF65-F5344CB8AC3E}">
        <p14:creationId xmlns:p14="http://schemas.microsoft.com/office/powerpoint/2010/main" val="28401662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 DIAGRAM</a:t>
            </a:r>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25</a:t>
            </a:fld>
            <a:endParaRPr lang="en-US" dirty="0"/>
          </a:p>
        </p:txBody>
      </p:sp>
      <p:pic>
        <p:nvPicPr>
          <p:cNvPr id="6" name="Content Placeholder 5" descr="C:\Users\pande\Downloads\onhserdia.drawio.png"/>
          <p:cNvPicPr>
            <a:picLocks noGrp="1"/>
          </p:cNvPicPr>
          <p:nvPr>
            <p:ph idx="1"/>
          </p:nvPr>
        </p:nvPicPr>
        <p:blipFill>
          <a:blip r:embed="rId2"/>
          <a:srcRect/>
          <a:stretch>
            <a:fillRect/>
          </a:stretch>
        </p:blipFill>
        <p:spPr bwMode="auto">
          <a:xfrm>
            <a:off x="469789" y="1177925"/>
            <a:ext cx="8204422" cy="4948238"/>
          </a:xfrm>
          <a:prstGeom prst="rect">
            <a:avLst/>
          </a:prstGeom>
          <a:noFill/>
          <a:ln w="9525">
            <a:noFill/>
            <a:miter lim="800000"/>
            <a:headEnd/>
            <a:tailEnd/>
          </a:ln>
        </p:spPr>
      </p:pic>
    </p:spTree>
    <p:extLst>
      <p:ext uri="{BB962C8B-B14F-4D97-AF65-F5344CB8AC3E}">
        <p14:creationId xmlns:p14="http://schemas.microsoft.com/office/powerpoint/2010/main" val="37950022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solidFill>
                  <a:schemeClr val="accent2"/>
                </a:solidFill>
              </a:rPr>
              <a:t>THANK YOU</a:t>
            </a:r>
            <a:endParaRPr lang="en-US" dirty="0">
              <a:solidFill>
                <a:schemeClr val="accent2"/>
              </a:solidFill>
            </a:endParaRPr>
          </a:p>
        </p:txBody>
      </p:sp>
    </p:spTree>
    <p:extLst>
      <p:ext uri="{BB962C8B-B14F-4D97-AF65-F5344CB8AC3E}">
        <p14:creationId xmlns:p14="http://schemas.microsoft.com/office/powerpoint/2010/main" val="42287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 sz="4000" dirty="0" smtClean="0">
                <a:latin typeface="Times New Roman" panose="02020603050405020304" pitchFamily="18" charset="0"/>
                <a:cs typeface="Times New Roman" panose="02020603050405020304" pitchFamily="18" charset="0"/>
              </a:rPr>
              <a:t>TABLE OF CONTENTS</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Introduction </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Objective</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Motivation</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Functionalities</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Module Description</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Developing Environment</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Sprint Backlog</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Product Backlog</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User Story</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Project Plans</a:t>
            </a:r>
          </a:p>
          <a:p>
            <a:pPr lvl="0">
              <a:lnSpc>
                <a:spcPct val="150000"/>
              </a:lnSpc>
              <a:spcBef>
                <a:spcPts val="0"/>
              </a:spcBef>
              <a:buFont typeface="+mj-lt"/>
              <a:buAutoNum type="arabicPeriod"/>
            </a:pPr>
            <a:r>
              <a:rPr lang="en-US" sz="1700" dirty="0" smtClean="0">
                <a:latin typeface="Times New Roman" panose="02020603050405020304" pitchFamily="18" charset="0"/>
                <a:cs typeface="Times New Roman" panose="02020603050405020304" pitchFamily="18" charset="0"/>
              </a:rPr>
              <a:t>Data Flow Diagrams</a:t>
            </a:r>
          </a:p>
          <a:p>
            <a:pPr lvl="0">
              <a:lnSpc>
                <a:spcPct val="150000"/>
              </a:lnSpc>
              <a:spcBef>
                <a:spcPts val="0"/>
              </a:spcBef>
              <a:buFont typeface="+mj-lt"/>
              <a:buAutoNum type="arabicPeriod"/>
            </a:pPr>
            <a:r>
              <a:rPr lang="en-US" sz="1700" dirty="0" smtClean="0">
                <a:latin typeface="Times New Roman" panose="02020603050405020304" pitchFamily="18" charset="0"/>
              </a:rPr>
              <a:t>ER Diagram</a:t>
            </a:r>
            <a:endParaRPr lang="en-US" sz="17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C65E9355-139B-4FED-8401-A2AF31A8FC31}" type="slidenum">
              <a:rPr lang="en-US" smtClean="0"/>
              <a:t>3</a:t>
            </a:fld>
            <a:endParaRPr lang="en-US"/>
          </a:p>
        </p:txBody>
      </p:sp>
      <p:sp>
        <p:nvSpPr>
          <p:cNvPr id="5" name="Footer Placeholder 4"/>
          <p:cNvSpPr>
            <a:spLocks noGrp="1"/>
          </p:cNvSpPr>
          <p:nvPr>
            <p:ph type="ftr" sz="quarter" idx="11"/>
          </p:nvPr>
        </p:nvSpPr>
        <p:spPr/>
        <p:txBody>
          <a:bodyPr/>
          <a:lstStyle/>
          <a:p>
            <a:r>
              <a:rPr lang="en-US" smtClean="0"/>
              <a:t>Department of Computer Applications</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72432"/>
          </a:xfrm>
        </p:spPr>
        <p:txBody>
          <a:bodyPr>
            <a:normAutofit/>
          </a:bodyPr>
          <a:lstStyle/>
          <a:p>
            <a:pPr algn="l"/>
            <a:r>
              <a:rPr lang="en" dirty="0" smtClean="0"/>
              <a:t>Online Nurse Hiring System</a:t>
            </a:r>
            <a:endParaRPr lang="en-US" sz="3000" dirty="0"/>
          </a:p>
        </p:txBody>
      </p:sp>
      <p:sp>
        <p:nvSpPr>
          <p:cNvPr id="3" name="Content Placeholder 2"/>
          <p:cNvSpPr>
            <a:spLocks noGrp="1"/>
          </p:cNvSpPr>
          <p:nvPr>
            <p:ph idx="1"/>
          </p:nvPr>
        </p:nvSpPr>
        <p:spPr/>
        <p:txBody>
          <a:bodyPr>
            <a:normAutofit fontScale="92500" lnSpcReduction="20000"/>
          </a:bodyPr>
          <a:lstStyle/>
          <a:p>
            <a:r>
              <a:rPr lang="en-US" sz="1900" dirty="0"/>
              <a:t>“Online Nurse Hiring System” is a web based application which contains data and information </a:t>
            </a:r>
            <a:r>
              <a:rPr lang="en-US" sz="2000" dirty="0"/>
              <a:t>of nurses. </a:t>
            </a:r>
          </a:p>
          <a:p>
            <a:r>
              <a:rPr lang="en-US" sz="2000" dirty="0"/>
              <a:t>In Online Nurse Hiring System we use PHP and MySQL database. This is the project which keeps records of nurses. </a:t>
            </a:r>
          </a:p>
          <a:p>
            <a:r>
              <a:rPr lang="en-US" sz="2000" dirty="0"/>
              <a:t>The “Online Nurse Hiring System” is rely on the establishment and improvement of the nursing system breaks through the traditional nursing work model.</a:t>
            </a:r>
          </a:p>
          <a:p>
            <a:r>
              <a:rPr lang="en-US" sz="2000" dirty="0"/>
              <a:t>The “Online Nurse Hiring System” is rely on the establishment and improvement of the nursing system breaks through the traditional nursing work model, which has achieved the advantages of full traceability, practical operation, comprehensive analysis, and individual error correction of nursing work, and greatly improves the nursing quality and work efficiency of nurses. </a:t>
            </a:r>
          </a:p>
          <a:p>
            <a:r>
              <a:rPr lang="en-US" sz="2000" dirty="0"/>
              <a:t>In Online Nurse Hiring System we use PHP and MySQL database. This is the project which keeps records of nurses. Online Nurse Hiring System has two module i.e. admin and users.</a:t>
            </a:r>
          </a:p>
          <a:p>
            <a:pPr lvl="0"/>
            <a:endParaRPr lang="en-US" sz="2000" dirty="0" smtClean="0">
              <a:solidFill>
                <a:srgbClr val="000000"/>
              </a:solidFill>
              <a:ea typeface="Times New Roman"/>
              <a:cs typeface="Times New Roman"/>
              <a:sym typeface="Times New Roman"/>
            </a:endParaRPr>
          </a:p>
          <a:p>
            <a:pPr lvl="0"/>
            <a:endParaRPr lang="en-US" sz="2000" dirty="0">
              <a:solidFill>
                <a:srgbClr val="000000"/>
              </a:solidFill>
              <a:latin typeface="Times New Roman"/>
              <a:ea typeface="Times New Roman"/>
              <a:cs typeface="Times New Roman"/>
              <a:sym typeface="Times New Roman"/>
            </a:endParaRPr>
          </a:p>
        </p:txBody>
      </p:sp>
      <p:sp>
        <p:nvSpPr>
          <p:cNvPr id="4" name="Footer Placeholder 3"/>
          <p:cNvSpPr>
            <a:spLocks noGrp="1"/>
          </p:cNvSpPr>
          <p:nvPr>
            <p:ph type="ftr" sz="quarter" idx="11"/>
          </p:nvPr>
        </p:nvSpPr>
        <p:spPr/>
        <p:txBody>
          <a:bodyPr/>
          <a:lstStyle/>
          <a:p>
            <a:r>
              <a:rPr lang="en-US" smtClean="0"/>
              <a:t>Department of Computer Applications</a:t>
            </a:r>
            <a:endParaRPr lang="en-US"/>
          </a:p>
        </p:txBody>
      </p:sp>
      <p:sp>
        <p:nvSpPr>
          <p:cNvPr id="5" name="Slide Number Placeholder 4"/>
          <p:cNvSpPr>
            <a:spLocks noGrp="1"/>
          </p:cNvSpPr>
          <p:nvPr>
            <p:ph type="sldNum" sz="quarter" idx="12"/>
          </p:nvPr>
        </p:nvSpPr>
        <p:spPr/>
        <p:txBody>
          <a:bodyPr/>
          <a:lstStyle/>
          <a:p>
            <a:fld id="{C65E9355-139B-4FED-8401-A2AF31A8FC31}" type="slidenum">
              <a:rPr lang="en-US" smtClean="0"/>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OBJECTIVES</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Create a systematic platform for the detailed recording, storage, and updating of nurses' professional and personal information. This includes qualifications, work history, and certifications.</a:t>
            </a:r>
          </a:p>
          <a:p>
            <a:r>
              <a:rPr lang="en-US" sz="2000" dirty="0"/>
              <a:t>Improve the ease of access to nurse records, ensuring that authorized personnel can retrieve and manage information efficiently, facilitating quicker decision-making.</a:t>
            </a:r>
          </a:p>
          <a:p>
            <a:r>
              <a:rPr lang="en-US" sz="2000" dirty="0"/>
              <a:t>Implement features that allow for immediate updates to nurse records, ensuring that any changes or new information are reflected without delay, thus maintaining the accuracy of data.</a:t>
            </a:r>
          </a:p>
          <a:p>
            <a:pPr lvl="0"/>
            <a:r>
              <a:rPr lang="en-US" sz="2200" dirty="0"/>
              <a:t>Ensure the protection of sensitive nurse information through the implementation of strong security measures to prevent unauthorized access and data breaches</a:t>
            </a:r>
            <a:r>
              <a:rPr lang="en-US" sz="2200" dirty="0" smtClean="0"/>
              <a:t>.</a:t>
            </a:r>
          </a:p>
          <a:p>
            <a:pPr lvl="0"/>
            <a:r>
              <a:rPr lang="en-US" sz="2000" dirty="0"/>
              <a:t>User-friendly interface</a:t>
            </a:r>
            <a:r>
              <a:rPr lang="en-US" sz="2000" dirty="0" smtClean="0"/>
              <a:t>.</a:t>
            </a:r>
          </a:p>
          <a:p>
            <a:pPr lvl="0"/>
            <a:r>
              <a:rPr lang="en-US" sz="2000" dirty="0" smtClean="0"/>
              <a:t> </a:t>
            </a:r>
            <a:r>
              <a:rPr lang="en-US" sz="2000" dirty="0"/>
              <a:t>Develop an intuitive and accessible interface for administrators and authorized personnel, simplifying the navigation and management of nurse records.</a:t>
            </a:r>
          </a:p>
          <a:p>
            <a:pPr lvl="0"/>
            <a:endParaRPr lang="en-US" sz="2000" dirty="0"/>
          </a:p>
          <a:p>
            <a:endParaRPr lang="en-US" sz="2000" dirty="0" smtClean="0"/>
          </a:p>
          <a:p>
            <a:endParaRPr lang="en-US" sz="2000" dirty="0"/>
          </a:p>
          <a:p>
            <a:pPr lvl="0"/>
            <a:endParaRPr lang="en-US" sz="2200" dirty="0">
              <a:solidFill>
                <a:srgbClr val="000000"/>
              </a:solidFill>
              <a:ea typeface="Times New Roman"/>
              <a:cs typeface="Times New Roman"/>
              <a:sym typeface="Times New Roman"/>
            </a:endParaRPr>
          </a:p>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MOTIVATIONS</a:t>
            </a:r>
            <a:endParaRPr lang="en-US" dirty="0"/>
          </a:p>
        </p:txBody>
      </p:sp>
      <p:sp>
        <p:nvSpPr>
          <p:cNvPr id="3" name="Content Placeholder 2"/>
          <p:cNvSpPr>
            <a:spLocks noGrp="1"/>
          </p:cNvSpPr>
          <p:nvPr>
            <p:ph idx="1"/>
          </p:nvPr>
        </p:nvSpPr>
        <p:spPr>
          <a:xfrm>
            <a:off x="457200" y="1244189"/>
            <a:ext cx="8229600" cy="4948932"/>
          </a:xfrm>
        </p:spPr>
        <p:txBody>
          <a:bodyPr>
            <a:noAutofit/>
          </a:bodyPr>
          <a:lstStyle/>
          <a:p>
            <a:pPr lvl="0"/>
            <a:r>
              <a:rPr lang="en-US" sz="1800" b="1" dirty="0"/>
              <a:t>Inefficiency in Current Systems</a:t>
            </a:r>
            <a:r>
              <a:rPr lang="en-US" sz="1800" dirty="0"/>
              <a:t>: Many existing nurse management </a:t>
            </a:r>
            <a:r>
              <a:rPr lang="en-US" sz="1800" dirty="0" smtClean="0"/>
              <a:t>systems are </a:t>
            </a:r>
            <a:r>
              <a:rPr lang="en-US" sz="1800" dirty="0"/>
              <a:t>outdated and rely on fragmented data storage methods. This leads to delays in accessing critical information, making it challenging for healthcare administrators to make informed decisions. By streamlining the process, we aim to reduce time spent on administrative tasks and improve overall efficiency</a:t>
            </a:r>
            <a:r>
              <a:rPr lang="en-US" sz="1800" dirty="0" smtClean="0"/>
              <a:t>.</a:t>
            </a:r>
          </a:p>
          <a:p>
            <a:pPr lvl="0"/>
            <a:r>
              <a:rPr lang="en-US" sz="1800" b="1" dirty="0"/>
              <a:t>Need for Real-Time Information</a:t>
            </a:r>
            <a:r>
              <a:rPr lang="en-US" sz="1800" dirty="0"/>
              <a:t>: In a dynamic healthcare environment, the ability to update and retrieve information in real-time is essential. </a:t>
            </a:r>
            <a:endParaRPr lang="en-US" sz="1800" dirty="0" smtClean="0"/>
          </a:p>
          <a:p>
            <a:pPr lvl="0"/>
            <a:r>
              <a:rPr lang="en-US" sz="1800" b="1" dirty="0"/>
              <a:t>Data Security and Compliance</a:t>
            </a:r>
            <a:r>
              <a:rPr lang="en-US" sz="1800" dirty="0"/>
              <a:t>: With the increasing emphasis on data protection and privacy regulations (e.g., HIPAA), it is critical to implement robust security measures to safeguard sensitive nurse information. </a:t>
            </a:r>
            <a:endParaRPr lang="en-US" sz="1800" dirty="0" smtClean="0"/>
          </a:p>
          <a:p>
            <a:pPr lvl="0"/>
            <a:r>
              <a:rPr lang="en-US" sz="1800" b="1" dirty="0"/>
              <a:t>User Accessibility and Experience</a:t>
            </a:r>
            <a:r>
              <a:rPr lang="en-US" sz="1800" dirty="0"/>
              <a:t>: The administrative staff often face challenges navigating complex systems. A user-friendly interface is essential for encouraging efficient data </a:t>
            </a:r>
            <a:r>
              <a:rPr lang="en-US" sz="1800" dirty="0" smtClean="0"/>
              <a:t>management.</a:t>
            </a:r>
          </a:p>
          <a:p>
            <a:pPr marL="0" lvl="0" indent="0">
              <a:buNone/>
            </a:pPr>
            <a:endParaRPr lang="en-US" sz="1800" dirty="0" smtClean="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MOTIVATIONS</a:t>
            </a:r>
            <a:endParaRPr lang="en-US" dirty="0"/>
          </a:p>
        </p:txBody>
      </p:sp>
      <p:sp>
        <p:nvSpPr>
          <p:cNvPr id="3" name="Content Placeholder 2"/>
          <p:cNvSpPr>
            <a:spLocks noGrp="1"/>
          </p:cNvSpPr>
          <p:nvPr>
            <p:ph idx="1"/>
          </p:nvPr>
        </p:nvSpPr>
        <p:spPr>
          <a:xfrm>
            <a:off x="457200" y="1143000"/>
            <a:ext cx="8229600" cy="4983164"/>
          </a:xfrm>
        </p:spPr>
        <p:txBody>
          <a:bodyPr>
            <a:normAutofit/>
          </a:bodyPr>
          <a:lstStyle/>
          <a:p>
            <a:pPr marL="0" lvl="0" indent="0">
              <a:buNone/>
            </a:pPr>
            <a:endParaRPr lang="en-US" sz="2000" dirty="0" smtClean="0"/>
          </a:p>
          <a:p>
            <a:pPr lvl="0"/>
            <a:r>
              <a:rPr lang="en-US" sz="2000" b="1" dirty="0"/>
              <a:t>Scalability for Future Needs</a:t>
            </a:r>
            <a:r>
              <a:rPr lang="en-US" sz="2000" dirty="0"/>
              <a:t>: The healthcare sector is continuously evolving, and the demand for qualified nurses is </a:t>
            </a:r>
            <a:r>
              <a:rPr lang="en-US" sz="2000" dirty="0" smtClean="0"/>
              <a:t>growing.</a:t>
            </a:r>
          </a:p>
          <a:p>
            <a:pPr lvl="0"/>
            <a:r>
              <a:rPr lang="en-US" sz="2000" b="1" dirty="0"/>
              <a:t>Improved Decision-Making</a:t>
            </a:r>
            <a:r>
              <a:rPr lang="en-US" sz="2000" dirty="0"/>
              <a:t>: With comprehensive and accessible nurse records, administrators can make better staffing decisions, </a:t>
            </a:r>
            <a:r>
              <a:rPr lang="en-US" sz="2000" dirty="0" smtClean="0"/>
              <a:t>identify training </a:t>
            </a:r>
            <a:r>
              <a:rPr lang="en-US" sz="2000" dirty="0"/>
              <a:t>needs, and track compliance with licensing requirements.</a:t>
            </a:r>
            <a:endParaRPr lang="en-US" sz="2000" dirty="0">
              <a:solidFill>
                <a:srgbClr val="000000"/>
              </a:solidFill>
              <a:ea typeface="Times New Roman"/>
              <a:cs typeface="Times New Roman"/>
              <a:sym typeface="Times New Roman"/>
            </a:endParaRPr>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7</a:t>
            </a:fld>
            <a:endParaRPr lang="en-US"/>
          </a:p>
        </p:txBody>
      </p:sp>
    </p:spTree>
    <p:extLst>
      <p:ext uri="{BB962C8B-B14F-4D97-AF65-F5344CB8AC3E}">
        <p14:creationId xmlns:p14="http://schemas.microsoft.com/office/powerpoint/2010/main" val="27830715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smtClean="0"/>
              <a:t>FUNCTIONALITIES</a:t>
            </a:r>
            <a:r>
              <a:rPr lang="en-US" dirty="0"/>
              <a:t> </a:t>
            </a:r>
          </a:p>
        </p:txBody>
      </p:sp>
      <p:sp>
        <p:nvSpPr>
          <p:cNvPr id="3" name="Content Placeholder 2"/>
          <p:cNvSpPr>
            <a:spLocks noGrp="1"/>
          </p:cNvSpPr>
          <p:nvPr>
            <p:ph idx="1"/>
          </p:nvPr>
        </p:nvSpPr>
        <p:spPr/>
        <p:txBody>
          <a:bodyPr>
            <a:normAutofit/>
          </a:bodyPr>
          <a:lstStyle/>
          <a:p>
            <a:r>
              <a:rPr lang="en-US" sz="2000" dirty="0"/>
              <a:t>Record </a:t>
            </a:r>
            <a:r>
              <a:rPr lang="en-US" sz="2000" dirty="0" smtClean="0"/>
              <a:t>Management :Functionality </a:t>
            </a:r>
            <a:r>
              <a:rPr lang="en-US" sz="2000" dirty="0"/>
              <a:t>to create, view, update, and delete nurse records, encompassing personal details, professional history, and certifications</a:t>
            </a:r>
            <a:r>
              <a:rPr lang="en-US" sz="2000" dirty="0" smtClean="0"/>
              <a:t>.</a:t>
            </a:r>
          </a:p>
          <a:p>
            <a:r>
              <a:rPr lang="en-US" sz="2000" dirty="0"/>
              <a:t>Search and </a:t>
            </a:r>
            <a:r>
              <a:rPr lang="en-US" sz="2000" dirty="0" smtClean="0"/>
              <a:t>Filter : Advanced </a:t>
            </a:r>
            <a:r>
              <a:rPr lang="en-US" sz="2000" dirty="0"/>
              <a:t>search and filtering capabilities to quickly locate specific nurse records based on various criteria (e.g., name, qualifications, work experience</a:t>
            </a:r>
            <a:r>
              <a:rPr lang="en-US" sz="2000" dirty="0" smtClean="0"/>
              <a:t>).</a:t>
            </a:r>
          </a:p>
          <a:p>
            <a:r>
              <a:rPr lang="en-US" sz="2000" dirty="0"/>
              <a:t>User </a:t>
            </a:r>
            <a:r>
              <a:rPr lang="en-US" sz="2000" dirty="0" smtClean="0"/>
              <a:t>Authentication: A secure </a:t>
            </a:r>
            <a:r>
              <a:rPr lang="en-US" sz="2000" dirty="0"/>
              <a:t>login system for administrators and authorized users to access and manage records safely</a:t>
            </a:r>
            <a:r>
              <a:rPr lang="en-US" sz="2000" dirty="0" smtClean="0"/>
              <a:t>.</a:t>
            </a:r>
          </a:p>
          <a:p>
            <a:r>
              <a:rPr lang="en-US" sz="2000" dirty="0"/>
              <a:t>Admin Profile </a:t>
            </a:r>
            <a:r>
              <a:rPr lang="en-US" sz="2000" dirty="0" smtClean="0"/>
              <a:t>Management : Admins </a:t>
            </a:r>
            <a:r>
              <a:rPr lang="en-US" sz="2000" dirty="0"/>
              <a:t>can update their profiles, </a:t>
            </a:r>
            <a:r>
              <a:rPr lang="en-US" sz="2000" dirty="0" smtClean="0"/>
              <a:t>including contact information and roles.</a:t>
            </a:r>
          </a:p>
          <a:p>
            <a:r>
              <a:rPr lang="en-US" sz="2000" dirty="0"/>
              <a:t>Password Management: Admins can change their </a:t>
            </a:r>
            <a:r>
              <a:rPr lang="en-US" sz="2000" dirty="0" smtClean="0"/>
              <a:t>passwords to enhance security.</a:t>
            </a:r>
          </a:p>
          <a:p>
            <a:r>
              <a:rPr lang="en-US" sz="1800" dirty="0"/>
              <a:t>Nurse Management: Admin can add new nurses to the system, Update existing nurse information (e.g., qualifications, availability</a:t>
            </a:r>
            <a:r>
              <a:rPr lang="en-US" sz="2000" dirty="0"/>
              <a:t>), Delete nurses who are no longer part of the system.</a:t>
            </a:r>
            <a:endParaRPr lang="en-US" sz="2000" dirty="0" smtClean="0"/>
          </a:p>
          <a:p>
            <a:endParaRPr lang="en-US" dirty="0"/>
          </a:p>
          <a:p>
            <a:pPr marL="0" indent="0">
              <a:buNone/>
            </a:pPr>
            <a:endParaRPr lang="en-US" sz="2000" dirty="0" smtClean="0"/>
          </a:p>
          <a:p>
            <a:endParaRPr lang="en-US" sz="2000" dirty="0"/>
          </a:p>
          <a:p>
            <a:endParaRPr lang="en-US" sz="2000" dirty="0"/>
          </a:p>
          <a:p>
            <a:endParaRPr lang="en-US" sz="2000" dirty="0" smtClean="0"/>
          </a:p>
          <a:p>
            <a:endParaRPr lang="en-US" dirty="0">
              <a:solidFill>
                <a:srgbClr val="000000"/>
              </a:solidFill>
              <a:ea typeface="Times New Roman"/>
              <a:cs typeface="Times New Roman"/>
              <a:sym typeface="Times New Roman"/>
            </a:endParaRPr>
          </a:p>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8</a:t>
            </a:fld>
            <a:endParaRPr lang="en-US"/>
          </a:p>
        </p:txBody>
      </p:sp>
      <p:sp>
        <p:nvSpPr>
          <p:cNvPr id="10" name="Rectangle 5"/>
          <p:cNvSpPr>
            <a:spLocks noChangeArrowheads="1"/>
          </p:cNvSpPr>
          <p:nvPr/>
        </p:nvSpPr>
        <p:spPr bwMode="auto">
          <a:xfrm>
            <a:off x="0" y="-3993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 dirty="0" smtClean="0"/>
              <a:t>FUNCTIONALITIES</a:t>
            </a:r>
            <a:r>
              <a:rPr lang="en-US" dirty="0"/>
              <a:t> </a:t>
            </a:r>
          </a:p>
        </p:txBody>
      </p:sp>
      <p:sp>
        <p:nvSpPr>
          <p:cNvPr id="3" name="Content Placeholder 2"/>
          <p:cNvSpPr>
            <a:spLocks noGrp="1"/>
          </p:cNvSpPr>
          <p:nvPr>
            <p:ph idx="1"/>
          </p:nvPr>
        </p:nvSpPr>
        <p:spPr/>
        <p:txBody>
          <a:bodyPr>
            <a:normAutofit/>
          </a:bodyPr>
          <a:lstStyle/>
          <a:p>
            <a:r>
              <a:rPr lang="en-US" sz="2000" dirty="0" smtClean="0"/>
              <a:t>Notifications : Users </a:t>
            </a:r>
            <a:r>
              <a:rPr lang="en-US" sz="2000" dirty="0"/>
              <a:t>receive email or SMS notifications regarding the status of their requests, ensuring they are informed of any changes or updates</a:t>
            </a:r>
            <a:r>
              <a:rPr lang="en-US" sz="2000" dirty="0" smtClean="0"/>
              <a:t>.</a:t>
            </a:r>
          </a:p>
          <a:p>
            <a:r>
              <a:rPr lang="en-US" sz="2000" dirty="0"/>
              <a:t>Help and </a:t>
            </a:r>
            <a:r>
              <a:rPr lang="en-US" sz="2000" dirty="0" smtClean="0"/>
              <a:t>Support : Access </a:t>
            </a:r>
            <a:r>
              <a:rPr lang="en-US" sz="2000" dirty="0"/>
              <a:t>a help section for guidance </a:t>
            </a:r>
            <a:r>
              <a:rPr lang="en-US" sz="2000" dirty="0" smtClean="0"/>
              <a:t>on using </a:t>
            </a:r>
            <a:r>
              <a:rPr lang="en-US" sz="2000" dirty="0"/>
              <a:t>the system, Contact form for inquiries or support requests.</a:t>
            </a:r>
          </a:p>
          <a:p>
            <a:endParaRPr lang="en-US" sz="2000" dirty="0" smtClean="0"/>
          </a:p>
          <a:p>
            <a:pPr marL="0" indent="0">
              <a:buNone/>
            </a:pPr>
            <a:endParaRPr lang="en-US" b="1" dirty="0"/>
          </a:p>
          <a:p>
            <a:endParaRPr lang="en-US" sz="2000" dirty="0" smtClean="0"/>
          </a:p>
          <a:p>
            <a:pPr marL="0" indent="0">
              <a:buNone/>
            </a:pPr>
            <a:endParaRPr lang="en-US" sz="2000" dirty="0" smtClean="0"/>
          </a:p>
          <a:p>
            <a:endParaRPr lang="en-US" dirty="0"/>
          </a:p>
          <a:p>
            <a:pPr marL="0" indent="0">
              <a:buNone/>
            </a:pPr>
            <a:endParaRPr lang="en-US" sz="2000" dirty="0" smtClean="0"/>
          </a:p>
          <a:p>
            <a:endParaRPr lang="en-US" sz="2000" dirty="0"/>
          </a:p>
          <a:p>
            <a:endParaRPr lang="en-US" sz="2000" dirty="0"/>
          </a:p>
          <a:p>
            <a:endParaRPr lang="en-US" sz="2000" dirty="0" smtClean="0"/>
          </a:p>
          <a:p>
            <a:endParaRPr lang="en-US" dirty="0">
              <a:solidFill>
                <a:srgbClr val="000000"/>
              </a:solidFill>
              <a:ea typeface="Times New Roman"/>
              <a:cs typeface="Times New Roman"/>
              <a:sym typeface="Times New Roman"/>
            </a:endParaRPr>
          </a:p>
          <a:p>
            <a:endParaRPr lang="en-US" dirty="0"/>
          </a:p>
        </p:txBody>
      </p:sp>
      <p:sp>
        <p:nvSpPr>
          <p:cNvPr id="4" name="Footer Placeholder 3"/>
          <p:cNvSpPr>
            <a:spLocks noGrp="1"/>
          </p:cNvSpPr>
          <p:nvPr>
            <p:ph type="ftr" sz="quarter" idx="11"/>
          </p:nvPr>
        </p:nvSpPr>
        <p:spPr/>
        <p:txBody>
          <a:bodyPr/>
          <a:lstStyle/>
          <a:p>
            <a:r>
              <a:rPr lang="en-US" smtClean="0"/>
              <a:t>Department of Computer Applications</a:t>
            </a:r>
            <a:endParaRPr lang="en-US" dirty="0"/>
          </a:p>
        </p:txBody>
      </p:sp>
      <p:sp>
        <p:nvSpPr>
          <p:cNvPr id="5" name="Slide Number Placeholder 4"/>
          <p:cNvSpPr>
            <a:spLocks noGrp="1"/>
          </p:cNvSpPr>
          <p:nvPr>
            <p:ph type="sldNum" sz="quarter" idx="12"/>
          </p:nvPr>
        </p:nvSpPr>
        <p:spPr/>
        <p:txBody>
          <a:bodyPr/>
          <a:lstStyle/>
          <a:p>
            <a:fld id="{C65E9355-139B-4FED-8401-A2AF31A8FC31}" type="slidenum">
              <a:rPr lang="en-US" smtClean="0"/>
              <a:pPr/>
              <a:t>9</a:t>
            </a:fld>
            <a:endParaRPr lang="en-US"/>
          </a:p>
        </p:txBody>
      </p:sp>
      <p:sp>
        <p:nvSpPr>
          <p:cNvPr id="10" name="Rectangle 5"/>
          <p:cNvSpPr>
            <a:spLocks noChangeArrowheads="1"/>
          </p:cNvSpPr>
          <p:nvPr/>
        </p:nvSpPr>
        <p:spPr bwMode="auto">
          <a:xfrm>
            <a:off x="0" y="-3993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7590642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1771</Words>
  <Application>Microsoft Office PowerPoint</Application>
  <PresentationFormat>On-screen Show (4:3)</PresentationFormat>
  <Paragraphs>550</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Bookman Old Style</vt:lpstr>
      <vt:lpstr>Calibri</vt:lpstr>
      <vt:lpstr>Courier New</vt:lpstr>
      <vt:lpstr>Times New Roman</vt:lpstr>
      <vt:lpstr>Office Theme</vt:lpstr>
      <vt:lpstr>Online Nurse Hiring System</vt:lpstr>
      <vt:lpstr>PRODUCT OWNER  MR. BALACHANDRAN K.P  ASSOCIATE PROFESSOR DEPARTMENT OF COMPUTER APPLICATIONS MES COLLEGE OF ENGINEERING, KUTTIPPURAM</vt:lpstr>
      <vt:lpstr>TABLE OF CONTENTS</vt:lpstr>
      <vt:lpstr>Online Nurse Hiring System</vt:lpstr>
      <vt:lpstr>OBJECTIVES</vt:lpstr>
      <vt:lpstr>MOTIVATIONS</vt:lpstr>
      <vt:lpstr>MOTIVATIONS</vt:lpstr>
      <vt:lpstr>FUNCTIONALITIES </vt:lpstr>
      <vt:lpstr>FUNCTIONALITIES </vt:lpstr>
      <vt:lpstr>MODULE DESCRIPTION</vt:lpstr>
      <vt:lpstr>MODULE DESCRIPTION</vt:lpstr>
      <vt:lpstr>DEVELOPING ENVIRONMENT</vt:lpstr>
      <vt:lpstr>SPRINT BACKLOG</vt:lpstr>
      <vt:lpstr>SPRINT BACKLOG</vt:lpstr>
      <vt:lpstr>PRODUCT BACKLOG</vt:lpstr>
      <vt:lpstr>PRODUCT BACKLOG</vt:lpstr>
      <vt:lpstr>USER STORY</vt:lpstr>
      <vt:lpstr>USER STORY</vt:lpstr>
      <vt:lpstr>PROJECT PLAN</vt:lpstr>
      <vt:lpstr>PROJECT PLAN</vt:lpstr>
      <vt:lpstr>DATA FLOW DIAGRAM</vt:lpstr>
      <vt:lpstr>DATA FLOW DIAGRAM</vt:lpstr>
      <vt:lpstr>DATA FLOW DIAGRAM</vt:lpstr>
      <vt:lpstr>DATA FLOW DIAGRAM</vt:lpstr>
      <vt:lpstr>ER DIAGRAM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Faculty</dc:creator>
  <cp:lastModifiedBy>LENOVO-PC</cp:lastModifiedBy>
  <cp:revision>95</cp:revision>
  <dcterms:created xsi:type="dcterms:W3CDTF">2024-09-27T10:56:22Z</dcterms:created>
  <dcterms:modified xsi:type="dcterms:W3CDTF">2024-10-05T10:41:00Z</dcterms:modified>
</cp:coreProperties>
</file>