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500"/>
    <a:srgbClr val="FF7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18BA9F-C470-0E41-8295-3C132905EFC2}" v="38" dt="2018-05-28T06:20:55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7"/>
    <p:restoredTop sz="94523"/>
  </p:normalViewPr>
  <p:slideViewPr>
    <p:cSldViewPr snapToGrid="0" snapToObjects="1">
      <p:cViewPr>
        <p:scale>
          <a:sx n="59" d="100"/>
          <a:sy n="59" d="100"/>
        </p:scale>
        <p:origin x="77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96668-295D-254D-88D1-475FEB07628F}" type="datetimeFigureOut">
              <a:rPr lang="en-US" smtClean="0"/>
              <a:t>5/28/18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38AB6-DFD4-EA49-B368-CEC0CFCB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3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38AB6-DFD4-EA49-B368-CEC0CFCBF5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04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38AB6-DFD4-EA49-B368-CEC0CFCBF5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10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38AB6-DFD4-EA49-B368-CEC0CFCBF5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7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3321-6877-D24E-9AFA-B4E9EB5E1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13922-A41A-B249-9F9E-E977A1232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B05E0-6A35-154D-ADF3-0B8B2178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4B39-43F0-FF41-8ED9-E8291AB3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25AC-02C7-5D45-8BC9-B3AAEF28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4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B56B-21AD-FA43-938F-20486887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7E750-41C0-8843-8118-8A4F77290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F4A6E-846D-F047-BB0D-15BA4A4E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70F45-92EF-B142-B81E-D1729E95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AD7BC-992B-234F-9856-CABDD0E7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4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2D2DB-0475-044A-98BF-98615B40F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29000-7718-1D42-9971-629C9397C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BD077-1AFA-8044-AFC4-96656F9B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C3F4-B73E-894B-B78F-F803B2B3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FEB8A-7084-3148-B495-8193F507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783C-5241-9243-B069-3ECCF75D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632E7-2B7B-7649-998B-9A87B407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629B-9A3E-484C-9519-2AE8A3F2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D8B0A-152C-0841-A45F-CF48DB96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BD98E-2118-024F-B58F-2996F4F4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404E-BD1C-D94A-A612-AA379F81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0921E-D62A-254F-8D70-72851D77F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875BE-E9DB-3C41-AA27-7C601182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6E14-939E-9C49-AC1C-648DCBE0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4377F-01DB-0B40-BF11-DF6ED757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2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25E8-AED5-2245-A8B3-E48351C1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08E3-22A5-DF47-A183-6D283C19D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083CB-3A6D-C343-8E0F-5AF65613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2659D-75AF-9645-AE78-D4F45C9D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C2256-261E-6F4B-89B4-461A8DEF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AC4FC-F9C2-D94E-B8BA-2342DC2F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6714-EF20-504A-BC7A-EC8A7447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76457-BBDB-7D42-8A7C-02D53FA8E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DD7A2-8491-1740-97E3-54AD5109A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3F0AB-238E-004A-9826-87E05E146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0A84F-2CA7-D640-8A71-EA843306F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248FC-E2A9-0B4A-A2BC-D19DBEA8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D253D-C91F-CA49-B9B1-9499C5A7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97392B-AE67-C34F-8D1D-86775BEC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5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7DF8-973C-9D47-BDE6-7ABCB48F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3B0A7-A803-024C-968A-8B63372B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67881-54E4-8343-BF24-BEBBF6B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C81F0-2096-914F-A36A-36CD9B4B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1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98067-1ED3-F942-9C34-2E5E1717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0B1F0-B4DA-924D-98C3-5D9C1348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7238B-5832-B24C-B570-9AD47F23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5D56-3282-2141-88CE-7FDAFD5D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9FA70-E55A-E845-B5B6-417DA6930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42C44-743E-1E40-A3E9-3D7907DA1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C5D0C-04C9-3A46-BD0E-610EF336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13545-9BAE-1B41-85E3-E8ECCFEF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CE58E-14AB-8B45-957C-4FAF51F6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0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44F1-79A6-CF41-A5F2-CE98370F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7250A-CF97-304E-9128-4EBB0D0EC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296DA-126C-DC42-8917-D7A1D1696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904B6-2A96-9648-8BA8-91FF0760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89FCE-94A9-0840-88D6-A4C2C94A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B5931-AC07-574B-A743-E2FAE513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61FCE-DDFD-4D4F-8821-523D95B1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246D1-339D-8540-BDB3-4D8945B6C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A77D2-E404-2F4C-88FC-6CD6DAE1F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E6FCD-61FC-0A43-A14B-446813CBC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C5801-E166-174A-8DB6-451B64557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1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8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8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png"/><Relationship Id="rId20" Type="http://schemas.openxmlformats.org/officeDocument/2006/relationships/image" Target="../media/image17.png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15.png"/><Relationship Id="rId15" Type="http://schemas.openxmlformats.org/officeDocument/2006/relationships/image" Target="../media/image2.svg"/><Relationship Id="rId10" Type="http://schemas.openxmlformats.org/officeDocument/2006/relationships/image" Target="../media/image11.png"/><Relationship Id="rId19" Type="http://schemas.openxmlformats.org/officeDocument/2006/relationships/image" Target="../media/image6.svg"/><Relationship Id="rId4" Type="http://schemas.openxmlformats.org/officeDocument/2006/relationships/image" Target="../media/image20.png"/><Relationship Id="rId9" Type="http://schemas.openxmlformats.org/officeDocument/2006/relationships/image" Target="../media/image10.svg"/><Relationship Id="rId14" Type="http://schemas.openxmlformats.org/officeDocument/2006/relationships/image" Target="../media/image1.png"/><Relationship Id="rId2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2.svg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5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png"/><Relationship Id="rId20" Type="http://schemas.openxmlformats.org/officeDocument/2006/relationships/image" Target="../media/image4.svg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5" Type="http://schemas.openxmlformats.org/officeDocument/2006/relationships/image" Target="../media/image18.svg"/><Relationship Id="rId10" Type="http://schemas.openxmlformats.org/officeDocument/2006/relationships/image" Target="../media/image11.png"/><Relationship Id="rId19" Type="http://schemas.openxmlformats.org/officeDocument/2006/relationships/image" Target="../media/image3.png"/><Relationship Id="rId4" Type="http://schemas.openxmlformats.org/officeDocument/2006/relationships/image" Target="../media/image15.png"/><Relationship Id="rId9" Type="http://schemas.openxmlformats.org/officeDocument/2006/relationships/image" Target="../media/image10.svg"/><Relationship Id="rId14" Type="http://schemas.openxmlformats.org/officeDocument/2006/relationships/image" Target="../media/image17.png"/><Relationship Id="rId22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7C8108D-5920-1B43-A2AB-C8AA78609848}"/>
              </a:ext>
            </a:extLst>
          </p:cNvPr>
          <p:cNvCxnSpPr>
            <a:cxnSpLocks/>
          </p:cNvCxnSpPr>
          <p:nvPr/>
        </p:nvCxnSpPr>
        <p:spPr>
          <a:xfrm>
            <a:off x="351201" y="1329044"/>
            <a:ext cx="1144140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815ED8C-AE21-7042-9512-542C5F9CFDE2}"/>
              </a:ext>
            </a:extLst>
          </p:cNvPr>
          <p:cNvSpPr txBox="1"/>
          <p:nvPr/>
        </p:nvSpPr>
        <p:spPr>
          <a:xfrm>
            <a:off x="2666586" y="378394"/>
            <a:ext cx="767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New features, bug fixes happen on a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feature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branch.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When the developer is  ready to merge, they open a Pull Request to merge with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development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9369D1-61EA-4C4C-B4F4-725CAFFEDA4C}"/>
              </a:ext>
            </a:extLst>
          </p:cNvPr>
          <p:cNvGrpSpPr/>
          <p:nvPr/>
        </p:nvGrpSpPr>
        <p:grpSpPr>
          <a:xfrm>
            <a:off x="263179" y="1412183"/>
            <a:ext cx="9934369" cy="3653155"/>
            <a:chOff x="263179" y="1412183"/>
            <a:chExt cx="9934369" cy="365315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8B3D797-78FF-C745-AD42-2149EB06BBE2}"/>
                </a:ext>
              </a:extLst>
            </p:cNvPr>
            <p:cNvGrpSpPr/>
            <p:nvPr/>
          </p:nvGrpSpPr>
          <p:grpSpPr>
            <a:xfrm>
              <a:off x="741961" y="1774694"/>
              <a:ext cx="656787" cy="812913"/>
              <a:chOff x="2979890" y="2363073"/>
              <a:chExt cx="656787" cy="81291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4ECFE06-78BF-2540-956B-F65A60B2D8F0}"/>
                  </a:ext>
                </a:extLst>
              </p:cNvPr>
              <p:cNvGrpSpPr/>
              <p:nvPr/>
            </p:nvGrpSpPr>
            <p:grpSpPr>
              <a:xfrm>
                <a:off x="2979890" y="2363073"/>
                <a:ext cx="656787" cy="668886"/>
                <a:chOff x="2489371" y="1320335"/>
                <a:chExt cx="2608891" cy="2620992"/>
              </a:xfrm>
            </p:grpSpPr>
            <p:pic>
              <p:nvPicPr>
                <p:cNvPr id="17" name="Graphic 16" descr="User">
                  <a:extLst>
                    <a:ext uri="{FF2B5EF4-FFF2-40B4-BE49-F238E27FC236}">
                      <a16:creationId xmlns:a16="http://schemas.microsoft.com/office/drawing/2014/main" id="{3DCD5239-A774-0147-B62A-E2E76C6356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89371" y="1332435"/>
                  <a:ext cx="2608891" cy="2608892"/>
                </a:xfrm>
                <a:prstGeom prst="rect">
                  <a:avLst/>
                </a:prstGeom>
              </p:spPr>
            </p:pic>
            <p:sp>
              <p:nvSpPr>
                <p:cNvPr id="26" name="Cloud 25">
                  <a:extLst>
                    <a:ext uri="{FF2B5EF4-FFF2-40B4-BE49-F238E27FC236}">
                      <a16:creationId xmlns:a16="http://schemas.microsoft.com/office/drawing/2014/main" id="{5049FD25-8970-AD4F-B755-29D9EAA35AB6}"/>
                    </a:ext>
                  </a:extLst>
                </p:cNvPr>
                <p:cNvSpPr/>
                <p:nvPr/>
              </p:nvSpPr>
              <p:spPr>
                <a:xfrm>
                  <a:off x="3256405" y="1320335"/>
                  <a:ext cx="1074821" cy="713874"/>
                </a:xfrm>
                <a:prstGeom prst="cloud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" name="Graphic 18" descr="Glasses">
                  <a:extLst>
                    <a:ext uri="{FF2B5EF4-FFF2-40B4-BE49-F238E27FC236}">
                      <a16:creationId xmlns:a16="http://schemas.microsoft.com/office/drawing/2014/main" id="{81BE7CFF-8548-534F-BC64-B1AE200B44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36616" y="1633156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E862F15-B573-F042-B819-AD9EDB6DB2E9}"/>
                  </a:ext>
                </a:extLst>
              </p:cNvPr>
              <p:cNvSpPr/>
              <p:nvPr/>
            </p:nvSpPr>
            <p:spPr>
              <a:xfrm>
                <a:off x="3100534" y="2914376"/>
                <a:ext cx="41549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ops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F41A084-3BB1-8144-832E-E04915F018D3}"/>
                </a:ext>
              </a:extLst>
            </p:cNvPr>
            <p:cNvGrpSpPr/>
            <p:nvPr/>
          </p:nvGrpSpPr>
          <p:grpSpPr>
            <a:xfrm>
              <a:off x="263179" y="1789109"/>
              <a:ext cx="656787" cy="803413"/>
              <a:chOff x="1775227" y="1332435"/>
              <a:chExt cx="656787" cy="803413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67D6CD15-8A2A-2D41-85C7-948625A52D20}"/>
                  </a:ext>
                </a:extLst>
              </p:cNvPr>
              <p:cNvGrpSpPr/>
              <p:nvPr/>
            </p:nvGrpSpPr>
            <p:grpSpPr>
              <a:xfrm>
                <a:off x="1775227" y="1332435"/>
                <a:ext cx="656787" cy="656787"/>
                <a:chOff x="4438486" y="1332435"/>
                <a:chExt cx="2608891" cy="2608891"/>
              </a:xfrm>
            </p:grpSpPr>
            <p:pic>
              <p:nvPicPr>
                <p:cNvPr id="83" name="Graphic 82" descr="User">
                  <a:extLst>
                    <a:ext uri="{FF2B5EF4-FFF2-40B4-BE49-F238E27FC236}">
                      <a16:creationId xmlns:a16="http://schemas.microsoft.com/office/drawing/2014/main" id="{1B6CBEDE-CD64-2944-B561-03A9EB059E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8486" y="1332435"/>
                  <a:ext cx="2608891" cy="2608891"/>
                </a:xfrm>
                <a:prstGeom prst="rect">
                  <a:avLst/>
                </a:prstGeom>
              </p:spPr>
            </p:pic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A56A5131-9C73-054B-8699-6C5A26EE2232}"/>
                    </a:ext>
                  </a:extLst>
                </p:cNvPr>
                <p:cNvSpPr/>
                <p:nvPr/>
              </p:nvSpPr>
              <p:spPr>
                <a:xfrm>
                  <a:off x="5159984" y="1498625"/>
                  <a:ext cx="1071774" cy="1277846"/>
                </a:xfrm>
                <a:custGeom>
                  <a:avLst/>
                  <a:gdLst>
                    <a:gd name="connsiteX0" fmla="*/ 429638 w 1071773"/>
                    <a:gd name="connsiteY0" fmla="*/ 17353 h 1277846"/>
                    <a:gd name="connsiteX1" fmla="*/ 221090 w 1071773"/>
                    <a:gd name="connsiteY1" fmla="*/ 129648 h 1277846"/>
                    <a:gd name="connsiteX2" fmla="*/ 44627 w 1071773"/>
                    <a:gd name="connsiteY2" fmla="*/ 514658 h 1277846"/>
                    <a:gd name="connsiteX3" fmla="*/ 84733 w 1071773"/>
                    <a:gd name="connsiteY3" fmla="*/ 1019985 h 1277846"/>
                    <a:gd name="connsiteX4" fmla="*/ 4522 w 1071773"/>
                    <a:gd name="connsiteY4" fmla="*/ 1260616 h 1277846"/>
                    <a:gd name="connsiteX5" fmla="*/ 245154 w 1071773"/>
                    <a:gd name="connsiteY5" fmla="*/ 1244574 h 1277846"/>
                    <a:gd name="connsiteX6" fmla="*/ 333385 w 1071773"/>
                    <a:gd name="connsiteY6" fmla="*/ 1132279 h 1277846"/>
                    <a:gd name="connsiteX7" fmla="*/ 253175 w 1071773"/>
                    <a:gd name="connsiteY7" fmla="*/ 907690 h 1277846"/>
                    <a:gd name="connsiteX8" fmla="*/ 164943 w 1071773"/>
                    <a:gd name="connsiteY8" fmla="*/ 763311 h 1277846"/>
                    <a:gd name="connsiteX9" fmla="*/ 197027 w 1071773"/>
                    <a:gd name="connsiteY9" fmla="*/ 562785 h 1277846"/>
                    <a:gd name="connsiteX10" fmla="*/ 365469 w 1071773"/>
                    <a:gd name="connsiteY10" fmla="*/ 402363 h 1277846"/>
                    <a:gd name="connsiteX11" fmla="*/ 886838 w 1071773"/>
                    <a:gd name="connsiteY11" fmla="*/ 675079 h 1277846"/>
                    <a:gd name="connsiteX12" fmla="*/ 951006 w 1071773"/>
                    <a:gd name="connsiteY12" fmla="*/ 819458 h 1277846"/>
                    <a:gd name="connsiteX13" fmla="*/ 806627 w 1071773"/>
                    <a:gd name="connsiteY13" fmla="*/ 1044048 h 1277846"/>
                    <a:gd name="connsiteX14" fmla="*/ 846733 w 1071773"/>
                    <a:gd name="connsiteY14" fmla="*/ 1228532 h 1277846"/>
                    <a:gd name="connsiteX15" fmla="*/ 1063301 w 1071773"/>
                    <a:gd name="connsiteY15" fmla="*/ 1260616 h 1277846"/>
                    <a:gd name="connsiteX16" fmla="*/ 1031217 w 1071773"/>
                    <a:gd name="connsiteY16" fmla="*/ 1084153 h 1277846"/>
                    <a:gd name="connsiteX17" fmla="*/ 1063301 w 1071773"/>
                    <a:gd name="connsiteY17" fmla="*/ 659037 h 1277846"/>
                    <a:gd name="connsiteX18" fmla="*/ 1039238 w 1071773"/>
                    <a:gd name="connsiteY18" fmla="*/ 362258 h 1277846"/>
                    <a:gd name="connsiteX19" fmla="*/ 886838 w 1071773"/>
                    <a:gd name="connsiteY19" fmla="*/ 97563 h 1277846"/>
                    <a:gd name="connsiteX20" fmla="*/ 606101 w 1071773"/>
                    <a:gd name="connsiteY20" fmla="*/ 9332 h 1277846"/>
                    <a:gd name="connsiteX21" fmla="*/ 429638 w 1071773"/>
                    <a:gd name="connsiteY21" fmla="*/ 17353 h 1277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071773" h="1277846">
                      <a:moveTo>
                        <a:pt x="429638" y="17353"/>
                      </a:moveTo>
                      <a:cubicBezTo>
                        <a:pt x="365469" y="37406"/>
                        <a:pt x="285258" y="46764"/>
                        <a:pt x="221090" y="129648"/>
                      </a:cubicBezTo>
                      <a:cubicBezTo>
                        <a:pt x="156922" y="212532"/>
                        <a:pt x="67353" y="366269"/>
                        <a:pt x="44627" y="514658"/>
                      </a:cubicBezTo>
                      <a:cubicBezTo>
                        <a:pt x="21901" y="663047"/>
                        <a:pt x="91417" y="895659"/>
                        <a:pt x="84733" y="1019985"/>
                      </a:cubicBezTo>
                      <a:cubicBezTo>
                        <a:pt x="78049" y="1144311"/>
                        <a:pt x="-22215" y="1223185"/>
                        <a:pt x="4522" y="1260616"/>
                      </a:cubicBezTo>
                      <a:cubicBezTo>
                        <a:pt x="31259" y="1298047"/>
                        <a:pt x="190344" y="1265963"/>
                        <a:pt x="245154" y="1244574"/>
                      </a:cubicBezTo>
                      <a:cubicBezTo>
                        <a:pt x="299964" y="1223185"/>
                        <a:pt x="332048" y="1188426"/>
                        <a:pt x="333385" y="1132279"/>
                      </a:cubicBezTo>
                      <a:cubicBezTo>
                        <a:pt x="334722" y="1076132"/>
                        <a:pt x="281249" y="969185"/>
                        <a:pt x="253175" y="907690"/>
                      </a:cubicBezTo>
                      <a:cubicBezTo>
                        <a:pt x="225101" y="846195"/>
                        <a:pt x="174301" y="820795"/>
                        <a:pt x="164943" y="763311"/>
                      </a:cubicBezTo>
                      <a:cubicBezTo>
                        <a:pt x="155585" y="705827"/>
                        <a:pt x="163606" y="622943"/>
                        <a:pt x="197027" y="562785"/>
                      </a:cubicBezTo>
                      <a:cubicBezTo>
                        <a:pt x="230448" y="502627"/>
                        <a:pt x="250501" y="383647"/>
                        <a:pt x="365469" y="402363"/>
                      </a:cubicBezTo>
                      <a:cubicBezTo>
                        <a:pt x="480437" y="421079"/>
                        <a:pt x="789248" y="605563"/>
                        <a:pt x="886838" y="675079"/>
                      </a:cubicBezTo>
                      <a:cubicBezTo>
                        <a:pt x="984428" y="744595"/>
                        <a:pt x="964374" y="757963"/>
                        <a:pt x="951006" y="819458"/>
                      </a:cubicBezTo>
                      <a:cubicBezTo>
                        <a:pt x="937638" y="880953"/>
                        <a:pt x="824006" y="975869"/>
                        <a:pt x="806627" y="1044048"/>
                      </a:cubicBezTo>
                      <a:cubicBezTo>
                        <a:pt x="789248" y="1112227"/>
                        <a:pt x="803954" y="1192437"/>
                        <a:pt x="846733" y="1228532"/>
                      </a:cubicBezTo>
                      <a:cubicBezTo>
                        <a:pt x="889512" y="1264627"/>
                        <a:pt x="1032554" y="1284679"/>
                        <a:pt x="1063301" y="1260616"/>
                      </a:cubicBezTo>
                      <a:cubicBezTo>
                        <a:pt x="1094048" y="1236553"/>
                        <a:pt x="1031217" y="1184416"/>
                        <a:pt x="1031217" y="1084153"/>
                      </a:cubicBezTo>
                      <a:cubicBezTo>
                        <a:pt x="1031217" y="983890"/>
                        <a:pt x="1061964" y="779353"/>
                        <a:pt x="1063301" y="659037"/>
                      </a:cubicBezTo>
                      <a:cubicBezTo>
                        <a:pt x="1064638" y="538721"/>
                        <a:pt x="1068649" y="455837"/>
                        <a:pt x="1039238" y="362258"/>
                      </a:cubicBezTo>
                      <a:cubicBezTo>
                        <a:pt x="1009827" y="268679"/>
                        <a:pt x="959028" y="156384"/>
                        <a:pt x="886838" y="97563"/>
                      </a:cubicBezTo>
                      <a:cubicBezTo>
                        <a:pt x="814648" y="38742"/>
                        <a:pt x="682301" y="24037"/>
                        <a:pt x="606101" y="9332"/>
                      </a:cubicBezTo>
                      <a:cubicBezTo>
                        <a:pt x="529901" y="-5373"/>
                        <a:pt x="493807" y="-2700"/>
                        <a:pt x="429638" y="17353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0D0AF29-6A19-EC45-8472-F1E8E4A0ED6A}"/>
                  </a:ext>
                </a:extLst>
              </p:cNvPr>
              <p:cNvSpPr/>
              <p:nvPr/>
            </p:nvSpPr>
            <p:spPr>
              <a:xfrm>
                <a:off x="1883222" y="1874238"/>
                <a:ext cx="41710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dev</a:t>
                </a:r>
              </a:p>
            </p:txBody>
          </p:sp>
        </p:grp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ACDE3532-5167-2746-B25D-F460CB4DC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94630" y="1801765"/>
              <a:ext cx="645195" cy="322596"/>
            </a:xfrm>
            <a:prstGeom prst="rect">
              <a:avLst/>
            </a:prstGeom>
          </p:spPr>
        </p:pic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1FDD124-B6DD-1946-BB5F-698AE5880521}"/>
                </a:ext>
              </a:extLst>
            </p:cNvPr>
            <p:cNvSpPr/>
            <p:nvPr/>
          </p:nvSpPr>
          <p:spPr>
            <a:xfrm>
              <a:off x="1757210" y="2074239"/>
              <a:ext cx="72327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feature</a:t>
              </a:r>
              <a:b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branch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E4AF2B5-5883-C742-BD6C-76ED0C67D701}"/>
                </a:ext>
              </a:extLst>
            </p:cNvPr>
            <p:cNvSpPr/>
            <p:nvPr/>
          </p:nvSpPr>
          <p:spPr>
            <a:xfrm>
              <a:off x="1737237" y="1412183"/>
              <a:ext cx="7681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foo-service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repository</a:t>
              </a:r>
              <a:endParaRPr lang="en-US" sz="900" b="1" i="1" dirty="0"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A5A5767-7513-D04F-BBC0-2B0D6B085C8A}"/>
                </a:ext>
              </a:extLst>
            </p:cNvPr>
            <p:cNvSpPr/>
            <p:nvPr/>
          </p:nvSpPr>
          <p:spPr>
            <a:xfrm>
              <a:off x="1465017" y="3403621"/>
              <a:ext cx="110720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development</a:t>
              </a:r>
              <a:b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branch</a:t>
              </a:r>
            </a:p>
          </p:txBody>
        </p:sp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5E48E948-89ED-2745-B957-7B82ECF7B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175972" y="3243801"/>
              <a:ext cx="378514" cy="378514"/>
            </a:xfrm>
            <a:prstGeom prst="rect">
              <a:avLst/>
            </a:prstGeom>
          </p:spPr>
        </p:pic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8949835F-F76D-EA41-A9D1-736ECF1F7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841909" y="3347532"/>
              <a:ext cx="516890" cy="516890"/>
            </a:xfrm>
            <a:prstGeom prst="rect">
              <a:avLst/>
            </a:prstGeom>
          </p:spPr>
        </p:pic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533D521-12B1-324F-BCD4-6F5EB7A04ACD}"/>
                </a:ext>
              </a:extLst>
            </p:cNvPr>
            <p:cNvSpPr/>
            <p:nvPr/>
          </p:nvSpPr>
          <p:spPr>
            <a:xfrm>
              <a:off x="3286430" y="2637050"/>
              <a:ext cx="6976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Azure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Container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Registry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Build</a:t>
              </a:r>
            </a:p>
          </p:txBody>
        </p:sp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49ABBC64-C908-6343-A585-58EF13641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381937" y="3294318"/>
              <a:ext cx="506615" cy="506615"/>
            </a:xfrm>
            <a:prstGeom prst="rect">
              <a:avLst/>
            </a:prstGeom>
          </p:spPr>
        </p:pic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0494E7D-38C4-E542-95AE-8C334C71B9EF}"/>
                </a:ext>
              </a:extLst>
            </p:cNvPr>
            <p:cNvGrpSpPr/>
            <p:nvPr/>
          </p:nvGrpSpPr>
          <p:grpSpPr>
            <a:xfrm>
              <a:off x="3922471" y="3624993"/>
              <a:ext cx="885518" cy="290920"/>
              <a:chOff x="3811742" y="1728592"/>
              <a:chExt cx="885518" cy="290920"/>
            </a:xfrm>
          </p:grpSpPr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A729E330-6E69-8C47-B8F7-AE8D666A384D}"/>
                  </a:ext>
                </a:extLst>
              </p:cNvPr>
              <p:cNvCxnSpPr/>
              <p:nvPr/>
            </p:nvCxnSpPr>
            <p:spPr>
              <a:xfrm>
                <a:off x="3811742" y="1728592"/>
                <a:ext cx="885518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triangl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4A1AB322-280C-F040-9565-9EE53263891F}"/>
                  </a:ext>
                </a:extLst>
              </p:cNvPr>
              <p:cNvSpPr/>
              <p:nvPr/>
            </p:nvSpPr>
            <p:spPr>
              <a:xfrm>
                <a:off x="4008279" y="1757902"/>
                <a:ext cx="49244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push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C7E93E7-F064-024A-98A1-48C0834476D8}"/>
                </a:ext>
              </a:extLst>
            </p:cNvPr>
            <p:cNvGrpSpPr/>
            <p:nvPr/>
          </p:nvGrpSpPr>
          <p:grpSpPr>
            <a:xfrm>
              <a:off x="2478833" y="3624936"/>
              <a:ext cx="885518" cy="798751"/>
              <a:chOff x="3811742" y="1728592"/>
              <a:chExt cx="885518" cy="798751"/>
            </a:xfrm>
          </p:grpSpPr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D0C6FE4D-BC31-0943-AB62-ADF7E98C23A5}"/>
                  </a:ext>
                </a:extLst>
              </p:cNvPr>
              <p:cNvCxnSpPr/>
              <p:nvPr/>
            </p:nvCxnSpPr>
            <p:spPr>
              <a:xfrm>
                <a:off x="3811742" y="1728592"/>
                <a:ext cx="885518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07569A1-0247-8047-A884-10B16BFC6C00}"/>
                  </a:ext>
                </a:extLst>
              </p:cNvPr>
              <p:cNvSpPr/>
              <p:nvPr/>
            </p:nvSpPr>
            <p:spPr>
              <a:xfrm>
                <a:off x="3892864" y="1757902"/>
                <a:ext cx="72327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build,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test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package</a:t>
                </a:r>
              </a:p>
            </p:txBody>
          </p: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7ED4E72-6C7B-0047-8188-0AE4A1F0458E}"/>
                </a:ext>
              </a:extLst>
            </p:cNvPr>
            <p:cNvSpPr/>
            <p:nvPr/>
          </p:nvSpPr>
          <p:spPr>
            <a:xfrm>
              <a:off x="4751540" y="2868475"/>
              <a:ext cx="697627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Azure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Container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Registry</a:t>
              </a:r>
              <a:endParaRPr lang="en-US" sz="900" b="1" i="1" dirty="0"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E64EE95-E556-5C43-A637-6871C5DA6674}"/>
                </a:ext>
              </a:extLst>
            </p:cNvPr>
            <p:cNvSpPr/>
            <p:nvPr/>
          </p:nvSpPr>
          <p:spPr>
            <a:xfrm>
              <a:off x="3584500" y="3819790"/>
              <a:ext cx="164340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foo-service:pr</a:t>
              </a:r>
              <a:r>
                <a:rPr lang="en-US" sz="800" dirty="0">
                  <a:latin typeface="Consolas" panose="020B0609020204030204" pitchFamily="49" charset="0"/>
                  <a:cs typeface="Consolas" panose="020B0609020204030204" pitchFamily="49" charset="0"/>
                </a:rPr>
                <a:t>-${build-id}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F2351CA-6ECE-3746-923B-2DC5B6FB46F1}"/>
                </a:ext>
              </a:extLst>
            </p:cNvPr>
            <p:cNvSpPr txBox="1"/>
            <p:nvPr/>
          </p:nvSpPr>
          <p:spPr>
            <a:xfrm>
              <a:off x="2666586" y="1611177"/>
              <a:ext cx="75309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The pull request will build, test and create preview tagged Docker images and Helm chart with the pull request ID, which will get released to a temporary Kubernetes namespace</a:t>
              </a:r>
            </a:p>
          </p:txBody>
        </p:sp>
        <p:pic>
          <p:nvPicPr>
            <p:cNvPr id="139" name="Graphic 138">
              <a:extLst>
                <a:ext uri="{FF2B5EF4-FFF2-40B4-BE49-F238E27FC236}">
                  <a16:creationId xmlns:a16="http://schemas.microsoft.com/office/drawing/2014/main" id="{0452B068-F31B-304D-BBAB-AEA25DF3F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685835" y="3243094"/>
              <a:ext cx="311021" cy="321054"/>
            </a:xfrm>
            <a:prstGeom prst="rect">
              <a:avLst/>
            </a:prstGeom>
          </p:spPr>
        </p:pic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E8C3F7A3-7047-3D44-9D68-85FB9C4E9970}"/>
                </a:ext>
              </a:extLst>
            </p:cNvPr>
            <p:cNvGrpSpPr/>
            <p:nvPr/>
          </p:nvGrpSpPr>
          <p:grpSpPr>
            <a:xfrm>
              <a:off x="5364294" y="3624936"/>
              <a:ext cx="954107" cy="460197"/>
              <a:chOff x="3777449" y="1728592"/>
              <a:chExt cx="954107" cy="460197"/>
            </a:xfrm>
          </p:grpSpPr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18333A97-A030-B74E-A6C4-772881DD2769}"/>
                  </a:ext>
                </a:extLst>
              </p:cNvPr>
              <p:cNvCxnSpPr/>
              <p:nvPr/>
            </p:nvCxnSpPr>
            <p:spPr>
              <a:xfrm>
                <a:off x="3811742" y="1728592"/>
                <a:ext cx="885518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77EB12C-951E-9349-8AF1-DB9735A407B8}"/>
                  </a:ext>
                </a:extLst>
              </p:cNvPr>
              <p:cNvSpPr/>
              <p:nvPr/>
            </p:nvSpPr>
            <p:spPr>
              <a:xfrm>
                <a:off x="3777449" y="1757902"/>
                <a:ext cx="95410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update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helm chart</a:t>
                </a:r>
              </a:p>
            </p:txBody>
          </p:sp>
        </p:grpSp>
        <p:sp>
          <p:nvSpPr>
            <p:cNvPr id="143" name="Left Brace 142">
              <a:extLst>
                <a:ext uri="{FF2B5EF4-FFF2-40B4-BE49-F238E27FC236}">
                  <a16:creationId xmlns:a16="http://schemas.microsoft.com/office/drawing/2014/main" id="{57617C84-FE7A-CE45-98D7-9F20298D86A2}"/>
                </a:ext>
              </a:extLst>
            </p:cNvPr>
            <p:cNvSpPr/>
            <p:nvPr/>
          </p:nvSpPr>
          <p:spPr>
            <a:xfrm rot="16200000">
              <a:off x="4281817" y="1997935"/>
              <a:ext cx="211491" cy="5015921"/>
            </a:xfrm>
            <a:prstGeom prst="leftBrac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EB9B577-3440-AB41-B02F-8DEC72840374}"/>
                </a:ext>
              </a:extLst>
            </p:cNvPr>
            <p:cNvSpPr/>
            <p:nvPr/>
          </p:nvSpPr>
          <p:spPr>
            <a:xfrm>
              <a:off x="3280337" y="4634451"/>
              <a:ext cx="2303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pull request to development</a:t>
              </a:r>
              <a:b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CI (Build)</a:t>
              </a:r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A3DC15A-820C-934B-A800-D0A3112E24A4}"/>
                </a:ext>
              </a:extLst>
            </p:cNvPr>
            <p:cNvGrpSpPr/>
            <p:nvPr/>
          </p:nvGrpSpPr>
          <p:grpSpPr>
            <a:xfrm>
              <a:off x="6148514" y="3140218"/>
              <a:ext cx="925254" cy="725228"/>
              <a:chOff x="6148514" y="3560465"/>
              <a:chExt cx="925254" cy="725228"/>
            </a:xfrm>
          </p:grpSpPr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5BEDD4BE-0A85-3746-81C0-A495ABD0ED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26758" y="3847269"/>
                <a:ext cx="568766" cy="438424"/>
              </a:xfrm>
              <a:prstGeom prst="rect">
                <a:avLst/>
              </a:prstGeom>
            </p:spPr>
          </p:pic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88347902-4AA3-6443-A0F1-819CBE65B00D}"/>
                  </a:ext>
                </a:extLst>
              </p:cNvPr>
              <p:cNvSpPr/>
              <p:nvPr/>
            </p:nvSpPr>
            <p:spPr>
              <a:xfrm>
                <a:off x="6148514" y="3560465"/>
                <a:ext cx="925254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 err="1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ChartMuseum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3C9BAB0-7020-3A4C-83DC-BF08DF98E71C}"/>
                </a:ext>
              </a:extLst>
            </p:cNvPr>
            <p:cNvGrpSpPr/>
            <p:nvPr/>
          </p:nvGrpSpPr>
          <p:grpSpPr>
            <a:xfrm>
              <a:off x="1087491" y="2509972"/>
              <a:ext cx="1041454" cy="885518"/>
              <a:chOff x="1087491" y="2509972"/>
              <a:chExt cx="1041454" cy="88551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430222F-F9EC-7D40-ABCE-0ABD3F597858}"/>
                  </a:ext>
                </a:extLst>
              </p:cNvPr>
              <p:cNvGrpSpPr/>
              <p:nvPr/>
            </p:nvGrpSpPr>
            <p:grpSpPr>
              <a:xfrm rot="5400000">
                <a:off x="1277382" y="2543926"/>
                <a:ext cx="885518" cy="817609"/>
                <a:chOff x="3811742" y="1728592"/>
                <a:chExt cx="885518" cy="817609"/>
              </a:xfrm>
            </p:grpSpPr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C9666C81-B88D-CB4A-B558-322242CC42E4}"/>
                    </a:ext>
                  </a:extLst>
                </p:cNvPr>
                <p:cNvCxnSpPr/>
                <p:nvPr/>
              </p:nvCxnSpPr>
              <p:spPr>
                <a:xfrm>
                  <a:off x="3811742" y="1728592"/>
                  <a:ext cx="88551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D2EA6D88-C591-DF40-8416-9EEDC20870AF}"/>
                    </a:ext>
                  </a:extLst>
                </p:cNvPr>
                <p:cNvSpPr/>
                <p:nvPr/>
              </p:nvSpPr>
              <p:spPr>
                <a:xfrm rot="16200000">
                  <a:off x="3835592" y="1969120"/>
                  <a:ext cx="723275" cy="430887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pull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request</a:t>
                  </a:r>
                </a:p>
              </p:txBody>
            </p:sp>
          </p:grpSp>
          <p:pic>
            <p:nvPicPr>
              <p:cNvPr id="172" name="Picture 171">
                <a:extLst>
                  <a:ext uri="{FF2B5EF4-FFF2-40B4-BE49-F238E27FC236}">
                    <a16:creationId xmlns:a16="http://schemas.microsoft.com/office/drawing/2014/main" id="{22C8378F-07E5-F741-890F-9C9A45CCF0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87491" y="2762491"/>
                <a:ext cx="201379" cy="268440"/>
              </a:xfrm>
              <a:prstGeom prst="rect">
                <a:avLst/>
              </a:prstGeom>
            </p:spPr>
          </p:pic>
        </p:grp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8225FC7B-66F7-9B4A-8E69-35D608A079B1}"/>
                </a:ext>
              </a:extLst>
            </p:cNvPr>
            <p:cNvCxnSpPr/>
            <p:nvPr/>
          </p:nvCxnSpPr>
          <p:spPr>
            <a:xfrm>
              <a:off x="5825587" y="2790847"/>
              <a:ext cx="0" cy="377727"/>
            </a:xfrm>
            <a:prstGeom prst="straightConnector1">
              <a:avLst/>
            </a:prstGeom>
            <a:ln w="19050">
              <a:solidFill>
                <a:srgbClr val="FF7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62361029-7C8A-B24E-8936-59A0BBB1DA68}"/>
                </a:ext>
              </a:extLst>
            </p:cNvPr>
            <p:cNvSpPr txBox="1"/>
            <p:nvPr/>
          </p:nvSpPr>
          <p:spPr>
            <a:xfrm>
              <a:off x="5802616" y="2297161"/>
              <a:ext cx="960519" cy="553998"/>
            </a:xfrm>
            <a:prstGeom prst="rect">
              <a:avLst/>
            </a:prstGeom>
            <a:solidFill>
              <a:srgbClr val="FF950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image name</a:t>
              </a:r>
              <a:b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ingress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url</a:t>
              </a:r>
              <a:b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CF9B8175-C354-2E44-AE4A-818B1A35840E}"/>
              </a:ext>
            </a:extLst>
          </p:cNvPr>
          <p:cNvGrpSpPr/>
          <p:nvPr/>
        </p:nvGrpSpPr>
        <p:grpSpPr>
          <a:xfrm>
            <a:off x="254981" y="79058"/>
            <a:ext cx="2255156" cy="1190076"/>
            <a:chOff x="254981" y="79058"/>
            <a:chExt cx="2255156" cy="1190076"/>
          </a:xfrm>
        </p:grpSpPr>
        <p:pic>
          <p:nvPicPr>
            <p:cNvPr id="231" name="Graphic 230">
              <a:extLst>
                <a:ext uri="{FF2B5EF4-FFF2-40B4-BE49-F238E27FC236}">
                  <a16:creationId xmlns:a16="http://schemas.microsoft.com/office/drawing/2014/main" id="{D0B65EFB-A36A-754F-8573-972ACED69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99371" y="468640"/>
              <a:ext cx="645195" cy="322596"/>
            </a:xfrm>
            <a:prstGeom prst="rect">
              <a:avLst/>
            </a:prstGeom>
          </p:spPr>
        </p:pic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E58D7F9-FE3F-D246-AA2F-EB980DF2B839}"/>
                </a:ext>
              </a:extLst>
            </p:cNvPr>
            <p:cNvSpPr/>
            <p:nvPr/>
          </p:nvSpPr>
          <p:spPr>
            <a:xfrm>
              <a:off x="1761951" y="741114"/>
              <a:ext cx="72327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feature</a:t>
              </a:r>
              <a:b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branch</a:t>
              </a:r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AD17E60A-B62F-4C4F-B66D-0665A82ED58B}"/>
                </a:ext>
              </a:extLst>
            </p:cNvPr>
            <p:cNvGrpSpPr/>
            <p:nvPr/>
          </p:nvGrpSpPr>
          <p:grpSpPr>
            <a:xfrm>
              <a:off x="891724" y="810195"/>
              <a:ext cx="885518" cy="290920"/>
              <a:chOff x="3811742" y="1728592"/>
              <a:chExt cx="885518" cy="290920"/>
            </a:xfrm>
          </p:grpSpPr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789DCB7B-E511-624B-893E-1379A75691CF}"/>
                  </a:ext>
                </a:extLst>
              </p:cNvPr>
              <p:cNvCxnSpPr/>
              <p:nvPr/>
            </p:nvCxnSpPr>
            <p:spPr>
              <a:xfrm>
                <a:off x="3811742" y="1728592"/>
                <a:ext cx="885518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E5FCB5A3-C4A5-F94F-9C3E-A277BAB45AE4}"/>
                  </a:ext>
                </a:extLst>
              </p:cNvPr>
              <p:cNvSpPr/>
              <p:nvPr/>
            </p:nvSpPr>
            <p:spPr>
              <a:xfrm>
                <a:off x="3931337" y="1757902"/>
                <a:ext cx="64633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commit</a:t>
                </a:r>
              </a:p>
            </p:txBody>
          </p:sp>
        </p:grp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6AA7AE33-321D-874A-BE10-805E95C03581}"/>
                </a:ext>
              </a:extLst>
            </p:cNvPr>
            <p:cNvSpPr/>
            <p:nvPr/>
          </p:nvSpPr>
          <p:spPr>
            <a:xfrm>
              <a:off x="1741978" y="79058"/>
              <a:ext cx="768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foo-service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repository</a:t>
              </a:r>
              <a:endParaRPr lang="en-US" sz="900" b="1" i="1" dirty="0"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EE36E437-91C0-A248-958B-35471D874572}"/>
                </a:ext>
              </a:extLst>
            </p:cNvPr>
            <p:cNvGrpSpPr/>
            <p:nvPr/>
          </p:nvGrpSpPr>
          <p:grpSpPr>
            <a:xfrm>
              <a:off x="254981" y="453364"/>
              <a:ext cx="656787" cy="815770"/>
              <a:chOff x="1750513" y="1320078"/>
              <a:chExt cx="656787" cy="815770"/>
            </a:xfrm>
          </p:grpSpPr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75963B0F-631C-7B4D-84F0-A45E0C2D5354}"/>
                  </a:ext>
                </a:extLst>
              </p:cNvPr>
              <p:cNvGrpSpPr/>
              <p:nvPr/>
            </p:nvGrpSpPr>
            <p:grpSpPr>
              <a:xfrm>
                <a:off x="1750513" y="1320078"/>
                <a:ext cx="656787" cy="656787"/>
                <a:chOff x="4340316" y="1283350"/>
                <a:chExt cx="2608891" cy="2608891"/>
              </a:xfrm>
            </p:grpSpPr>
            <p:pic>
              <p:nvPicPr>
                <p:cNvPr id="238" name="Graphic 237" descr="User">
                  <a:extLst>
                    <a:ext uri="{FF2B5EF4-FFF2-40B4-BE49-F238E27FC236}">
                      <a16:creationId xmlns:a16="http://schemas.microsoft.com/office/drawing/2014/main" id="{F1F0D217-E8E1-0F45-A53E-F6B8B7490C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0316" y="1283350"/>
                  <a:ext cx="2608891" cy="2608891"/>
                </a:xfrm>
                <a:prstGeom prst="rect">
                  <a:avLst/>
                </a:prstGeom>
              </p:spPr>
            </p:pic>
            <p:sp>
              <p:nvSpPr>
                <p:cNvPr id="239" name="Freeform 238">
                  <a:extLst>
                    <a:ext uri="{FF2B5EF4-FFF2-40B4-BE49-F238E27FC236}">
                      <a16:creationId xmlns:a16="http://schemas.microsoft.com/office/drawing/2014/main" id="{57A30B22-AB28-7244-B633-3A0F42D6D2EF}"/>
                    </a:ext>
                  </a:extLst>
                </p:cNvPr>
                <p:cNvSpPr/>
                <p:nvPr/>
              </p:nvSpPr>
              <p:spPr>
                <a:xfrm>
                  <a:off x="5110899" y="1449539"/>
                  <a:ext cx="1071776" cy="1277846"/>
                </a:xfrm>
                <a:custGeom>
                  <a:avLst/>
                  <a:gdLst>
                    <a:gd name="connsiteX0" fmla="*/ 429638 w 1071773"/>
                    <a:gd name="connsiteY0" fmla="*/ 17353 h 1277846"/>
                    <a:gd name="connsiteX1" fmla="*/ 221090 w 1071773"/>
                    <a:gd name="connsiteY1" fmla="*/ 129648 h 1277846"/>
                    <a:gd name="connsiteX2" fmla="*/ 44627 w 1071773"/>
                    <a:gd name="connsiteY2" fmla="*/ 514658 h 1277846"/>
                    <a:gd name="connsiteX3" fmla="*/ 84733 w 1071773"/>
                    <a:gd name="connsiteY3" fmla="*/ 1019985 h 1277846"/>
                    <a:gd name="connsiteX4" fmla="*/ 4522 w 1071773"/>
                    <a:gd name="connsiteY4" fmla="*/ 1260616 h 1277846"/>
                    <a:gd name="connsiteX5" fmla="*/ 245154 w 1071773"/>
                    <a:gd name="connsiteY5" fmla="*/ 1244574 h 1277846"/>
                    <a:gd name="connsiteX6" fmla="*/ 333385 w 1071773"/>
                    <a:gd name="connsiteY6" fmla="*/ 1132279 h 1277846"/>
                    <a:gd name="connsiteX7" fmla="*/ 253175 w 1071773"/>
                    <a:gd name="connsiteY7" fmla="*/ 907690 h 1277846"/>
                    <a:gd name="connsiteX8" fmla="*/ 164943 w 1071773"/>
                    <a:gd name="connsiteY8" fmla="*/ 763311 h 1277846"/>
                    <a:gd name="connsiteX9" fmla="*/ 197027 w 1071773"/>
                    <a:gd name="connsiteY9" fmla="*/ 562785 h 1277846"/>
                    <a:gd name="connsiteX10" fmla="*/ 365469 w 1071773"/>
                    <a:gd name="connsiteY10" fmla="*/ 402363 h 1277846"/>
                    <a:gd name="connsiteX11" fmla="*/ 886838 w 1071773"/>
                    <a:gd name="connsiteY11" fmla="*/ 675079 h 1277846"/>
                    <a:gd name="connsiteX12" fmla="*/ 951006 w 1071773"/>
                    <a:gd name="connsiteY12" fmla="*/ 819458 h 1277846"/>
                    <a:gd name="connsiteX13" fmla="*/ 806627 w 1071773"/>
                    <a:gd name="connsiteY13" fmla="*/ 1044048 h 1277846"/>
                    <a:gd name="connsiteX14" fmla="*/ 846733 w 1071773"/>
                    <a:gd name="connsiteY14" fmla="*/ 1228532 h 1277846"/>
                    <a:gd name="connsiteX15" fmla="*/ 1063301 w 1071773"/>
                    <a:gd name="connsiteY15" fmla="*/ 1260616 h 1277846"/>
                    <a:gd name="connsiteX16" fmla="*/ 1031217 w 1071773"/>
                    <a:gd name="connsiteY16" fmla="*/ 1084153 h 1277846"/>
                    <a:gd name="connsiteX17" fmla="*/ 1063301 w 1071773"/>
                    <a:gd name="connsiteY17" fmla="*/ 659037 h 1277846"/>
                    <a:gd name="connsiteX18" fmla="*/ 1039238 w 1071773"/>
                    <a:gd name="connsiteY18" fmla="*/ 362258 h 1277846"/>
                    <a:gd name="connsiteX19" fmla="*/ 886838 w 1071773"/>
                    <a:gd name="connsiteY19" fmla="*/ 97563 h 1277846"/>
                    <a:gd name="connsiteX20" fmla="*/ 606101 w 1071773"/>
                    <a:gd name="connsiteY20" fmla="*/ 9332 h 1277846"/>
                    <a:gd name="connsiteX21" fmla="*/ 429638 w 1071773"/>
                    <a:gd name="connsiteY21" fmla="*/ 17353 h 1277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071773" h="1277846">
                      <a:moveTo>
                        <a:pt x="429638" y="17353"/>
                      </a:moveTo>
                      <a:cubicBezTo>
                        <a:pt x="365469" y="37406"/>
                        <a:pt x="285258" y="46764"/>
                        <a:pt x="221090" y="129648"/>
                      </a:cubicBezTo>
                      <a:cubicBezTo>
                        <a:pt x="156922" y="212532"/>
                        <a:pt x="67353" y="366269"/>
                        <a:pt x="44627" y="514658"/>
                      </a:cubicBezTo>
                      <a:cubicBezTo>
                        <a:pt x="21901" y="663047"/>
                        <a:pt x="91417" y="895659"/>
                        <a:pt x="84733" y="1019985"/>
                      </a:cubicBezTo>
                      <a:cubicBezTo>
                        <a:pt x="78049" y="1144311"/>
                        <a:pt x="-22215" y="1223185"/>
                        <a:pt x="4522" y="1260616"/>
                      </a:cubicBezTo>
                      <a:cubicBezTo>
                        <a:pt x="31259" y="1298047"/>
                        <a:pt x="190344" y="1265963"/>
                        <a:pt x="245154" y="1244574"/>
                      </a:cubicBezTo>
                      <a:cubicBezTo>
                        <a:pt x="299964" y="1223185"/>
                        <a:pt x="332048" y="1188426"/>
                        <a:pt x="333385" y="1132279"/>
                      </a:cubicBezTo>
                      <a:cubicBezTo>
                        <a:pt x="334722" y="1076132"/>
                        <a:pt x="281249" y="969185"/>
                        <a:pt x="253175" y="907690"/>
                      </a:cubicBezTo>
                      <a:cubicBezTo>
                        <a:pt x="225101" y="846195"/>
                        <a:pt x="174301" y="820795"/>
                        <a:pt x="164943" y="763311"/>
                      </a:cubicBezTo>
                      <a:cubicBezTo>
                        <a:pt x="155585" y="705827"/>
                        <a:pt x="163606" y="622943"/>
                        <a:pt x="197027" y="562785"/>
                      </a:cubicBezTo>
                      <a:cubicBezTo>
                        <a:pt x="230448" y="502627"/>
                        <a:pt x="250501" y="383647"/>
                        <a:pt x="365469" y="402363"/>
                      </a:cubicBezTo>
                      <a:cubicBezTo>
                        <a:pt x="480437" y="421079"/>
                        <a:pt x="789248" y="605563"/>
                        <a:pt x="886838" y="675079"/>
                      </a:cubicBezTo>
                      <a:cubicBezTo>
                        <a:pt x="984428" y="744595"/>
                        <a:pt x="964374" y="757963"/>
                        <a:pt x="951006" y="819458"/>
                      </a:cubicBezTo>
                      <a:cubicBezTo>
                        <a:pt x="937638" y="880953"/>
                        <a:pt x="824006" y="975869"/>
                        <a:pt x="806627" y="1044048"/>
                      </a:cubicBezTo>
                      <a:cubicBezTo>
                        <a:pt x="789248" y="1112227"/>
                        <a:pt x="803954" y="1192437"/>
                        <a:pt x="846733" y="1228532"/>
                      </a:cubicBezTo>
                      <a:cubicBezTo>
                        <a:pt x="889512" y="1264627"/>
                        <a:pt x="1032554" y="1284679"/>
                        <a:pt x="1063301" y="1260616"/>
                      </a:cubicBezTo>
                      <a:cubicBezTo>
                        <a:pt x="1094048" y="1236553"/>
                        <a:pt x="1031217" y="1184416"/>
                        <a:pt x="1031217" y="1084153"/>
                      </a:cubicBezTo>
                      <a:cubicBezTo>
                        <a:pt x="1031217" y="983890"/>
                        <a:pt x="1061964" y="779353"/>
                        <a:pt x="1063301" y="659037"/>
                      </a:cubicBezTo>
                      <a:cubicBezTo>
                        <a:pt x="1064638" y="538721"/>
                        <a:pt x="1068649" y="455837"/>
                        <a:pt x="1039238" y="362258"/>
                      </a:cubicBezTo>
                      <a:cubicBezTo>
                        <a:pt x="1009827" y="268679"/>
                        <a:pt x="959028" y="156384"/>
                        <a:pt x="886838" y="97563"/>
                      </a:cubicBezTo>
                      <a:cubicBezTo>
                        <a:pt x="814648" y="38742"/>
                        <a:pt x="682301" y="24037"/>
                        <a:pt x="606101" y="9332"/>
                      </a:cubicBezTo>
                      <a:cubicBezTo>
                        <a:pt x="529901" y="-5373"/>
                        <a:pt x="493807" y="-2700"/>
                        <a:pt x="429638" y="17353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6FDFF7AA-1C1F-544D-93F2-7CCC203C1963}"/>
                  </a:ext>
                </a:extLst>
              </p:cNvPr>
              <p:cNvSpPr/>
              <p:nvPr/>
            </p:nvSpPr>
            <p:spPr>
              <a:xfrm>
                <a:off x="1870865" y="1874238"/>
                <a:ext cx="41710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dev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175CE1-0E4C-9445-B738-E0FD750627C7}"/>
              </a:ext>
            </a:extLst>
          </p:cNvPr>
          <p:cNvGrpSpPr/>
          <p:nvPr/>
        </p:nvGrpSpPr>
        <p:grpSpPr>
          <a:xfrm>
            <a:off x="6763135" y="3646234"/>
            <a:ext cx="3961728" cy="3233027"/>
            <a:chOff x="6763135" y="3646234"/>
            <a:chExt cx="3961728" cy="3233027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EE7F832-683B-124A-A3A3-AC53FFB14F8D}"/>
                </a:ext>
              </a:extLst>
            </p:cNvPr>
            <p:cNvGrpSpPr/>
            <p:nvPr/>
          </p:nvGrpSpPr>
          <p:grpSpPr>
            <a:xfrm>
              <a:off x="6895523" y="4358383"/>
              <a:ext cx="3829340" cy="2520878"/>
              <a:chOff x="7318663" y="2544460"/>
              <a:chExt cx="3829340" cy="2520878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02746EA6-7B65-FE44-BE84-ACF9D0074B0E}"/>
                  </a:ext>
                </a:extLst>
              </p:cNvPr>
              <p:cNvSpPr/>
              <p:nvPr/>
            </p:nvSpPr>
            <p:spPr>
              <a:xfrm>
                <a:off x="7916861" y="4634451"/>
                <a:ext cx="2280687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deploy to preview</a:t>
                </a:r>
                <a:b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CD (Release)</a:t>
                </a:r>
              </a:p>
            </p:txBody>
          </p:sp>
          <p:pic>
            <p:nvPicPr>
              <p:cNvPr id="153" name="Graphic 152">
                <a:extLst>
                  <a:ext uri="{FF2B5EF4-FFF2-40B4-BE49-F238E27FC236}">
                    <a16:creationId xmlns:a16="http://schemas.microsoft.com/office/drawing/2014/main" id="{0B19712B-FD6F-414C-B7DC-0F4C106E02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7678568" y="3240299"/>
                <a:ext cx="311021" cy="321054"/>
              </a:xfrm>
              <a:prstGeom prst="rect">
                <a:avLst/>
              </a:prstGeom>
            </p:spPr>
          </p:pic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6BC17CFE-B6DE-974F-915F-6CFB840B54C0}"/>
                  </a:ext>
                </a:extLst>
              </p:cNvPr>
              <p:cNvGrpSpPr/>
              <p:nvPr/>
            </p:nvGrpSpPr>
            <p:grpSpPr>
              <a:xfrm>
                <a:off x="7391320" y="3622141"/>
                <a:ext cx="885518" cy="460197"/>
                <a:chOff x="3811742" y="1728592"/>
                <a:chExt cx="885518" cy="460197"/>
              </a:xfrm>
            </p:grpSpPr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E629EB72-A23E-4947-8410-8CBC97BFD106}"/>
                    </a:ext>
                  </a:extLst>
                </p:cNvPr>
                <p:cNvCxnSpPr/>
                <p:nvPr/>
              </p:nvCxnSpPr>
              <p:spPr>
                <a:xfrm>
                  <a:off x="3811742" y="1728592"/>
                  <a:ext cx="88551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EC4AA549-D3F2-7446-A55A-16891264CAE3}"/>
                    </a:ext>
                  </a:extLst>
                </p:cNvPr>
                <p:cNvSpPr/>
                <p:nvPr/>
              </p:nvSpPr>
              <p:spPr>
                <a:xfrm>
                  <a:off x="3931338" y="1757902"/>
                  <a:ext cx="646331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helm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deploy</a:t>
                  </a:r>
                </a:p>
              </p:txBody>
            </p:sp>
          </p:grpSp>
          <p:pic>
            <p:nvPicPr>
              <p:cNvPr id="163" name="Graphic 162">
                <a:extLst>
                  <a:ext uri="{FF2B5EF4-FFF2-40B4-BE49-F238E27FC236}">
                    <a16:creationId xmlns:a16="http://schemas.microsoft.com/office/drawing/2014/main" id="{A5BFD80B-B332-EE45-9581-4065B5185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8359439" y="3370326"/>
                <a:ext cx="469900" cy="469900"/>
              </a:xfrm>
              <a:prstGeom prst="rect">
                <a:avLst/>
              </a:prstGeom>
            </p:spPr>
          </p:pic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35B3687F-68B1-0944-B458-04447563E1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655423" y="3684276"/>
                <a:ext cx="234432" cy="234432"/>
              </a:xfrm>
              <a:prstGeom prst="rect">
                <a:avLst/>
              </a:prstGeom>
            </p:spPr>
          </p:pic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FD50B477-83DE-FB4A-8DF4-30349EE9001F}"/>
                  </a:ext>
                </a:extLst>
              </p:cNvPr>
              <p:cNvSpPr/>
              <p:nvPr/>
            </p:nvSpPr>
            <p:spPr>
              <a:xfrm>
                <a:off x="8206301" y="2872466"/>
                <a:ext cx="776175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Azure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Kubernetes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Service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FA9FCB72-AF14-9743-BA5F-F4AF0B27C299}"/>
                  </a:ext>
                </a:extLst>
              </p:cNvPr>
              <p:cNvSpPr/>
              <p:nvPr/>
            </p:nvSpPr>
            <p:spPr>
              <a:xfrm>
                <a:off x="8276838" y="3863035"/>
                <a:ext cx="226055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namespace: foo-service-</a:t>
                </a:r>
                <a:r>
                  <a:rPr lang="en-US" sz="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pr</a:t>
                </a:r>
                <a:r>
                  <a:rPr lang="en-US" sz="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-${build-id}</a:t>
                </a:r>
                <a:endParaRPr lang="en-US" sz="800" dirty="0"/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C903C200-7B53-F349-AB49-8F28E1E43A22}"/>
                  </a:ext>
                </a:extLst>
              </p:cNvPr>
              <p:cNvSpPr txBox="1"/>
              <p:nvPr/>
            </p:nvSpPr>
            <p:spPr>
              <a:xfrm>
                <a:off x="8353648" y="2544460"/>
                <a:ext cx="2794355" cy="246221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http://foo-service-</a:t>
                </a:r>
                <a:r>
                  <a:rPr lang="en-US" sz="1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pr-12</a:t>
                </a:r>
                <a:r>
                  <a:rPr lang="en-US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.xx.aksapp.io</a:t>
                </a:r>
              </a:p>
            </p:txBody>
          </p:sp>
          <p:sp>
            <p:nvSpPr>
              <p:cNvPr id="228" name="Left Brace 227">
                <a:extLst>
                  <a:ext uri="{FF2B5EF4-FFF2-40B4-BE49-F238E27FC236}">
                    <a16:creationId xmlns:a16="http://schemas.microsoft.com/office/drawing/2014/main" id="{19B1EF68-9CF5-6046-AB54-11B7702253B5}"/>
                  </a:ext>
                </a:extLst>
              </p:cNvPr>
              <p:cNvSpPr/>
              <p:nvPr/>
            </p:nvSpPr>
            <p:spPr>
              <a:xfrm rot="16200000">
                <a:off x="8931684" y="2784474"/>
                <a:ext cx="214146" cy="3440187"/>
              </a:xfrm>
              <a:prstGeom prst="leftBrace">
                <a:avLst/>
              </a:prstGeom>
              <a:ln w="158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ED625AC-C602-7D43-9A75-F20AC904A6E7}"/>
                </a:ext>
              </a:extLst>
            </p:cNvPr>
            <p:cNvGrpSpPr/>
            <p:nvPr/>
          </p:nvGrpSpPr>
          <p:grpSpPr>
            <a:xfrm>
              <a:off x="6763135" y="3646234"/>
              <a:ext cx="317552" cy="2349107"/>
              <a:chOff x="6763135" y="3646234"/>
              <a:chExt cx="317552" cy="2349107"/>
            </a:xfrm>
          </p:grpSpPr>
          <p:cxnSp>
            <p:nvCxnSpPr>
              <p:cNvPr id="75" name="Elbow Connector 74">
                <a:extLst>
                  <a:ext uri="{FF2B5EF4-FFF2-40B4-BE49-F238E27FC236}">
                    <a16:creationId xmlns:a16="http://schemas.microsoft.com/office/drawing/2014/main" id="{C0D6BD5A-3DE1-7C45-BE79-6CD70869B798}"/>
                  </a:ext>
                </a:extLst>
              </p:cNvPr>
              <p:cNvCxnSpPr>
                <a:cxnSpLocks/>
                <a:stCxn id="145" idx="3"/>
                <a:endCxn id="7" idx="2"/>
              </p:cNvCxnSpPr>
              <p:nvPr/>
            </p:nvCxnSpPr>
            <p:spPr>
              <a:xfrm flipH="1">
                <a:off x="6763135" y="3646234"/>
                <a:ext cx="132389" cy="2207382"/>
              </a:xfrm>
              <a:prstGeom prst="bentConnector5">
                <a:avLst>
                  <a:gd name="adj1" fmla="val -172673"/>
                  <a:gd name="adj2" fmla="val 51755"/>
                  <a:gd name="adj3" fmla="val 518252"/>
                </a:avLst>
              </a:prstGeom>
              <a:ln w="57150">
                <a:solidFill>
                  <a:srgbClr val="00B05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0182132-85DB-704E-9FDA-845C1F735C67}"/>
                  </a:ext>
                </a:extLst>
              </p:cNvPr>
              <p:cNvSpPr/>
              <p:nvPr/>
            </p:nvSpPr>
            <p:spPr>
              <a:xfrm>
                <a:off x="6763135" y="5711891"/>
                <a:ext cx="317552" cy="28345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88887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158"/>
    </mc:Choice>
    <mc:Fallback>
      <p:transition spd="slow" advTm="12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7CD26E8-53B3-634D-8AB6-9B0B4081A2C5}"/>
              </a:ext>
            </a:extLst>
          </p:cNvPr>
          <p:cNvGrpSpPr/>
          <p:nvPr/>
        </p:nvGrpSpPr>
        <p:grpSpPr>
          <a:xfrm>
            <a:off x="1237928" y="1220810"/>
            <a:ext cx="5835840" cy="2800443"/>
            <a:chOff x="1237928" y="1220810"/>
            <a:chExt cx="5835840" cy="2800443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9031E030-A065-0947-AA91-8D3C17F8C191}"/>
                </a:ext>
              </a:extLst>
            </p:cNvPr>
            <p:cNvGrpSpPr/>
            <p:nvPr/>
          </p:nvGrpSpPr>
          <p:grpSpPr>
            <a:xfrm>
              <a:off x="1237928" y="1220810"/>
              <a:ext cx="880331" cy="994769"/>
              <a:chOff x="1237928" y="2581391"/>
              <a:chExt cx="880331" cy="994769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0442B172-604E-5A40-BDFC-C9F47724BA53}"/>
                  </a:ext>
                </a:extLst>
              </p:cNvPr>
              <p:cNvGrpSpPr/>
              <p:nvPr/>
            </p:nvGrpSpPr>
            <p:grpSpPr>
              <a:xfrm rot="5400000">
                <a:off x="1294881" y="2752782"/>
                <a:ext cx="994769" cy="651987"/>
                <a:chOff x="1293083" y="1730769"/>
                <a:chExt cx="994769" cy="651987"/>
              </a:xfrm>
            </p:grpSpPr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E98DB5E0-FBC9-3344-A3E9-A2EC4A141E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790468" y="1233384"/>
                  <a:ext cx="0" cy="99476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52D5BD40-F1D0-664B-9856-61438F919F3C}"/>
                    </a:ext>
                  </a:extLst>
                </p:cNvPr>
                <p:cNvSpPr/>
                <p:nvPr/>
              </p:nvSpPr>
              <p:spPr>
                <a:xfrm rot="16200000">
                  <a:off x="1523898" y="1967258"/>
                  <a:ext cx="569387" cy="261610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merge</a:t>
                  </a:r>
                </a:p>
              </p:txBody>
            </p:sp>
          </p:grpSp>
          <p:pic>
            <p:nvPicPr>
              <p:cNvPr id="179" name="Picture 178">
                <a:extLst>
                  <a:ext uri="{FF2B5EF4-FFF2-40B4-BE49-F238E27FC236}">
                    <a16:creationId xmlns:a16="http://schemas.microsoft.com/office/drawing/2014/main" id="{4619F0F8-CA50-994B-937C-74CFEBBE86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37928" y="2987191"/>
                <a:ext cx="183072" cy="244036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C631B7-1777-3046-9B89-66BEE273E789}"/>
                </a:ext>
              </a:extLst>
            </p:cNvPr>
            <p:cNvGrpSpPr/>
            <p:nvPr/>
          </p:nvGrpSpPr>
          <p:grpSpPr>
            <a:xfrm>
              <a:off x="1421001" y="1253076"/>
              <a:ext cx="5652767" cy="2768177"/>
              <a:chOff x="1421001" y="2215579"/>
              <a:chExt cx="5652767" cy="2768177"/>
            </a:xfrm>
          </p:grpSpPr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B9C83185-6F40-1D41-81C1-522AC5540E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26758" y="3345440"/>
                <a:ext cx="568766" cy="438424"/>
              </a:xfrm>
              <a:prstGeom prst="rect">
                <a:avLst/>
              </a:prstGeom>
            </p:spPr>
          </p:pic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ED2655B-B8CE-584B-B31B-C6801F99DBC0}"/>
                  </a:ext>
                </a:extLst>
              </p:cNvPr>
              <p:cNvSpPr/>
              <p:nvPr/>
            </p:nvSpPr>
            <p:spPr>
              <a:xfrm>
                <a:off x="6148514" y="3058636"/>
                <a:ext cx="925254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 err="1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ChartMuseum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8551995-0B65-BC4C-818D-8C8E2CBAECD6}"/>
                  </a:ext>
                </a:extLst>
              </p:cNvPr>
              <p:cNvSpPr/>
              <p:nvPr/>
            </p:nvSpPr>
            <p:spPr>
              <a:xfrm>
                <a:off x="1421001" y="3298594"/>
                <a:ext cx="106106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development</a:t>
                </a:r>
                <a:b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branch</a:t>
                </a:r>
              </a:p>
            </p:txBody>
          </p:sp>
          <p:pic>
            <p:nvPicPr>
              <p:cNvPr id="187" name="Graphic 186">
                <a:extLst>
                  <a:ext uri="{FF2B5EF4-FFF2-40B4-BE49-F238E27FC236}">
                    <a16:creationId xmlns:a16="http://schemas.microsoft.com/office/drawing/2014/main" id="{A41329A4-C707-3A4C-ACAD-F6E1C2B946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175972" y="3162219"/>
                <a:ext cx="378514" cy="378514"/>
              </a:xfrm>
              <a:prstGeom prst="rect">
                <a:avLst/>
              </a:prstGeom>
            </p:spPr>
          </p:pic>
          <p:pic>
            <p:nvPicPr>
              <p:cNvPr id="188" name="Graphic 187">
                <a:extLst>
                  <a:ext uri="{FF2B5EF4-FFF2-40B4-BE49-F238E27FC236}">
                    <a16:creationId xmlns:a16="http://schemas.microsoft.com/office/drawing/2014/main" id="{E20E74FD-80D6-3747-B360-3345970A40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841909" y="3265950"/>
                <a:ext cx="516890" cy="516890"/>
              </a:xfrm>
              <a:prstGeom prst="rect">
                <a:avLst/>
              </a:prstGeom>
            </p:spPr>
          </p:pic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0B945238-2D43-2C4B-97C2-993A737CFF8C}"/>
                  </a:ext>
                </a:extLst>
              </p:cNvPr>
              <p:cNvSpPr/>
              <p:nvPr/>
            </p:nvSpPr>
            <p:spPr>
              <a:xfrm>
                <a:off x="3286430" y="2555468"/>
                <a:ext cx="69762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Azure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Container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Registry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i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Build</a:t>
                </a:r>
              </a:p>
            </p:txBody>
          </p:sp>
          <p:pic>
            <p:nvPicPr>
              <p:cNvPr id="190" name="Graphic 189">
                <a:extLst>
                  <a:ext uri="{FF2B5EF4-FFF2-40B4-BE49-F238E27FC236}">
                    <a16:creationId xmlns:a16="http://schemas.microsoft.com/office/drawing/2014/main" id="{3D297C25-84BA-BD44-B76A-F34F8EE8C8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381937" y="3212736"/>
                <a:ext cx="506615" cy="506615"/>
              </a:xfrm>
              <a:prstGeom prst="rect">
                <a:avLst/>
              </a:prstGeom>
            </p:spPr>
          </p:pic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1AC6E7A5-EAB4-AA4B-BE00-5D47A87E9BB7}"/>
                  </a:ext>
                </a:extLst>
              </p:cNvPr>
              <p:cNvGrpSpPr/>
              <p:nvPr/>
            </p:nvGrpSpPr>
            <p:grpSpPr>
              <a:xfrm>
                <a:off x="3922471" y="3543411"/>
                <a:ext cx="885518" cy="290920"/>
                <a:chOff x="3811742" y="1728592"/>
                <a:chExt cx="885518" cy="290920"/>
              </a:xfrm>
            </p:grpSpPr>
            <p:cxnSp>
              <p:nvCxnSpPr>
                <p:cNvPr id="192" name="Straight Arrow Connector 191">
                  <a:extLst>
                    <a:ext uri="{FF2B5EF4-FFF2-40B4-BE49-F238E27FC236}">
                      <a16:creationId xmlns:a16="http://schemas.microsoft.com/office/drawing/2014/main" id="{606AD64A-692A-9348-A017-6C515B2EB54D}"/>
                    </a:ext>
                  </a:extLst>
                </p:cNvPr>
                <p:cNvCxnSpPr/>
                <p:nvPr/>
              </p:nvCxnSpPr>
              <p:spPr>
                <a:xfrm>
                  <a:off x="3811742" y="1728592"/>
                  <a:ext cx="88551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triangl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DAF5BE79-6A0B-7649-BBD4-980E54C2E1A0}"/>
                    </a:ext>
                  </a:extLst>
                </p:cNvPr>
                <p:cNvSpPr/>
                <p:nvPr/>
              </p:nvSpPr>
              <p:spPr>
                <a:xfrm>
                  <a:off x="4008279" y="1757902"/>
                  <a:ext cx="49244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push</a:t>
                  </a:r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C1ACBFE3-75A6-1F47-BF14-5CC9F5A9E8F1}"/>
                  </a:ext>
                </a:extLst>
              </p:cNvPr>
              <p:cNvGrpSpPr/>
              <p:nvPr/>
            </p:nvGrpSpPr>
            <p:grpSpPr>
              <a:xfrm>
                <a:off x="2478833" y="3543354"/>
                <a:ext cx="885518" cy="798751"/>
                <a:chOff x="3811742" y="1728592"/>
                <a:chExt cx="885518" cy="798751"/>
              </a:xfrm>
            </p:grpSpPr>
            <p:cxnSp>
              <p:nvCxnSpPr>
                <p:cNvPr id="195" name="Straight Arrow Connector 194">
                  <a:extLst>
                    <a:ext uri="{FF2B5EF4-FFF2-40B4-BE49-F238E27FC236}">
                      <a16:creationId xmlns:a16="http://schemas.microsoft.com/office/drawing/2014/main" id="{F64F0400-C57A-2B4B-9E95-D9F51D78CCF8}"/>
                    </a:ext>
                  </a:extLst>
                </p:cNvPr>
                <p:cNvCxnSpPr/>
                <p:nvPr/>
              </p:nvCxnSpPr>
              <p:spPr>
                <a:xfrm>
                  <a:off x="3811742" y="1728592"/>
                  <a:ext cx="88551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B735B2A4-AE9D-8442-AC67-86597C39CAED}"/>
                    </a:ext>
                  </a:extLst>
                </p:cNvPr>
                <p:cNvSpPr/>
                <p:nvPr/>
              </p:nvSpPr>
              <p:spPr>
                <a:xfrm>
                  <a:off x="3892864" y="1757902"/>
                  <a:ext cx="723275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build,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test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and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package</a:t>
                  </a:r>
                </a:p>
              </p:txBody>
            </p:sp>
          </p:grp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08891F0E-FBE4-8947-A3CD-90CF174C8AFF}"/>
                  </a:ext>
                </a:extLst>
              </p:cNvPr>
              <p:cNvSpPr/>
              <p:nvPr/>
            </p:nvSpPr>
            <p:spPr>
              <a:xfrm>
                <a:off x="4751540" y="2786893"/>
                <a:ext cx="697627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Azure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Container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Registry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09A26C7-927A-384B-9FF5-F6BCF355F3F1}"/>
                  </a:ext>
                </a:extLst>
              </p:cNvPr>
              <p:cNvSpPr/>
              <p:nvPr/>
            </p:nvSpPr>
            <p:spPr>
              <a:xfrm>
                <a:off x="3556448" y="3738208"/>
                <a:ext cx="16995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foo-service:dev</a:t>
                </a:r>
                <a:r>
                  <a:rPr lang="en-US" sz="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-${build-id}</a:t>
                </a:r>
              </a:p>
            </p:txBody>
          </p:sp>
          <p:pic>
            <p:nvPicPr>
              <p:cNvPr id="199" name="Graphic 198">
                <a:extLst>
                  <a:ext uri="{FF2B5EF4-FFF2-40B4-BE49-F238E27FC236}">
                    <a16:creationId xmlns:a16="http://schemas.microsoft.com/office/drawing/2014/main" id="{17CB056A-8B1B-1346-B6D3-4F86065F9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685835" y="3161512"/>
                <a:ext cx="311021" cy="321054"/>
              </a:xfrm>
              <a:prstGeom prst="rect">
                <a:avLst/>
              </a:prstGeom>
            </p:spPr>
          </p:pic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30EFD8EF-3C97-1E48-A544-8DEC6C408135}"/>
                  </a:ext>
                </a:extLst>
              </p:cNvPr>
              <p:cNvGrpSpPr/>
              <p:nvPr/>
            </p:nvGrpSpPr>
            <p:grpSpPr>
              <a:xfrm>
                <a:off x="5364294" y="3543354"/>
                <a:ext cx="954107" cy="460197"/>
                <a:chOff x="3777449" y="1728592"/>
                <a:chExt cx="954107" cy="460197"/>
              </a:xfrm>
            </p:grpSpPr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BCD7E713-476A-B04E-854F-E36C0D971F40}"/>
                    </a:ext>
                  </a:extLst>
                </p:cNvPr>
                <p:cNvCxnSpPr/>
                <p:nvPr/>
              </p:nvCxnSpPr>
              <p:spPr>
                <a:xfrm>
                  <a:off x="3811742" y="1728592"/>
                  <a:ext cx="88551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CBD0CC68-9B65-AA4C-A797-5064E03FF392}"/>
                    </a:ext>
                  </a:extLst>
                </p:cNvPr>
                <p:cNvSpPr/>
                <p:nvPr/>
              </p:nvSpPr>
              <p:spPr>
                <a:xfrm>
                  <a:off x="3777449" y="1757902"/>
                  <a:ext cx="954107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update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helm chart</a:t>
                  </a:r>
                </a:p>
              </p:txBody>
            </p:sp>
          </p:grpSp>
          <p:sp>
            <p:nvSpPr>
              <p:cNvPr id="203" name="Left Brace 202">
                <a:extLst>
                  <a:ext uri="{FF2B5EF4-FFF2-40B4-BE49-F238E27FC236}">
                    <a16:creationId xmlns:a16="http://schemas.microsoft.com/office/drawing/2014/main" id="{787848B7-9635-9D46-BC60-7464161BF9D9}"/>
                  </a:ext>
                </a:extLst>
              </p:cNvPr>
              <p:cNvSpPr/>
              <p:nvPr/>
            </p:nvSpPr>
            <p:spPr>
              <a:xfrm rot="16200000">
                <a:off x="4281817" y="1916353"/>
                <a:ext cx="211491" cy="5015921"/>
              </a:xfrm>
              <a:prstGeom prst="leftBrace">
                <a:avLst/>
              </a:prstGeom>
              <a:ln w="158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87D6B9EC-ABE1-084B-97FA-20F72FA0D582}"/>
                  </a:ext>
                </a:extLst>
              </p:cNvPr>
              <p:cNvSpPr/>
              <p:nvPr/>
            </p:nvSpPr>
            <p:spPr>
              <a:xfrm>
                <a:off x="3590481" y="4552869"/>
                <a:ext cx="1838365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merge to development</a:t>
                </a:r>
                <a:b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CI (Build)</a:t>
                </a:r>
              </a:p>
            </p:txBody>
          </p: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C8785912-9097-CB4A-ADDF-F8C832F57EEE}"/>
                  </a:ext>
                </a:extLst>
              </p:cNvPr>
              <p:cNvCxnSpPr/>
              <p:nvPr/>
            </p:nvCxnSpPr>
            <p:spPr>
              <a:xfrm>
                <a:off x="5825587" y="2709265"/>
                <a:ext cx="0" cy="377727"/>
              </a:xfrm>
              <a:prstGeom prst="straightConnector1">
                <a:avLst/>
              </a:prstGeom>
              <a:ln w="19050">
                <a:solidFill>
                  <a:srgbClr val="FF77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3D0938D3-0D4A-A546-A09E-63A63F5B1ED1}"/>
                  </a:ext>
                </a:extLst>
              </p:cNvPr>
              <p:cNvSpPr txBox="1"/>
              <p:nvPr/>
            </p:nvSpPr>
            <p:spPr>
              <a:xfrm>
                <a:off x="5802616" y="2215579"/>
                <a:ext cx="960519" cy="553998"/>
              </a:xfrm>
              <a:prstGeom prst="rect">
                <a:avLst/>
              </a:prstGeom>
              <a:solidFill>
                <a:srgbClr val="FF95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image name</a:t>
                </a:r>
                <a:br>
                  <a:rPr lang="en-US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ingress </a:t>
                </a:r>
                <a:r>
                  <a:rPr lang="en-US" sz="10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url</a:t>
                </a:r>
                <a:br>
                  <a:rPr lang="en-US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...</a:t>
                </a:r>
              </a:p>
            </p:txBody>
          </p:sp>
        </p:grp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BFD3DADB-269B-E84A-9E4E-DB2E44E5FA83}"/>
              </a:ext>
            </a:extLst>
          </p:cNvPr>
          <p:cNvSpPr txBox="1"/>
          <p:nvPr/>
        </p:nvSpPr>
        <p:spPr>
          <a:xfrm>
            <a:off x="2666586" y="387859"/>
            <a:ext cx="7928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After review of the pull request, when it gets merged with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development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this will run the build pipeline again to generate the merged Docker image, Helm chart, etc. and release to Development</a:t>
            </a:r>
          </a:p>
        </p:txBody>
      </p:sp>
      <p:pic>
        <p:nvPicPr>
          <p:cNvPr id="125" name="Graphic 124" descr="User">
            <a:extLst>
              <a:ext uri="{FF2B5EF4-FFF2-40B4-BE49-F238E27FC236}">
                <a16:creationId xmlns:a16="http://schemas.microsoft.com/office/drawing/2014/main" id="{D3726D22-2F4F-CE42-B440-CBA79BB2FF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961" y="443251"/>
            <a:ext cx="656787" cy="665798"/>
          </a:xfrm>
          <a:prstGeom prst="rect">
            <a:avLst/>
          </a:prstGeom>
        </p:spPr>
      </p:pic>
      <p:sp>
        <p:nvSpPr>
          <p:cNvPr id="133" name="Cloud 132">
            <a:extLst>
              <a:ext uri="{FF2B5EF4-FFF2-40B4-BE49-F238E27FC236}">
                <a16:creationId xmlns:a16="http://schemas.microsoft.com/office/drawing/2014/main" id="{4C28CFB4-E7E5-9648-B85C-C38BBE076D5F}"/>
              </a:ext>
            </a:extLst>
          </p:cNvPr>
          <p:cNvSpPr/>
          <p:nvPr/>
        </p:nvSpPr>
        <p:spPr>
          <a:xfrm>
            <a:off x="935061" y="440163"/>
            <a:ext cx="270586" cy="182183"/>
          </a:xfrm>
          <a:prstGeom prst="clou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Graphic 134" descr="Glasses">
            <a:extLst>
              <a:ext uri="{FF2B5EF4-FFF2-40B4-BE49-F238E27FC236}">
                <a16:creationId xmlns:a16="http://schemas.microsoft.com/office/drawing/2014/main" id="{E01754B8-97B9-F34B-B2C2-FAEBF86AC5D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5255" y="519996"/>
            <a:ext cx="230200" cy="233358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2D238931-370D-C640-B964-FEA8C74F9AFD}"/>
              </a:ext>
            </a:extLst>
          </p:cNvPr>
          <p:cNvSpPr/>
          <p:nvPr/>
        </p:nvSpPr>
        <p:spPr>
          <a:xfrm>
            <a:off x="862605" y="991466"/>
            <a:ext cx="4154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ops</a:t>
            </a:r>
          </a:p>
        </p:txBody>
      </p:sp>
      <p:pic>
        <p:nvPicPr>
          <p:cNvPr id="138" name="Graphic 137" descr="User">
            <a:extLst>
              <a:ext uri="{FF2B5EF4-FFF2-40B4-BE49-F238E27FC236}">
                <a16:creationId xmlns:a16="http://schemas.microsoft.com/office/drawing/2014/main" id="{DCA18B36-340E-EA42-836E-EECFAA9963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3179" y="454578"/>
            <a:ext cx="656787" cy="656787"/>
          </a:xfrm>
          <a:prstGeom prst="rect">
            <a:avLst/>
          </a:prstGeom>
        </p:spPr>
      </p:pic>
      <p:sp>
        <p:nvSpPr>
          <p:cNvPr id="148" name="Freeform 147">
            <a:extLst>
              <a:ext uri="{FF2B5EF4-FFF2-40B4-BE49-F238E27FC236}">
                <a16:creationId xmlns:a16="http://schemas.microsoft.com/office/drawing/2014/main" id="{5BEA249D-BADE-574B-AEEB-2ADAA885A6B5}"/>
              </a:ext>
            </a:extLst>
          </p:cNvPr>
          <p:cNvSpPr/>
          <p:nvPr/>
        </p:nvSpPr>
        <p:spPr>
          <a:xfrm>
            <a:off x="444816" y="496416"/>
            <a:ext cx="269819" cy="321697"/>
          </a:xfrm>
          <a:custGeom>
            <a:avLst/>
            <a:gdLst>
              <a:gd name="connsiteX0" fmla="*/ 429638 w 1071773"/>
              <a:gd name="connsiteY0" fmla="*/ 17353 h 1277846"/>
              <a:gd name="connsiteX1" fmla="*/ 221090 w 1071773"/>
              <a:gd name="connsiteY1" fmla="*/ 129648 h 1277846"/>
              <a:gd name="connsiteX2" fmla="*/ 44627 w 1071773"/>
              <a:gd name="connsiteY2" fmla="*/ 514658 h 1277846"/>
              <a:gd name="connsiteX3" fmla="*/ 84733 w 1071773"/>
              <a:gd name="connsiteY3" fmla="*/ 1019985 h 1277846"/>
              <a:gd name="connsiteX4" fmla="*/ 4522 w 1071773"/>
              <a:gd name="connsiteY4" fmla="*/ 1260616 h 1277846"/>
              <a:gd name="connsiteX5" fmla="*/ 245154 w 1071773"/>
              <a:gd name="connsiteY5" fmla="*/ 1244574 h 1277846"/>
              <a:gd name="connsiteX6" fmla="*/ 333385 w 1071773"/>
              <a:gd name="connsiteY6" fmla="*/ 1132279 h 1277846"/>
              <a:gd name="connsiteX7" fmla="*/ 253175 w 1071773"/>
              <a:gd name="connsiteY7" fmla="*/ 907690 h 1277846"/>
              <a:gd name="connsiteX8" fmla="*/ 164943 w 1071773"/>
              <a:gd name="connsiteY8" fmla="*/ 763311 h 1277846"/>
              <a:gd name="connsiteX9" fmla="*/ 197027 w 1071773"/>
              <a:gd name="connsiteY9" fmla="*/ 562785 h 1277846"/>
              <a:gd name="connsiteX10" fmla="*/ 365469 w 1071773"/>
              <a:gd name="connsiteY10" fmla="*/ 402363 h 1277846"/>
              <a:gd name="connsiteX11" fmla="*/ 886838 w 1071773"/>
              <a:gd name="connsiteY11" fmla="*/ 675079 h 1277846"/>
              <a:gd name="connsiteX12" fmla="*/ 951006 w 1071773"/>
              <a:gd name="connsiteY12" fmla="*/ 819458 h 1277846"/>
              <a:gd name="connsiteX13" fmla="*/ 806627 w 1071773"/>
              <a:gd name="connsiteY13" fmla="*/ 1044048 h 1277846"/>
              <a:gd name="connsiteX14" fmla="*/ 846733 w 1071773"/>
              <a:gd name="connsiteY14" fmla="*/ 1228532 h 1277846"/>
              <a:gd name="connsiteX15" fmla="*/ 1063301 w 1071773"/>
              <a:gd name="connsiteY15" fmla="*/ 1260616 h 1277846"/>
              <a:gd name="connsiteX16" fmla="*/ 1031217 w 1071773"/>
              <a:gd name="connsiteY16" fmla="*/ 1084153 h 1277846"/>
              <a:gd name="connsiteX17" fmla="*/ 1063301 w 1071773"/>
              <a:gd name="connsiteY17" fmla="*/ 659037 h 1277846"/>
              <a:gd name="connsiteX18" fmla="*/ 1039238 w 1071773"/>
              <a:gd name="connsiteY18" fmla="*/ 362258 h 1277846"/>
              <a:gd name="connsiteX19" fmla="*/ 886838 w 1071773"/>
              <a:gd name="connsiteY19" fmla="*/ 97563 h 1277846"/>
              <a:gd name="connsiteX20" fmla="*/ 606101 w 1071773"/>
              <a:gd name="connsiteY20" fmla="*/ 9332 h 1277846"/>
              <a:gd name="connsiteX21" fmla="*/ 429638 w 1071773"/>
              <a:gd name="connsiteY21" fmla="*/ 17353 h 127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71773" h="1277846">
                <a:moveTo>
                  <a:pt x="429638" y="17353"/>
                </a:moveTo>
                <a:cubicBezTo>
                  <a:pt x="365469" y="37406"/>
                  <a:pt x="285258" y="46764"/>
                  <a:pt x="221090" y="129648"/>
                </a:cubicBezTo>
                <a:cubicBezTo>
                  <a:pt x="156922" y="212532"/>
                  <a:pt x="67353" y="366269"/>
                  <a:pt x="44627" y="514658"/>
                </a:cubicBezTo>
                <a:cubicBezTo>
                  <a:pt x="21901" y="663047"/>
                  <a:pt x="91417" y="895659"/>
                  <a:pt x="84733" y="1019985"/>
                </a:cubicBezTo>
                <a:cubicBezTo>
                  <a:pt x="78049" y="1144311"/>
                  <a:pt x="-22215" y="1223185"/>
                  <a:pt x="4522" y="1260616"/>
                </a:cubicBezTo>
                <a:cubicBezTo>
                  <a:pt x="31259" y="1298047"/>
                  <a:pt x="190344" y="1265963"/>
                  <a:pt x="245154" y="1244574"/>
                </a:cubicBezTo>
                <a:cubicBezTo>
                  <a:pt x="299964" y="1223185"/>
                  <a:pt x="332048" y="1188426"/>
                  <a:pt x="333385" y="1132279"/>
                </a:cubicBezTo>
                <a:cubicBezTo>
                  <a:pt x="334722" y="1076132"/>
                  <a:pt x="281249" y="969185"/>
                  <a:pt x="253175" y="907690"/>
                </a:cubicBezTo>
                <a:cubicBezTo>
                  <a:pt x="225101" y="846195"/>
                  <a:pt x="174301" y="820795"/>
                  <a:pt x="164943" y="763311"/>
                </a:cubicBezTo>
                <a:cubicBezTo>
                  <a:pt x="155585" y="705827"/>
                  <a:pt x="163606" y="622943"/>
                  <a:pt x="197027" y="562785"/>
                </a:cubicBezTo>
                <a:cubicBezTo>
                  <a:pt x="230448" y="502627"/>
                  <a:pt x="250501" y="383647"/>
                  <a:pt x="365469" y="402363"/>
                </a:cubicBezTo>
                <a:cubicBezTo>
                  <a:pt x="480437" y="421079"/>
                  <a:pt x="789248" y="605563"/>
                  <a:pt x="886838" y="675079"/>
                </a:cubicBezTo>
                <a:cubicBezTo>
                  <a:pt x="984428" y="744595"/>
                  <a:pt x="964374" y="757963"/>
                  <a:pt x="951006" y="819458"/>
                </a:cubicBezTo>
                <a:cubicBezTo>
                  <a:pt x="937638" y="880953"/>
                  <a:pt x="824006" y="975869"/>
                  <a:pt x="806627" y="1044048"/>
                </a:cubicBezTo>
                <a:cubicBezTo>
                  <a:pt x="789248" y="1112227"/>
                  <a:pt x="803954" y="1192437"/>
                  <a:pt x="846733" y="1228532"/>
                </a:cubicBezTo>
                <a:cubicBezTo>
                  <a:pt x="889512" y="1264627"/>
                  <a:pt x="1032554" y="1284679"/>
                  <a:pt x="1063301" y="1260616"/>
                </a:cubicBezTo>
                <a:cubicBezTo>
                  <a:pt x="1094048" y="1236553"/>
                  <a:pt x="1031217" y="1184416"/>
                  <a:pt x="1031217" y="1084153"/>
                </a:cubicBezTo>
                <a:cubicBezTo>
                  <a:pt x="1031217" y="983890"/>
                  <a:pt x="1061964" y="779353"/>
                  <a:pt x="1063301" y="659037"/>
                </a:cubicBezTo>
                <a:cubicBezTo>
                  <a:pt x="1064638" y="538721"/>
                  <a:pt x="1068649" y="455837"/>
                  <a:pt x="1039238" y="362258"/>
                </a:cubicBezTo>
                <a:cubicBezTo>
                  <a:pt x="1009827" y="268679"/>
                  <a:pt x="959028" y="156384"/>
                  <a:pt x="886838" y="97563"/>
                </a:cubicBezTo>
                <a:cubicBezTo>
                  <a:pt x="814648" y="38742"/>
                  <a:pt x="682301" y="24037"/>
                  <a:pt x="606101" y="9332"/>
                </a:cubicBezTo>
                <a:cubicBezTo>
                  <a:pt x="529901" y="-5373"/>
                  <a:pt x="493807" y="-2700"/>
                  <a:pt x="429638" y="17353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AA8F22-2FB2-7940-99FC-3784DD5DD4DE}"/>
              </a:ext>
            </a:extLst>
          </p:cNvPr>
          <p:cNvSpPr/>
          <p:nvPr/>
        </p:nvSpPr>
        <p:spPr>
          <a:xfrm>
            <a:off x="371174" y="996381"/>
            <a:ext cx="4171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dev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9DD99669-8776-1143-B5F5-1C7D3107190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94630" y="467234"/>
            <a:ext cx="645195" cy="322596"/>
          </a:xfrm>
          <a:prstGeom prst="rect">
            <a:avLst/>
          </a:prstGeom>
        </p:spPr>
      </p:pic>
      <p:sp>
        <p:nvSpPr>
          <p:cNvPr id="157" name="Rectangle 156">
            <a:extLst>
              <a:ext uri="{FF2B5EF4-FFF2-40B4-BE49-F238E27FC236}">
                <a16:creationId xmlns:a16="http://schemas.microsoft.com/office/drawing/2014/main" id="{A91051BE-1E14-0A46-948F-B85B82BB0510}"/>
              </a:ext>
            </a:extLst>
          </p:cNvPr>
          <p:cNvSpPr/>
          <p:nvPr/>
        </p:nvSpPr>
        <p:spPr>
          <a:xfrm>
            <a:off x="1602223" y="739708"/>
            <a:ext cx="10393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feature</a:t>
            </a:r>
            <a:br>
              <a:rPr lang="en-US" sz="11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</a:br>
            <a:r>
              <a:rPr lang="en-US" sz="11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branch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6F8C814-C3C4-954A-937C-CE671A785EA0}"/>
              </a:ext>
            </a:extLst>
          </p:cNvPr>
          <p:cNvSpPr/>
          <p:nvPr/>
        </p:nvSpPr>
        <p:spPr>
          <a:xfrm>
            <a:off x="1737237" y="77652"/>
            <a:ext cx="768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foo-service</a:t>
            </a:r>
            <a:br>
              <a:rPr lang="en-US" sz="9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</a:br>
            <a:r>
              <a:rPr lang="en-US" sz="9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repository</a:t>
            </a:r>
            <a:endParaRPr lang="en-US" sz="900" b="1" i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51D01C-7552-EB4D-A6C0-6FA0C2AF837E}"/>
              </a:ext>
            </a:extLst>
          </p:cNvPr>
          <p:cNvGrpSpPr/>
          <p:nvPr/>
        </p:nvGrpSpPr>
        <p:grpSpPr>
          <a:xfrm>
            <a:off x="6763135" y="2602149"/>
            <a:ext cx="3891196" cy="4277112"/>
            <a:chOff x="6763135" y="2602149"/>
            <a:chExt cx="3891196" cy="4277112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06686C88-D3A9-D640-AB4E-84931904D557}"/>
                </a:ext>
              </a:extLst>
            </p:cNvPr>
            <p:cNvGrpSpPr/>
            <p:nvPr/>
          </p:nvGrpSpPr>
          <p:grpSpPr>
            <a:xfrm>
              <a:off x="6763135" y="2602149"/>
              <a:ext cx="317552" cy="3393192"/>
              <a:chOff x="6763135" y="2602149"/>
              <a:chExt cx="317552" cy="3393192"/>
            </a:xfrm>
          </p:grpSpPr>
          <p:cxnSp>
            <p:nvCxnSpPr>
              <p:cNvPr id="161" name="Elbow Connector 160">
                <a:extLst>
                  <a:ext uri="{FF2B5EF4-FFF2-40B4-BE49-F238E27FC236}">
                    <a16:creationId xmlns:a16="http://schemas.microsoft.com/office/drawing/2014/main" id="{97336A18-BF32-A241-ACC9-DEC7994683DA}"/>
                  </a:ext>
                </a:extLst>
              </p:cNvPr>
              <p:cNvCxnSpPr>
                <a:cxnSpLocks/>
                <a:stCxn id="206" idx="3"/>
                <a:endCxn id="162" idx="2"/>
              </p:cNvCxnSpPr>
              <p:nvPr/>
            </p:nvCxnSpPr>
            <p:spPr>
              <a:xfrm flipH="1">
                <a:off x="6763135" y="2602149"/>
                <a:ext cx="132389" cy="3251467"/>
              </a:xfrm>
              <a:prstGeom prst="bentConnector5">
                <a:avLst>
                  <a:gd name="adj1" fmla="val -172673"/>
                  <a:gd name="adj2" fmla="val 51192"/>
                  <a:gd name="adj3" fmla="val 456857"/>
                </a:avLst>
              </a:prstGeom>
              <a:ln w="57150">
                <a:solidFill>
                  <a:srgbClr val="00B05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03DEF982-3007-1740-AB47-9B1E85B2EAF7}"/>
                  </a:ext>
                </a:extLst>
              </p:cNvPr>
              <p:cNvSpPr/>
              <p:nvPr/>
            </p:nvSpPr>
            <p:spPr>
              <a:xfrm>
                <a:off x="6763135" y="5711891"/>
                <a:ext cx="317552" cy="28345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29717E35-721A-1D47-849D-4F5277112574}"/>
                </a:ext>
              </a:extLst>
            </p:cNvPr>
            <p:cNvGrpSpPr/>
            <p:nvPr/>
          </p:nvGrpSpPr>
          <p:grpSpPr>
            <a:xfrm>
              <a:off x="6895523" y="4358383"/>
              <a:ext cx="3758808" cy="2520878"/>
              <a:chOff x="7318663" y="2544460"/>
              <a:chExt cx="3758808" cy="2520878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AB5A569F-CC18-8844-A5D5-D277D8B88420}"/>
                  </a:ext>
                </a:extLst>
              </p:cNvPr>
              <p:cNvSpPr/>
              <p:nvPr/>
            </p:nvSpPr>
            <p:spPr>
              <a:xfrm>
                <a:off x="7916861" y="4634451"/>
                <a:ext cx="2280687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deploy to dev</a:t>
                </a:r>
                <a:b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CD (Release)</a:t>
                </a:r>
              </a:p>
            </p:txBody>
          </p:sp>
          <p:pic>
            <p:nvPicPr>
              <p:cNvPr id="168" name="Graphic 167">
                <a:extLst>
                  <a:ext uri="{FF2B5EF4-FFF2-40B4-BE49-F238E27FC236}">
                    <a16:creationId xmlns:a16="http://schemas.microsoft.com/office/drawing/2014/main" id="{007A8D32-48DA-1B4F-AE79-00F1D7CBE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78568" y="3240299"/>
                <a:ext cx="311021" cy="321054"/>
              </a:xfrm>
              <a:prstGeom prst="rect">
                <a:avLst/>
              </a:prstGeom>
            </p:spPr>
          </p:pic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6368787D-F2E1-1D46-B692-E3FA54CBD40B}"/>
                  </a:ext>
                </a:extLst>
              </p:cNvPr>
              <p:cNvGrpSpPr/>
              <p:nvPr/>
            </p:nvGrpSpPr>
            <p:grpSpPr>
              <a:xfrm>
                <a:off x="7391320" y="3622141"/>
                <a:ext cx="885518" cy="460197"/>
                <a:chOff x="3811742" y="1728592"/>
                <a:chExt cx="885518" cy="460197"/>
              </a:xfrm>
            </p:grpSpPr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7002D023-9997-3B45-8AC5-4F36D3FA6057}"/>
                    </a:ext>
                  </a:extLst>
                </p:cNvPr>
                <p:cNvCxnSpPr/>
                <p:nvPr/>
              </p:nvCxnSpPr>
              <p:spPr>
                <a:xfrm>
                  <a:off x="3811742" y="1728592"/>
                  <a:ext cx="88551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C7E9AF19-89B5-8040-95CB-B68CEA87A0B3}"/>
                    </a:ext>
                  </a:extLst>
                </p:cNvPr>
                <p:cNvSpPr/>
                <p:nvPr/>
              </p:nvSpPr>
              <p:spPr>
                <a:xfrm>
                  <a:off x="3931338" y="1757902"/>
                  <a:ext cx="646331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helm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deploy</a:t>
                  </a:r>
                </a:p>
              </p:txBody>
            </p:sp>
          </p:grpSp>
          <p:pic>
            <p:nvPicPr>
              <p:cNvPr id="170" name="Graphic 169">
                <a:extLst>
                  <a:ext uri="{FF2B5EF4-FFF2-40B4-BE49-F238E27FC236}">
                    <a16:creationId xmlns:a16="http://schemas.microsoft.com/office/drawing/2014/main" id="{7456F062-2CAD-D940-851B-5F24E55886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8359439" y="3370326"/>
                <a:ext cx="469900" cy="469900"/>
              </a:xfrm>
              <a:prstGeom prst="rect">
                <a:avLst/>
              </a:prstGeom>
            </p:spPr>
          </p:pic>
          <p:pic>
            <p:nvPicPr>
              <p:cNvPr id="177" name="Picture 176">
                <a:extLst>
                  <a:ext uri="{FF2B5EF4-FFF2-40B4-BE49-F238E27FC236}">
                    <a16:creationId xmlns:a16="http://schemas.microsoft.com/office/drawing/2014/main" id="{6971EE08-310D-7748-A1F1-AD872B7A7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655423" y="3684276"/>
                <a:ext cx="234432" cy="234432"/>
              </a:xfrm>
              <a:prstGeom prst="rect">
                <a:avLst/>
              </a:prstGeom>
            </p:spPr>
          </p:pic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A102337-B71F-3B47-A91E-CA9AF5E57172}"/>
                  </a:ext>
                </a:extLst>
              </p:cNvPr>
              <p:cNvSpPr/>
              <p:nvPr/>
            </p:nvSpPr>
            <p:spPr>
              <a:xfrm>
                <a:off x="8206301" y="2872466"/>
                <a:ext cx="776175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Azure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Kubernetes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Service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A2FFF5F-6138-EA43-8632-C323A76707CB}"/>
                  </a:ext>
                </a:extLst>
              </p:cNvPr>
              <p:cNvSpPr/>
              <p:nvPr/>
            </p:nvSpPr>
            <p:spPr>
              <a:xfrm>
                <a:off x="8276838" y="3863035"/>
                <a:ext cx="164339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namespace: foo-service-dev</a:t>
                </a:r>
                <a:endParaRPr lang="en-US" sz="800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7FDEB1EF-99F1-724F-99CF-92C0F7E49F59}"/>
                  </a:ext>
                </a:extLst>
              </p:cNvPr>
              <p:cNvSpPr txBox="1"/>
              <p:nvPr/>
            </p:nvSpPr>
            <p:spPr>
              <a:xfrm>
                <a:off x="8353648" y="2544460"/>
                <a:ext cx="2723823" cy="246221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http://foo-service-</a:t>
                </a:r>
                <a:r>
                  <a:rPr lang="en-US" sz="10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dev</a:t>
                </a:r>
                <a:r>
                  <a:rPr lang="en-US" sz="10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.xx.aksapp.io</a:t>
                </a:r>
                <a:endParaRPr 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2" name="Left Brace 181">
                <a:extLst>
                  <a:ext uri="{FF2B5EF4-FFF2-40B4-BE49-F238E27FC236}">
                    <a16:creationId xmlns:a16="http://schemas.microsoft.com/office/drawing/2014/main" id="{350276CF-5C6A-A641-A652-9302A325643C}"/>
                  </a:ext>
                </a:extLst>
              </p:cNvPr>
              <p:cNvSpPr/>
              <p:nvPr/>
            </p:nvSpPr>
            <p:spPr>
              <a:xfrm rot="16200000">
                <a:off x="8931684" y="2784474"/>
                <a:ext cx="214146" cy="3440187"/>
              </a:xfrm>
              <a:prstGeom prst="leftBrace">
                <a:avLst/>
              </a:prstGeom>
              <a:ln w="158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6829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353"/>
    </mc:Choice>
    <mc:Fallback>
      <p:transition advTm="113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6A05F47-0F62-2F47-8CFF-D878AEE346E6}"/>
              </a:ext>
            </a:extLst>
          </p:cNvPr>
          <p:cNvGrpSpPr/>
          <p:nvPr/>
        </p:nvGrpSpPr>
        <p:grpSpPr>
          <a:xfrm>
            <a:off x="1237928" y="1203804"/>
            <a:ext cx="5835840" cy="2817449"/>
            <a:chOff x="1237928" y="1203804"/>
            <a:chExt cx="5835840" cy="2817449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A1C6BFE2-30BE-3B49-A021-F01C7F1A7073}"/>
                </a:ext>
              </a:extLst>
            </p:cNvPr>
            <p:cNvGrpSpPr/>
            <p:nvPr/>
          </p:nvGrpSpPr>
          <p:grpSpPr>
            <a:xfrm>
              <a:off x="6148514" y="2096133"/>
              <a:ext cx="925254" cy="725228"/>
              <a:chOff x="6148514" y="3560465"/>
              <a:chExt cx="925254" cy="725228"/>
            </a:xfrm>
          </p:grpSpPr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B9C83185-6F40-1D41-81C1-522AC5540E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6758" y="3847269"/>
                <a:ext cx="568766" cy="438424"/>
              </a:xfrm>
              <a:prstGeom prst="rect">
                <a:avLst/>
              </a:prstGeom>
            </p:spPr>
          </p:pic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ED2655B-B8CE-584B-B31B-C6801F99DBC0}"/>
                  </a:ext>
                </a:extLst>
              </p:cNvPr>
              <p:cNvSpPr/>
              <p:nvPr/>
            </p:nvSpPr>
            <p:spPr>
              <a:xfrm>
                <a:off x="6148514" y="3560465"/>
                <a:ext cx="925254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 err="1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ChartMuseum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8551995-0B65-BC4C-818D-8C8E2CBAECD6}"/>
                </a:ext>
              </a:extLst>
            </p:cNvPr>
            <p:cNvSpPr/>
            <p:nvPr/>
          </p:nvSpPr>
          <p:spPr>
            <a:xfrm>
              <a:off x="1583567" y="2336091"/>
              <a:ext cx="106106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master</a:t>
              </a:r>
              <a:b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branch</a:t>
              </a: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9031E030-A065-0947-AA91-8D3C17F8C191}"/>
                </a:ext>
              </a:extLst>
            </p:cNvPr>
            <p:cNvGrpSpPr/>
            <p:nvPr/>
          </p:nvGrpSpPr>
          <p:grpSpPr>
            <a:xfrm>
              <a:off x="1237928" y="1203804"/>
              <a:ext cx="880331" cy="1083559"/>
              <a:chOff x="1237928" y="2581391"/>
              <a:chExt cx="880331" cy="1083559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0442B172-604E-5A40-BDFC-C9F47724BA53}"/>
                  </a:ext>
                </a:extLst>
              </p:cNvPr>
              <p:cNvGrpSpPr/>
              <p:nvPr/>
            </p:nvGrpSpPr>
            <p:grpSpPr>
              <a:xfrm rot="5400000">
                <a:off x="1250486" y="2797177"/>
                <a:ext cx="1083559" cy="651987"/>
                <a:chOff x="1293083" y="1730769"/>
                <a:chExt cx="1083559" cy="651987"/>
              </a:xfrm>
            </p:grpSpPr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E98DB5E0-FBC9-3344-A3E9-A2EC4A141E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834863" y="1188989"/>
                  <a:ext cx="0" cy="108355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52D5BD40-F1D0-664B-9856-61438F919F3C}"/>
                    </a:ext>
                  </a:extLst>
                </p:cNvPr>
                <p:cNvSpPr/>
                <p:nvPr/>
              </p:nvSpPr>
              <p:spPr>
                <a:xfrm rot="16200000">
                  <a:off x="1526072" y="1967258"/>
                  <a:ext cx="569387" cy="261610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merge</a:t>
                  </a:r>
                </a:p>
              </p:txBody>
            </p:sp>
          </p:grpSp>
          <p:pic>
            <p:nvPicPr>
              <p:cNvPr id="179" name="Picture 178">
                <a:extLst>
                  <a:ext uri="{FF2B5EF4-FFF2-40B4-BE49-F238E27FC236}">
                    <a16:creationId xmlns:a16="http://schemas.microsoft.com/office/drawing/2014/main" id="{4619F0F8-CA50-994B-937C-74CFEBBE86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37928" y="2989365"/>
                <a:ext cx="183072" cy="244036"/>
              </a:xfrm>
              <a:prstGeom prst="rect">
                <a:avLst/>
              </a:prstGeom>
            </p:spPr>
          </p:pic>
        </p:grpSp>
        <p:pic>
          <p:nvPicPr>
            <p:cNvPr id="187" name="Graphic 186">
              <a:extLst>
                <a:ext uri="{FF2B5EF4-FFF2-40B4-BE49-F238E27FC236}">
                  <a16:creationId xmlns:a16="http://schemas.microsoft.com/office/drawing/2014/main" id="{A41329A4-C707-3A4C-ACAD-F6E1C2B94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75972" y="2199716"/>
              <a:ext cx="378514" cy="378514"/>
            </a:xfrm>
            <a:prstGeom prst="rect">
              <a:avLst/>
            </a:prstGeom>
          </p:spPr>
        </p:pic>
        <p:pic>
          <p:nvPicPr>
            <p:cNvPr id="188" name="Graphic 187">
              <a:extLst>
                <a:ext uri="{FF2B5EF4-FFF2-40B4-BE49-F238E27FC236}">
                  <a16:creationId xmlns:a16="http://schemas.microsoft.com/office/drawing/2014/main" id="{E20E74FD-80D6-3747-B360-3345970A4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41909" y="2303447"/>
              <a:ext cx="516890" cy="516890"/>
            </a:xfrm>
            <a:prstGeom prst="rect">
              <a:avLst/>
            </a:prstGeom>
          </p:spPr>
        </p:pic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0B945238-2D43-2C4B-97C2-993A737CFF8C}"/>
                </a:ext>
              </a:extLst>
            </p:cNvPr>
            <p:cNvSpPr/>
            <p:nvPr/>
          </p:nvSpPr>
          <p:spPr>
            <a:xfrm>
              <a:off x="3286430" y="1592965"/>
              <a:ext cx="6976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Azure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Container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Registry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Build</a:t>
              </a:r>
            </a:p>
          </p:txBody>
        </p:sp>
        <p:pic>
          <p:nvPicPr>
            <p:cNvPr id="190" name="Graphic 189">
              <a:extLst>
                <a:ext uri="{FF2B5EF4-FFF2-40B4-BE49-F238E27FC236}">
                  <a16:creationId xmlns:a16="http://schemas.microsoft.com/office/drawing/2014/main" id="{3D297C25-84BA-BD44-B76A-F34F8EE8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381937" y="2250233"/>
              <a:ext cx="506615" cy="506615"/>
            </a:xfrm>
            <a:prstGeom prst="rect">
              <a:avLst/>
            </a:prstGeom>
          </p:spPr>
        </p:pic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1AC6E7A5-EAB4-AA4B-BE00-5D47A87E9BB7}"/>
                </a:ext>
              </a:extLst>
            </p:cNvPr>
            <p:cNvGrpSpPr/>
            <p:nvPr/>
          </p:nvGrpSpPr>
          <p:grpSpPr>
            <a:xfrm>
              <a:off x="3922471" y="2580908"/>
              <a:ext cx="885518" cy="290920"/>
              <a:chOff x="3811742" y="1728592"/>
              <a:chExt cx="885518" cy="290920"/>
            </a:xfrm>
          </p:grpSpPr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606AD64A-692A-9348-A017-6C515B2EB54D}"/>
                  </a:ext>
                </a:extLst>
              </p:cNvPr>
              <p:cNvCxnSpPr/>
              <p:nvPr/>
            </p:nvCxnSpPr>
            <p:spPr>
              <a:xfrm>
                <a:off x="3811742" y="1728592"/>
                <a:ext cx="885518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triangl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DAF5BE79-6A0B-7649-BBD4-980E54C2E1A0}"/>
                  </a:ext>
                </a:extLst>
              </p:cNvPr>
              <p:cNvSpPr/>
              <p:nvPr/>
            </p:nvSpPr>
            <p:spPr>
              <a:xfrm>
                <a:off x="4008279" y="1757902"/>
                <a:ext cx="49244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push</a:t>
                </a: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C1ACBFE3-75A6-1F47-BF14-5CC9F5A9E8F1}"/>
                </a:ext>
              </a:extLst>
            </p:cNvPr>
            <p:cNvGrpSpPr/>
            <p:nvPr/>
          </p:nvGrpSpPr>
          <p:grpSpPr>
            <a:xfrm>
              <a:off x="2478833" y="2580851"/>
              <a:ext cx="885518" cy="798751"/>
              <a:chOff x="3811742" y="1728592"/>
              <a:chExt cx="885518" cy="798751"/>
            </a:xfrm>
          </p:grpSpPr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F64F0400-C57A-2B4B-9E95-D9F51D78CCF8}"/>
                  </a:ext>
                </a:extLst>
              </p:cNvPr>
              <p:cNvCxnSpPr/>
              <p:nvPr/>
            </p:nvCxnSpPr>
            <p:spPr>
              <a:xfrm>
                <a:off x="3811742" y="1728592"/>
                <a:ext cx="885518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B735B2A4-AE9D-8442-AC67-86597C39CAED}"/>
                  </a:ext>
                </a:extLst>
              </p:cNvPr>
              <p:cNvSpPr/>
              <p:nvPr/>
            </p:nvSpPr>
            <p:spPr>
              <a:xfrm>
                <a:off x="3892864" y="1757902"/>
                <a:ext cx="72327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build,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test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package</a:t>
                </a:r>
              </a:p>
            </p:txBody>
          </p:sp>
        </p:grp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08891F0E-FBE4-8947-A3CD-90CF174C8AFF}"/>
                </a:ext>
              </a:extLst>
            </p:cNvPr>
            <p:cNvSpPr/>
            <p:nvPr/>
          </p:nvSpPr>
          <p:spPr>
            <a:xfrm>
              <a:off x="4751540" y="1824390"/>
              <a:ext cx="697627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Azure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Container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Registry</a:t>
              </a:r>
              <a:endParaRPr lang="en-US" sz="900" b="1" i="1" dirty="0"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909A26C7-927A-384B-9FF5-F6BCF355F3F1}"/>
                </a:ext>
              </a:extLst>
            </p:cNvPr>
            <p:cNvSpPr/>
            <p:nvPr/>
          </p:nvSpPr>
          <p:spPr>
            <a:xfrm>
              <a:off x="3668658" y="2775705"/>
              <a:ext cx="14750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latin typeface="Consolas" panose="020B0609020204030204" pitchFamily="49" charset="0"/>
                  <a:cs typeface="Consolas" panose="020B0609020204030204" pitchFamily="49" charset="0"/>
                </a:rPr>
                <a:t>foo-service:${build-id}</a:t>
              </a:r>
            </a:p>
          </p:txBody>
        </p:sp>
        <p:pic>
          <p:nvPicPr>
            <p:cNvPr id="199" name="Graphic 198">
              <a:extLst>
                <a:ext uri="{FF2B5EF4-FFF2-40B4-BE49-F238E27FC236}">
                  <a16:creationId xmlns:a16="http://schemas.microsoft.com/office/drawing/2014/main" id="{17CB056A-8B1B-1346-B6D3-4F86065F9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685835" y="2199009"/>
              <a:ext cx="311021" cy="321054"/>
            </a:xfrm>
            <a:prstGeom prst="rect">
              <a:avLst/>
            </a:prstGeom>
          </p:spPr>
        </p:pic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30EFD8EF-3C97-1E48-A544-8DEC6C408135}"/>
                </a:ext>
              </a:extLst>
            </p:cNvPr>
            <p:cNvGrpSpPr/>
            <p:nvPr/>
          </p:nvGrpSpPr>
          <p:grpSpPr>
            <a:xfrm>
              <a:off x="5364294" y="2580851"/>
              <a:ext cx="954107" cy="460197"/>
              <a:chOff x="3777449" y="1728592"/>
              <a:chExt cx="954107" cy="460197"/>
            </a:xfrm>
          </p:grpSpPr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BCD7E713-476A-B04E-854F-E36C0D971F40}"/>
                  </a:ext>
                </a:extLst>
              </p:cNvPr>
              <p:cNvCxnSpPr/>
              <p:nvPr/>
            </p:nvCxnSpPr>
            <p:spPr>
              <a:xfrm>
                <a:off x="3811742" y="1728592"/>
                <a:ext cx="885518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CBD0CC68-9B65-AA4C-A797-5064E03FF392}"/>
                  </a:ext>
                </a:extLst>
              </p:cNvPr>
              <p:cNvSpPr/>
              <p:nvPr/>
            </p:nvSpPr>
            <p:spPr>
              <a:xfrm>
                <a:off x="3777449" y="1757902"/>
                <a:ext cx="95410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update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helm chart</a:t>
                </a:r>
              </a:p>
            </p:txBody>
          </p:sp>
        </p:grpSp>
        <p:sp>
          <p:nvSpPr>
            <p:cNvPr id="203" name="Left Brace 202">
              <a:extLst>
                <a:ext uri="{FF2B5EF4-FFF2-40B4-BE49-F238E27FC236}">
                  <a16:creationId xmlns:a16="http://schemas.microsoft.com/office/drawing/2014/main" id="{787848B7-9635-9D46-BC60-7464161BF9D9}"/>
                </a:ext>
              </a:extLst>
            </p:cNvPr>
            <p:cNvSpPr/>
            <p:nvPr/>
          </p:nvSpPr>
          <p:spPr>
            <a:xfrm rot="16200000">
              <a:off x="4281817" y="953850"/>
              <a:ext cx="211491" cy="5015921"/>
            </a:xfrm>
            <a:prstGeom prst="leftBrac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87D6B9EC-ABE1-084B-97FA-20F72FA0D582}"/>
                </a:ext>
              </a:extLst>
            </p:cNvPr>
            <p:cNvSpPr/>
            <p:nvPr/>
          </p:nvSpPr>
          <p:spPr>
            <a:xfrm>
              <a:off x="3610802" y="3590366"/>
              <a:ext cx="164950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merge to master</a:t>
              </a:r>
              <a:b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CI (Build)</a:t>
              </a:r>
            </a:p>
          </p:txBody>
        </p: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C8785912-9097-CB4A-ADDF-F8C832F57EEE}"/>
                </a:ext>
              </a:extLst>
            </p:cNvPr>
            <p:cNvCxnSpPr/>
            <p:nvPr/>
          </p:nvCxnSpPr>
          <p:spPr>
            <a:xfrm>
              <a:off x="5825587" y="1746762"/>
              <a:ext cx="0" cy="377727"/>
            </a:xfrm>
            <a:prstGeom prst="straightConnector1">
              <a:avLst/>
            </a:prstGeom>
            <a:ln w="19050">
              <a:solidFill>
                <a:srgbClr val="FF7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3D0938D3-0D4A-A546-A09E-63A63F5B1ED1}"/>
                </a:ext>
              </a:extLst>
            </p:cNvPr>
            <p:cNvSpPr txBox="1"/>
            <p:nvPr/>
          </p:nvSpPr>
          <p:spPr>
            <a:xfrm>
              <a:off x="5802616" y="1253076"/>
              <a:ext cx="960519" cy="553998"/>
            </a:xfrm>
            <a:prstGeom prst="rect">
              <a:avLst/>
            </a:prstGeom>
            <a:solidFill>
              <a:srgbClr val="FF950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image name</a:t>
              </a:r>
              <a:b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ingress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url</a:t>
              </a:r>
              <a:b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DC78661-5A71-1840-8FD1-38876306BBDA}"/>
              </a:ext>
            </a:extLst>
          </p:cNvPr>
          <p:cNvGrpSpPr/>
          <p:nvPr/>
        </p:nvGrpSpPr>
        <p:grpSpPr>
          <a:xfrm>
            <a:off x="1932170" y="4380138"/>
            <a:ext cx="2935419" cy="2475996"/>
            <a:chOff x="7318662" y="3868333"/>
            <a:chExt cx="2935419" cy="2475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AC37EA7-18C2-B74E-8B1F-40BE9860A67B}"/>
                </a:ext>
              </a:extLst>
            </p:cNvPr>
            <p:cNvGrpSpPr/>
            <p:nvPr/>
          </p:nvGrpSpPr>
          <p:grpSpPr>
            <a:xfrm>
              <a:off x="7318663" y="4151457"/>
              <a:ext cx="2825994" cy="2192872"/>
              <a:chOff x="7318663" y="4151457"/>
              <a:chExt cx="2825994" cy="2192872"/>
            </a:xfrm>
          </p:grpSpPr>
          <p:sp>
            <p:nvSpPr>
              <p:cNvPr id="208" name="Left Brace 207">
                <a:extLst>
                  <a:ext uri="{FF2B5EF4-FFF2-40B4-BE49-F238E27FC236}">
                    <a16:creationId xmlns:a16="http://schemas.microsoft.com/office/drawing/2014/main" id="{4BF49065-45D9-5341-825C-097708C7D045}"/>
                  </a:ext>
                </a:extLst>
              </p:cNvPr>
              <p:cNvSpPr/>
              <p:nvPr/>
            </p:nvSpPr>
            <p:spPr>
              <a:xfrm rot="16200000">
                <a:off x="8301053" y="4720288"/>
                <a:ext cx="187954" cy="2152733"/>
              </a:xfrm>
              <a:prstGeom prst="leftBrace">
                <a:avLst/>
              </a:prstGeom>
              <a:ln w="158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EB330861-F3B3-BD40-B836-5F25D4B9C16A}"/>
                  </a:ext>
                </a:extLst>
              </p:cNvPr>
              <p:cNvSpPr/>
              <p:nvPr/>
            </p:nvSpPr>
            <p:spPr>
              <a:xfrm>
                <a:off x="7622905" y="5913442"/>
                <a:ext cx="161049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deploy to staging</a:t>
                </a:r>
                <a:b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CD (Release)</a:t>
                </a:r>
              </a:p>
            </p:txBody>
          </p:sp>
          <p:pic>
            <p:nvPicPr>
              <p:cNvPr id="210" name="Graphic 209">
                <a:extLst>
                  <a:ext uri="{FF2B5EF4-FFF2-40B4-BE49-F238E27FC236}">
                    <a16:creationId xmlns:a16="http://schemas.microsoft.com/office/drawing/2014/main" id="{08712FA0-9EF6-C44C-90CE-280AE4B988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78568" y="4519290"/>
                <a:ext cx="311021" cy="321054"/>
              </a:xfrm>
              <a:prstGeom prst="rect">
                <a:avLst/>
              </a:prstGeom>
            </p:spPr>
          </p:pic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DF46A9E7-79D2-3743-B453-B8FD4EFBECB8}"/>
                  </a:ext>
                </a:extLst>
              </p:cNvPr>
              <p:cNvGrpSpPr/>
              <p:nvPr/>
            </p:nvGrpSpPr>
            <p:grpSpPr>
              <a:xfrm>
                <a:off x="7391320" y="4901132"/>
                <a:ext cx="885518" cy="460197"/>
                <a:chOff x="3811742" y="1728592"/>
                <a:chExt cx="885518" cy="460197"/>
              </a:xfrm>
            </p:grpSpPr>
            <p:cxnSp>
              <p:nvCxnSpPr>
                <p:cNvPr id="212" name="Straight Arrow Connector 211">
                  <a:extLst>
                    <a:ext uri="{FF2B5EF4-FFF2-40B4-BE49-F238E27FC236}">
                      <a16:creationId xmlns:a16="http://schemas.microsoft.com/office/drawing/2014/main" id="{838FBFF6-2E11-1446-B80E-61855D065EFB}"/>
                    </a:ext>
                  </a:extLst>
                </p:cNvPr>
                <p:cNvCxnSpPr/>
                <p:nvPr/>
              </p:nvCxnSpPr>
              <p:spPr>
                <a:xfrm>
                  <a:off x="3811742" y="1728592"/>
                  <a:ext cx="88551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30119CEE-4F53-4849-80D0-3C91CBE06AE1}"/>
                    </a:ext>
                  </a:extLst>
                </p:cNvPr>
                <p:cNvSpPr/>
                <p:nvPr/>
              </p:nvSpPr>
              <p:spPr>
                <a:xfrm>
                  <a:off x="3931338" y="1757902"/>
                  <a:ext cx="646331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helm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deploy</a:t>
                  </a:r>
                </a:p>
              </p:txBody>
            </p:sp>
          </p:grpSp>
          <p:pic>
            <p:nvPicPr>
              <p:cNvPr id="214" name="Graphic 213">
                <a:extLst>
                  <a:ext uri="{FF2B5EF4-FFF2-40B4-BE49-F238E27FC236}">
                    <a16:creationId xmlns:a16="http://schemas.microsoft.com/office/drawing/2014/main" id="{6A06CC93-A004-8B49-A320-487DCF57EE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359439" y="4649317"/>
                <a:ext cx="469900" cy="469900"/>
              </a:xfrm>
              <a:prstGeom prst="rect">
                <a:avLst/>
              </a:prstGeom>
            </p:spPr>
          </p:pic>
          <p:pic>
            <p:nvPicPr>
              <p:cNvPr id="215" name="Picture 214">
                <a:extLst>
                  <a:ext uri="{FF2B5EF4-FFF2-40B4-BE49-F238E27FC236}">
                    <a16:creationId xmlns:a16="http://schemas.microsoft.com/office/drawing/2014/main" id="{C7273FAF-7AE0-8542-AF5D-3992253CA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55423" y="4963267"/>
                <a:ext cx="234432" cy="234432"/>
              </a:xfrm>
              <a:prstGeom prst="rect">
                <a:avLst/>
              </a:prstGeom>
            </p:spPr>
          </p:pic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03A01C83-583B-3346-981A-4797136A0BD0}"/>
                  </a:ext>
                </a:extLst>
              </p:cNvPr>
              <p:cNvSpPr/>
              <p:nvPr/>
            </p:nvSpPr>
            <p:spPr>
              <a:xfrm>
                <a:off x="8206301" y="4151457"/>
                <a:ext cx="776175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Azure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Kubernetes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Service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2EAB3E50-FBFF-F94F-8DCB-0B83E613AB75}"/>
                  </a:ext>
                </a:extLst>
              </p:cNvPr>
              <p:cNvSpPr/>
              <p:nvPr/>
            </p:nvSpPr>
            <p:spPr>
              <a:xfrm>
                <a:off x="8276838" y="5140729"/>
                <a:ext cx="186781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namespace: foo-service-staging</a:t>
                </a:r>
                <a:endParaRPr lang="en-US" sz="800" dirty="0"/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65C5FCF-1F33-2240-8606-C957863FE2FD}"/>
                </a:ext>
              </a:extLst>
            </p:cNvPr>
            <p:cNvSpPr txBox="1"/>
            <p:nvPr/>
          </p:nvSpPr>
          <p:spPr>
            <a:xfrm>
              <a:off x="7318662" y="3868333"/>
              <a:ext cx="2935419" cy="246221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http://foo-service-</a:t>
              </a:r>
              <a:r>
                <a:rPr lang="en-US" sz="10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staging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.xx.aksapp.io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BFD3DADB-269B-E84A-9E4E-DB2E44E5FA83}"/>
              </a:ext>
            </a:extLst>
          </p:cNvPr>
          <p:cNvSpPr txBox="1"/>
          <p:nvPr/>
        </p:nvSpPr>
        <p:spPr>
          <a:xfrm>
            <a:off x="2666586" y="165999"/>
            <a:ext cx="7928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Now when it is time to do a production release, the developers cherry pick features they want to include in the master build, merge with master then trigger CD to Staging -&gt; Pre-Prod -&gt; Prod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Release approvals and gates can be added between the release steps.</a:t>
            </a:r>
          </a:p>
        </p:txBody>
      </p:sp>
      <p:pic>
        <p:nvPicPr>
          <p:cNvPr id="138" name="Graphic 137" descr="User">
            <a:extLst>
              <a:ext uri="{FF2B5EF4-FFF2-40B4-BE49-F238E27FC236}">
                <a16:creationId xmlns:a16="http://schemas.microsoft.com/office/drawing/2014/main" id="{F519B281-031F-2C42-B037-95C75D7DE2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1961" y="443251"/>
            <a:ext cx="656787" cy="665798"/>
          </a:xfrm>
          <a:prstGeom prst="rect">
            <a:avLst/>
          </a:prstGeom>
        </p:spPr>
      </p:pic>
      <p:sp>
        <p:nvSpPr>
          <p:cNvPr id="148" name="Cloud 147">
            <a:extLst>
              <a:ext uri="{FF2B5EF4-FFF2-40B4-BE49-F238E27FC236}">
                <a16:creationId xmlns:a16="http://schemas.microsoft.com/office/drawing/2014/main" id="{882797C5-2CEA-034B-BCA8-0BE591C55916}"/>
              </a:ext>
            </a:extLst>
          </p:cNvPr>
          <p:cNvSpPr/>
          <p:nvPr/>
        </p:nvSpPr>
        <p:spPr>
          <a:xfrm>
            <a:off x="935061" y="440163"/>
            <a:ext cx="270586" cy="182183"/>
          </a:xfrm>
          <a:prstGeom prst="clou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9" name="Graphic 148" descr="Glasses">
            <a:extLst>
              <a:ext uri="{FF2B5EF4-FFF2-40B4-BE49-F238E27FC236}">
                <a16:creationId xmlns:a16="http://schemas.microsoft.com/office/drawing/2014/main" id="{AEE30E37-FFF5-6D43-9DED-C04A667BF77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5255" y="519996"/>
            <a:ext cx="230200" cy="233358"/>
          </a:xfrm>
          <a:prstGeom prst="rect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0BFF0DE9-AEA2-664E-BB8D-861BCEEB4620}"/>
              </a:ext>
            </a:extLst>
          </p:cNvPr>
          <p:cNvSpPr/>
          <p:nvPr/>
        </p:nvSpPr>
        <p:spPr>
          <a:xfrm>
            <a:off x="862605" y="991466"/>
            <a:ext cx="4154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ops</a:t>
            </a:r>
          </a:p>
        </p:txBody>
      </p:sp>
      <p:pic>
        <p:nvPicPr>
          <p:cNvPr id="157" name="Graphic 156" descr="User">
            <a:extLst>
              <a:ext uri="{FF2B5EF4-FFF2-40B4-BE49-F238E27FC236}">
                <a16:creationId xmlns:a16="http://schemas.microsoft.com/office/drawing/2014/main" id="{A3510354-9DFE-2C4A-85F7-CDBAF4E06A0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3179" y="454578"/>
            <a:ext cx="656787" cy="656787"/>
          </a:xfrm>
          <a:prstGeom prst="rect">
            <a:avLst/>
          </a:prstGeom>
        </p:spPr>
      </p:pic>
      <p:sp>
        <p:nvSpPr>
          <p:cNvPr id="158" name="Freeform 157">
            <a:extLst>
              <a:ext uri="{FF2B5EF4-FFF2-40B4-BE49-F238E27FC236}">
                <a16:creationId xmlns:a16="http://schemas.microsoft.com/office/drawing/2014/main" id="{DEA9054D-CC0C-B64E-BBBC-79FF2BA3CD19}"/>
              </a:ext>
            </a:extLst>
          </p:cNvPr>
          <p:cNvSpPr/>
          <p:nvPr/>
        </p:nvSpPr>
        <p:spPr>
          <a:xfrm>
            <a:off x="444816" y="496416"/>
            <a:ext cx="269819" cy="321697"/>
          </a:xfrm>
          <a:custGeom>
            <a:avLst/>
            <a:gdLst>
              <a:gd name="connsiteX0" fmla="*/ 429638 w 1071773"/>
              <a:gd name="connsiteY0" fmla="*/ 17353 h 1277846"/>
              <a:gd name="connsiteX1" fmla="*/ 221090 w 1071773"/>
              <a:gd name="connsiteY1" fmla="*/ 129648 h 1277846"/>
              <a:gd name="connsiteX2" fmla="*/ 44627 w 1071773"/>
              <a:gd name="connsiteY2" fmla="*/ 514658 h 1277846"/>
              <a:gd name="connsiteX3" fmla="*/ 84733 w 1071773"/>
              <a:gd name="connsiteY3" fmla="*/ 1019985 h 1277846"/>
              <a:gd name="connsiteX4" fmla="*/ 4522 w 1071773"/>
              <a:gd name="connsiteY4" fmla="*/ 1260616 h 1277846"/>
              <a:gd name="connsiteX5" fmla="*/ 245154 w 1071773"/>
              <a:gd name="connsiteY5" fmla="*/ 1244574 h 1277846"/>
              <a:gd name="connsiteX6" fmla="*/ 333385 w 1071773"/>
              <a:gd name="connsiteY6" fmla="*/ 1132279 h 1277846"/>
              <a:gd name="connsiteX7" fmla="*/ 253175 w 1071773"/>
              <a:gd name="connsiteY7" fmla="*/ 907690 h 1277846"/>
              <a:gd name="connsiteX8" fmla="*/ 164943 w 1071773"/>
              <a:gd name="connsiteY8" fmla="*/ 763311 h 1277846"/>
              <a:gd name="connsiteX9" fmla="*/ 197027 w 1071773"/>
              <a:gd name="connsiteY9" fmla="*/ 562785 h 1277846"/>
              <a:gd name="connsiteX10" fmla="*/ 365469 w 1071773"/>
              <a:gd name="connsiteY10" fmla="*/ 402363 h 1277846"/>
              <a:gd name="connsiteX11" fmla="*/ 886838 w 1071773"/>
              <a:gd name="connsiteY11" fmla="*/ 675079 h 1277846"/>
              <a:gd name="connsiteX12" fmla="*/ 951006 w 1071773"/>
              <a:gd name="connsiteY12" fmla="*/ 819458 h 1277846"/>
              <a:gd name="connsiteX13" fmla="*/ 806627 w 1071773"/>
              <a:gd name="connsiteY13" fmla="*/ 1044048 h 1277846"/>
              <a:gd name="connsiteX14" fmla="*/ 846733 w 1071773"/>
              <a:gd name="connsiteY14" fmla="*/ 1228532 h 1277846"/>
              <a:gd name="connsiteX15" fmla="*/ 1063301 w 1071773"/>
              <a:gd name="connsiteY15" fmla="*/ 1260616 h 1277846"/>
              <a:gd name="connsiteX16" fmla="*/ 1031217 w 1071773"/>
              <a:gd name="connsiteY16" fmla="*/ 1084153 h 1277846"/>
              <a:gd name="connsiteX17" fmla="*/ 1063301 w 1071773"/>
              <a:gd name="connsiteY17" fmla="*/ 659037 h 1277846"/>
              <a:gd name="connsiteX18" fmla="*/ 1039238 w 1071773"/>
              <a:gd name="connsiteY18" fmla="*/ 362258 h 1277846"/>
              <a:gd name="connsiteX19" fmla="*/ 886838 w 1071773"/>
              <a:gd name="connsiteY19" fmla="*/ 97563 h 1277846"/>
              <a:gd name="connsiteX20" fmla="*/ 606101 w 1071773"/>
              <a:gd name="connsiteY20" fmla="*/ 9332 h 1277846"/>
              <a:gd name="connsiteX21" fmla="*/ 429638 w 1071773"/>
              <a:gd name="connsiteY21" fmla="*/ 17353 h 127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71773" h="1277846">
                <a:moveTo>
                  <a:pt x="429638" y="17353"/>
                </a:moveTo>
                <a:cubicBezTo>
                  <a:pt x="365469" y="37406"/>
                  <a:pt x="285258" y="46764"/>
                  <a:pt x="221090" y="129648"/>
                </a:cubicBezTo>
                <a:cubicBezTo>
                  <a:pt x="156922" y="212532"/>
                  <a:pt x="67353" y="366269"/>
                  <a:pt x="44627" y="514658"/>
                </a:cubicBezTo>
                <a:cubicBezTo>
                  <a:pt x="21901" y="663047"/>
                  <a:pt x="91417" y="895659"/>
                  <a:pt x="84733" y="1019985"/>
                </a:cubicBezTo>
                <a:cubicBezTo>
                  <a:pt x="78049" y="1144311"/>
                  <a:pt x="-22215" y="1223185"/>
                  <a:pt x="4522" y="1260616"/>
                </a:cubicBezTo>
                <a:cubicBezTo>
                  <a:pt x="31259" y="1298047"/>
                  <a:pt x="190344" y="1265963"/>
                  <a:pt x="245154" y="1244574"/>
                </a:cubicBezTo>
                <a:cubicBezTo>
                  <a:pt x="299964" y="1223185"/>
                  <a:pt x="332048" y="1188426"/>
                  <a:pt x="333385" y="1132279"/>
                </a:cubicBezTo>
                <a:cubicBezTo>
                  <a:pt x="334722" y="1076132"/>
                  <a:pt x="281249" y="969185"/>
                  <a:pt x="253175" y="907690"/>
                </a:cubicBezTo>
                <a:cubicBezTo>
                  <a:pt x="225101" y="846195"/>
                  <a:pt x="174301" y="820795"/>
                  <a:pt x="164943" y="763311"/>
                </a:cubicBezTo>
                <a:cubicBezTo>
                  <a:pt x="155585" y="705827"/>
                  <a:pt x="163606" y="622943"/>
                  <a:pt x="197027" y="562785"/>
                </a:cubicBezTo>
                <a:cubicBezTo>
                  <a:pt x="230448" y="502627"/>
                  <a:pt x="250501" y="383647"/>
                  <a:pt x="365469" y="402363"/>
                </a:cubicBezTo>
                <a:cubicBezTo>
                  <a:pt x="480437" y="421079"/>
                  <a:pt x="789248" y="605563"/>
                  <a:pt x="886838" y="675079"/>
                </a:cubicBezTo>
                <a:cubicBezTo>
                  <a:pt x="984428" y="744595"/>
                  <a:pt x="964374" y="757963"/>
                  <a:pt x="951006" y="819458"/>
                </a:cubicBezTo>
                <a:cubicBezTo>
                  <a:pt x="937638" y="880953"/>
                  <a:pt x="824006" y="975869"/>
                  <a:pt x="806627" y="1044048"/>
                </a:cubicBezTo>
                <a:cubicBezTo>
                  <a:pt x="789248" y="1112227"/>
                  <a:pt x="803954" y="1192437"/>
                  <a:pt x="846733" y="1228532"/>
                </a:cubicBezTo>
                <a:cubicBezTo>
                  <a:pt x="889512" y="1264627"/>
                  <a:pt x="1032554" y="1284679"/>
                  <a:pt x="1063301" y="1260616"/>
                </a:cubicBezTo>
                <a:cubicBezTo>
                  <a:pt x="1094048" y="1236553"/>
                  <a:pt x="1031217" y="1184416"/>
                  <a:pt x="1031217" y="1084153"/>
                </a:cubicBezTo>
                <a:cubicBezTo>
                  <a:pt x="1031217" y="983890"/>
                  <a:pt x="1061964" y="779353"/>
                  <a:pt x="1063301" y="659037"/>
                </a:cubicBezTo>
                <a:cubicBezTo>
                  <a:pt x="1064638" y="538721"/>
                  <a:pt x="1068649" y="455837"/>
                  <a:pt x="1039238" y="362258"/>
                </a:cubicBezTo>
                <a:cubicBezTo>
                  <a:pt x="1009827" y="268679"/>
                  <a:pt x="959028" y="156384"/>
                  <a:pt x="886838" y="97563"/>
                </a:cubicBezTo>
                <a:cubicBezTo>
                  <a:pt x="814648" y="38742"/>
                  <a:pt x="682301" y="24037"/>
                  <a:pt x="606101" y="9332"/>
                </a:cubicBezTo>
                <a:cubicBezTo>
                  <a:pt x="529901" y="-5373"/>
                  <a:pt x="493807" y="-2700"/>
                  <a:pt x="429638" y="17353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77973C6-91F5-1A43-962A-46E824E3A2D1}"/>
              </a:ext>
            </a:extLst>
          </p:cNvPr>
          <p:cNvSpPr/>
          <p:nvPr/>
        </p:nvSpPr>
        <p:spPr>
          <a:xfrm>
            <a:off x="371174" y="996381"/>
            <a:ext cx="4171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dev</a:t>
            </a:r>
          </a:p>
        </p:txBody>
      </p:sp>
      <p:pic>
        <p:nvPicPr>
          <p:cNvPr id="160" name="Graphic 159">
            <a:extLst>
              <a:ext uri="{FF2B5EF4-FFF2-40B4-BE49-F238E27FC236}">
                <a16:creationId xmlns:a16="http://schemas.microsoft.com/office/drawing/2014/main" id="{EB72D0F7-E5D0-9745-9513-5DE597C4714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794630" y="467234"/>
            <a:ext cx="645195" cy="322596"/>
          </a:xfrm>
          <a:prstGeom prst="rect">
            <a:avLst/>
          </a:prstGeom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164E92A7-DBB7-4648-83D5-40ABC79F8275}"/>
              </a:ext>
            </a:extLst>
          </p:cNvPr>
          <p:cNvSpPr/>
          <p:nvPr/>
        </p:nvSpPr>
        <p:spPr>
          <a:xfrm>
            <a:off x="1602223" y="739708"/>
            <a:ext cx="10393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development</a:t>
            </a:r>
            <a:br>
              <a:rPr lang="en-US" sz="11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</a:br>
            <a:r>
              <a:rPr lang="en-US" sz="11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branch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7127955-79C3-A849-BACC-D7F656489AD4}"/>
              </a:ext>
            </a:extLst>
          </p:cNvPr>
          <p:cNvSpPr/>
          <p:nvPr/>
        </p:nvSpPr>
        <p:spPr>
          <a:xfrm>
            <a:off x="1737237" y="77652"/>
            <a:ext cx="768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foo-service</a:t>
            </a:r>
            <a:br>
              <a:rPr lang="en-US" sz="9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</a:br>
            <a:r>
              <a:rPr lang="en-US" sz="9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repository</a:t>
            </a:r>
            <a:endParaRPr lang="en-US" sz="900" b="1" i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6E55367-A2A4-724F-A46B-7E656CE4B36D}"/>
              </a:ext>
            </a:extLst>
          </p:cNvPr>
          <p:cNvGrpSpPr/>
          <p:nvPr/>
        </p:nvGrpSpPr>
        <p:grpSpPr>
          <a:xfrm>
            <a:off x="5156734" y="4393024"/>
            <a:ext cx="2935419" cy="2475996"/>
            <a:chOff x="7318662" y="3868333"/>
            <a:chExt cx="2935419" cy="2475996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D59F106B-19F3-CA47-AF34-38630C3474FD}"/>
                </a:ext>
              </a:extLst>
            </p:cNvPr>
            <p:cNvGrpSpPr/>
            <p:nvPr/>
          </p:nvGrpSpPr>
          <p:grpSpPr>
            <a:xfrm>
              <a:off x="7318663" y="4151457"/>
              <a:ext cx="2825994" cy="2192872"/>
              <a:chOff x="7318663" y="4151457"/>
              <a:chExt cx="2825994" cy="2192872"/>
            </a:xfrm>
          </p:grpSpPr>
          <p:sp>
            <p:nvSpPr>
              <p:cNvPr id="169" name="Left Brace 168">
                <a:extLst>
                  <a:ext uri="{FF2B5EF4-FFF2-40B4-BE49-F238E27FC236}">
                    <a16:creationId xmlns:a16="http://schemas.microsoft.com/office/drawing/2014/main" id="{A1CBD423-027E-9145-9590-1A04D73F61A2}"/>
                  </a:ext>
                </a:extLst>
              </p:cNvPr>
              <p:cNvSpPr/>
              <p:nvPr/>
            </p:nvSpPr>
            <p:spPr>
              <a:xfrm rot="16200000">
                <a:off x="8301053" y="4720288"/>
                <a:ext cx="187954" cy="2152733"/>
              </a:xfrm>
              <a:prstGeom prst="leftBrace">
                <a:avLst/>
              </a:prstGeom>
              <a:ln w="158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1EA42EDA-428C-9443-BBCF-A32EC815BA2C}"/>
                  </a:ext>
                </a:extLst>
              </p:cNvPr>
              <p:cNvSpPr/>
              <p:nvPr/>
            </p:nvSpPr>
            <p:spPr>
              <a:xfrm>
                <a:off x="7622905" y="5913442"/>
                <a:ext cx="161049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deploy to preprod</a:t>
                </a:r>
                <a:b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CD (Release)</a:t>
                </a:r>
              </a:p>
            </p:txBody>
          </p:sp>
          <p:pic>
            <p:nvPicPr>
              <p:cNvPr id="177" name="Graphic 176">
                <a:extLst>
                  <a:ext uri="{FF2B5EF4-FFF2-40B4-BE49-F238E27FC236}">
                    <a16:creationId xmlns:a16="http://schemas.microsoft.com/office/drawing/2014/main" id="{93E72AE0-1001-524B-8B4E-AED5C34839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78568" y="4519290"/>
                <a:ext cx="311021" cy="321054"/>
              </a:xfrm>
              <a:prstGeom prst="rect">
                <a:avLst/>
              </a:prstGeom>
            </p:spPr>
          </p:pic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6710334F-AC0D-3A42-B9EE-DCA54F73F440}"/>
                  </a:ext>
                </a:extLst>
              </p:cNvPr>
              <p:cNvGrpSpPr/>
              <p:nvPr/>
            </p:nvGrpSpPr>
            <p:grpSpPr>
              <a:xfrm>
                <a:off x="7391320" y="4901132"/>
                <a:ext cx="885518" cy="460197"/>
                <a:chOff x="3811742" y="1728592"/>
                <a:chExt cx="885518" cy="460197"/>
              </a:xfrm>
            </p:grpSpPr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5FCFB2E7-B093-8F43-A60F-A54EB0F52144}"/>
                    </a:ext>
                  </a:extLst>
                </p:cNvPr>
                <p:cNvCxnSpPr/>
                <p:nvPr/>
              </p:nvCxnSpPr>
              <p:spPr>
                <a:xfrm>
                  <a:off x="3811742" y="1728592"/>
                  <a:ext cx="88551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031CEE7-0068-4D4C-9AFD-1186070E1F2A}"/>
                    </a:ext>
                  </a:extLst>
                </p:cNvPr>
                <p:cNvSpPr/>
                <p:nvPr/>
              </p:nvSpPr>
              <p:spPr>
                <a:xfrm>
                  <a:off x="3931338" y="1757902"/>
                  <a:ext cx="646331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helm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deploy</a:t>
                  </a:r>
                </a:p>
              </p:txBody>
            </p:sp>
          </p:grpSp>
          <p:pic>
            <p:nvPicPr>
              <p:cNvPr id="180" name="Graphic 179">
                <a:extLst>
                  <a:ext uri="{FF2B5EF4-FFF2-40B4-BE49-F238E27FC236}">
                    <a16:creationId xmlns:a16="http://schemas.microsoft.com/office/drawing/2014/main" id="{9A3827AC-0C15-7E4B-908C-B823782D57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359439" y="4649317"/>
                <a:ext cx="469900" cy="469900"/>
              </a:xfrm>
              <a:prstGeom prst="rect">
                <a:avLst/>
              </a:prstGeom>
            </p:spPr>
          </p:pic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0AD92AC0-6452-3446-9E28-2A7E410CF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55423" y="4963267"/>
                <a:ext cx="234432" cy="234432"/>
              </a:xfrm>
              <a:prstGeom prst="rect">
                <a:avLst/>
              </a:prstGeom>
            </p:spPr>
          </p:pic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06DD704A-C3D9-A44A-A4DF-438EEE4DB43B}"/>
                  </a:ext>
                </a:extLst>
              </p:cNvPr>
              <p:cNvSpPr/>
              <p:nvPr/>
            </p:nvSpPr>
            <p:spPr>
              <a:xfrm>
                <a:off x="8206301" y="4151457"/>
                <a:ext cx="776175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Azure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Kubernetes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Service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AB48D047-C821-A840-B49F-07812E17340A}"/>
                  </a:ext>
                </a:extLst>
              </p:cNvPr>
              <p:cNvSpPr/>
              <p:nvPr/>
            </p:nvSpPr>
            <p:spPr>
              <a:xfrm>
                <a:off x="8276838" y="5140729"/>
                <a:ext cx="186781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namespace: foo-service-preprod</a:t>
                </a:r>
                <a:endParaRPr lang="en-US" sz="800" dirty="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B2BF0D4-DDDC-7E46-B9EC-F34BE766F10F}"/>
                </a:ext>
              </a:extLst>
            </p:cNvPr>
            <p:cNvSpPr txBox="1"/>
            <p:nvPr/>
          </p:nvSpPr>
          <p:spPr>
            <a:xfrm>
              <a:off x="7318662" y="3868333"/>
              <a:ext cx="2935419" cy="246221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http://foo-service-</a:t>
              </a:r>
              <a:r>
                <a:rPr lang="en-US" sz="10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preprod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.xx.aksapp.io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153D5E85-EB43-6148-BDA8-30C3769FE4C5}"/>
              </a:ext>
            </a:extLst>
          </p:cNvPr>
          <p:cNvGrpSpPr/>
          <p:nvPr/>
        </p:nvGrpSpPr>
        <p:grpSpPr>
          <a:xfrm>
            <a:off x="8360197" y="4382004"/>
            <a:ext cx="2723823" cy="2475996"/>
            <a:chOff x="7318662" y="3868333"/>
            <a:chExt cx="2723823" cy="2475996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5065B3D-E102-D34B-B118-DA86D2CEB3D3}"/>
                </a:ext>
              </a:extLst>
            </p:cNvPr>
            <p:cNvGrpSpPr/>
            <p:nvPr/>
          </p:nvGrpSpPr>
          <p:grpSpPr>
            <a:xfrm>
              <a:off x="7318663" y="4151457"/>
              <a:ext cx="2657679" cy="2192872"/>
              <a:chOff x="7318663" y="4151457"/>
              <a:chExt cx="2657679" cy="2192872"/>
            </a:xfrm>
          </p:grpSpPr>
          <p:sp>
            <p:nvSpPr>
              <p:cNvPr id="226" name="Left Brace 225">
                <a:extLst>
                  <a:ext uri="{FF2B5EF4-FFF2-40B4-BE49-F238E27FC236}">
                    <a16:creationId xmlns:a16="http://schemas.microsoft.com/office/drawing/2014/main" id="{4FEA8B85-EBD7-1448-9E65-97D125934989}"/>
                  </a:ext>
                </a:extLst>
              </p:cNvPr>
              <p:cNvSpPr/>
              <p:nvPr/>
            </p:nvSpPr>
            <p:spPr>
              <a:xfrm rot="16200000">
                <a:off x="8301053" y="4720288"/>
                <a:ext cx="187954" cy="2152733"/>
              </a:xfrm>
              <a:prstGeom prst="leftBrace">
                <a:avLst/>
              </a:prstGeom>
              <a:ln w="158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BEACBD94-8756-454D-8C5A-4228C6625100}"/>
                  </a:ext>
                </a:extLst>
              </p:cNvPr>
              <p:cNvSpPr/>
              <p:nvPr/>
            </p:nvSpPr>
            <p:spPr>
              <a:xfrm>
                <a:off x="7622905" y="5913442"/>
                <a:ext cx="161049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deploy to prod</a:t>
                </a:r>
                <a:b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CD (Release)</a:t>
                </a:r>
              </a:p>
            </p:txBody>
          </p:sp>
          <p:pic>
            <p:nvPicPr>
              <p:cNvPr id="228" name="Graphic 227">
                <a:extLst>
                  <a:ext uri="{FF2B5EF4-FFF2-40B4-BE49-F238E27FC236}">
                    <a16:creationId xmlns:a16="http://schemas.microsoft.com/office/drawing/2014/main" id="{AAF55D78-037E-E44B-905D-360A8B2DCD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78568" y="4519290"/>
                <a:ext cx="311021" cy="321054"/>
              </a:xfrm>
              <a:prstGeom prst="rect">
                <a:avLst/>
              </a:prstGeom>
            </p:spPr>
          </p:pic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A321165D-3665-6548-9419-1049AA26A7BF}"/>
                  </a:ext>
                </a:extLst>
              </p:cNvPr>
              <p:cNvGrpSpPr/>
              <p:nvPr/>
            </p:nvGrpSpPr>
            <p:grpSpPr>
              <a:xfrm>
                <a:off x="7391320" y="4901132"/>
                <a:ext cx="885518" cy="460197"/>
                <a:chOff x="3811742" y="1728592"/>
                <a:chExt cx="885518" cy="460197"/>
              </a:xfrm>
            </p:grpSpPr>
            <p:cxnSp>
              <p:nvCxnSpPr>
                <p:cNvPr id="234" name="Straight Arrow Connector 233">
                  <a:extLst>
                    <a:ext uri="{FF2B5EF4-FFF2-40B4-BE49-F238E27FC236}">
                      <a16:creationId xmlns:a16="http://schemas.microsoft.com/office/drawing/2014/main" id="{F4E7740B-C842-4C46-86C4-142601A808D8}"/>
                    </a:ext>
                  </a:extLst>
                </p:cNvPr>
                <p:cNvCxnSpPr/>
                <p:nvPr/>
              </p:nvCxnSpPr>
              <p:spPr>
                <a:xfrm>
                  <a:off x="3811742" y="1728592"/>
                  <a:ext cx="88551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2054C5A7-AF56-B64F-938F-452869848EB6}"/>
                    </a:ext>
                  </a:extLst>
                </p:cNvPr>
                <p:cNvSpPr/>
                <p:nvPr/>
              </p:nvSpPr>
              <p:spPr>
                <a:xfrm>
                  <a:off x="3931338" y="1757902"/>
                  <a:ext cx="646331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helm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deploy</a:t>
                  </a:r>
                </a:p>
              </p:txBody>
            </p:sp>
          </p:grpSp>
          <p:pic>
            <p:nvPicPr>
              <p:cNvPr id="230" name="Graphic 229">
                <a:extLst>
                  <a:ext uri="{FF2B5EF4-FFF2-40B4-BE49-F238E27FC236}">
                    <a16:creationId xmlns:a16="http://schemas.microsoft.com/office/drawing/2014/main" id="{A3A753F9-6D0F-4D48-921A-FF11151142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359439" y="4649317"/>
                <a:ext cx="469900" cy="469900"/>
              </a:xfrm>
              <a:prstGeom prst="rect">
                <a:avLst/>
              </a:prstGeom>
            </p:spPr>
          </p:pic>
          <p:pic>
            <p:nvPicPr>
              <p:cNvPr id="231" name="Picture 230">
                <a:extLst>
                  <a:ext uri="{FF2B5EF4-FFF2-40B4-BE49-F238E27FC236}">
                    <a16:creationId xmlns:a16="http://schemas.microsoft.com/office/drawing/2014/main" id="{1FD46F0C-293E-C845-9A1C-7EB638514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55423" y="4963267"/>
                <a:ext cx="234432" cy="234432"/>
              </a:xfrm>
              <a:prstGeom prst="rect">
                <a:avLst/>
              </a:prstGeom>
            </p:spPr>
          </p:pic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72E432B-222B-2C44-BB0E-A01630BCCA59}"/>
                  </a:ext>
                </a:extLst>
              </p:cNvPr>
              <p:cNvSpPr/>
              <p:nvPr/>
            </p:nvSpPr>
            <p:spPr>
              <a:xfrm>
                <a:off x="8206301" y="4151457"/>
                <a:ext cx="776175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Azure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Kubernetes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Service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98BDF35C-54F7-5C46-980E-0FCA1EDAF453}"/>
                  </a:ext>
                </a:extLst>
              </p:cNvPr>
              <p:cNvSpPr/>
              <p:nvPr/>
            </p:nvSpPr>
            <p:spPr>
              <a:xfrm>
                <a:off x="8276838" y="5140729"/>
                <a:ext cx="16995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namespace: foo-service-prod</a:t>
                </a:r>
                <a:endParaRPr lang="en-US" sz="800" dirty="0"/>
              </a:p>
            </p:txBody>
          </p:sp>
        </p:grp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0957BBD-EE62-A340-9614-831A90675C84}"/>
                </a:ext>
              </a:extLst>
            </p:cNvPr>
            <p:cNvSpPr txBox="1"/>
            <p:nvPr/>
          </p:nvSpPr>
          <p:spPr>
            <a:xfrm>
              <a:off x="7318662" y="3868333"/>
              <a:ext cx="2723823" cy="246221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http://foo-service-</a:t>
              </a:r>
              <a:r>
                <a:rPr lang="en-US" sz="10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prod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.xx.aksapp.io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5B919CD-0CCF-5B43-B7FD-70DCBF8F037C}"/>
              </a:ext>
            </a:extLst>
          </p:cNvPr>
          <p:cNvGrpSpPr/>
          <p:nvPr/>
        </p:nvGrpSpPr>
        <p:grpSpPr>
          <a:xfrm>
            <a:off x="1743373" y="2602149"/>
            <a:ext cx="5152151" cy="3393192"/>
            <a:chOff x="1743373" y="2602149"/>
            <a:chExt cx="5152151" cy="3393192"/>
          </a:xfrm>
        </p:grpSpPr>
        <p:cxnSp>
          <p:nvCxnSpPr>
            <p:cNvPr id="237" name="Elbow Connector 236">
              <a:extLst>
                <a:ext uri="{FF2B5EF4-FFF2-40B4-BE49-F238E27FC236}">
                  <a16:creationId xmlns:a16="http://schemas.microsoft.com/office/drawing/2014/main" id="{445C782D-A33F-214F-A959-F6EC0FDBB21D}"/>
                </a:ext>
              </a:extLst>
            </p:cNvPr>
            <p:cNvCxnSpPr>
              <a:cxnSpLocks/>
              <a:stCxn id="206" idx="3"/>
              <a:endCxn id="238" idx="2"/>
            </p:cNvCxnSpPr>
            <p:nvPr/>
          </p:nvCxnSpPr>
          <p:spPr>
            <a:xfrm flipH="1">
              <a:off x="1743373" y="2602149"/>
              <a:ext cx="5152151" cy="3251467"/>
            </a:xfrm>
            <a:prstGeom prst="bentConnector5">
              <a:avLst>
                <a:gd name="adj1" fmla="val -4437"/>
                <a:gd name="adj2" fmla="val 47677"/>
                <a:gd name="adj3" fmla="val 104437"/>
              </a:avLst>
            </a:prstGeom>
            <a:ln w="57150">
              <a:solidFill>
                <a:srgbClr val="00B05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AD8EE3B0-CC8C-FD43-82BE-7D2C78567C34}"/>
                </a:ext>
              </a:extLst>
            </p:cNvPr>
            <p:cNvSpPr/>
            <p:nvPr/>
          </p:nvSpPr>
          <p:spPr>
            <a:xfrm>
              <a:off x="1743373" y="5711891"/>
              <a:ext cx="317552" cy="28345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00479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7521"/>
    </mc:Choice>
    <mc:Fallback>
      <p:transition advTm="175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2.7|0.9|1.9|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0FEE40A-DBC3-8440-B458-D230D83D2F52}">
  <we:reference id="fa000000002" version="1.0.0.0" store="en-us" storeType="FirstParty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282</Words>
  <Application>Microsoft Macintosh PowerPoint</Application>
  <PresentationFormat>Widescreen</PresentationFormat>
  <Paragraphs>81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Sabbour</dc:creator>
  <cp:lastModifiedBy>Ahmed Sabbour</cp:lastModifiedBy>
  <cp:revision>56</cp:revision>
  <dcterms:created xsi:type="dcterms:W3CDTF">2018-05-27T09:00:50Z</dcterms:created>
  <dcterms:modified xsi:type="dcterms:W3CDTF">2018-05-28T07:31:52Z</dcterms:modified>
</cp:coreProperties>
</file>