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82" r:id="rId19"/>
    <p:sldId id="265" r:id="rId20"/>
    <p:sldId id="292" r:id="rId21"/>
    <p:sldId id="269" r:id="rId22"/>
    <p:sldId id="281" r:id="rId23"/>
    <p:sldId id="294" r:id="rId24"/>
    <p:sldId id="270" r:id="rId25"/>
    <p:sldId id="271" r:id="rId26"/>
    <p:sldId id="260"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31" dt="2020-06-05T14:07:05.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387" autoAdjust="0"/>
  </p:normalViewPr>
  <p:slideViewPr>
    <p:cSldViewPr snapToGrid="0">
      <p:cViewPr varScale="1">
        <p:scale>
          <a:sx n="62" d="100"/>
          <a:sy n="62"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5T14:09:17.713" v="12393" actId="20577"/>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ord">
        <pc:chgData name="Sabrina De Oliveira" userId="34420f5773a88cdb" providerId="LiveId" clId="{7D17E82B-CE46-49E5-A84E-E2FFE4F43B4F}" dt="2020-06-05T13:32:26.557" v="11685"/>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5T14:01:02.583" v="12268" actId="478"/>
        <pc:sldMkLst>
          <pc:docMk/>
          <pc:sldMk cId="708108488" sldId="261"/>
        </pc:sldMkLst>
        <pc:spChg chg="add mod ord">
          <ac:chgData name="Sabrina De Oliveira" userId="34420f5773a88cdb" providerId="LiveId" clId="{7D17E82B-CE46-49E5-A84E-E2FFE4F43B4F}" dt="2020-06-05T13:27:46.644" v="11658" actId="1076"/>
          <ac:spMkLst>
            <pc:docMk/>
            <pc:sldMk cId="708108488" sldId="261"/>
            <ac:spMk id="2" creationId="{67360215-9184-4679-84E4-9FE1A1D1DA82}"/>
          </ac:spMkLst>
        </pc:spChg>
        <pc:spChg chg="add mod ord">
          <ac:chgData name="Sabrina De Oliveira" userId="34420f5773a88cdb" providerId="LiveId" clId="{7D17E82B-CE46-49E5-A84E-E2FFE4F43B4F}" dt="2020-06-05T13:28:17.360" v="11665" actId="167"/>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5T13:28:21.523" v="11666" actId="167"/>
          <ac:spMkLst>
            <pc:docMk/>
            <pc:sldMk cId="708108488" sldId="261"/>
            <ac:spMk id="8" creationId="{9A56DC33-F958-4877-99A9-BF2AC6050806}"/>
          </ac:spMkLst>
        </pc:spChg>
        <pc:spChg chg="add mod ord">
          <ac:chgData name="Sabrina De Oliveira" userId="34420f5773a88cdb" providerId="LiveId" clId="{7D17E82B-CE46-49E5-A84E-E2FFE4F43B4F}" dt="2020-06-05T13:30:42.332" v="11678" actId="16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5T13:30:42.332" v="11678" actId="167"/>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5T14:09:17.713" v="12393"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5T14:09:17.713" v="12393"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5T14:05:40.816" v="12354" actId="478"/>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5T14:05:35.489" v="12352"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5T14:06:07.347" v="12368"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5T14:06:07.347" v="12368"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5T13:10:34.279" v="11064" actId="20577"/>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5T14:07:05.263" v="12387" actId="20577"/>
        <pc:sldMkLst>
          <pc:docMk/>
          <pc:sldMk cId="1322306824" sldId="270"/>
        </pc:sldMkLst>
        <pc:spChg chg="mod">
          <ac:chgData name="Sabrina De Oliveira" userId="34420f5773a88cdb" providerId="LiveId" clId="{7D17E82B-CE46-49E5-A84E-E2FFE4F43B4F}" dt="2020-06-05T13:52:55.988" v="12172"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5T14:07:05.263" v="12387"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3T13:32:01.348" v="3103" actId="1076"/>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5T14:01:10.470" v="12271" actId="478"/>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5T13:55:17.932" v="12175" actId="20577"/>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5T13:11:24.317" v="11105" actId="14100"/>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5T08:52:10.491" v="10136"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5T08:57:56.479" v="10244"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5T14:06:50.673" v="12378" actId="47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5T14:06:48.055" v="12377"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Anim modNotesTx">
        <pc:chgData name="Sabrina De Oliveira" userId="34420f5773a88cdb" providerId="LiveId" clId="{7D17E82B-CE46-49E5-A84E-E2FFE4F43B4F}" dt="2020-06-05T14:05:25.693" v="12347" actId="478"/>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5T14:05:08.733" v="12340" actId="478"/>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5T12:38:37.941" v="10700"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5T14:04:54.878" v="12334" actId="20577"/>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mod">
          <ac:chgData name="Sabrina De Oliveira" userId="34420f5773a88cdb" providerId="LiveId" clId="{7D17E82B-CE46-49E5-A84E-E2FFE4F43B4F}" dt="2020-06-05T14:04:52.109" v="12332"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5T14:03:28.273" v="12305" actId="478"/>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mod">
          <ac:chgData name="Sabrina De Oliveira" userId="34420f5773a88cdb" providerId="LiveId" clId="{7D17E82B-CE46-49E5-A84E-E2FFE4F43B4F}" dt="2020-06-05T09:11:40.709" v="10430" actId="20577"/>
          <ac:spMkLst>
            <pc:docMk/>
            <pc:sldMk cId="3093698966" sldId="286"/>
            <ac:spMk id="8" creationId="{46DC1C8A-8AC8-4253-B5B0-01B5C32D330E}"/>
          </ac:spMkLst>
        </pc:spChg>
        <pc:spChg chg="mod">
          <ac:chgData name="Sabrina De Oliveira" userId="34420f5773a88cdb" providerId="LiveId" clId="{7D17E82B-CE46-49E5-A84E-E2FFE4F43B4F}" dt="2020-06-05T12:32:00.959" v="10546" actId="20577"/>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mod">
          <ac:chgData name="Sabrina De Oliveira" userId="34420f5773a88cdb" providerId="LiveId" clId="{7D17E82B-CE46-49E5-A84E-E2FFE4F43B4F}" dt="2020-06-05T09:10:13.845" v="10406" actId="1076"/>
          <ac:spMkLst>
            <pc:docMk/>
            <pc:sldMk cId="3093698966" sldId="286"/>
            <ac:spMk id="12" creationId="{17F1E07E-1381-4642-A86C-A1DDB49322CD}"/>
          </ac:spMkLst>
        </pc:spChg>
        <pc:spChg chg="add mod">
          <ac:chgData name="Sabrina De Oliveira" userId="34420f5773a88cdb" providerId="LiveId" clId="{7D17E82B-CE46-49E5-A84E-E2FFE4F43B4F}" dt="2020-06-05T09:10:30.388" v="10411"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5T14:05:51.504" v="12359"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5T14:05:51.504" v="12359"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pc:chgData name="Sabrina De Oliveira" userId="34420f5773a88cdb" providerId="LiveId" clId="{7D17E82B-CE46-49E5-A84E-E2FFE4F43B4F}" dt="2020-06-05T13:32:36.524" v="11688"/>
        <pc:sldMkLst>
          <pc:docMk/>
          <pc:sldMk cId="1653653443" sldId="293"/>
        </pc:sldMkLst>
      </pc:sldChg>
      <pc:sldChg chg="addSp delSp modSp add mod modClrScheme chgLayout">
        <pc:chgData name="Sabrina De Oliveira" userId="34420f5773a88cdb" providerId="LiveId" clId="{7D17E82B-CE46-49E5-A84E-E2FFE4F43B4F}" dt="2020-06-05T14:07:28.540" v="12388" actId="478"/>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5T14:06:59.838" v="12383"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5T13:48:40.519" v="12022" actId="103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5T13:52:31.588" v="12163"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resistance and which are involved in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05/06/2020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323 metabolites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2" name="Rectangle 11">
            <a:extLst>
              <a:ext uri="{FF2B5EF4-FFF2-40B4-BE49-F238E27FC236}">
                <a16:creationId xmlns:a16="http://schemas.microsoft.com/office/drawing/2014/main" id="{17F1E07E-1381-4642-A86C-A1DDB49322CD}"/>
              </a:ext>
            </a:extLst>
          </p:cNvPr>
          <p:cNvSpPr/>
          <p:nvPr/>
        </p:nvSpPr>
        <p:spPr>
          <a:xfrm>
            <a:off x="1159042" y="307899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954474" y="3030676"/>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ADF7B6-8577-4B2E-9811-71B31D6A23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802644730"/>
              </p:ext>
            </p:extLst>
          </p:nvPr>
        </p:nvGraphicFramePr>
        <p:xfrm>
          <a:off x="1103588" y="3117589"/>
          <a:ext cx="4395788" cy="3688080"/>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SRA1</a:t>
                      </a:r>
                    </a:p>
                  </a:txBody>
                  <a:tcPr/>
                </a:tc>
                <a:tc>
                  <a:txBody>
                    <a:bodyPr/>
                    <a:lstStyle/>
                    <a:p>
                      <a:r>
                        <a:rPr lang="en-GB" sz="1800" b="0" i="0" u="none" strike="noStrike" kern="1200" dirty="0">
                          <a:solidFill>
                            <a:schemeClr val="dk1"/>
                          </a:solidFill>
                          <a:effectLst/>
                          <a:latin typeface="+mn-lt"/>
                          <a:ea typeface="+mn-ea"/>
                          <a:cs typeface="+mn-cs"/>
                        </a:rPr>
                        <a:t>RFT1 </a:t>
                      </a:r>
                      <a:endParaRPr lang="en-GB" dirty="0"/>
                    </a:p>
                  </a:txBody>
                  <a:tcPr/>
                </a:tc>
                <a:extLst>
                  <a:ext uri="{0D108BD9-81ED-4DB2-BD59-A6C34878D82A}">
                    <a16:rowId xmlns:a16="http://schemas.microsoft.com/office/drawing/2014/main" val="2583486321"/>
                  </a:ext>
                </a:extLst>
              </a:tr>
              <a:tr h="370840">
                <a:tc>
                  <a:txBody>
                    <a:bodyPr/>
                    <a:lstStyle/>
                    <a:p>
                      <a:r>
                        <a:rPr lang="en-GB" dirty="0"/>
                        <a:t>JPH3</a:t>
                      </a:r>
                    </a:p>
                  </a:txBody>
                  <a:tcPr/>
                </a:tc>
                <a:tc>
                  <a:txBody>
                    <a:bodyPr/>
                    <a:lstStyle/>
                    <a:p>
                      <a:r>
                        <a:rPr lang="en-GB" sz="1800" b="0" i="0" u="none" strike="noStrike" kern="1200" dirty="0">
                          <a:solidFill>
                            <a:schemeClr val="dk1"/>
                          </a:solidFill>
                          <a:effectLst/>
                          <a:latin typeface="+mn-lt"/>
                          <a:ea typeface="+mn-ea"/>
                          <a:cs typeface="+mn-cs"/>
                        </a:rPr>
                        <a:t>LINGO2</a:t>
                      </a:r>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ADAMTS4 </a:t>
                      </a:r>
                      <a:endParaRPr lang="en-GB" dirty="0"/>
                    </a:p>
                  </a:txBody>
                  <a:tcPr/>
                </a:tc>
                <a:tc>
                  <a:txBody>
                    <a:bodyPr/>
                    <a:lstStyle/>
                    <a:p>
                      <a:r>
                        <a:rPr lang="en-GB" sz="1800" b="0" i="0" u="none" strike="noStrike" kern="1200" dirty="0">
                          <a:solidFill>
                            <a:schemeClr val="dk1"/>
                          </a:solidFill>
                          <a:effectLst/>
                          <a:latin typeface="+mn-lt"/>
                          <a:ea typeface="+mn-ea"/>
                          <a:cs typeface="+mn-cs"/>
                        </a:rPr>
                        <a:t>SLCA2</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CDH20 </a:t>
                      </a:r>
                      <a:endParaRPr lang="en-GB" dirty="0"/>
                    </a:p>
                  </a:txBody>
                  <a:tcPr/>
                </a:tc>
                <a:tc>
                  <a:txBody>
                    <a:bodyPr/>
                    <a:lstStyle/>
                    <a:p>
                      <a:r>
                        <a:rPr lang="en-GB" sz="1800" b="0" i="0" u="none" strike="noStrike" kern="1200" dirty="0">
                          <a:solidFill>
                            <a:schemeClr val="dk1"/>
                          </a:solidFill>
                          <a:effectLst/>
                          <a:latin typeface="+mn-lt"/>
                          <a:ea typeface="+mn-ea"/>
                          <a:cs typeface="+mn-cs"/>
                        </a:rPr>
                        <a:t>ADCK4</a:t>
                      </a:r>
                      <a:endParaRPr lang="en-GB" dirty="0"/>
                    </a:p>
                  </a:txBody>
                  <a:tcPr/>
                </a:tc>
                <a:extLst>
                  <a:ext uri="{0D108BD9-81ED-4DB2-BD59-A6C34878D82A}">
                    <a16:rowId xmlns:a16="http://schemas.microsoft.com/office/drawing/2014/main" val="1159899617"/>
                  </a:ext>
                </a:extLst>
              </a:tr>
              <a:tr h="370840">
                <a:tc>
                  <a:txBody>
                    <a:bodyPr/>
                    <a:lstStyle/>
                    <a:p>
                      <a:endParaRPr lang="en-GB"/>
                    </a:p>
                  </a:txBody>
                  <a:tcPr/>
                </a:tc>
                <a:tc>
                  <a:txBody>
                    <a:bodyPr/>
                    <a:lstStyle/>
                    <a:p>
                      <a:r>
                        <a:rPr lang="en-GB" sz="1800" b="0" i="0" u="none" strike="noStrike" kern="1200" dirty="0">
                          <a:solidFill>
                            <a:schemeClr val="dk1"/>
                          </a:solidFill>
                          <a:effectLst/>
                          <a:latin typeface="+mn-lt"/>
                          <a:ea typeface="+mn-ea"/>
                          <a:cs typeface="+mn-cs"/>
                        </a:rPr>
                        <a:t>CACNA1E</a:t>
                      </a:r>
                      <a:endParaRPr lang="en-GB" dirty="0"/>
                    </a:p>
                  </a:txBody>
                  <a:tcPr/>
                </a:tc>
                <a:extLst>
                  <a:ext uri="{0D108BD9-81ED-4DB2-BD59-A6C34878D82A}">
                    <a16:rowId xmlns:a16="http://schemas.microsoft.com/office/drawing/2014/main" val="712181724"/>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PNPLA7</a:t>
                      </a:r>
                      <a:endParaRPr lang="en-GB" dirty="0"/>
                    </a:p>
                  </a:txBody>
                  <a:tcPr/>
                </a:tc>
                <a:extLst>
                  <a:ext uri="{0D108BD9-81ED-4DB2-BD59-A6C34878D82A}">
                    <a16:rowId xmlns:a16="http://schemas.microsoft.com/office/drawing/2014/main" val="1805258805"/>
                  </a:ext>
                </a:extLst>
              </a:tr>
              <a:tr h="27305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SLC45A1</a:t>
                      </a:r>
                      <a:endParaRPr lang="en-GB" dirty="0"/>
                    </a:p>
                  </a:txBody>
                  <a:tcPr/>
                </a:tc>
                <a:extLst>
                  <a:ext uri="{0D108BD9-81ED-4DB2-BD59-A6C34878D82A}">
                    <a16:rowId xmlns:a16="http://schemas.microsoft.com/office/drawing/2014/main" val="395322516"/>
                  </a:ext>
                </a:extLst>
              </a:tr>
              <a:tr h="18034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TFR2 </a:t>
                      </a:r>
                      <a:endParaRPr lang="en-GB" dirty="0"/>
                    </a:p>
                  </a:txBody>
                  <a:tcPr/>
                </a:tc>
                <a:extLst>
                  <a:ext uri="{0D108BD9-81ED-4DB2-BD59-A6C34878D82A}">
                    <a16:rowId xmlns:a16="http://schemas.microsoft.com/office/drawing/2014/main" val="254803337"/>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UTP14C</a:t>
                      </a:r>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1964391608"/>
              </p:ext>
            </p:extLst>
          </p:nvPr>
        </p:nvGraphicFramePr>
        <p:xfrm>
          <a:off x="6172763" y="3117589"/>
          <a:ext cx="4395788" cy="2776435"/>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496492" y="2857183"/>
            <a:ext cx="409964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254640" y="3252928"/>
            <a:ext cx="4816549"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3733009" y="3722193"/>
            <a:ext cx="4932524"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7740724" y="3288784"/>
            <a:ext cx="3413051"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host metabolome, host proteome and microbiome between insulin resistant and insulin sensitive prediabetics.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a:t>Shannon diversity </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9084" y="4608425"/>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3217" y="184158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more changed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918</TotalTime>
  <Words>1546</Words>
  <Application>Microsoft Office PowerPoint</Application>
  <PresentationFormat>Widescreen</PresentationFormat>
  <Paragraphs>303</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Bacteroides abundance</vt:lpstr>
      <vt:lpstr>Results: 4 Shannon diversity </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2020-06-05T14:09:21Z</dcterms:modified>
</cp:coreProperties>
</file>